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Open Sans" panose="020B060402020202020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Verdana" panose="020B0604030504040204" pitchFamily="34" charset="0"/>
      <p:regular r:id="rId12"/>
      <p:bold r:id="rId13"/>
      <p:italic r:id="rId14"/>
      <p:boldItalic r:id="rId15"/>
    </p:embeddedFont>
    <p:embeddedFont>
      <p:font typeface="League Spartan" panose="020B0604020202020204" charset="0"/>
      <p:regular r:id="rId16"/>
    </p:embeddedFont>
    <p:embeddedFont>
      <p:font typeface="Open Sans 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dhinfo@la.gov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28536" y="589874"/>
            <a:ext cx="5854982" cy="823065"/>
          </a:xfrm>
          <a:custGeom>
            <a:avLst/>
            <a:gdLst/>
            <a:ahLst/>
            <a:cxnLst/>
            <a:rect l="l" t="t" r="r" b="b"/>
            <a:pathLst>
              <a:path w="5854982" h="823065">
                <a:moveTo>
                  <a:pt x="0" y="0"/>
                </a:moveTo>
                <a:lnTo>
                  <a:pt x="5854982" y="0"/>
                </a:lnTo>
                <a:lnTo>
                  <a:pt x="5854982" y="823065"/>
                </a:lnTo>
                <a:lnTo>
                  <a:pt x="0" y="8230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57111" y="2127237"/>
            <a:ext cx="14258526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01"/>
              </a:lnSpc>
            </a:pPr>
            <a:r>
              <a:rPr lang="en-US" sz="8001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League Spartan"/>
                <a:sym typeface="League Spartan"/>
              </a:rPr>
              <a:t>Presentation Guidance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42787" y="3276602"/>
            <a:ext cx="16907014" cy="6647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3609" lvl="1" indent="-431805" algn="l">
              <a:buFont typeface="Arial"/>
              <a:buChar char="•"/>
            </a:pPr>
            <a:r>
              <a:rPr lang="en-US" sz="3600" b="1" u="sng" dirty="0">
                <a:solidFill>
                  <a:srgbClr val="000000"/>
                </a:solidFill>
                <a:ea typeface="Open Sans Bold"/>
                <a:cs typeface="Open Sans Bold"/>
                <a:sym typeface="Open Sans Bold"/>
              </a:rPr>
              <a:t>Do not change fonts, font colors, or bullet point styles.</a:t>
            </a:r>
          </a:p>
          <a:p>
            <a:pPr marL="1320809" lvl="2" indent="-431805">
              <a:buFont typeface="Arial"/>
              <a:buChar char="•"/>
            </a:pPr>
            <a:r>
              <a:rPr lang="en-US" sz="3600" b="1" dirty="0" smtClean="0">
                <a:solidFill>
                  <a:srgbClr val="000000"/>
                </a:solidFill>
                <a:ea typeface="Open Sans"/>
                <a:cs typeface="Open Sans"/>
                <a:sym typeface="Open Sans"/>
              </a:rPr>
              <a:t>Headers/titles: </a:t>
            </a:r>
            <a:r>
              <a:rPr lang="en-US" sz="3600" dirty="0" smtClean="0">
                <a:solidFill>
                  <a:srgbClr val="000000"/>
                </a:solidFill>
                <a:ea typeface="Open Sans"/>
                <a:cs typeface="Open Sans"/>
                <a:sym typeface="Open Sans"/>
              </a:rPr>
              <a:t>Verdana Bold</a:t>
            </a:r>
            <a:endParaRPr lang="en-US" sz="3600" dirty="0" smtClean="0">
              <a:solidFill>
                <a:srgbClr val="000000"/>
              </a:solidFill>
              <a:ea typeface="Open Sans"/>
              <a:cs typeface="Open Sans"/>
              <a:sym typeface="Open Sans"/>
            </a:endParaRPr>
          </a:p>
          <a:p>
            <a:pPr marL="1320809" lvl="2" indent="-431805">
              <a:buFont typeface="Arial"/>
              <a:buChar char="•"/>
            </a:pPr>
            <a:r>
              <a:rPr lang="en-US" sz="3600" b="1" dirty="0" smtClean="0">
                <a:solidFill>
                  <a:srgbClr val="000000"/>
                </a:solidFill>
                <a:ea typeface="Open Sans"/>
                <a:cs typeface="Open Sans"/>
                <a:sym typeface="Open Sans"/>
              </a:rPr>
              <a:t>Body copy: </a:t>
            </a:r>
            <a:r>
              <a:rPr lang="en-US" sz="3600" dirty="0" smtClean="0">
                <a:solidFill>
                  <a:srgbClr val="000000"/>
                </a:solidFill>
                <a:ea typeface="Open Sans"/>
                <a:cs typeface="Open Sans"/>
                <a:sym typeface="Open Sans"/>
              </a:rPr>
              <a:t>Calibri</a:t>
            </a:r>
          </a:p>
          <a:p>
            <a:pPr marL="1320809" lvl="2" indent="-431805">
              <a:buFont typeface="Arial"/>
              <a:buChar char="•"/>
            </a:pPr>
            <a:r>
              <a:rPr lang="en-US" sz="3600" b="1" dirty="0" smtClean="0">
                <a:solidFill>
                  <a:srgbClr val="000000"/>
                </a:solidFill>
                <a:ea typeface="Open Sans"/>
                <a:cs typeface="Open Sans"/>
                <a:sym typeface="Open Sans"/>
              </a:rPr>
              <a:t>Color: </a:t>
            </a:r>
            <a:r>
              <a:rPr lang="en-US" sz="3600" dirty="0" smtClean="0">
                <a:solidFill>
                  <a:srgbClr val="000000"/>
                </a:solidFill>
                <a:ea typeface="Open Sans"/>
                <a:cs typeface="Open Sans"/>
                <a:sym typeface="Open Sans"/>
              </a:rPr>
              <a:t>Black</a:t>
            </a:r>
          </a:p>
          <a:p>
            <a:pPr marL="1320809" lvl="2" indent="-431805">
              <a:buFont typeface="Arial"/>
              <a:buChar char="•"/>
            </a:pPr>
            <a:r>
              <a:rPr lang="en-US" sz="3600" b="1" dirty="0" smtClean="0">
                <a:solidFill>
                  <a:srgbClr val="000000"/>
                </a:solidFill>
                <a:ea typeface="Open Sans"/>
                <a:cs typeface="Open Sans"/>
                <a:sym typeface="Open Sans"/>
              </a:rPr>
              <a:t>Bullet points: </a:t>
            </a:r>
            <a:r>
              <a:rPr lang="en-US" sz="3600" dirty="0" smtClean="0">
                <a:solidFill>
                  <a:srgbClr val="000000"/>
                </a:solidFill>
                <a:ea typeface="Open Sans"/>
                <a:cs typeface="Open Sans"/>
                <a:sym typeface="Open Sans"/>
              </a:rPr>
              <a:t>Filled round bullets (black), size is 100% of text</a:t>
            </a:r>
          </a:p>
          <a:p>
            <a:pPr marL="863609" lvl="1" indent="-431805" algn="l">
              <a:buFont typeface="Arial"/>
              <a:buChar char="•"/>
            </a:pPr>
            <a:r>
              <a:rPr lang="en-US" sz="3600" dirty="0" smtClean="0">
                <a:solidFill>
                  <a:srgbClr val="000000"/>
                </a:solidFill>
                <a:ea typeface="Open Sans"/>
                <a:cs typeface="Open Sans"/>
                <a:sym typeface="Open Sans"/>
              </a:rPr>
              <a:t>Don’t </a:t>
            </a:r>
            <a:r>
              <a:rPr lang="en-US" sz="3600" dirty="0">
                <a:solidFill>
                  <a:srgbClr val="000000"/>
                </a:solidFill>
                <a:ea typeface="Open Sans"/>
                <a:cs typeface="Open Sans"/>
                <a:sym typeface="Open Sans"/>
              </a:rPr>
              <a:t>crowd too much information on a slide. If your type is smaller than 16 pt., break up the information across more than one slide.</a:t>
            </a:r>
          </a:p>
          <a:p>
            <a:pPr marL="863609" lvl="1" indent="-431805" algn="l"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ea typeface="Open Sans"/>
                <a:cs typeface="Open Sans"/>
                <a:sym typeface="Open Sans"/>
              </a:rPr>
              <a:t>Avoid low-resolution images and watermarked images.</a:t>
            </a:r>
          </a:p>
          <a:p>
            <a:pPr marL="863609" lvl="1" indent="-431805" algn="l"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ea typeface="Open Sans"/>
                <a:cs typeface="Open Sans"/>
                <a:sym typeface="Open Sans"/>
              </a:rPr>
              <a:t>Choose images that are appropriate for a professional setting (not cartoonish). Consider your specific audience.</a:t>
            </a:r>
          </a:p>
          <a:p>
            <a:pPr marL="863609" lvl="1" indent="-431805" algn="l"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ea typeface="Open Sans"/>
                <a:cs typeface="Open Sans"/>
                <a:sym typeface="Open Sans"/>
              </a:rPr>
              <a:t>Choose images that are in a consistent style</a:t>
            </a:r>
            <a:r>
              <a:rPr lang="en-US" sz="3600" dirty="0" smtClean="0">
                <a:solidFill>
                  <a:srgbClr val="000000"/>
                </a:solidFill>
                <a:ea typeface="Open Sans"/>
                <a:cs typeface="Open Sans"/>
                <a:sym typeface="Open Sans"/>
              </a:rPr>
              <a:t>.</a:t>
            </a:r>
          </a:p>
          <a:p>
            <a:pPr marL="863609" lvl="1" indent="-431805" algn="l">
              <a:buFont typeface="Arial"/>
              <a:buChar char="•"/>
            </a:pPr>
            <a:r>
              <a:rPr lang="en-US" sz="3600" dirty="0" smtClean="0">
                <a:solidFill>
                  <a:srgbClr val="000000"/>
                </a:solidFill>
                <a:ea typeface="Open Sans"/>
                <a:cs typeface="Open Sans"/>
                <a:sym typeface="Open Sans"/>
              </a:rPr>
              <a:t>Questions? Email </a:t>
            </a:r>
            <a:r>
              <a:rPr lang="en-US" sz="3600" dirty="0" smtClean="0">
                <a:solidFill>
                  <a:srgbClr val="000000"/>
                </a:solidFill>
                <a:ea typeface="Open Sans"/>
                <a:cs typeface="Open Sans"/>
                <a:sym typeface="Open Sans"/>
                <a:hlinkClick r:id="rId3"/>
              </a:rPr>
              <a:t>ldhinfo@la.gov</a:t>
            </a:r>
            <a:r>
              <a:rPr lang="en-US" sz="3600" dirty="0" smtClean="0">
                <a:solidFill>
                  <a:srgbClr val="000000"/>
                </a:solidFill>
                <a:ea typeface="Open Sans"/>
                <a:cs typeface="Open Sans"/>
                <a:sym typeface="Open Sans"/>
              </a:rPr>
              <a:t>.</a:t>
            </a:r>
            <a:endParaRPr lang="en-US" sz="3600" dirty="0">
              <a:solidFill>
                <a:srgbClr val="000000"/>
              </a:solidFill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6860" cy="1028635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2756102"/>
            <a:ext cx="14258526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9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League Spartan"/>
                <a:sym typeface="League Spartan"/>
              </a:rPr>
              <a:t>[Title of </a:t>
            </a:r>
          </a:p>
          <a:p>
            <a:pPr algn="l"/>
            <a:r>
              <a:rPr lang="en-US" sz="9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League Spartan"/>
                <a:sym typeface="League Spartan"/>
              </a:rPr>
              <a:t>Presentation]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5684519"/>
            <a:ext cx="9723877" cy="525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sz="4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League Spartan"/>
                <a:sym typeface="League Spartan"/>
              </a:rPr>
              <a:t>[Presenter]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446014" y="275238"/>
            <a:ext cx="2497586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[M/D/YYYY]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6860" cy="1028635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796954" y="4498544"/>
            <a:ext cx="14258526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9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League Spartan"/>
                <a:sym typeface="League Spartan"/>
              </a:rPr>
              <a:t>[Section Title]</a:t>
            </a:r>
          </a:p>
        </p:txBody>
      </p:sp>
      <p:sp>
        <p:nvSpPr>
          <p:cNvPr id="7" name="Freeform 7"/>
          <p:cNvSpPr/>
          <p:nvPr/>
        </p:nvSpPr>
        <p:spPr>
          <a:xfrm>
            <a:off x="3373968" y="9610246"/>
            <a:ext cx="2993873" cy="420864"/>
          </a:xfrm>
          <a:custGeom>
            <a:avLst/>
            <a:gdLst/>
            <a:ahLst/>
            <a:cxnLst/>
            <a:rect l="l" t="t" r="r" b="b"/>
            <a:pathLst>
              <a:path w="2993873" h="420864">
                <a:moveTo>
                  <a:pt x="0" y="0"/>
                </a:moveTo>
                <a:lnTo>
                  <a:pt x="2993873" y="0"/>
                </a:lnTo>
                <a:lnTo>
                  <a:pt x="2993873" y="420864"/>
                </a:lnTo>
                <a:lnTo>
                  <a:pt x="0" y="4208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6860" cy="1028635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541069" y="504593"/>
            <a:ext cx="15656782" cy="525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sz="4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League Spartan"/>
                <a:sym typeface="League Spartan"/>
              </a:rPr>
              <a:t>[Slide Title]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41069" y="1398890"/>
            <a:ext cx="17006884" cy="339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[Body]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" y="643"/>
            <a:ext cx="18286857" cy="1028635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3758104"/>
            <a:ext cx="160401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4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[Presenter],</a:t>
            </a:r>
            <a:r>
              <a:rPr lang="en-US" sz="4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[Title]</a:t>
            </a:r>
          </a:p>
          <a:p>
            <a:pPr algn="l"/>
            <a:r>
              <a:rPr lang="en-US" sz="4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[Program Office], [Bureau]</a:t>
            </a:r>
          </a:p>
          <a:p>
            <a:pPr algn="l"/>
            <a:r>
              <a:rPr lang="en-US" sz="4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[Email] | [Phone]</a:t>
            </a:r>
          </a:p>
        </p:txBody>
      </p:sp>
      <p:sp>
        <p:nvSpPr>
          <p:cNvPr id="4" name="TextBox 5"/>
          <p:cNvSpPr txBox="1"/>
          <p:nvPr/>
        </p:nvSpPr>
        <p:spPr>
          <a:xfrm>
            <a:off x="1028700" y="2247900"/>
            <a:ext cx="14144226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90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League Spartan"/>
                <a:sym typeface="League Spartan"/>
              </a:rPr>
              <a:t>THANK YOU</a:t>
            </a:r>
            <a:endParaRPr lang="en-US" sz="90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League Spartan"/>
              <a:sym typeface="League Spart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152</Words>
  <Application>Microsoft Office PowerPoint</Application>
  <PresentationFormat>Custom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Open Sans</vt:lpstr>
      <vt:lpstr>Arial</vt:lpstr>
      <vt:lpstr>Calibri</vt:lpstr>
      <vt:lpstr>Verdana</vt:lpstr>
      <vt:lpstr>League Spartan</vt:lpstr>
      <vt:lpstr>Open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LDH Presentation Template 2026</dc:title>
  <cp:lastModifiedBy>Mindy Faciane</cp:lastModifiedBy>
  <cp:revision>4</cp:revision>
  <dcterms:created xsi:type="dcterms:W3CDTF">2006-08-16T00:00:00Z</dcterms:created>
  <dcterms:modified xsi:type="dcterms:W3CDTF">2026-01-23T21:05:05Z</dcterms:modified>
  <dc:identifier>DAG-aaKi4-A</dc:identifier>
</cp:coreProperties>
</file>