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3" r:id="rId5"/>
    <p:sldId id="264" r:id="rId6"/>
    <p:sldId id="273" r:id="rId7"/>
    <p:sldId id="266" r:id="rId8"/>
    <p:sldId id="267" r:id="rId9"/>
    <p:sldId id="270" r:id="rId10"/>
    <p:sldId id="268" r:id="rId11"/>
    <p:sldId id="271" r:id="rId12"/>
    <p:sldId id="269" r:id="rId13"/>
    <p:sldId id="272" r:id="rId14"/>
    <p:sldId id="274" r:id="rId15"/>
    <p:sldId id="276" r:id="rId16"/>
    <p:sldId id="275" r:id="rId17"/>
    <p:sldId id="2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15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8EBD197-6330-4585-A50F-9CD90B3DC6B4}"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F6728F6-AD18-4BE3-81B2-FB6B4287AA93}" type="datetimeFigureOut">
              <a:rPr lang="en-US" smtClean="0"/>
              <a:t>04/06/2017</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BD197-6330-4585-A50F-9CD90B3DC6B4}"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6728F6-AD18-4BE3-81B2-FB6B4287AA93}" type="datetimeFigureOut">
              <a:rPr lang="en-US" smtClean="0"/>
              <a:t>04/06/2017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6728F6-AD18-4BE3-81B2-FB6B4287AA93}" type="datetimeFigureOut">
              <a:rPr lang="en-US" smtClean="0"/>
              <a:t>04/06/2017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6728F6-AD18-4BE3-81B2-FB6B4287AA93}" type="datetimeFigureOut">
              <a:rPr lang="en-US" smtClean="0"/>
              <a:t>04/06/2017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F6728F6-AD18-4BE3-81B2-FB6B4287AA93}" type="datetimeFigureOut">
              <a:rPr lang="en-US" smtClean="0"/>
              <a:t>04/06/2017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BD197-6330-4585-A50F-9CD90B3DC6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F6728F6-AD18-4BE3-81B2-FB6B4287AA93}" type="datetimeFigureOut">
              <a:rPr lang="en-US" smtClean="0"/>
              <a:t>04/06/2017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BD197-6330-4585-A50F-9CD90B3DC6B4}"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AF6728F6-AD18-4BE3-81B2-FB6B4287AA93}" type="datetimeFigureOut">
              <a:rPr lang="en-US" smtClean="0"/>
              <a:t>04/06/2017</a:t>
            </a:fld>
            <a:endParaRPr lang="en-US"/>
          </a:p>
        </p:txBody>
      </p:sp>
      <p:sp>
        <p:nvSpPr>
          <p:cNvPr id="7" name="Slide Number Placeholder 6"/>
          <p:cNvSpPr>
            <a:spLocks noGrp="1"/>
          </p:cNvSpPr>
          <p:nvPr>
            <p:ph type="sldNum" sz="quarter" idx="12"/>
          </p:nvPr>
        </p:nvSpPr>
        <p:spPr/>
        <p:txBody>
          <a:bodyPr/>
          <a:lstStyle/>
          <a:p>
            <a:fld id="{88EBD197-6330-4585-A50F-9CD90B3DC6B4}"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F6728F6-AD18-4BE3-81B2-FB6B4287AA93}" type="datetimeFigureOut">
              <a:rPr lang="en-US" smtClean="0"/>
              <a:t>04/06/2017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8EBD197-6330-4585-A50F-9CD90B3DC6B4}"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dhh.louisiana.gov/index.cfm/directory/detail/71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hh.louisiana.gov/assets/medicaid/hss/docs/DSW/ASSESSMENTOFCLIENTCAPACITYTOSELFADMINISTERMEDICATIONANDDETERMINATIONOFNEEDFORNONCOMPLEXTASKSTOBEPERFORMED.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noAutofit/>
          </a:bodyPr>
          <a:lstStyle/>
          <a:p>
            <a:r>
              <a:rPr lang="en-US" sz="2800" dirty="0" smtClean="0"/>
              <a:t>RN Delegation</a:t>
            </a:r>
            <a:r>
              <a:rPr lang="en-US" sz="2800" dirty="0"/>
              <a:t/>
            </a:r>
            <a:br>
              <a:rPr lang="en-US" sz="2800" dirty="0"/>
            </a:br>
            <a:endParaRPr lang="en-US" sz="2800" dirty="0"/>
          </a:p>
        </p:txBody>
      </p:sp>
    </p:spTree>
    <p:extLst>
      <p:ext uri="{BB962C8B-B14F-4D97-AF65-F5344CB8AC3E}">
        <p14:creationId xmlns:p14="http://schemas.microsoft.com/office/powerpoint/2010/main" val="187197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For those clients referred to the RN by the provider team, the RN shall conduct an assessment and make a determination whether the client’s health status is stable and predictable as required by the State Board of Nursing.   If stable and predictable, the RN may proceed with the medication administration training, any client specific training that the RN deems necessary and determination of competency.  </a:t>
            </a:r>
          </a:p>
        </p:txBody>
      </p:sp>
    </p:spTree>
    <p:extLst>
      <p:ext uri="{BB962C8B-B14F-4D97-AF65-F5344CB8AC3E}">
        <p14:creationId xmlns:p14="http://schemas.microsoft.com/office/powerpoint/2010/main" val="2172558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Stable and predictable is defined by the State Board of Nursing as a situation in which the person’s clinical and behavioral status is determined by a licensed RN to be non-fluctuating and consistent. </a:t>
            </a:r>
            <a:endParaRPr lang="en-US" dirty="0"/>
          </a:p>
        </p:txBody>
      </p:sp>
    </p:spTree>
    <p:extLst>
      <p:ext uri="{BB962C8B-B14F-4D97-AF65-F5344CB8AC3E}">
        <p14:creationId xmlns:p14="http://schemas.microsoft.com/office/powerpoint/2010/main" val="2379017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RN retains accountability for any task that is delegated.  If there are tasks that will be delegated, documentation should reflect that the RN conducted an assessment of the client, trained the worker on the tasks to be delegated and made a determination of competency.  </a:t>
            </a:r>
            <a:endParaRPr lang="en-US" dirty="0" smtClean="0"/>
          </a:p>
          <a:p>
            <a:r>
              <a:rPr lang="en-US" dirty="0" smtClean="0"/>
              <a:t>State surveyors will ask for this documentation.</a:t>
            </a:r>
            <a:endParaRPr lang="en-US" dirty="0"/>
          </a:p>
        </p:txBody>
      </p:sp>
    </p:spTree>
    <p:extLst>
      <p:ext uri="{BB962C8B-B14F-4D97-AF65-F5344CB8AC3E}">
        <p14:creationId xmlns:p14="http://schemas.microsoft.com/office/powerpoint/2010/main" val="2922418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Providers are also responsible for knowing the Medicaid policy for the client populations they serve.</a:t>
            </a:r>
          </a:p>
          <a:p>
            <a:r>
              <a:rPr lang="en-US" dirty="0" smtClean="0"/>
              <a:t>Medication administration may be delegated by the RN for clients receiving services under the OCDD and OAAS waiver programs.</a:t>
            </a:r>
          </a:p>
          <a:p>
            <a:r>
              <a:rPr lang="en-US" dirty="0" smtClean="0"/>
              <a:t>Medication administration is not allowed for clients receiving OAAS Long Term Care Personal Care Services (LT-PCS).  Policy for this program only allows prompts or reminders.  </a:t>
            </a:r>
            <a:endParaRPr lang="en-US" dirty="0"/>
          </a:p>
        </p:txBody>
      </p:sp>
    </p:spTree>
    <p:extLst>
      <p:ext uri="{BB962C8B-B14F-4D97-AF65-F5344CB8AC3E}">
        <p14:creationId xmlns:p14="http://schemas.microsoft.com/office/powerpoint/2010/main" val="2550940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Frequently asked questions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Is a doctor’s order required for OTC drugs?</a:t>
            </a:r>
          </a:p>
          <a:p>
            <a:r>
              <a:rPr lang="en-US" dirty="0" smtClean="0">
                <a:solidFill>
                  <a:srgbClr val="FF0000"/>
                </a:solidFill>
              </a:rPr>
              <a:t>Yes.  Providers might consider obtaining standing orders from the physician for OTC drugs that can be renewed and updated on an annual basis. </a:t>
            </a:r>
          </a:p>
          <a:p>
            <a:r>
              <a:rPr lang="en-US" dirty="0" smtClean="0"/>
              <a:t>What if the client’s family insists on preparing a pill box or a weekly pill organizer with the client’s medications?</a:t>
            </a:r>
          </a:p>
          <a:p>
            <a:r>
              <a:rPr lang="en-US" dirty="0" smtClean="0">
                <a:solidFill>
                  <a:srgbClr val="FF0000"/>
                </a:solidFill>
              </a:rPr>
              <a:t>The regulations require that the direct support staff administer medications from containers that have labeling from the pharmacy that dispensed the medication/s. </a:t>
            </a:r>
          </a:p>
          <a:p>
            <a:r>
              <a:rPr lang="en-US" dirty="0" smtClean="0"/>
              <a:t>Can training by the RN be performed over the phone?</a:t>
            </a:r>
          </a:p>
          <a:p>
            <a:r>
              <a:rPr lang="en-US" dirty="0" smtClean="0">
                <a:solidFill>
                  <a:srgbClr val="FF0000"/>
                </a:solidFill>
              </a:rPr>
              <a:t>The 16 hours of medication administration training  by the RN cannot be done over the phone however, it is up to the judgment of the RN whether training can be done over the phone whenever there are changes in medication orders and other client specific training that he/she deems necessary.</a:t>
            </a:r>
          </a:p>
          <a:p>
            <a:endParaRPr lang="en-US" dirty="0" smtClean="0"/>
          </a:p>
        </p:txBody>
      </p:sp>
    </p:spTree>
    <p:extLst>
      <p:ext uri="{BB962C8B-B14F-4D97-AF65-F5344CB8AC3E}">
        <p14:creationId xmlns:p14="http://schemas.microsoft.com/office/powerpoint/2010/main" val="3138494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Is training transferrable between provider agencies</a:t>
            </a:r>
            <a:r>
              <a:rPr lang="en-US" dirty="0" smtClean="0"/>
              <a:t>?</a:t>
            </a:r>
          </a:p>
          <a:p>
            <a:r>
              <a:rPr lang="en-US" dirty="0" smtClean="0">
                <a:solidFill>
                  <a:srgbClr val="FF0000"/>
                </a:solidFill>
              </a:rPr>
              <a:t>Training is transferrable between provider agencies.  The agency that is receiving the training from another agency must have sufficient documentation to determine that the employee successfully completed the required training.  The receiving employer must verify the worker’s competency to perform the duties that will be assigned. </a:t>
            </a:r>
            <a:endParaRPr lang="en-US" dirty="0">
              <a:solidFill>
                <a:srgbClr val="FF0000"/>
              </a:solidFill>
            </a:endParaRPr>
          </a:p>
          <a:p>
            <a:r>
              <a:rPr lang="en-US" dirty="0"/>
              <a:t>Is there an RN delegation form</a:t>
            </a:r>
            <a:r>
              <a:rPr lang="en-US" dirty="0" smtClean="0"/>
              <a:t>?</a:t>
            </a:r>
          </a:p>
          <a:p>
            <a:r>
              <a:rPr lang="en-US" dirty="0" smtClean="0">
                <a:solidFill>
                  <a:srgbClr val="FF0000"/>
                </a:solidFill>
              </a:rPr>
              <a:t>There is no RN delegation form that providers are required to use. </a:t>
            </a:r>
            <a:endParaRPr lang="en-US" dirty="0">
              <a:solidFill>
                <a:srgbClr val="FF0000"/>
              </a:solidFill>
            </a:endParaRPr>
          </a:p>
          <a:p>
            <a:endParaRPr lang="en-US" dirty="0"/>
          </a:p>
        </p:txBody>
      </p:sp>
    </p:spTree>
    <p:extLst>
      <p:ext uri="{BB962C8B-B14F-4D97-AF65-F5344CB8AC3E}">
        <p14:creationId xmlns:p14="http://schemas.microsoft.com/office/powerpoint/2010/main" val="29660603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a:t>Do all DSWs need to be trained in medication administration?</a:t>
            </a:r>
          </a:p>
          <a:p>
            <a:r>
              <a:rPr lang="en-US" dirty="0" smtClean="0">
                <a:solidFill>
                  <a:srgbClr val="FF0000"/>
                </a:solidFill>
              </a:rPr>
              <a:t>While it is a good practice,  it is only necessary to train DSWs that are required to administer medications as part of the client’s plan of care.</a:t>
            </a:r>
          </a:p>
          <a:p>
            <a:r>
              <a:rPr lang="en-US" dirty="0" smtClean="0"/>
              <a:t>If a DSW has a certificate as a certified medication attendant (CMA) do they need the 16 hour medication administration training?</a:t>
            </a:r>
          </a:p>
          <a:p>
            <a:r>
              <a:rPr lang="en-US" dirty="0" smtClean="0">
                <a:solidFill>
                  <a:srgbClr val="FF0000"/>
                </a:solidFill>
              </a:rPr>
              <a:t>If a DSW has a current certificate as a CMA,  it would not be necessary for them to take the 16 hour medication administration training.  A determination of competency would  still need to be completed.</a:t>
            </a:r>
          </a:p>
          <a:p>
            <a:r>
              <a:rPr lang="en-US" dirty="0" smtClean="0"/>
              <a:t>Does the 16 hour medication administration training have to be repeated on an annual basis? </a:t>
            </a:r>
            <a:r>
              <a:rPr lang="en-US" dirty="0" smtClean="0">
                <a:solidFill>
                  <a:srgbClr val="FF0000"/>
                </a:solidFill>
              </a:rPr>
              <a:t>The training does not have to be repeated on an annual basis.   The RN may make a determination that a DSW needs to complete part or all of the training based upon the RN’s assessment of competency that must be completed at least annually.</a:t>
            </a:r>
            <a:endParaRPr lang="en-US" dirty="0"/>
          </a:p>
        </p:txBody>
      </p:sp>
    </p:spTree>
    <p:extLst>
      <p:ext uri="{BB962C8B-B14F-4D97-AF65-F5344CB8AC3E}">
        <p14:creationId xmlns:p14="http://schemas.microsoft.com/office/powerpoint/2010/main" val="27411203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Additional resources on </a:t>
            </a:r>
            <a:r>
              <a:rPr lang="en-US" dirty="0" smtClean="0"/>
              <a:t>RN delegation of medication </a:t>
            </a:r>
            <a:r>
              <a:rPr lang="en-US" dirty="0"/>
              <a:t>administration </a:t>
            </a:r>
            <a:r>
              <a:rPr lang="en-US" dirty="0" smtClean="0"/>
              <a:t>and non-complex tasks </a:t>
            </a:r>
            <a:r>
              <a:rPr lang="en-US" dirty="0"/>
              <a:t>may be found on the Health Standards Direct Service Worker web page at:</a:t>
            </a:r>
          </a:p>
          <a:p>
            <a:r>
              <a:rPr lang="en-US" u="sng" dirty="0">
                <a:solidFill>
                  <a:srgbClr val="FF0000"/>
                </a:solidFill>
                <a:hlinkClick r:id="rId2"/>
              </a:rPr>
              <a:t>http://dhh.louisiana.gov/index.cfm/directory/detail/713</a:t>
            </a:r>
            <a:r>
              <a:rPr lang="en-US" dirty="0">
                <a:solidFill>
                  <a:srgbClr val="FF0000"/>
                </a:solidFill>
              </a:rPr>
              <a:t> </a:t>
            </a:r>
          </a:p>
          <a:p>
            <a:endParaRPr lang="en-US" dirty="0"/>
          </a:p>
        </p:txBody>
      </p:sp>
    </p:spTree>
    <p:extLst>
      <p:ext uri="{BB962C8B-B14F-4D97-AF65-F5344CB8AC3E}">
        <p14:creationId xmlns:p14="http://schemas.microsoft.com/office/powerpoint/2010/main" val="186802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3200" dirty="0" smtClean="0"/>
              <a:t>Sections </a:t>
            </a:r>
            <a:r>
              <a:rPr lang="en-US" sz="3200" dirty="0"/>
              <a:t>9241 through </a:t>
            </a:r>
            <a:r>
              <a:rPr lang="en-US" sz="3200" dirty="0" smtClean="0"/>
              <a:t>9253 of the Direct Service Registry rule published December 20, 2012 </a:t>
            </a:r>
            <a:r>
              <a:rPr lang="en-US" sz="3200" dirty="0"/>
              <a:t>address delegation of medication administration and non-complex tasks by the RN to direct service workers working with clients receiving HCBS waiver services.   </a:t>
            </a:r>
            <a:r>
              <a:rPr lang="en-US" sz="2800" dirty="0" smtClean="0"/>
              <a:t>Section </a:t>
            </a:r>
            <a:r>
              <a:rPr lang="en-US" sz="2800" dirty="0"/>
              <a:t>9253 specifically addresses the Responsibilities of the Registered Nurse with regard to these areas of delegation</a:t>
            </a:r>
            <a:r>
              <a:rPr lang="en-US" dirty="0"/>
              <a:t>.</a:t>
            </a:r>
          </a:p>
          <a:p>
            <a:endParaRPr lang="en-US" dirty="0"/>
          </a:p>
        </p:txBody>
      </p:sp>
    </p:spTree>
    <p:extLst>
      <p:ext uri="{BB962C8B-B14F-4D97-AF65-F5344CB8AC3E}">
        <p14:creationId xmlns:p14="http://schemas.microsoft.com/office/powerpoint/2010/main" val="287186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responsibilities of the RN during delegation?</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1</a:t>
            </a:r>
            <a:r>
              <a:rPr lang="en-US" dirty="0"/>
              <a:t>.  assuring that during person-specific trainings and required evaluations, the direct service worker performs the authorized medication administration and non-complex tasks according to exact directions making certain there is no need to alter the standard procedures and the results are predictable;</a:t>
            </a:r>
          </a:p>
          <a:p>
            <a:r>
              <a:rPr lang="en-US" dirty="0"/>
              <a:t>    2.  assuring no direct service worker is authorized to perform medication administration and noncomplex tasks if the health status of the person receiving services is not stable and predictable;</a:t>
            </a:r>
          </a:p>
          <a:p>
            <a:r>
              <a:rPr lang="en-US" dirty="0"/>
              <a:t>    3.  assuring that the direct service worker demonstrates a sufficient level of competency in the subject matter as set forth in training;</a:t>
            </a:r>
          </a:p>
          <a:p>
            <a:endParaRPr lang="en-US" dirty="0"/>
          </a:p>
        </p:txBody>
      </p:sp>
    </p:spTree>
    <p:extLst>
      <p:ext uri="{BB962C8B-B14F-4D97-AF65-F5344CB8AC3E}">
        <p14:creationId xmlns:p14="http://schemas.microsoft.com/office/powerpoint/2010/main" val="3917407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4.  assisting in the development of the plan of care for the person receiving assistance or services;</a:t>
            </a:r>
          </a:p>
          <a:p>
            <a:r>
              <a:rPr lang="en-US" dirty="0"/>
              <a:t>    5.  assisting the person’s planning team to determine the frequency needed for RN assessments of the health status of the person receiving assistance or services; </a:t>
            </a:r>
          </a:p>
          <a:p>
            <a:r>
              <a:rPr lang="en-US" dirty="0"/>
              <a:t>    6.  at least annually, completing the competency evaluation of the direct service worker; </a:t>
            </a:r>
            <a:endParaRPr lang="en-US" dirty="0" smtClean="0"/>
          </a:p>
          <a:p>
            <a:r>
              <a:rPr lang="en-US" dirty="0" smtClean="0"/>
              <a:t>    7.  at least annually and more often as needed, assessing the health status of the client; and</a:t>
            </a:r>
            <a:endParaRPr lang="en-US" dirty="0"/>
          </a:p>
          <a:p>
            <a:r>
              <a:rPr lang="en-US" dirty="0"/>
              <a:t>    7.  completing and submitting the required documentation to the licensed agency employing the direct service worker.</a:t>
            </a:r>
          </a:p>
          <a:p>
            <a:endParaRPr lang="en-US" dirty="0"/>
          </a:p>
        </p:txBody>
      </p:sp>
    </p:spTree>
    <p:extLst>
      <p:ext uri="{BB962C8B-B14F-4D97-AF65-F5344CB8AC3E}">
        <p14:creationId xmlns:p14="http://schemas.microsoft.com/office/powerpoint/2010/main" val="303373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the RN is not responsible for</a:t>
            </a:r>
            <a:endParaRPr lang="en-US" dirty="0"/>
          </a:p>
        </p:txBody>
      </p:sp>
      <p:sp>
        <p:nvSpPr>
          <p:cNvPr id="3" name="Content Placeholder 2"/>
          <p:cNvSpPr>
            <a:spLocks noGrp="1"/>
          </p:cNvSpPr>
          <p:nvPr>
            <p:ph idx="1"/>
          </p:nvPr>
        </p:nvSpPr>
        <p:spPr/>
        <p:txBody>
          <a:bodyPr>
            <a:normAutofit fontScale="62500" lnSpcReduction="20000"/>
          </a:bodyPr>
          <a:lstStyle/>
          <a:p>
            <a:pPr marL="137160" indent="0">
              <a:buNone/>
            </a:pPr>
            <a:r>
              <a:rPr lang="en-US" sz="3400" b="1" dirty="0"/>
              <a:t> </a:t>
            </a:r>
            <a:endParaRPr lang="en-US" sz="3400" dirty="0"/>
          </a:p>
          <a:p>
            <a:pPr lvl="0"/>
            <a:r>
              <a:rPr lang="en-US" sz="3400" b="1" dirty="0"/>
              <a:t>Assessing every client</a:t>
            </a:r>
          </a:p>
          <a:p>
            <a:pPr lvl="0"/>
            <a:r>
              <a:rPr lang="en-US" sz="3400" dirty="0"/>
              <a:t>Training the DSW on the CPOC for their client.  If there are aspects of the CPOC that may require the RN’s involvement in the training of the DSW, those decisions are made on a case by case basis.</a:t>
            </a:r>
          </a:p>
          <a:p>
            <a:pPr lvl="0"/>
            <a:r>
              <a:rPr lang="en-US" sz="3400" dirty="0"/>
              <a:t>Providing the 16 hours of basic training as referenced in Section 5055, Part K of HCBS licensing standards.   </a:t>
            </a:r>
          </a:p>
          <a:p>
            <a:pPr lvl="0"/>
            <a:r>
              <a:rPr lang="en-US" sz="3400" dirty="0"/>
              <a:t>Monitoring the MAR and re-ordering medications.  All providers should have systems in place to assure that clients are receiving medications according to physician’s orders.  The RN may be involved in assisting the provider to establish and evaluate those systems.  </a:t>
            </a:r>
          </a:p>
          <a:p>
            <a:endParaRPr lang="en-US" dirty="0"/>
          </a:p>
        </p:txBody>
      </p:sp>
    </p:spTree>
    <p:extLst>
      <p:ext uri="{BB962C8B-B14F-4D97-AF65-F5344CB8AC3E}">
        <p14:creationId xmlns:p14="http://schemas.microsoft.com/office/powerpoint/2010/main" val="511414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Training on every medication that the client takes.</a:t>
            </a:r>
          </a:p>
          <a:p>
            <a:r>
              <a:rPr lang="en-US" dirty="0" smtClean="0"/>
              <a:t>The RN determines whether there is any additional client specific training needed on a particular medication.</a:t>
            </a:r>
          </a:p>
          <a:p>
            <a:r>
              <a:rPr lang="en-US" dirty="0" smtClean="0"/>
              <a:t>Examples might be whether the client’s pulse or blood pressure need to be taken prior to administration.  Are there specific side affects that the DSW should be aware of so that if observed,  it will be reported in a timely manner.</a:t>
            </a:r>
          </a:p>
          <a:p>
            <a:endParaRPr lang="en-US" dirty="0"/>
          </a:p>
          <a:p>
            <a:pPr marL="114300" indent="0">
              <a:buNone/>
            </a:pPr>
            <a:endParaRPr lang="en-US" dirty="0" smtClean="0"/>
          </a:p>
          <a:p>
            <a:pPr>
              <a:buFont typeface="Wingdings" pitchFamily="2" charset="2"/>
              <a:buChar char="v"/>
            </a:pPr>
            <a:endParaRPr lang="en-US" dirty="0"/>
          </a:p>
        </p:txBody>
      </p:sp>
    </p:spTree>
    <p:extLst>
      <p:ext uri="{BB962C8B-B14F-4D97-AF65-F5344CB8AC3E}">
        <p14:creationId xmlns:p14="http://schemas.microsoft.com/office/powerpoint/2010/main" val="3772053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provider “team” makes the initial determination about whether the client will need health care tasks performed that need to be referred to the RN for assessment. </a:t>
            </a:r>
            <a:endParaRPr lang="en-US" dirty="0" smtClean="0"/>
          </a:p>
          <a:p>
            <a:r>
              <a:rPr lang="en-US" dirty="0"/>
              <a:t>The </a:t>
            </a:r>
            <a:r>
              <a:rPr lang="en-US" dirty="0" smtClean="0"/>
              <a:t>“team” </a:t>
            </a:r>
            <a:r>
              <a:rPr lang="en-US" dirty="0"/>
              <a:t>may consist of the Support Coordinator, provider and client at a minimum but may also include the client’s family members, legal representative, DSW or others that may be </a:t>
            </a:r>
            <a:r>
              <a:rPr lang="en-US" dirty="0" smtClean="0"/>
              <a:t>chosen by the client.</a:t>
            </a:r>
            <a:endParaRPr lang="en-US" dirty="0"/>
          </a:p>
        </p:txBody>
      </p:sp>
    </p:spTree>
    <p:extLst>
      <p:ext uri="{BB962C8B-B14F-4D97-AF65-F5344CB8AC3E}">
        <p14:creationId xmlns:p14="http://schemas.microsoft.com/office/powerpoint/2010/main" val="2095299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team reviews and takes into consideration data collected on the CPOC, SIS La Plus, 90L, psychological and/or psychiatric evaluations and other historical data. </a:t>
            </a:r>
            <a:endParaRPr lang="en-US" dirty="0" smtClean="0"/>
          </a:p>
          <a:p>
            <a:r>
              <a:rPr lang="en-US" dirty="0"/>
              <a:t>If the team determines that the client has no need for the DSW to administer medications or perform any non-complex tasks, referral to the RN is not necessary.  </a:t>
            </a:r>
            <a:r>
              <a:rPr lang="en-US" dirty="0" smtClean="0"/>
              <a:t>                                                                 </a:t>
            </a:r>
          </a:p>
          <a:p>
            <a:r>
              <a:rPr lang="en-US" dirty="0" smtClean="0"/>
              <a:t>The </a:t>
            </a:r>
            <a:r>
              <a:rPr lang="en-US" dirty="0"/>
              <a:t>team is also responsible for evaluating changes in a client’s condition that may require referral to the RN for assessment.  </a:t>
            </a:r>
          </a:p>
          <a:p>
            <a:r>
              <a:rPr lang="en-US" dirty="0" smtClean="0"/>
              <a:t> </a:t>
            </a:r>
            <a:endParaRPr lang="en-US" dirty="0"/>
          </a:p>
        </p:txBody>
      </p:sp>
    </p:spTree>
    <p:extLst>
      <p:ext uri="{BB962C8B-B14F-4D97-AF65-F5344CB8AC3E}">
        <p14:creationId xmlns:p14="http://schemas.microsoft.com/office/powerpoint/2010/main" val="2948707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Remember-</a:t>
            </a:r>
          </a:p>
          <a:p>
            <a:r>
              <a:rPr lang="en-US" dirty="0" smtClean="0"/>
              <a:t>If the client has been deemed to be independent in their ability to self-administer their medications, how did the team arrive at this determination?  </a:t>
            </a:r>
          </a:p>
          <a:p>
            <a:r>
              <a:rPr lang="en-US" dirty="0" smtClean="0"/>
              <a:t>There should be documentation of an assessment in the client’s record.  The link below is for the department’s assessment of client capacity to self-administer medication and determination of need for non-complex tasks to be performed developed November 2015: </a:t>
            </a:r>
          </a:p>
          <a:p>
            <a:r>
              <a:rPr lang="en-US" dirty="0">
                <a:hlinkClick r:id="rId2"/>
              </a:rPr>
              <a:t>http://</a:t>
            </a:r>
            <a:r>
              <a:rPr lang="en-US" dirty="0" smtClean="0">
                <a:hlinkClick r:id="rId2"/>
              </a:rPr>
              <a:t>dhh.louisiana.gov/assets/medicaid/hss/docs/DSW/ASSESSMENTOFCLIENTCAPACITYTOSELFADMINISTERMEDICATIONANDDETERMINATIONOFNEEDFORNONCOMPLEXTASKSTOBEPERFORMED.pdf</a:t>
            </a:r>
            <a:r>
              <a:rPr lang="en-US" dirty="0" smtClean="0"/>
              <a:t> </a:t>
            </a:r>
            <a:endParaRPr lang="en-US" dirty="0"/>
          </a:p>
        </p:txBody>
      </p:sp>
    </p:spTree>
    <p:extLst>
      <p:ext uri="{BB962C8B-B14F-4D97-AF65-F5344CB8AC3E}">
        <p14:creationId xmlns:p14="http://schemas.microsoft.com/office/powerpoint/2010/main" val="1088469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620</TotalTime>
  <Words>1207</Words>
  <Application>Microsoft Office PowerPoint</Application>
  <PresentationFormat>On-screen Show (4:3)</PresentationFormat>
  <Paragraphs>57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Book Antiqua</vt:lpstr>
      <vt:lpstr>Century Gothic</vt:lpstr>
      <vt:lpstr>Wingdings</vt:lpstr>
      <vt:lpstr>Apothecary</vt:lpstr>
      <vt:lpstr>RN Delegation </vt:lpstr>
      <vt:lpstr>PowerPoint Presentation</vt:lpstr>
      <vt:lpstr>What are the responsibilities of the RN during delegation?</vt:lpstr>
      <vt:lpstr>PowerPoint Presentation</vt:lpstr>
      <vt:lpstr>What the RN is not responsible for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Frequently asked questions</vt:lpstr>
      <vt:lpstr>PowerPoint Presentation</vt:lpstr>
      <vt:lpstr>PowerPoint Presentation</vt:lpstr>
      <vt:lpstr>PowerPoint Presentation</vt:lpstr>
    </vt:vector>
  </TitlesOfParts>
  <Company>DHH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Responsibilities of the Registered Nurse in Home and               Community Based Services</dc:title>
  <dc:creator>Terry Cooper</dc:creator>
  <cp:lastModifiedBy>Dasiny Davis</cp:lastModifiedBy>
  <cp:revision>30</cp:revision>
  <dcterms:created xsi:type="dcterms:W3CDTF">2015-10-12T15:48:11Z</dcterms:created>
  <dcterms:modified xsi:type="dcterms:W3CDTF">2017-04-06T13:48:48Z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