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259" r:id="rId3"/>
    <p:sldId id="282" r:id="rId4"/>
    <p:sldId id="283" r:id="rId5"/>
    <p:sldId id="261" r:id="rId6"/>
    <p:sldId id="262" r:id="rId7"/>
    <p:sldId id="264" r:id="rId8"/>
    <p:sldId id="284" r:id="rId9"/>
    <p:sldId id="266" r:id="rId10"/>
    <p:sldId id="267" r:id="rId11"/>
    <p:sldId id="273" r:id="rId12"/>
    <p:sldId id="268" r:id="rId13"/>
    <p:sldId id="270" r:id="rId14"/>
    <p:sldId id="271" r:id="rId15"/>
    <p:sldId id="274" r:id="rId16"/>
    <p:sldId id="272" r:id="rId17"/>
    <p:sldId id="275" r:id="rId18"/>
    <p:sldId id="278" r:id="rId19"/>
    <p:sldId id="277" r:id="rId20"/>
    <p:sldId id="276" r:id="rId21"/>
    <p:sldId id="279" r:id="rId22"/>
    <p:sldId id="280" r:id="rId23"/>
    <p:sldId id="285" r:id="rId24"/>
    <p:sldId id="281" r:id="rId25"/>
    <p:sldId id="286" r:id="rId26"/>
    <p:sldId id="28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64ABB-32B3-4035-8A9B-E52D0023BFAA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3EE83-1A69-4939-A499-E82555457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35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DE78-F81E-42EE-AFF4-0CDE21E834E5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C5B49DA-4D63-495D-8C8A-6711887A53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C579-2D6C-454E-9E29-3A3DD9682BCD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2ED2-9BC5-4248-AABC-7CA6CA3064FB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21591-C339-4BEE-80E8-AFCB36BD9BB6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026C6-3958-46BD-9007-4A370F9BD438}" type="datetime1">
              <a:rPr lang="en-US" smtClean="0"/>
              <a:t>4/8/2014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7AE2-E28C-4FEF-911C-53FD8C294DEE}" type="datetime1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AE4AE-B32B-49F8-A991-84654CF8ABB2}" type="datetime1">
              <a:rPr lang="en-US" smtClean="0"/>
              <a:t>4/8/2014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FF8A-2D3A-4052-A927-20CED3A39220}" type="datetime1">
              <a:rPr lang="en-US" smtClean="0"/>
              <a:t>4/8/2014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3992-9F97-41C4-8A8B-1DA7E6AE6E83}" type="datetime1">
              <a:rPr lang="en-US" smtClean="0"/>
              <a:t>4/8/2014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D124-08FC-4DDE-8878-A29F4C3FC0DB}" type="datetime1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B80BD-73F0-46AA-8D09-9C7E11D7E397}" type="datetime1">
              <a:rPr lang="en-US" smtClean="0"/>
              <a:t>4/8/2014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602D54D-8D6B-4CEB-B233-914CBA9004F7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C5B49DA-4D63-495D-8C8A-6711887A53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572000"/>
            <a:ext cx="6553200" cy="457200"/>
          </a:xfrm>
        </p:spPr>
        <p:txBody>
          <a:bodyPr>
            <a:noAutofit/>
          </a:bodyPr>
          <a:lstStyle/>
          <a:p>
            <a:r>
              <a:rPr lang="en-US" sz="1600" cap="none" spc="0" dirty="0">
                <a:latin typeface="Cambria" pitchFamily="18" charset="0"/>
              </a:rPr>
              <a:t>Michael D. Pullmann, </a:t>
            </a:r>
            <a:r>
              <a:rPr lang="en-US" sz="1600" cap="none" spc="0" dirty="0" smtClean="0">
                <a:latin typeface="Cambria" pitchFamily="18" charset="0"/>
              </a:rPr>
              <a:t>Eric </a:t>
            </a:r>
            <a:r>
              <a:rPr lang="en-US" sz="1600" cap="none" spc="0" dirty="0">
                <a:latin typeface="Cambria" pitchFamily="18" charset="0"/>
              </a:rPr>
              <a:t>J. </a:t>
            </a:r>
            <a:r>
              <a:rPr lang="en-US" sz="1600" cap="none" spc="0" dirty="0" smtClean="0">
                <a:latin typeface="Cambria" pitchFamily="18" charset="0"/>
              </a:rPr>
              <a:t>Bruns, </a:t>
            </a:r>
            <a:r>
              <a:rPr lang="en-US" sz="1600" cap="none" spc="0" smtClean="0">
                <a:latin typeface="Cambria" pitchFamily="18" charset="0"/>
              </a:rPr>
              <a:t>Univerisity</a:t>
            </a:r>
            <a:r>
              <a:rPr lang="en-US" sz="1600" cap="none" spc="0" dirty="0" smtClean="0">
                <a:latin typeface="Cambria" pitchFamily="18" charset="0"/>
              </a:rPr>
              <a:t> </a:t>
            </a:r>
            <a:r>
              <a:rPr lang="en-US" sz="1600" cap="none" spc="0" dirty="0" smtClean="0">
                <a:latin typeface="Cambria" pitchFamily="18" charset="0"/>
              </a:rPr>
              <a:t>of Washington</a:t>
            </a:r>
          </a:p>
          <a:p>
            <a:r>
              <a:rPr lang="en-US" sz="1600" cap="none" spc="0" dirty="0" smtClean="0">
                <a:latin typeface="Cambria" pitchFamily="18" charset="0"/>
              </a:rPr>
              <a:t>Jody </a:t>
            </a:r>
            <a:r>
              <a:rPr lang="en-US" sz="1600" cap="none" spc="0" dirty="0">
                <a:latin typeface="Cambria" pitchFamily="18" charset="0"/>
              </a:rPr>
              <a:t>Levison-Johnson, Keith </a:t>
            </a:r>
            <a:r>
              <a:rPr lang="en-US" sz="1600" cap="none" spc="0" dirty="0" smtClean="0">
                <a:latin typeface="Cambria" pitchFamily="18" charset="0"/>
              </a:rPr>
              <a:t>Durham, Louisiana DHH – OBH</a:t>
            </a:r>
            <a:endParaRPr lang="en-US" sz="1600" cap="none" spc="0" dirty="0">
              <a:latin typeface="Cambria" pitchFamily="18" charset="0"/>
            </a:endParaRPr>
          </a:p>
          <a:p>
            <a:endParaRPr lang="en-US" sz="1600" spc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b="1" dirty="0"/>
              <a:t>Evaluating Youth and System Outcomes in the Louisiana Coordinated System of Care (CSoC</a:t>
            </a:r>
            <a:r>
              <a:rPr lang="en-US" sz="2400" b="1" dirty="0" smtClean="0"/>
              <a:t>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55626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j-lt"/>
              </a:rPr>
              <a:t>Quality Assurance Committee Meeting</a:t>
            </a:r>
          </a:p>
          <a:p>
            <a:pPr algn="ctr"/>
            <a:r>
              <a:rPr lang="en-US" dirty="0" smtClean="0">
                <a:latin typeface="+mj-lt"/>
              </a:rPr>
              <a:t>January 7, 2013</a:t>
            </a:r>
            <a:endParaRPr lang="en-US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5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evaluation will conduct two linked studies to address the research questions:</a:t>
            </a:r>
          </a:p>
          <a:p>
            <a:pPr lvl="1"/>
            <a:r>
              <a:rPr lang="en-US" sz="2400" dirty="0" smtClean="0"/>
              <a:t>Study </a:t>
            </a:r>
            <a:r>
              <a:rPr lang="en-US" sz="2400" dirty="0"/>
              <a:t>1 (Individual outcomes): Retrospective data analysis using administrative data and retrospective multilevel propensity score matching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/>
              <a:t>Study 2 (System Outcomes): Using regional-level data to compare system differences. </a:t>
            </a:r>
          </a:p>
          <a:p>
            <a:pPr lvl="2"/>
            <a:r>
              <a:rPr lang="en-US" sz="2000" dirty="0" smtClean="0"/>
              <a:t>Note that a proposed study to evaluate outcomes on clinical and functioning outcomes using the CANS was scrapped due to uncertainty about how CANS data could be collected for non-CSoC youths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0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– Study 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6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– Study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Study 1 </a:t>
            </a:r>
            <a:r>
              <a:rPr lang="en-US" dirty="0"/>
              <a:t>uses existing administrative data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study will match CSoC youth and comparison youth.</a:t>
            </a:r>
          </a:p>
          <a:p>
            <a:pPr lvl="1"/>
            <a:r>
              <a:rPr lang="en-US" dirty="0"/>
              <a:t>To identify this matched comparison </a:t>
            </a:r>
            <a:r>
              <a:rPr lang="en-US" dirty="0" smtClean="0"/>
              <a:t>sample, </a:t>
            </a:r>
            <a:r>
              <a:rPr lang="en-US" dirty="0"/>
              <a:t>we will first select all youth in non-CSoC regions who meet </a:t>
            </a:r>
            <a:r>
              <a:rPr lang="en-US" dirty="0" smtClean="0"/>
              <a:t>criteria </a:t>
            </a:r>
            <a:r>
              <a:rPr lang="en-US" dirty="0"/>
              <a:t>for CSoC services. From this sample, we will build a multilevel propensity score </a:t>
            </a:r>
            <a:r>
              <a:rPr lang="en-US" dirty="0" smtClean="0"/>
              <a:t>model.</a:t>
            </a:r>
          </a:p>
          <a:p>
            <a:pPr lvl="1"/>
            <a:r>
              <a:rPr lang="en-US" dirty="0" smtClean="0"/>
              <a:t>We will match based on both individual and regional characteristics.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4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– Study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following data elements are proposed for matching:</a:t>
            </a:r>
          </a:p>
          <a:p>
            <a:pPr lvl="1"/>
            <a:r>
              <a:rPr lang="en-US" dirty="0"/>
              <a:t>CANS screening and/or full </a:t>
            </a:r>
            <a:r>
              <a:rPr lang="en-US" dirty="0" smtClean="0"/>
              <a:t>assessment (at baseline)</a:t>
            </a:r>
            <a:endParaRPr lang="en-US" dirty="0"/>
          </a:p>
          <a:p>
            <a:pPr lvl="1"/>
            <a:r>
              <a:rPr lang="en-US" dirty="0"/>
              <a:t>Age, sex, race/ethnicity,</a:t>
            </a:r>
          </a:p>
          <a:p>
            <a:pPr lvl="1"/>
            <a:r>
              <a:rPr lang="en-US" dirty="0"/>
              <a:t>GAF score,</a:t>
            </a:r>
          </a:p>
          <a:p>
            <a:pPr lvl="1"/>
            <a:r>
              <a:rPr lang="en-US" dirty="0"/>
              <a:t>Medicaid status,</a:t>
            </a:r>
          </a:p>
          <a:p>
            <a:pPr lvl="1"/>
            <a:r>
              <a:rPr lang="en-US" dirty="0"/>
              <a:t>Presenting problem, disability, and diagnostic category,</a:t>
            </a:r>
          </a:p>
          <a:p>
            <a:pPr lvl="1"/>
            <a:r>
              <a:rPr lang="en-US" dirty="0"/>
              <a:t>Referring agency,</a:t>
            </a:r>
          </a:p>
          <a:p>
            <a:pPr lvl="1"/>
            <a:r>
              <a:rPr lang="en-US" dirty="0"/>
              <a:t>Residential status,</a:t>
            </a:r>
          </a:p>
          <a:p>
            <a:pPr lvl="1"/>
            <a:r>
              <a:rPr lang="en-US" dirty="0"/>
              <a:t>Admission driver,</a:t>
            </a:r>
          </a:p>
          <a:p>
            <a:pPr lvl="1"/>
            <a:r>
              <a:rPr lang="en-US" dirty="0"/>
              <a:t>Substance use disorder (SUDS) services use,</a:t>
            </a:r>
          </a:p>
          <a:p>
            <a:pPr lvl="1"/>
            <a:r>
              <a:rPr lang="en-US" dirty="0"/>
              <a:t>Pregnancy/marital status,</a:t>
            </a:r>
          </a:p>
          <a:p>
            <a:pPr lvl="1"/>
            <a:r>
              <a:rPr lang="en-US" dirty="0"/>
              <a:t>Whether the child has a PCP, and</a:t>
            </a:r>
          </a:p>
          <a:p>
            <a:pPr lvl="1"/>
            <a:r>
              <a:rPr lang="en-US" dirty="0"/>
              <a:t>Regional characteristics (e.g., county </a:t>
            </a:r>
            <a:r>
              <a:rPr lang="en-US" dirty="0" err="1"/>
              <a:t>rurality</a:t>
            </a:r>
            <a:r>
              <a:rPr lang="en-US" dirty="0"/>
              <a:t>, poverty rate, and employment rate)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– Study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the youth are identified, we will obtain administrative records </a:t>
            </a:r>
            <a:r>
              <a:rPr lang="en-US" dirty="0" smtClean="0"/>
              <a:t>from </a:t>
            </a:r>
            <a:r>
              <a:rPr lang="en-US" dirty="0"/>
              <a:t>the data systems of child welfare, juvenile justice, public education, and mental health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Large sample sizes ensure ample statistical power</a:t>
            </a:r>
          </a:p>
          <a:p>
            <a:r>
              <a:rPr lang="en-US" dirty="0" smtClean="0"/>
              <a:t>Because administrative data will be de-identified to the UW team and collected as part of the usual functioning of the Louisiana child serving systems, we will not need to secure consent for individual youth.</a:t>
            </a:r>
          </a:p>
          <a:p>
            <a:r>
              <a:rPr lang="en-US" b="1" i="1" dirty="0" smtClean="0"/>
              <a:t>Because </a:t>
            </a:r>
            <a:r>
              <a:rPr lang="en-US" b="1" i="1" dirty="0"/>
              <a:t>our evaluation team will not have permission to see the names of youth, we will </a:t>
            </a:r>
            <a:r>
              <a:rPr lang="en-US" b="1" i="1" dirty="0" smtClean="0"/>
              <a:t>need help </a:t>
            </a:r>
            <a:r>
              <a:rPr lang="en-US" b="1" i="1" dirty="0"/>
              <a:t>from our Louisiana partners to retrieve and de-identify these </a:t>
            </a:r>
            <a:r>
              <a:rPr lang="en-US" b="1" i="1" dirty="0" smtClean="0"/>
              <a:t>data.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4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– Study 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1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– Study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Study 2 </a:t>
            </a:r>
            <a:r>
              <a:rPr lang="en-US" dirty="0"/>
              <a:t>will examine the broader systemic impact of the CSoC, by region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will examine whether there are differences in system outcomes such as less use of restrictive residential placements, crisis intervention, emergency room use, and community re-entry for youth who have been placed out of </a:t>
            </a:r>
            <a:r>
              <a:rPr lang="en-US" dirty="0" smtClean="0"/>
              <a:t>home.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1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– Study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95800"/>
          </a:xfrm>
        </p:spPr>
        <p:txBody>
          <a:bodyPr>
            <a:normAutofit/>
          </a:bodyPr>
          <a:lstStyle/>
          <a:p>
            <a:r>
              <a:rPr lang="en-US" dirty="0"/>
              <a:t>We will </a:t>
            </a:r>
            <a:r>
              <a:rPr lang="en-US" dirty="0" smtClean="0"/>
              <a:t>examine </a:t>
            </a:r>
            <a:r>
              <a:rPr lang="en-US" dirty="0"/>
              <a:t>overall </a:t>
            </a:r>
            <a:r>
              <a:rPr lang="en-US" u="sng" dirty="0"/>
              <a:t>rates</a:t>
            </a:r>
            <a:r>
              <a:rPr lang="en-US" dirty="0"/>
              <a:t> of occurrence for all served youth in the region</a:t>
            </a:r>
            <a:r>
              <a:rPr lang="en-US" dirty="0" smtClean="0"/>
              <a:t>.</a:t>
            </a:r>
          </a:p>
          <a:p>
            <a:r>
              <a:rPr lang="en-US" b="1" i="1" dirty="0" smtClean="0"/>
              <a:t>If </a:t>
            </a:r>
            <a:r>
              <a:rPr lang="en-US" b="1" i="1" dirty="0"/>
              <a:t>data is available on these factors prior to the implementation of CSoC, then we will analyze whether these change over time at different rates in implementing and non-implementing regions. </a:t>
            </a:r>
            <a:endParaRPr lang="en-US" b="1" i="1" dirty="0" smtClean="0"/>
          </a:p>
          <a:p>
            <a:pPr lvl="1"/>
            <a:r>
              <a:rPr lang="en-US" dirty="0" smtClean="0"/>
              <a:t>Otherwise, we will conduct </a:t>
            </a:r>
            <a:r>
              <a:rPr lang="en-US" dirty="0"/>
              <a:t>cross-sectional </a:t>
            </a:r>
            <a:r>
              <a:rPr lang="en-US" dirty="0" smtClean="0"/>
              <a:t>analyses.</a:t>
            </a:r>
          </a:p>
          <a:p>
            <a:r>
              <a:rPr lang="en-US" dirty="0" smtClean="0"/>
              <a:t>Statistical </a:t>
            </a:r>
            <a:r>
              <a:rPr lang="en-US" dirty="0"/>
              <a:t>power permitting, we will control for important regional-level covariates that may be related to these variables, such as </a:t>
            </a:r>
            <a:r>
              <a:rPr lang="en-US" dirty="0" err="1"/>
              <a:t>rurality</a:t>
            </a:r>
            <a:r>
              <a:rPr lang="en-US" dirty="0"/>
              <a:t>, poverty rate, and employment rates.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2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Hypothesized Effects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5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Hypothesized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Individual Outcomes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would hypothesize that CSoC youths demonstrate better outcomes compared to statistically matched non-CSoC youths.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System Outcomes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would hypothesize that CSoC regions would demonstrate positive outcomes (e.g., reductions in costs or out of home placement rates) region-wide that occur after implementation of the CSoC. </a:t>
            </a:r>
            <a:endParaRPr lang="en-US" dirty="0" smtClean="0"/>
          </a:p>
          <a:p>
            <a:pPr lvl="2"/>
            <a:r>
              <a:rPr lang="en-US" dirty="0"/>
              <a:t>Demonstration of these system outcomes at initiation of the CSoC services in three regions would increase our confidence that the change was due to the CSoC initiative.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2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Coordinated System of Care </a:t>
            </a:r>
            <a:endParaRPr lang="en-US" sz="2800" dirty="0" smtClean="0"/>
          </a:p>
          <a:p>
            <a:pPr lvl="1"/>
            <a:r>
              <a:rPr lang="en-US" sz="2400" dirty="0" smtClean="0"/>
              <a:t>The CSoC is currently being implemented in 5 regions of the state. An additional 5 regions are not implementing CSoC services.</a:t>
            </a:r>
          </a:p>
          <a:p>
            <a:pPr lvl="1"/>
            <a:r>
              <a:rPr lang="en-US" sz="2400" dirty="0" smtClean="0"/>
              <a:t>Youths </a:t>
            </a:r>
            <a:r>
              <a:rPr lang="en-US" sz="2400" dirty="0"/>
              <a:t>with significant behavioral health challenges who are </a:t>
            </a:r>
            <a:r>
              <a:rPr lang="en-US" sz="2400" dirty="0" smtClean="0"/>
              <a:t>eligible </a:t>
            </a:r>
            <a:r>
              <a:rPr lang="en-US" sz="2400" dirty="0"/>
              <a:t>for CSoC </a:t>
            </a:r>
            <a:r>
              <a:rPr lang="en-US" sz="2400" dirty="0" smtClean="0"/>
              <a:t>but are out of region </a:t>
            </a:r>
            <a:r>
              <a:rPr lang="en-US" sz="2400" dirty="0"/>
              <a:t>are offered admittance into the Resiliency Care Management (RCM) </a:t>
            </a:r>
            <a:r>
              <a:rPr lang="en-US" sz="2400" dirty="0" smtClean="0"/>
              <a:t>program. </a:t>
            </a:r>
          </a:p>
          <a:p>
            <a:pPr lvl="2"/>
            <a:r>
              <a:rPr lang="en-US" sz="2000" dirty="0"/>
              <a:t>RCM is </a:t>
            </a:r>
            <a:r>
              <a:rPr lang="en-US" sz="2000" dirty="0" smtClean="0"/>
              <a:t>an intensive </a:t>
            </a:r>
            <a:r>
              <a:rPr lang="en-US" sz="2000" dirty="0"/>
              <a:t>care management approach used </a:t>
            </a:r>
            <a:r>
              <a:rPr lang="en-US" sz="2000" dirty="0" smtClean="0"/>
              <a:t>to </a:t>
            </a:r>
            <a:r>
              <a:rPr lang="en-US" sz="2000" dirty="0"/>
              <a:t>offer enhanced supports to youth with complex needs</a:t>
            </a:r>
            <a:r>
              <a:rPr lang="en-US" sz="20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5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Hypothesized Effects</a:t>
            </a:r>
            <a:endParaRPr lang="en-US" dirty="0"/>
          </a:p>
        </p:txBody>
      </p:sp>
      <p:pic>
        <p:nvPicPr>
          <p:cNvPr id="4" name="Picture 3" descr="CSoC H1.jpg"/>
          <p:cNvPicPr/>
          <p:nvPr/>
        </p:nvPicPr>
        <p:blipFill>
          <a:blip r:embed="rId2" cstate="print"/>
          <a:srcRect l="15473" t="10673" r="20015" b="11987"/>
          <a:stretch>
            <a:fillRect/>
          </a:stretch>
        </p:blipFill>
        <p:spPr>
          <a:xfrm>
            <a:off x="2286000" y="1866472"/>
            <a:ext cx="4663019" cy="426035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8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Outcomes and Data Sources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need your help with these!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4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Outcomes, data elements, and Data Sources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303737"/>
              </p:ext>
            </p:extLst>
          </p:nvPr>
        </p:nvGraphicFramePr>
        <p:xfrm>
          <a:off x="762000" y="1676400"/>
          <a:ext cx="7467599" cy="4026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000"/>
                <a:gridCol w="4761392"/>
                <a:gridCol w="1563207"/>
              </a:tblGrid>
              <a:tr h="14181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Outcomes and data elements (examples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Data Source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  <a:tr h="763765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CSoC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Reduction in number of youths in residential settings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Admissions to residential settings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Restrictiveness of living settings for youths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Medicaid, OJJ, and DCFS admin data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  <a:tr h="5091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Improved functional outcomes for youth and caregivers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CANS total and subscale scores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CANS data for CSoC enrolled youths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  <a:tr h="1145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Reduction in costs of services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Emergency Department Admissions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Community Resource Utilization –MH services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Admission (and re-admission) rates to inpatient facilities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Medicaid and other costs admin data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4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Outcomes, data elements, and Data Sources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303737"/>
              </p:ext>
            </p:extLst>
          </p:nvPr>
        </p:nvGraphicFramePr>
        <p:xfrm>
          <a:off x="762000" y="1676400"/>
          <a:ext cx="7467599" cy="2783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000"/>
                <a:gridCol w="4761392"/>
                <a:gridCol w="1563207"/>
              </a:tblGrid>
              <a:tr h="14181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Outcomes and data elements (examples)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Data Source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  <a:tr h="63647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DOE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Reduction in school suspensions and expulsions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Number of disciplinary actions (suspensions, expulsions)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DOE administrative data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  <a:tr h="1527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Increased school achievement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Attendance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Grades (GPA)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Standardized Test Scores</a:t>
                      </a:r>
                    </a:p>
                    <a:p>
                      <a:pPr marL="742950" marR="0" lvl="1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800" dirty="0">
                          <a:effectLst/>
                        </a:rPr>
                        <a:t>Growth or number meeting cutoffs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DOE state assessment data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4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Outcomes, data elements, and Data Sources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511081"/>
              </p:ext>
            </p:extLst>
          </p:nvPr>
        </p:nvGraphicFramePr>
        <p:xfrm>
          <a:off x="304800" y="1718043"/>
          <a:ext cx="8458199" cy="3975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/>
                <a:gridCol w="4267200"/>
                <a:gridCol w="2819399"/>
              </a:tblGrid>
              <a:tr h="18461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Outcomes and data elements (examples)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Data Source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  <a:tr h="872487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OJJ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Increased community-based services for youth on probation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Number of available services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Number of services used by youths on probation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OJJ and Medicaid admin data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  <a:tr h="277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Shorter length of stay in residential group homes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OJJ administrative data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  <a:tr h="277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Fewer youths in secure care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OJJ administrative data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  <a:tr h="74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Decreased recidivism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All referrals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Filed petitions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Adjudicated delinquent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OJJ administrative data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9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</a:t>
            </a:r>
            <a:r>
              <a:rPr lang="en-US" dirty="0" smtClean="0"/>
              <a:t>Outcomes, data elements, and Data </a:t>
            </a:r>
            <a:r>
              <a:rPr lang="en-US" dirty="0"/>
              <a:t>Sources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511081"/>
              </p:ext>
            </p:extLst>
          </p:nvPr>
        </p:nvGraphicFramePr>
        <p:xfrm>
          <a:off x="304800" y="1718043"/>
          <a:ext cx="8458199" cy="46462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/>
                <a:gridCol w="4267200"/>
                <a:gridCol w="2819399"/>
              </a:tblGrid>
              <a:tr h="18461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Outcomes and data elements (examples)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Data Source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  <a:tr h="416568"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DCFS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Reduced placement disruptions/multiple placements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>
                          <a:effectLst/>
                        </a:rPr>
                        <a:t>Number of placements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Medicaid, OJJ, and DCFS admin data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  <a:tr h="6942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Reduced inpatient and RTC services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>
                          <a:effectLst/>
                        </a:rPr>
                        <a:t>Rate of inpatient and RTC admissions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>
                          <a:effectLst/>
                        </a:rPr>
                        <a:t>Days of inpatient and RTC services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Medicaid and DCFS admin data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  <a:tr h="3739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Length of stay in out-of-home care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DCFS administrative data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  <a:tr h="277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Reduced incidence of crisis episodes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Medicaid and DCFS admin data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  <a:tr h="3739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Improved interpersonal and social skills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CANS scores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CANS data for CSoC enrolled youths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  <a:tr h="416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Improved parental ability to manage behaviors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>
                          <a:effectLst/>
                        </a:rPr>
                        <a:t>CANS scores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CANS data for CSoC enrolled youths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2" marR="27782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9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quESTIONS</a:t>
            </a:r>
            <a:r>
              <a:rPr lang="en-US" dirty="0" smtClean="0"/>
              <a:t> FOR the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Will an outcomes evaluation of this nature provide information that is needed by stakeholders in Louisiana?</a:t>
            </a:r>
          </a:p>
          <a:p>
            <a:r>
              <a:rPr lang="en-US" dirty="0" smtClean="0"/>
              <a:t>Do these research questions and methods seem appropriate?</a:t>
            </a:r>
          </a:p>
          <a:p>
            <a:r>
              <a:rPr lang="en-US" dirty="0" smtClean="0"/>
              <a:t>Are the outcomes, data elements, and data sources appropriate, reasonable, and available?</a:t>
            </a:r>
          </a:p>
          <a:p>
            <a:pPr lvl="1"/>
            <a:r>
              <a:rPr lang="en-US" dirty="0" smtClean="0"/>
              <a:t>What is missing? What should be changed?</a:t>
            </a:r>
          </a:p>
          <a:p>
            <a:r>
              <a:rPr lang="en-US" dirty="0" smtClean="0"/>
              <a:t>Can each agency provide a contact with whom the UW team can work to (1) identify specific data elements and then (2) retrieve and de-identify administrative data for the purposes of:</a:t>
            </a:r>
          </a:p>
          <a:p>
            <a:pPr lvl="1"/>
            <a:r>
              <a:rPr lang="en-US" dirty="0" smtClean="0"/>
              <a:t>Creating a matched comparison group</a:t>
            </a:r>
          </a:p>
          <a:p>
            <a:pPr lvl="1"/>
            <a:r>
              <a:rPr lang="en-US" dirty="0" smtClean="0"/>
              <a:t>Analyzing differences in outcomes by group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and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University of Washington </a:t>
            </a:r>
            <a:r>
              <a:rPr lang="en-US" dirty="0" smtClean="0"/>
              <a:t>(UW) Wraparound </a:t>
            </a:r>
            <a:r>
              <a:rPr lang="en-US" dirty="0"/>
              <a:t>Evaluation and Research Team (WERT) is </a:t>
            </a:r>
            <a:r>
              <a:rPr lang="en-US" dirty="0" smtClean="0"/>
              <a:t>available to support evaluation of the </a:t>
            </a:r>
            <a:r>
              <a:rPr lang="en-US" dirty="0"/>
              <a:t>CSoC initiative as part of the Technical Assistance being provided by the </a:t>
            </a:r>
            <a:r>
              <a:rPr lang="en-US" dirty="0" smtClean="0"/>
              <a:t>University of Maryland Institute </a:t>
            </a:r>
            <a:r>
              <a:rPr lang="en-US" dirty="0"/>
              <a:t>for Innovation </a:t>
            </a:r>
            <a:r>
              <a:rPr lang="en-US" dirty="0" smtClean="0"/>
              <a:t>&amp; Implementation</a:t>
            </a:r>
            <a:endParaRPr lang="en-US" dirty="0"/>
          </a:p>
          <a:p>
            <a:r>
              <a:rPr lang="en-US" dirty="0" smtClean="0"/>
              <a:t>We are already evaluating:</a:t>
            </a:r>
          </a:p>
          <a:p>
            <a:pPr lvl="1"/>
            <a:r>
              <a:rPr lang="en-US" dirty="0" smtClean="0"/>
              <a:t>Quality and impact of training and TA provided to LA by the Institute</a:t>
            </a:r>
          </a:p>
          <a:p>
            <a:pPr lvl="1"/>
            <a:r>
              <a:rPr lang="en-US" dirty="0" smtClean="0"/>
              <a:t>Level of skillful practice of providers (e.g., care coordinators)</a:t>
            </a:r>
          </a:p>
          <a:p>
            <a:pPr lvl="1"/>
            <a:r>
              <a:rPr lang="en-US" dirty="0" smtClean="0"/>
              <a:t>Wraparound implementation quality and fidelity</a:t>
            </a:r>
          </a:p>
          <a:p>
            <a:r>
              <a:rPr lang="en-US" dirty="0" smtClean="0"/>
              <a:t>We also wish to evaluate the impacts of </a:t>
            </a:r>
            <a:r>
              <a:rPr lang="en-US" dirty="0" err="1"/>
              <a:t>CSoC</a:t>
            </a:r>
            <a:r>
              <a:rPr lang="en-US" dirty="0"/>
              <a:t> </a:t>
            </a:r>
            <a:r>
              <a:rPr lang="en-US" dirty="0" smtClean="0"/>
              <a:t>on youth outcomes, system outcomes, and costs.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2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OPPORTUNITY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have an excellent opportunity to conduct a controlled study for several reasons: </a:t>
            </a:r>
          </a:p>
          <a:p>
            <a:pPr lvl="1"/>
            <a:r>
              <a:rPr lang="en-US" sz="2400" dirty="0" err="1" smtClean="0"/>
              <a:t>CSoC</a:t>
            </a:r>
            <a:r>
              <a:rPr lang="en-US" sz="2400" dirty="0" smtClean="0"/>
              <a:t> will roll out by regions, with some regions implementing </a:t>
            </a:r>
            <a:r>
              <a:rPr lang="en-US" sz="2400" dirty="0" err="1" smtClean="0"/>
              <a:t>CSoC</a:t>
            </a:r>
            <a:r>
              <a:rPr lang="en-US" sz="2400" dirty="0" smtClean="0"/>
              <a:t> and others continuing to use services as usual</a:t>
            </a:r>
          </a:p>
          <a:p>
            <a:pPr lvl="2"/>
            <a:r>
              <a:rPr lang="en-US" sz="2200" dirty="0" smtClean="0"/>
              <a:t>This provides and excellent opportunity to compare outcomes and costs across </a:t>
            </a:r>
            <a:r>
              <a:rPr lang="en-US" sz="2200" dirty="0" err="1" smtClean="0"/>
              <a:t>CSoC</a:t>
            </a:r>
            <a:r>
              <a:rPr lang="en-US" sz="2200" dirty="0" smtClean="0"/>
              <a:t> and non-</a:t>
            </a:r>
            <a:r>
              <a:rPr lang="en-US" sz="2200" dirty="0" err="1" smtClean="0"/>
              <a:t>CSoC</a:t>
            </a:r>
            <a:r>
              <a:rPr lang="en-US" sz="2200" dirty="0" smtClean="0"/>
              <a:t> regions</a:t>
            </a:r>
          </a:p>
          <a:p>
            <a:pPr lvl="1"/>
            <a:r>
              <a:rPr lang="en-US" sz="2400" dirty="0" smtClean="0"/>
              <a:t>Efforts to convene a QA team and identify administrative data available for evaluation of impact is already underway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we want to know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0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evaluation study is focused on evaluating the impact of the Louisiana CSoC on two broad domains</a:t>
            </a:r>
            <a:r>
              <a:rPr lang="en-US" dirty="0" smtClean="0"/>
              <a:t>:</a:t>
            </a:r>
          </a:p>
          <a:p>
            <a:pPr marL="114300" indent="0">
              <a:buNone/>
            </a:pPr>
            <a:endParaRPr lang="en-US" dirty="0"/>
          </a:p>
          <a:p>
            <a:pPr marL="571500" lvl="0" indent="-457200">
              <a:buFont typeface="+mj-lt"/>
              <a:buAutoNum type="arabicPeriod"/>
            </a:pPr>
            <a:r>
              <a:rPr lang="en-US" dirty="0"/>
              <a:t>Impact on individual (youth and family) outcomes</a:t>
            </a:r>
          </a:p>
          <a:p>
            <a:pPr marL="571500" lvl="0" indent="-457200">
              <a:buFont typeface="+mj-lt"/>
              <a:buAutoNum type="arabicPeriod"/>
            </a:pPr>
            <a:r>
              <a:rPr lang="en-US" dirty="0"/>
              <a:t>Impact on system (e.g., residential and cost) outcomes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5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sz="3200" dirty="0"/>
              <a:t>Within these domains, there are </a:t>
            </a:r>
            <a:r>
              <a:rPr lang="en-US" sz="3200" u="sng" dirty="0"/>
              <a:t>three</a:t>
            </a:r>
            <a:r>
              <a:rPr lang="en-US" sz="3200" dirty="0"/>
              <a:t> research questions.</a:t>
            </a:r>
          </a:p>
          <a:p>
            <a:pPr lvl="1"/>
            <a:r>
              <a:rPr lang="en-US" sz="2800" dirty="0" smtClean="0"/>
              <a:t>Two </a:t>
            </a:r>
            <a:r>
              <a:rPr lang="en-US" sz="2800" dirty="0"/>
              <a:t>are related to </a:t>
            </a:r>
            <a:r>
              <a:rPr lang="en-US" sz="2800" b="1" dirty="0"/>
              <a:t>Individual Outcomes</a:t>
            </a:r>
            <a:r>
              <a:rPr lang="en-US" sz="2800" dirty="0"/>
              <a:t>.</a:t>
            </a:r>
          </a:p>
          <a:p>
            <a:pPr lvl="1"/>
            <a:r>
              <a:rPr lang="en-US" sz="2800" dirty="0"/>
              <a:t>One is related to </a:t>
            </a:r>
            <a:r>
              <a:rPr lang="en-US" sz="2800" b="1" dirty="0"/>
              <a:t>System Outcomes</a:t>
            </a:r>
            <a:r>
              <a:rPr lang="en-US" sz="2800" dirty="0" smtClean="0"/>
              <a:t>.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9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Individual Outcomes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Do youths enrolled in the </a:t>
            </a:r>
            <a:r>
              <a:rPr lang="en-US" dirty="0" err="1" smtClean="0"/>
              <a:t>CSoC</a:t>
            </a:r>
            <a:r>
              <a:rPr lang="en-US" dirty="0" smtClean="0"/>
              <a:t> experience </a:t>
            </a:r>
            <a:r>
              <a:rPr lang="en-US" u="sng" dirty="0" smtClean="0"/>
              <a:t>improved outcomes over time</a:t>
            </a:r>
            <a:r>
              <a:rPr lang="en-US" dirty="0" smtClean="0"/>
              <a:t> in areas such as child functioning, youth/family needs and strengths, residential placement and stability, and school achievement and attendance?</a:t>
            </a:r>
            <a:endParaRPr lang="en-US" sz="1600" dirty="0" smtClean="0"/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Do youths enrolled in the </a:t>
            </a:r>
            <a:r>
              <a:rPr lang="en-US" dirty="0" err="1" smtClean="0"/>
              <a:t>CSoC</a:t>
            </a:r>
            <a:r>
              <a:rPr lang="en-US" dirty="0" smtClean="0"/>
              <a:t> experience </a:t>
            </a:r>
            <a:r>
              <a:rPr lang="en-US" u="sng" dirty="0" smtClean="0"/>
              <a:t>better individual outcomes over time</a:t>
            </a:r>
            <a:r>
              <a:rPr lang="en-US" dirty="0" smtClean="0"/>
              <a:t>, compared to similar youths who are not in </a:t>
            </a:r>
            <a:r>
              <a:rPr lang="en-US" dirty="0" err="1" smtClean="0"/>
              <a:t>CSoC</a:t>
            </a:r>
            <a:r>
              <a:rPr lang="en-US" dirty="0" smtClean="0"/>
              <a:t> services (i.e., who are in non-</a:t>
            </a:r>
            <a:r>
              <a:rPr lang="en-US" dirty="0" err="1" smtClean="0"/>
              <a:t>CSoC</a:t>
            </a:r>
            <a:r>
              <a:rPr lang="en-US" dirty="0" smtClean="0"/>
              <a:t> regions)? </a:t>
            </a:r>
          </a:p>
          <a:p>
            <a:r>
              <a:rPr lang="en-US" dirty="0" smtClean="0"/>
              <a:t>System Outcomes</a:t>
            </a:r>
          </a:p>
          <a:p>
            <a:pPr marL="868680" lvl="1" indent="-457200">
              <a:buFont typeface="+mj-lt"/>
              <a:buAutoNum type="arabicPeriod" startAt="3"/>
            </a:pPr>
            <a:r>
              <a:rPr lang="en-US" dirty="0" smtClean="0"/>
              <a:t>Compared to non-</a:t>
            </a:r>
            <a:r>
              <a:rPr lang="en-US" dirty="0" err="1" smtClean="0"/>
              <a:t>CSoC</a:t>
            </a:r>
            <a:r>
              <a:rPr lang="en-US" dirty="0" smtClean="0"/>
              <a:t> regions, </a:t>
            </a:r>
            <a:r>
              <a:rPr lang="en-US" u="sng" dirty="0" smtClean="0"/>
              <a:t>do </a:t>
            </a:r>
            <a:r>
              <a:rPr lang="en-US" u="sng" dirty="0" err="1" smtClean="0"/>
              <a:t>CSoC</a:t>
            </a:r>
            <a:r>
              <a:rPr lang="en-US" u="sng" dirty="0" smtClean="0"/>
              <a:t> regions demonstrate better system outcomes</a:t>
            </a:r>
            <a:r>
              <a:rPr lang="en-US" dirty="0" smtClean="0"/>
              <a:t> such as lower overall rates of use of restrictive residential placements, crisis intervention, and emergency room use; lower overall costs of service; and lower rates of school suspension, juvenile justice commitment, juvenile justice recidivism, and reports of child abuse and neglect?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</a:t>
            </a:r>
            <a:r>
              <a:rPr lang="en-US" dirty="0" smtClean="0"/>
              <a:t>OF Method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we propose to evaluate impact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49DA-4D63-495D-8C8A-6711887A533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8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299</TotalTime>
  <Words>1551</Words>
  <Application>Microsoft Office PowerPoint</Application>
  <PresentationFormat>On-screen Show (4:3)</PresentationFormat>
  <Paragraphs>195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Apothecary</vt:lpstr>
      <vt:lpstr>Evaluating Youth and System Outcomes in the Louisiana Coordinated System of Care (CSoC)</vt:lpstr>
      <vt:lpstr>Background and Purpose</vt:lpstr>
      <vt:lpstr>Background and Purpose</vt:lpstr>
      <vt:lpstr>THE OPPORTUNITY</vt:lpstr>
      <vt:lpstr>Research Questions</vt:lpstr>
      <vt:lpstr>Research Questions</vt:lpstr>
      <vt:lpstr>Research Questions</vt:lpstr>
      <vt:lpstr>Research Questions</vt:lpstr>
      <vt:lpstr>Overview OF Method</vt:lpstr>
      <vt:lpstr>Method</vt:lpstr>
      <vt:lpstr>Method – Study 1</vt:lpstr>
      <vt:lpstr>Method – Study 1</vt:lpstr>
      <vt:lpstr>Method – Study 1</vt:lpstr>
      <vt:lpstr>Method – Study 1</vt:lpstr>
      <vt:lpstr>Method – Study 2</vt:lpstr>
      <vt:lpstr>Method – Study 2</vt:lpstr>
      <vt:lpstr>Method – Study 2</vt:lpstr>
      <vt:lpstr>Hypothesized Effects</vt:lpstr>
      <vt:lpstr>Hypothesized Effects</vt:lpstr>
      <vt:lpstr>Hypothesized Effects</vt:lpstr>
      <vt:lpstr>Proposed Outcomes and Data Sources</vt:lpstr>
      <vt:lpstr>Proposed Outcomes, data elements, and Data Sources</vt:lpstr>
      <vt:lpstr>Proposed Outcomes, data elements, and Data Sources</vt:lpstr>
      <vt:lpstr>Proposed Outcomes, data elements, and Data Sources</vt:lpstr>
      <vt:lpstr>Proposed Outcomes, data elements, and Data Sources</vt:lpstr>
      <vt:lpstr>quESTIONS FOR the committee</vt:lpstr>
    </vt:vector>
  </TitlesOfParts>
  <Company>UW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Youth and System Outcomes in the Louisiana Coordinated System of Care (CSoC)</dc:title>
  <dc:creator>Hensley, Spencer W</dc:creator>
  <cp:lastModifiedBy>Yvonne Domingue</cp:lastModifiedBy>
  <cp:revision>18</cp:revision>
  <dcterms:created xsi:type="dcterms:W3CDTF">2013-01-03T20:42:59Z</dcterms:created>
  <dcterms:modified xsi:type="dcterms:W3CDTF">2014-04-08T19:24:55Z</dcterms:modified>
</cp:coreProperties>
</file>