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Lst>
  <p:notesMasterIdLst>
    <p:notesMasterId r:id="rId26"/>
  </p:notesMasterIdLst>
  <p:handoutMasterIdLst>
    <p:handoutMasterId r:id="rId27"/>
  </p:handoutMasterIdLst>
  <p:sldIdLst>
    <p:sldId id="257" r:id="rId2"/>
    <p:sldId id="258" r:id="rId3"/>
    <p:sldId id="330" r:id="rId4"/>
    <p:sldId id="276" r:id="rId5"/>
    <p:sldId id="412" r:id="rId6"/>
    <p:sldId id="413" r:id="rId7"/>
    <p:sldId id="414" r:id="rId8"/>
    <p:sldId id="415" r:id="rId9"/>
    <p:sldId id="416" r:id="rId10"/>
    <p:sldId id="417" r:id="rId11"/>
    <p:sldId id="418" r:id="rId12"/>
    <p:sldId id="419" r:id="rId13"/>
    <p:sldId id="420" r:id="rId14"/>
    <p:sldId id="421" r:id="rId15"/>
    <p:sldId id="422" r:id="rId16"/>
    <p:sldId id="423" r:id="rId17"/>
    <p:sldId id="424" r:id="rId18"/>
    <p:sldId id="425" r:id="rId19"/>
    <p:sldId id="426" r:id="rId20"/>
    <p:sldId id="427" r:id="rId21"/>
    <p:sldId id="428" r:id="rId22"/>
    <p:sldId id="411" r:id="rId23"/>
    <p:sldId id="357"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DCD4E8-AA0B-4692-B728-9D7664380E91}">
          <p14:sldIdLst>
            <p14:sldId id="257"/>
            <p14:sldId id="258"/>
            <p14:sldId id="330"/>
            <p14:sldId id="276"/>
            <p14:sldId id="412"/>
            <p14:sldId id="413"/>
            <p14:sldId id="414"/>
            <p14:sldId id="415"/>
            <p14:sldId id="416"/>
            <p14:sldId id="417"/>
            <p14:sldId id="418"/>
            <p14:sldId id="419"/>
            <p14:sldId id="420"/>
            <p14:sldId id="421"/>
            <p14:sldId id="422"/>
            <p14:sldId id="423"/>
            <p14:sldId id="424"/>
            <p14:sldId id="425"/>
            <p14:sldId id="426"/>
            <p14:sldId id="427"/>
            <p14:sldId id="428"/>
          </p14:sldIdLst>
        </p14:section>
        <p14:section name="Untitled Section" id="{8328DC8A-967B-4562-859F-F788991CDC48}">
          <p14:sldIdLst>
            <p14:sldId id="411"/>
            <p14:sldId id="357"/>
            <p14:sldId id="2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a:srgbClr val="0098AA"/>
    <a:srgbClr val="FFFFFF"/>
    <a:srgbClr val="FDFD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7" autoAdjust="0"/>
    <p:restoredTop sz="77484" autoAdjust="0"/>
  </p:normalViewPr>
  <p:slideViewPr>
    <p:cSldViewPr snapToGrid="0">
      <p:cViewPr varScale="1">
        <p:scale>
          <a:sx n="98" d="100"/>
          <a:sy n="98" d="100"/>
        </p:scale>
        <p:origin x="1110" y="9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38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2972114" cy="459087"/>
          </a:xfrm>
          <a:prstGeom prst="rect">
            <a:avLst/>
          </a:prstGeom>
        </p:spPr>
        <p:txBody>
          <a:bodyPr vert="horz" lIns="90448" tIns="45223" rIns="90448" bIns="45223" rtlCol="0"/>
          <a:lstStyle>
            <a:lvl1pPr algn="l">
              <a:defRPr sz="1200"/>
            </a:lvl1pPr>
          </a:lstStyle>
          <a:p>
            <a:endParaRPr lang="en-US" dirty="0"/>
          </a:p>
        </p:txBody>
      </p:sp>
      <p:sp>
        <p:nvSpPr>
          <p:cNvPr id="3" name="Date Placeholder 2"/>
          <p:cNvSpPr>
            <a:spLocks noGrp="1"/>
          </p:cNvSpPr>
          <p:nvPr>
            <p:ph type="dt" sz="quarter" idx="1"/>
          </p:nvPr>
        </p:nvSpPr>
        <p:spPr>
          <a:xfrm>
            <a:off x="3884323" y="4"/>
            <a:ext cx="2972114" cy="459087"/>
          </a:xfrm>
          <a:prstGeom prst="rect">
            <a:avLst/>
          </a:prstGeom>
        </p:spPr>
        <p:txBody>
          <a:bodyPr vert="horz" lIns="90448" tIns="45223" rIns="90448" bIns="45223" rtlCol="0"/>
          <a:lstStyle>
            <a:lvl1pPr algn="r">
              <a:defRPr sz="1200"/>
            </a:lvl1pPr>
          </a:lstStyle>
          <a:p>
            <a:fld id="{C43C3130-B9FA-4FE7-AF2E-67B16A0B2FCA}" type="datetimeFigureOut">
              <a:rPr lang="en-US" smtClean="0"/>
              <a:t>3/21/2019</a:t>
            </a:fld>
            <a:endParaRPr lang="en-US" dirty="0"/>
          </a:p>
        </p:txBody>
      </p:sp>
      <p:sp>
        <p:nvSpPr>
          <p:cNvPr id="4" name="Footer Placeholder 3"/>
          <p:cNvSpPr>
            <a:spLocks noGrp="1"/>
          </p:cNvSpPr>
          <p:nvPr>
            <p:ph type="ftr" sz="quarter" idx="2"/>
          </p:nvPr>
        </p:nvSpPr>
        <p:spPr>
          <a:xfrm>
            <a:off x="5" y="8684916"/>
            <a:ext cx="2972114" cy="459087"/>
          </a:xfrm>
          <a:prstGeom prst="rect">
            <a:avLst/>
          </a:prstGeom>
        </p:spPr>
        <p:txBody>
          <a:bodyPr vert="horz" lIns="90448" tIns="45223" rIns="90448" bIns="45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323" y="8684916"/>
            <a:ext cx="2972114" cy="459087"/>
          </a:xfrm>
          <a:prstGeom prst="rect">
            <a:avLst/>
          </a:prstGeom>
        </p:spPr>
        <p:txBody>
          <a:bodyPr vert="horz" lIns="90448" tIns="45223" rIns="90448" bIns="45223" rtlCol="0" anchor="b"/>
          <a:lstStyle>
            <a:lvl1pPr algn="r">
              <a:defRPr sz="1200"/>
            </a:lvl1pPr>
          </a:lstStyle>
          <a:p>
            <a:fld id="{34957B63-DEF8-4F80-A82A-3D264C7D280D}" type="slidenum">
              <a:rPr lang="en-US" smtClean="0"/>
              <a:t>‹#›</a:t>
            </a:fld>
            <a:endParaRPr lang="en-US" dirty="0"/>
          </a:p>
        </p:txBody>
      </p:sp>
    </p:spTree>
    <p:extLst>
      <p:ext uri="{BB962C8B-B14F-4D97-AF65-F5344CB8AC3E}">
        <p14:creationId xmlns:p14="http://schemas.microsoft.com/office/powerpoint/2010/main" val="2545301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2972114" cy="457515"/>
          </a:xfrm>
          <a:prstGeom prst="rect">
            <a:avLst/>
          </a:prstGeom>
        </p:spPr>
        <p:txBody>
          <a:bodyPr vert="horz" lIns="90448" tIns="45223" rIns="90448" bIns="45223" rtlCol="0"/>
          <a:lstStyle>
            <a:lvl1pPr algn="l">
              <a:defRPr sz="1200"/>
            </a:lvl1pPr>
          </a:lstStyle>
          <a:p>
            <a:endParaRPr lang="en-US" dirty="0"/>
          </a:p>
        </p:txBody>
      </p:sp>
      <p:sp>
        <p:nvSpPr>
          <p:cNvPr id="3" name="Date Placeholder 2"/>
          <p:cNvSpPr>
            <a:spLocks noGrp="1"/>
          </p:cNvSpPr>
          <p:nvPr>
            <p:ph type="dt" idx="1"/>
          </p:nvPr>
        </p:nvSpPr>
        <p:spPr>
          <a:xfrm>
            <a:off x="3884323" y="4"/>
            <a:ext cx="2972114" cy="457515"/>
          </a:xfrm>
          <a:prstGeom prst="rect">
            <a:avLst/>
          </a:prstGeom>
        </p:spPr>
        <p:txBody>
          <a:bodyPr vert="horz" lIns="90448" tIns="45223" rIns="90448" bIns="45223" rtlCol="0"/>
          <a:lstStyle>
            <a:lvl1pPr algn="r">
              <a:defRPr sz="1200"/>
            </a:lvl1pPr>
          </a:lstStyle>
          <a:p>
            <a:fld id="{3425333B-4876-449E-A6CA-3B7A627D893D}" type="datetimeFigureOut">
              <a:rPr lang="en-US" smtClean="0"/>
              <a:t>3/21/2019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0448" tIns="45223" rIns="90448" bIns="45223" rtlCol="0" anchor="ctr"/>
          <a:lstStyle/>
          <a:p>
            <a:endParaRPr lang="en-US" dirty="0"/>
          </a:p>
        </p:txBody>
      </p:sp>
      <p:sp>
        <p:nvSpPr>
          <p:cNvPr id="5" name="Notes Placeholder 4"/>
          <p:cNvSpPr>
            <a:spLocks noGrp="1"/>
          </p:cNvSpPr>
          <p:nvPr>
            <p:ph type="body" sz="quarter" idx="3"/>
          </p:nvPr>
        </p:nvSpPr>
        <p:spPr>
          <a:xfrm>
            <a:off x="686119" y="4344035"/>
            <a:ext cx="5485772" cy="4114485"/>
          </a:xfrm>
          <a:prstGeom prst="rect">
            <a:avLst/>
          </a:prstGeom>
        </p:spPr>
        <p:txBody>
          <a:bodyPr vert="horz" lIns="90448" tIns="45223" rIns="90448" bIns="45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84916"/>
            <a:ext cx="2972114" cy="457515"/>
          </a:xfrm>
          <a:prstGeom prst="rect">
            <a:avLst/>
          </a:prstGeom>
        </p:spPr>
        <p:txBody>
          <a:bodyPr vert="horz" lIns="90448" tIns="45223" rIns="90448" bIns="45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323" y="8684916"/>
            <a:ext cx="2972114" cy="457515"/>
          </a:xfrm>
          <a:prstGeom prst="rect">
            <a:avLst/>
          </a:prstGeom>
        </p:spPr>
        <p:txBody>
          <a:bodyPr vert="horz" lIns="90448" tIns="45223" rIns="90448" bIns="45223" rtlCol="0" anchor="b"/>
          <a:lstStyle>
            <a:lvl1pPr algn="r">
              <a:defRPr sz="1200"/>
            </a:lvl1pPr>
          </a:lstStyle>
          <a:p>
            <a:fld id="{4D4CA7E8-683F-4BB9-A420-8F8F77F7C16F}" type="slidenum">
              <a:rPr lang="en-US" smtClean="0"/>
              <a:t>‹#›</a:t>
            </a:fld>
            <a:endParaRPr lang="en-US" dirty="0"/>
          </a:p>
        </p:txBody>
      </p:sp>
    </p:spTree>
    <p:extLst>
      <p:ext uri="{BB962C8B-B14F-4D97-AF65-F5344CB8AC3E}">
        <p14:creationId xmlns:p14="http://schemas.microsoft.com/office/powerpoint/2010/main" val="166234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CA7E8-683F-4BB9-A420-8F8F77F7C16F}" type="slidenum">
              <a:rPr lang="en-US" smtClean="0"/>
              <a:t>1</a:t>
            </a:fld>
            <a:endParaRPr lang="en-US" dirty="0"/>
          </a:p>
        </p:txBody>
      </p:sp>
    </p:spTree>
    <p:extLst>
      <p:ext uri="{BB962C8B-B14F-4D97-AF65-F5344CB8AC3E}">
        <p14:creationId xmlns:p14="http://schemas.microsoft.com/office/powerpoint/2010/main" val="35708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significant issue that we have seen from our assessment is that there aren’t enough providers across the state that offer effective treatment. In both rural and urban areas, there aren’t enough providers to meet the need for treatment. We have heard this concern from stakeholders statewide. </a:t>
            </a:r>
          </a:p>
          <a:p>
            <a:endParaRPr lang="en-US" dirty="0"/>
          </a:p>
          <a:p>
            <a:pPr marL="162159" indent="-162159">
              <a:buFont typeface="Arial" panose="020B0604020202020204" pitchFamily="34" charset="0"/>
              <a:buChar char="•"/>
            </a:pPr>
            <a:r>
              <a:rPr lang="en-US" dirty="0"/>
              <a:t>There aren’t enough treatment providers across care settings, but the issue is particularly acute with community-based outpatient providers. A strong treatment system that is able to provide treatment at or near capacity needs to rely upon community-based providers that are accessible in all parts of the state. Outpatient providers in Louisiana frequently either a) don’t offer MAT or b) don’t accept Medicaid patients.</a:t>
            </a:r>
          </a:p>
          <a:p>
            <a:pPr marL="162159" indent="-162159">
              <a:buFont typeface="Arial" panose="020B0604020202020204" pitchFamily="34" charset="0"/>
              <a:buChar char="•"/>
            </a:pPr>
            <a:r>
              <a:rPr lang="en-US" dirty="0"/>
              <a:t>Louisiana ranks 46</a:t>
            </a:r>
            <a:r>
              <a:rPr lang="en-US" baseline="30000" dirty="0"/>
              <a:t>th</a:t>
            </a:r>
            <a:r>
              <a:rPr lang="en-US" dirty="0"/>
              <a:t> in per capita accessibility of OTPs (licensed methadone providers) </a:t>
            </a:r>
          </a:p>
          <a:p>
            <a:pPr marL="162159" indent="-162159">
              <a:buFont typeface="Arial" panose="020B0604020202020204" pitchFamily="34" charset="0"/>
              <a:buChar char="•"/>
            </a:pPr>
            <a:r>
              <a:rPr lang="en-US" dirty="0"/>
              <a:t>MAT is not widely offered at residential facilities. Anecdotally, this level of care is used as a default, even though it is only clinically appropriate for a smaller percent of individuals with OUD.</a:t>
            </a:r>
          </a:p>
          <a:p>
            <a:pPr marL="162159" indent="-162159">
              <a:buFont typeface="Arial" panose="020B0604020202020204" pitchFamily="34" charset="0"/>
              <a:buChar char="•"/>
            </a:pPr>
            <a:r>
              <a:rPr lang="en-US" dirty="0"/>
              <a:t>Mothers with OUD and their children both benefit from MAT during pregnancy.</a:t>
            </a:r>
            <a:r>
              <a:rPr lang="en-US" baseline="30000" dirty="0"/>
              <a:t> </a:t>
            </a:r>
            <a:r>
              <a:rPr lang="en-US" dirty="0"/>
              <a:t>For instance, MAT is associated with better prenatal care</a:t>
            </a:r>
            <a:r>
              <a:rPr lang="en-US" strike="sngStrike" dirty="0"/>
              <a:t>,</a:t>
            </a:r>
            <a:r>
              <a:rPr lang="en-US" dirty="0"/>
              <a:t> and improved neonatal outcomes, including higher birthweight. However, pregnant women in Louisiana are largely unable to access any form of MAT.</a:t>
            </a:r>
          </a:p>
          <a:p>
            <a:pPr marL="162159" indent="-162159">
              <a:buFont typeface="Arial" panose="020B0604020202020204" pitchFamily="34" charset="0"/>
              <a:buChar char="•"/>
            </a:pPr>
            <a:r>
              <a:rPr lang="en-US" dirty="0"/>
              <a:t>Another underserved population in Louisiana are justice-involved individuals. During incarceration, many are largely unable to access any MAT regardless of whether they were maintained on medications upon entry into prison or jail. This disruption in access to effective treatment can put individuals reentering the community at a high risk for relapse, overdose, or death. In fact, within two weeks of release</a:t>
            </a:r>
            <a:r>
              <a:rPr lang="en-US" u="sng" dirty="0"/>
              <a:t>,</a:t>
            </a:r>
            <a:r>
              <a:rPr lang="en-US" dirty="0"/>
              <a:t> overdose deaths are responsible for more than twice as many deaths as any other cause. Since there is a high percentage of justice-involved individuals with SUD, estimated to be near 80 percent of offenders in state prisons by the Louisiana Department of Corrections, there is an opportunity to reduce overdose deaths and improve transition and retention in treatment. </a:t>
            </a:r>
          </a:p>
          <a:p>
            <a:endParaRPr lang="en-US" strike="noStrike" baseline="0" dirty="0"/>
          </a:p>
          <a:p>
            <a:r>
              <a:rPr lang="en-US" dirty="0"/>
              <a:t>[TRANSITION] Here are some visualizations of those challenges…</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FAE9216-6F3B-4530-82C1-03BE1733A4D9}" type="slidenum">
              <a:rPr lang="en-US" smtClean="0"/>
              <a:t>10</a:t>
            </a:fld>
            <a:endParaRPr lang="en-US"/>
          </a:p>
        </p:txBody>
      </p:sp>
    </p:spTree>
    <p:extLst>
      <p:ext uri="{BB962C8B-B14F-4D97-AF65-F5344CB8AC3E}">
        <p14:creationId xmlns:p14="http://schemas.microsoft.com/office/powerpoint/2010/main" val="1464304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665163"/>
            <a:ext cx="5910262" cy="3325812"/>
          </a:xfrm>
        </p:spPr>
      </p:sp>
      <p:sp>
        <p:nvSpPr>
          <p:cNvPr id="3" name="Notes Placeholder 2"/>
          <p:cNvSpPr>
            <a:spLocks noGrp="1"/>
          </p:cNvSpPr>
          <p:nvPr>
            <p:ph type="body" idx="1"/>
          </p:nvPr>
        </p:nvSpPr>
        <p:spPr/>
        <p:txBody>
          <a:bodyPr/>
          <a:lstStyle/>
          <a:p>
            <a:r>
              <a:rPr lang="en-US" baseline="0" dirty="0"/>
              <a:t>First, there aren’t enough treatment providers that offer MAT to meet the need for treatment across the state of Louisiana. </a:t>
            </a:r>
          </a:p>
          <a:p>
            <a:endParaRPr lang="en-US" baseline="0" dirty="0"/>
          </a:p>
          <a:p>
            <a:r>
              <a:rPr lang="en-US" baseline="0" dirty="0"/>
              <a:t>For instance, this map shows treatment centers across the state. This does not capture primary care physicians and other community-based providers that offer office-based treatment.</a:t>
            </a:r>
          </a:p>
          <a:p>
            <a:pPr marL="163678" indent="-163678">
              <a:buFont typeface="Arial" panose="020B0604020202020204" pitchFamily="34" charset="0"/>
              <a:buChar char="•"/>
            </a:pPr>
            <a:endParaRPr lang="en-US" baseline="0" dirty="0"/>
          </a:p>
          <a:p>
            <a:pPr marL="163678" indent="-163678">
              <a:buFont typeface="Arial" panose="020B0604020202020204" pitchFamily="34" charset="0"/>
              <a:buChar char="•"/>
            </a:pPr>
            <a:r>
              <a:rPr lang="en-US" baseline="0" dirty="0"/>
              <a:t>National Survey of Substance Abuse Treatment Services (NSSATS) is self-reported survey conducted by SAMHSA – Louisiana’s response rate in 2018 was 67.2%. They contacted a total of 131 SUD providers in-state.</a:t>
            </a:r>
          </a:p>
          <a:p>
            <a:pPr marL="163678" indent="-163678">
              <a:buFont typeface="Arial" panose="020B0604020202020204" pitchFamily="34" charset="0"/>
              <a:buChar char="•"/>
            </a:pPr>
            <a:r>
              <a:rPr lang="en-US" baseline="0" dirty="0"/>
              <a:t>10 of these provide methadone (OTPs)</a:t>
            </a:r>
          </a:p>
          <a:p>
            <a:pPr marL="163678" indent="-163678" defTabSz="864846">
              <a:buFont typeface="Arial" panose="020B0604020202020204" pitchFamily="34" charset="0"/>
              <a:buChar char="•"/>
              <a:defRPr/>
            </a:pPr>
            <a:r>
              <a:rPr lang="en-US" b="1" dirty="0"/>
              <a:t>47%</a:t>
            </a:r>
            <a:r>
              <a:rPr lang="en-US" dirty="0"/>
              <a:t> of facilities are classified as either “Does not use medication for opioid addiction” or “Does not treat opioid addiction”</a:t>
            </a:r>
          </a:p>
          <a:p>
            <a:pPr marL="163678" indent="-163678" defTabSz="864846">
              <a:buFont typeface="Arial" panose="020B0604020202020204" pitchFamily="34" charset="0"/>
              <a:buChar char="•"/>
              <a:defRPr/>
            </a:pPr>
            <a:r>
              <a:rPr lang="en-US" dirty="0"/>
              <a:t>Focus on poor distribution and general lack of SUD providers</a:t>
            </a:r>
          </a:p>
          <a:p>
            <a:pPr marL="163678" indent="-163678" defTabSz="864846">
              <a:buFont typeface="Arial" panose="020B0604020202020204" pitchFamily="34" charset="0"/>
              <a:buChar char="•"/>
              <a:defRPr/>
            </a:pPr>
            <a:endParaRPr lang="en-US" dirty="0"/>
          </a:p>
          <a:p>
            <a:pPr defTabSz="864846">
              <a:defRPr/>
            </a:pPr>
            <a:r>
              <a:rPr lang="en-US" dirty="0"/>
              <a:t>Furthermore, not enough SUD treatment providers take Medicaid patients. </a:t>
            </a:r>
            <a:r>
              <a:rPr lang="en-US" altLang="en-US" dirty="0">
                <a:latin typeface="Arial Narrow" pitchFamily="34" charset="0"/>
              </a:rPr>
              <a:t>In Louisiana, only 62 percent of SUD treatment providers accept Medicaid patients.</a:t>
            </a:r>
          </a:p>
          <a:p>
            <a:pPr defTabSz="864846">
              <a:defRPr/>
            </a:pPr>
            <a:endParaRPr lang="en-US" dirty="0"/>
          </a:p>
          <a:p>
            <a:pPr defTabSz="864846">
              <a:defRPr/>
            </a:pPr>
            <a:r>
              <a:rPr lang="en-US" dirty="0"/>
              <a:t>[TRANSITION]: In particular, there is a shortage of methadone providers….</a:t>
            </a:r>
          </a:p>
          <a:p>
            <a:pPr marL="163678" indent="-16367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defTabSz="432423">
              <a:defRPr/>
            </a:pPr>
            <a:fld id="{5FAE9216-6F3B-4530-82C1-03BE1733A4D9}" type="slidenum">
              <a:rPr lang="en-US">
                <a:solidFill>
                  <a:prstClr val="black"/>
                </a:solidFill>
                <a:latin typeface="Calibri"/>
              </a:rPr>
              <a:pPr defTabSz="432423">
                <a:defRPr/>
              </a:pPr>
              <a:t>11</a:t>
            </a:fld>
            <a:endParaRPr lang="en-US">
              <a:solidFill>
                <a:prstClr val="black"/>
              </a:solidFill>
              <a:latin typeface="Calibri"/>
            </a:endParaRPr>
          </a:p>
        </p:txBody>
      </p:sp>
      <p:sp>
        <p:nvSpPr>
          <p:cNvPr id="6" name="Date Placeholder 5"/>
          <p:cNvSpPr>
            <a:spLocks noGrp="1"/>
          </p:cNvSpPr>
          <p:nvPr>
            <p:ph type="dt" idx="11"/>
          </p:nvPr>
        </p:nvSpPr>
        <p:spPr/>
        <p:txBody>
          <a:bodyPr/>
          <a:lstStyle/>
          <a:p>
            <a:pPr defTabSz="432423">
              <a:defRPr/>
            </a:pPr>
            <a:endParaRPr lang="en-US">
              <a:solidFill>
                <a:prstClr val="black"/>
              </a:solidFill>
              <a:latin typeface="Calibri"/>
            </a:endParaRPr>
          </a:p>
        </p:txBody>
      </p:sp>
    </p:spTree>
    <p:extLst>
      <p:ext uri="{BB962C8B-B14F-4D97-AF65-F5344CB8AC3E}">
        <p14:creationId xmlns:p14="http://schemas.microsoft.com/office/powerpoint/2010/main" val="50909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665163"/>
            <a:ext cx="5910262" cy="3325812"/>
          </a:xfrm>
        </p:spPr>
      </p:sp>
      <p:sp>
        <p:nvSpPr>
          <p:cNvPr id="3" name="Notes Placeholder 2"/>
          <p:cNvSpPr>
            <a:spLocks noGrp="1"/>
          </p:cNvSpPr>
          <p:nvPr>
            <p:ph type="body" idx="1"/>
          </p:nvPr>
        </p:nvSpPr>
        <p:spPr/>
        <p:txBody>
          <a:bodyPr/>
          <a:lstStyle/>
          <a:p>
            <a:pPr defTabSz="864846">
              <a:defRPr/>
            </a:pPr>
            <a:r>
              <a:rPr lang="en-US" dirty="0"/>
              <a:t>Second, there aren’t enough providers that can offer methadone.</a:t>
            </a:r>
          </a:p>
          <a:p>
            <a:pPr defTabSz="864846">
              <a:defRPr/>
            </a:pPr>
            <a:endParaRPr lang="en-US" dirty="0"/>
          </a:p>
          <a:p>
            <a:pPr defTabSz="864846">
              <a:defRPr/>
            </a:pPr>
            <a:r>
              <a:rPr lang="en-US" dirty="0"/>
              <a:t>OTPs are a critical part of any state’s treatment system and key provider of MAT. A provider must be licensed as an OTP to offer methadone to treat OUD. Nationwide 79.8 percent of individuals on MAT receive care at OTPs. This trend is consistent in Louisiana, where 75 percent of individuals on MAT receive care at OTPs.</a:t>
            </a:r>
          </a:p>
          <a:p>
            <a:pPr defTabSz="864846">
              <a:defRPr/>
            </a:pPr>
            <a:endParaRPr lang="en-US" dirty="0"/>
          </a:p>
          <a:p>
            <a:pPr defTabSz="864846">
              <a:defRPr/>
            </a:pPr>
            <a:r>
              <a:rPr lang="en-US" dirty="0"/>
              <a:t>Despite their importance in delivering care for OUD, there are only 10 OTPs across the state. Louisiana has one of the lowest numbers of OTPs per capita in the country – 46</a:t>
            </a:r>
            <a:r>
              <a:rPr lang="en-US" baseline="30000" dirty="0"/>
              <a:t>th</a:t>
            </a:r>
            <a:r>
              <a:rPr lang="en-US" dirty="0"/>
              <a:t>. Of other Gulf states, Alabama, Florida and Texas have more OTPs per capita, compared to Louisiana.</a:t>
            </a:r>
            <a:r>
              <a:rPr lang="en-US" baseline="30000" dirty="0"/>
              <a:t> </a:t>
            </a:r>
            <a:r>
              <a:rPr lang="en-US" dirty="0"/>
              <a:t>As the only licensed providers that can offer methadone to treat OUD, access to these services are important for a comprehensive treatment system. As you can see there are large swaths of the state that are more than an hour drive from the nearest OTP. As methadone is administered daily, this travel distance creates a substantial burden to access effective care.</a:t>
            </a:r>
          </a:p>
          <a:p>
            <a:pPr defTabSz="864846">
              <a:defRPr/>
            </a:pPr>
            <a:endParaRPr lang="en-US" dirty="0"/>
          </a:p>
          <a:p>
            <a:pPr defTabSz="864846">
              <a:defRPr/>
            </a:pPr>
            <a:r>
              <a:rPr lang="en-US" dirty="0"/>
              <a:t>[TRANSITION]: In addition to limited treatment capacity, many treatment providers don’t accept Medicaid patients…</a:t>
            </a:r>
          </a:p>
          <a:p>
            <a:pPr marL="163678" indent="-16367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defTabSz="432423">
              <a:defRPr/>
            </a:pPr>
            <a:fld id="{5FAE9216-6F3B-4530-82C1-03BE1733A4D9}" type="slidenum">
              <a:rPr lang="en-US">
                <a:solidFill>
                  <a:prstClr val="black"/>
                </a:solidFill>
                <a:latin typeface="Calibri"/>
              </a:rPr>
              <a:pPr defTabSz="432423">
                <a:defRPr/>
              </a:pPr>
              <a:t>12</a:t>
            </a:fld>
            <a:endParaRPr lang="en-US">
              <a:solidFill>
                <a:prstClr val="black"/>
              </a:solidFill>
              <a:latin typeface="Calibri"/>
            </a:endParaRPr>
          </a:p>
        </p:txBody>
      </p:sp>
      <p:sp>
        <p:nvSpPr>
          <p:cNvPr id="6" name="Date Placeholder 5"/>
          <p:cNvSpPr>
            <a:spLocks noGrp="1"/>
          </p:cNvSpPr>
          <p:nvPr>
            <p:ph type="dt" idx="11"/>
          </p:nvPr>
        </p:nvSpPr>
        <p:spPr/>
        <p:txBody>
          <a:bodyPr/>
          <a:lstStyle/>
          <a:p>
            <a:pPr defTabSz="432423">
              <a:defRPr/>
            </a:pPr>
            <a:endParaRPr lang="en-US">
              <a:solidFill>
                <a:prstClr val="black"/>
              </a:solidFill>
              <a:latin typeface="Calibri"/>
            </a:endParaRPr>
          </a:p>
        </p:txBody>
      </p:sp>
    </p:spTree>
    <p:extLst>
      <p:ext uri="{BB962C8B-B14F-4D97-AF65-F5344CB8AC3E}">
        <p14:creationId xmlns:p14="http://schemas.microsoft.com/office/powerpoint/2010/main" val="324406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is incomplete Medicaid coverage of the full continuum of care, including levels of care and FDA-approved medications to treat OUD. </a:t>
            </a:r>
          </a:p>
          <a:p>
            <a:endParaRPr lang="en-US" dirty="0"/>
          </a:p>
          <a:p>
            <a:r>
              <a:rPr lang="en-US" dirty="0"/>
              <a:t>The American Society of Addiction Medicine, or ASAM, has a patient placement criteria that is considered the gold-standard for determining what level of care is clinically appropriate for patient. ASAM, as well as other national associations and clinical experts, also recommend the availability of all three FDA-approved medications.</a:t>
            </a:r>
          </a:p>
          <a:p>
            <a:endParaRPr lang="en-US" dirty="0"/>
          </a:p>
          <a:p>
            <a:pPr marL="162159" indent="-162159">
              <a:buFont typeface="Arial" panose="020B0604020202020204" pitchFamily="34" charset="0"/>
              <a:buChar char="•"/>
            </a:pPr>
            <a:r>
              <a:rPr lang="en-US" dirty="0"/>
              <a:t>Louisiana’s Medicaid program does not cover methadone for the treatment of OUD</a:t>
            </a:r>
          </a:p>
          <a:p>
            <a:pPr marL="162159" indent="-162159">
              <a:buFont typeface="Arial" panose="020B0604020202020204" pitchFamily="34" charset="0"/>
              <a:buChar char="•"/>
            </a:pPr>
            <a:r>
              <a:rPr lang="en-US" dirty="0"/>
              <a:t>Louisiana’s OTPs are siloed, rarely offering all forms of FDA-approved medications, and not integrated with primary care and co-occurring mental health services.</a:t>
            </a:r>
          </a:p>
          <a:p>
            <a:pPr marL="162159" indent="-162159">
              <a:buFont typeface="Arial" panose="020B0604020202020204" pitchFamily="34" charset="0"/>
              <a:buChar char="•"/>
            </a:pPr>
            <a:endParaRPr lang="en-US" dirty="0"/>
          </a:p>
          <a:p>
            <a:r>
              <a:rPr lang="en-US" dirty="0"/>
              <a:t> [TRANSITION] Louisiana is one of only a few state Medicaid programs that does not cover methadone to treat OUD… </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FAE9216-6F3B-4530-82C1-03BE1733A4D9}" type="slidenum">
              <a:rPr lang="en-US" smtClean="0"/>
              <a:t>13</a:t>
            </a:fld>
            <a:endParaRPr lang="en-US"/>
          </a:p>
        </p:txBody>
      </p:sp>
    </p:spTree>
    <p:extLst>
      <p:ext uri="{BB962C8B-B14F-4D97-AF65-F5344CB8AC3E}">
        <p14:creationId xmlns:p14="http://schemas.microsoft.com/office/powerpoint/2010/main" val="4254526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Narrow" pitchFamily="34" charset="0"/>
              </a:rPr>
              <a:t>The limited access to providers that offer methadone is, in part, connected to Medicaid not covering the service. Louisiana is currently one of 12 states that don’t cover methadone to treat OUD. However, Secretary Gee and other leaders at LDH have made this a priority and undertaken a significant amount of work to change that.</a:t>
            </a:r>
          </a:p>
          <a:p>
            <a:endParaRPr lang="en-US" altLang="en-US" dirty="0">
              <a:latin typeface="Arial Narrow" pitchFamily="34" charset="0"/>
            </a:endParaRPr>
          </a:p>
          <a:p>
            <a:r>
              <a:rPr lang="en-US" altLang="en-US" dirty="0">
                <a:latin typeface="Arial Narrow" pitchFamily="34" charset="0"/>
              </a:rPr>
              <a:t>Because Medicaid does not cover methadone, currently, OTPs in Louisiana are largely cash-based, siloed clinics that don’t offer comprehensive care.</a:t>
            </a:r>
          </a:p>
          <a:p>
            <a:endParaRPr lang="en-US" altLang="en-US" dirty="0">
              <a:latin typeface="Arial Narrow" pitchFamily="34" charset="0"/>
            </a:endParaRPr>
          </a:p>
          <a:p>
            <a:r>
              <a:rPr lang="en-US" altLang="en-US" dirty="0">
                <a:latin typeface="Arial Narrow" pitchFamily="34" charset="0"/>
              </a:rPr>
              <a:t>[TRANSITION]: Although Louisiana does cover most of the continuum of care…</a:t>
            </a:r>
          </a:p>
        </p:txBody>
      </p:sp>
      <p:sp>
        <p:nvSpPr>
          <p:cNvPr id="471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4880">
              <a:defRPr sz="1100" b="1">
                <a:solidFill>
                  <a:schemeClr val="bg2"/>
                </a:solidFill>
                <a:latin typeface="Arial" pitchFamily="34" charset="0"/>
                <a:ea typeface="MS PGothic" pitchFamily="34" charset="-128"/>
              </a:defRPr>
            </a:lvl1pPr>
            <a:lvl2pPr marL="689546" indent="-265211" defTabSz="864880">
              <a:defRPr sz="1100" b="1">
                <a:solidFill>
                  <a:schemeClr val="bg2"/>
                </a:solidFill>
                <a:latin typeface="Arial" pitchFamily="34" charset="0"/>
                <a:ea typeface="MS PGothic" pitchFamily="34" charset="-128"/>
              </a:defRPr>
            </a:lvl2pPr>
            <a:lvl3pPr marL="1060841" indent="-212167" defTabSz="864880">
              <a:defRPr sz="1100" b="1">
                <a:solidFill>
                  <a:schemeClr val="bg2"/>
                </a:solidFill>
                <a:latin typeface="Arial" pitchFamily="34" charset="0"/>
                <a:ea typeface="MS PGothic" pitchFamily="34" charset="-128"/>
              </a:defRPr>
            </a:lvl3pPr>
            <a:lvl4pPr marL="1485178" indent="-212167" defTabSz="864880">
              <a:defRPr sz="1100" b="1">
                <a:solidFill>
                  <a:schemeClr val="bg2"/>
                </a:solidFill>
                <a:latin typeface="Arial" pitchFamily="34" charset="0"/>
                <a:ea typeface="MS PGothic" pitchFamily="34" charset="-128"/>
              </a:defRPr>
            </a:lvl4pPr>
            <a:lvl5pPr marL="1909516" indent="-212167" defTabSz="864880">
              <a:defRPr sz="1100" b="1">
                <a:solidFill>
                  <a:schemeClr val="bg2"/>
                </a:solidFill>
                <a:latin typeface="Arial" pitchFamily="34" charset="0"/>
                <a:ea typeface="MS PGothic" pitchFamily="34" charset="-128"/>
              </a:defRPr>
            </a:lvl5pPr>
            <a:lvl6pPr marL="2333852" indent="-212167" defTabSz="864880" eaLnBrk="0" fontAlgn="base" hangingPunct="0">
              <a:spcBef>
                <a:spcPct val="0"/>
              </a:spcBef>
              <a:spcAft>
                <a:spcPct val="0"/>
              </a:spcAft>
              <a:defRPr sz="1100" b="1">
                <a:solidFill>
                  <a:schemeClr val="bg2"/>
                </a:solidFill>
                <a:latin typeface="Arial" pitchFamily="34" charset="0"/>
                <a:ea typeface="MS PGothic" pitchFamily="34" charset="-128"/>
              </a:defRPr>
            </a:lvl6pPr>
            <a:lvl7pPr marL="2758188" indent="-212167" defTabSz="864880" eaLnBrk="0" fontAlgn="base" hangingPunct="0">
              <a:spcBef>
                <a:spcPct val="0"/>
              </a:spcBef>
              <a:spcAft>
                <a:spcPct val="0"/>
              </a:spcAft>
              <a:defRPr sz="1100" b="1">
                <a:solidFill>
                  <a:schemeClr val="bg2"/>
                </a:solidFill>
                <a:latin typeface="Arial" pitchFamily="34" charset="0"/>
                <a:ea typeface="MS PGothic" pitchFamily="34" charset="-128"/>
              </a:defRPr>
            </a:lvl7pPr>
            <a:lvl8pPr marL="3182525" indent="-212167" defTabSz="864880" eaLnBrk="0" fontAlgn="base" hangingPunct="0">
              <a:spcBef>
                <a:spcPct val="0"/>
              </a:spcBef>
              <a:spcAft>
                <a:spcPct val="0"/>
              </a:spcAft>
              <a:defRPr sz="1100" b="1">
                <a:solidFill>
                  <a:schemeClr val="bg2"/>
                </a:solidFill>
                <a:latin typeface="Arial" pitchFamily="34" charset="0"/>
                <a:ea typeface="MS PGothic" pitchFamily="34" charset="-128"/>
              </a:defRPr>
            </a:lvl8pPr>
            <a:lvl9pPr marL="3606860" indent="-212167" defTabSz="864880" eaLnBrk="0" fontAlgn="base" hangingPunct="0">
              <a:spcBef>
                <a:spcPct val="0"/>
              </a:spcBef>
              <a:spcAft>
                <a:spcPct val="0"/>
              </a:spcAft>
              <a:defRPr sz="1100" b="1">
                <a:solidFill>
                  <a:schemeClr val="bg2"/>
                </a:solidFill>
                <a:latin typeface="Arial" pitchFamily="34" charset="0"/>
                <a:ea typeface="MS PGothic" pitchFamily="34" charset="-128"/>
              </a:defRPr>
            </a:lvl9pPr>
          </a:lstStyle>
          <a:p>
            <a:fld id="{439AB100-9B64-4B94-8C7E-911BAA26D6AC}" type="slidenum">
              <a:rPr lang="en-US" altLang="en-US" sz="1200" b="0">
                <a:solidFill>
                  <a:srgbClr val="000000"/>
                </a:solidFill>
                <a:latin typeface="Arial Narrow" pitchFamily="34" charset="0"/>
              </a:rPr>
              <a:pPr/>
              <a:t>14</a:t>
            </a:fld>
            <a:endParaRPr lang="en-US" altLang="en-US" sz="1200" b="0">
              <a:solidFill>
                <a:srgbClr val="000000"/>
              </a:solidFill>
              <a:latin typeface="Arial Narrow" pitchFamily="34" charset="0"/>
            </a:endParaRPr>
          </a:p>
        </p:txBody>
      </p:sp>
    </p:spTree>
    <p:extLst>
      <p:ext uri="{BB962C8B-B14F-4D97-AF65-F5344CB8AC3E}">
        <p14:creationId xmlns:p14="http://schemas.microsoft.com/office/powerpoint/2010/main" val="1698861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5FAE9216-6F3B-4530-82C1-03BE1733A4D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3961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expand Medicaid provider networks and engage community-based providers, Louisiana could pursue reforms to Medicaid that target MAT access in outpatient and residential facilities by:</a:t>
            </a:r>
          </a:p>
          <a:p>
            <a:pPr marL="162159" indent="-162159">
              <a:buFont typeface="Arial" panose="020B0604020202020204" pitchFamily="34" charset="0"/>
              <a:buChar char="•"/>
            </a:pPr>
            <a:r>
              <a:rPr lang="en-US" dirty="0"/>
              <a:t>Paying for care coordination, including with OBGYNs</a:t>
            </a:r>
          </a:p>
          <a:p>
            <a:pPr marL="162159" indent="-162159">
              <a:buFont typeface="Arial" panose="020B0604020202020204" pitchFamily="34" charset="0"/>
              <a:buChar char="•"/>
            </a:pPr>
            <a:r>
              <a:rPr lang="en-US" dirty="0"/>
              <a:t>Offering enhanced rates for MAT administration in community-based providers to high-quality providers (in addition to the care coordination rate)</a:t>
            </a:r>
          </a:p>
          <a:p>
            <a:pPr marL="162159" indent="-162159">
              <a:buFont typeface="Arial" panose="020B0604020202020204" pitchFamily="34" charset="0"/>
              <a:buChar char="•"/>
            </a:pPr>
            <a:r>
              <a:rPr lang="en-US" dirty="0"/>
              <a:t>Eliminating prior authorization for buprenorphine and naltrexone</a:t>
            </a:r>
          </a:p>
          <a:p>
            <a:pPr marL="162159" indent="-162159">
              <a:buFont typeface="Arial" panose="020B0604020202020204" pitchFamily="34" charset="0"/>
              <a:buChar char="•"/>
            </a:pPr>
            <a:r>
              <a:rPr lang="en-US" dirty="0"/>
              <a:t>Aligning medical necessity criteria across MCOs</a:t>
            </a:r>
          </a:p>
          <a:p>
            <a:pPr marL="162159" indent="-162159">
              <a:buFont typeface="Arial" panose="020B0604020202020204" pitchFamily="34" charset="0"/>
              <a:buChar char="•"/>
            </a:pPr>
            <a:r>
              <a:rPr lang="en-US" dirty="0"/>
              <a:t>Offering statewide provider technical assistance to support training on addiction medicine and Medicaid billing practices</a:t>
            </a:r>
          </a:p>
          <a:p>
            <a:endParaRPr lang="en-US" dirty="0"/>
          </a:p>
          <a:p>
            <a:r>
              <a:rPr lang="en-US" dirty="0"/>
              <a:t>Provide training and billing support to residential facilities to increase use of MAT.</a:t>
            </a:r>
          </a:p>
          <a:p>
            <a:endParaRPr lang="en-US" dirty="0"/>
          </a:p>
          <a:p>
            <a:r>
              <a:rPr lang="en-US" dirty="0"/>
              <a:t>Another important step to ensure pregnant women can access MAT is to require all licensed SUD providers that treat pregnant women to offer MAT.</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FAE9216-6F3B-4530-82C1-03BE1733A4D9}" type="slidenum">
              <a:rPr lang="en-US" smtClean="0"/>
              <a:t>16</a:t>
            </a:fld>
            <a:endParaRPr lang="en-US"/>
          </a:p>
        </p:txBody>
      </p:sp>
    </p:spTree>
    <p:extLst>
      <p:ext uri="{BB962C8B-B14F-4D97-AF65-F5344CB8AC3E}">
        <p14:creationId xmlns:p14="http://schemas.microsoft.com/office/powerpoint/2010/main" val="360965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access to all three FDA-approved medications, the state could also cover methadone. This could ensure that Medicaid patients are able to pay for services, and incentivize additional providers that are willing to integrate care.</a:t>
            </a:r>
          </a:p>
          <a:p>
            <a:endParaRPr lang="en-US" dirty="0"/>
          </a:p>
          <a:p>
            <a:pPr defTabSz="864846">
              <a:defRPr/>
            </a:pPr>
            <a:r>
              <a:rPr lang="en-US" dirty="0"/>
              <a:t>Increase access to all three FDA-approved medications by incentivizing integration of OTPs in community-based provides, such as FQHCs and health systems. </a:t>
            </a:r>
            <a:r>
              <a:rPr lang="en-US" altLang="en-US" b="0" dirty="0">
                <a:latin typeface="Arial Narrow" pitchFamily="34" charset="0"/>
              </a:rPr>
              <a:t>There are only a few providers that offer all three forms of MAT, and these providers are not able to offer primary care and behavioral health services. Expanding access to integrated care could help improve access and increase treatment retention. Engaging community-based providers, such as FQHCs, could help improve integrated care. In Louisiana, only a few FQHCs currently offer MAT. Those that currently don’t offer these services cite needed billing support, service capacity challenges, and staffing issues. With 34 FQHCs statewide, expanding access to MAT in health centers in Louisiana could help reach those that need effective treatment. </a:t>
            </a:r>
            <a:endParaRPr lang="en-US" dirty="0"/>
          </a:p>
          <a:p>
            <a:endParaRPr lang="en-US" dirty="0"/>
          </a:p>
          <a:p>
            <a:r>
              <a:rPr lang="en-US" dirty="0"/>
              <a:t>[TRANSITION] Between now and the next HOPE Council meeting we will be….</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FAE9216-6F3B-4530-82C1-03BE1733A4D9}" type="slidenum">
              <a:rPr lang="en-US" smtClean="0"/>
              <a:t>17</a:t>
            </a:fld>
            <a:endParaRPr lang="en-US"/>
          </a:p>
        </p:txBody>
      </p:sp>
    </p:spTree>
    <p:extLst>
      <p:ext uri="{BB962C8B-B14F-4D97-AF65-F5344CB8AC3E}">
        <p14:creationId xmlns:p14="http://schemas.microsoft.com/office/powerpoint/2010/main" val="1517253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5FAE9216-6F3B-4530-82C1-03BE1733A4D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92261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159" indent="-162159">
              <a:buFont typeface="Arial" panose="020B0604020202020204" pitchFamily="34" charset="0"/>
              <a:buChar char="•"/>
            </a:pPr>
            <a:r>
              <a:rPr lang="en-US" dirty="0"/>
              <a:t>November to January – developing the policy recommendations. In addition to what we’ve discussed today, there are other challenges that we plan to address in our final report.</a:t>
            </a:r>
          </a:p>
          <a:p>
            <a:endParaRPr lang="en-US" dirty="0"/>
          </a:p>
          <a:p>
            <a:r>
              <a:rPr lang="en-US" b="1" dirty="0"/>
              <a:t>A legislative committee meeting is being planned, with a tentative meeting date of January 28</a:t>
            </a:r>
            <a:r>
              <a:rPr lang="en-US" b="1" baseline="30000" dirty="0"/>
              <a:t>th</a:t>
            </a:r>
            <a:r>
              <a:rPr lang="en-US" b="1" dirty="0"/>
              <a:t>. We plan to present our recommendations there.</a:t>
            </a:r>
          </a:p>
          <a:p>
            <a:pPr marL="162159" indent="-162159">
              <a:buFont typeface="Arial" panose="020B0604020202020204" pitchFamily="34" charset="0"/>
              <a:buChar char="•"/>
            </a:pPr>
            <a:endParaRPr lang="en-US" dirty="0"/>
          </a:p>
          <a:p>
            <a:pPr marL="162159" indent="-162159">
              <a:buFont typeface="Arial" panose="020B0604020202020204" pitchFamily="34" charset="0"/>
              <a:buChar char="•"/>
            </a:pPr>
            <a:r>
              <a:rPr lang="en-US" dirty="0"/>
              <a:t>February 13 – we will present our final report to the HOPE Council with a vote on approval of our recommendations. </a:t>
            </a:r>
          </a:p>
          <a:p>
            <a:pPr marL="162159" indent="-162159">
              <a:buFont typeface="Arial" panose="020B0604020202020204" pitchFamily="34" charset="0"/>
              <a:buChar char="•"/>
            </a:pPr>
            <a:endParaRPr lang="en-US" dirty="0"/>
          </a:p>
          <a:p>
            <a:pPr marL="162159" indent="-162159">
              <a:buFont typeface="Arial" panose="020B0604020202020204" pitchFamily="34" charset="0"/>
              <a:buChar char="•"/>
            </a:pPr>
            <a:r>
              <a:rPr lang="en-US" dirty="0"/>
              <a:t>February – April – we will work with legislative and executive branch leaders to move the recommendations forward for enactment in the spring.</a:t>
            </a:r>
          </a:p>
          <a:p>
            <a:pPr marL="162159" indent="-162159">
              <a:buFont typeface="Arial" panose="020B0604020202020204" pitchFamily="34" charset="0"/>
              <a:buChar char="•"/>
            </a:pPr>
            <a:endParaRPr lang="en-US" dirty="0"/>
          </a:p>
          <a:p>
            <a:r>
              <a:rPr lang="en-US" dirty="0"/>
              <a:t>[TRANSITION] In the time we have left, we’d like to have a few discussion questions. But first, any questions or reactions to anything we’ve talked about?</a:t>
            </a:r>
          </a:p>
        </p:txBody>
      </p:sp>
      <p:sp>
        <p:nvSpPr>
          <p:cNvPr id="4" name="Slide Number Placeholder 3"/>
          <p:cNvSpPr>
            <a:spLocks noGrp="1"/>
          </p:cNvSpPr>
          <p:nvPr>
            <p:ph type="sldNum" sz="quarter" idx="10"/>
          </p:nvPr>
        </p:nvSpPr>
        <p:spPr/>
        <p:txBody>
          <a:bodyPr/>
          <a:lstStyle/>
          <a:p>
            <a:fld id="{5FAE9216-6F3B-4530-82C1-03BE1733A4D9}" type="slidenum">
              <a:rPr lang="en-US" smtClean="0"/>
              <a:t>19</a:t>
            </a:fld>
            <a:endParaRPr lang="en-US"/>
          </a:p>
        </p:txBody>
      </p:sp>
      <p:sp>
        <p:nvSpPr>
          <p:cNvPr id="6" name="Date Placeholder 5"/>
          <p:cNvSpPr>
            <a:spLocks noGrp="1"/>
          </p:cNvSpPr>
          <p:nvPr>
            <p:ph type="dt" idx="11"/>
          </p:nvPr>
        </p:nvSpPr>
        <p:spPr/>
        <p:txBody>
          <a:bodyPr/>
          <a:lstStyle/>
          <a:p>
            <a:endParaRPr lang="en-US"/>
          </a:p>
        </p:txBody>
      </p:sp>
    </p:spTree>
    <p:extLst>
      <p:ext uri="{BB962C8B-B14F-4D97-AF65-F5344CB8AC3E}">
        <p14:creationId xmlns:p14="http://schemas.microsoft.com/office/powerpoint/2010/main" val="536450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D4CA7E8-683F-4BB9-A420-8F8F77F7C16F}" type="slidenum">
              <a:rPr lang="en-US" smtClean="0"/>
              <a:t>2</a:t>
            </a:fld>
            <a:endParaRPr lang="en-US" dirty="0"/>
          </a:p>
        </p:txBody>
      </p:sp>
    </p:spTree>
    <p:extLst>
      <p:ext uri="{BB962C8B-B14F-4D97-AF65-F5344CB8AC3E}">
        <p14:creationId xmlns:p14="http://schemas.microsoft.com/office/powerpoint/2010/main" val="337943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64846">
              <a:defRPr/>
            </a:pPr>
            <a:endParaRPr lang="en-US" sz="260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5FAE9216-6F3B-4530-82C1-03BE1733A4D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026439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our contact information. I will not be in the office between the end of this presentation and February 11th, but Alaina will. In case you need to get in contact with us then, please email or call her.</a:t>
            </a:r>
          </a:p>
        </p:txBody>
      </p:sp>
      <p:sp>
        <p:nvSpPr>
          <p:cNvPr id="4" name="Slide Number Placeholder 3"/>
          <p:cNvSpPr>
            <a:spLocks noGrp="1"/>
          </p:cNvSpPr>
          <p:nvPr>
            <p:ph type="sldNum" sz="quarter" idx="10"/>
          </p:nvPr>
        </p:nvSpPr>
        <p:spPr/>
        <p:txBody>
          <a:bodyPr/>
          <a:lstStyle/>
          <a:p>
            <a:fld id="{5FAE9216-6F3B-4530-82C1-03BE1733A4D9}" type="slidenum">
              <a:rPr lang="en-US" smtClean="0"/>
              <a:t>21</a:t>
            </a:fld>
            <a:endParaRPr lang="en-US"/>
          </a:p>
        </p:txBody>
      </p:sp>
      <p:sp>
        <p:nvSpPr>
          <p:cNvPr id="6" name="Date Placeholder 5"/>
          <p:cNvSpPr>
            <a:spLocks noGrp="1"/>
          </p:cNvSpPr>
          <p:nvPr>
            <p:ph type="dt" idx="11"/>
          </p:nvPr>
        </p:nvSpPr>
        <p:spPr/>
        <p:txBody>
          <a:bodyPr/>
          <a:lstStyle/>
          <a:p>
            <a:endParaRPr lang="en-US"/>
          </a:p>
        </p:txBody>
      </p:sp>
    </p:spTree>
    <p:extLst>
      <p:ext uri="{BB962C8B-B14F-4D97-AF65-F5344CB8AC3E}">
        <p14:creationId xmlns:p14="http://schemas.microsoft.com/office/powerpoint/2010/main" val="3473863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smtClean="0"/>
          </a:p>
        </p:txBody>
      </p:sp>
      <p:sp>
        <p:nvSpPr>
          <p:cNvPr id="4" name="Slide Number Placeholder 3"/>
          <p:cNvSpPr>
            <a:spLocks noGrp="1"/>
          </p:cNvSpPr>
          <p:nvPr>
            <p:ph type="sldNum" sz="quarter" idx="10"/>
          </p:nvPr>
        </p:nvSpPr>
        <p:spPr/>
        <p:txBody>
          <a:bodyPr/>
          <a:lstStyle/>
          <a:p>
            <a:fld id="{4D4CA7E8-683F-4BB9-A420-8F8F77F7C16F}" type="slidenum">
              <a:rPr lang="en-US" smtClean="0"/>
              <a:t>22</a:t>
            </a:fld>
            <a:endParaRPr lang="en-US" dirty="0"/>
          </a:p>
        </p:txBody>
      </p:sp>
    </p:spTree>
    <p:extLst>
      <p:ext uri="{BB962C8B-B14F-4D97-AF65-F5344CB8AC3E}">
        <p14:creationId xmlns:p14="http://schemas.microsoft.com/office/powerpoint/2010/main" val="2476108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859">
              <a:defRPr/>
            </a:pPr>
            <a:endParaRPr lang="en-US" dirty="0"/>
          </a:p>
        </p:txBody>
      </p:sp>
      <p:sp>
        <p:nvSpPr>
          <p:cNvPr id="4" name="Slide Number Placeholder 3"/>
          <p:cNvSpPr>
            <a:spLocks noGrp="1"/>
          </p:cNvSpPr>
          <p:nvPr>
            <p:ph type="sldNum" sz="quarter" idx="10"/>
          </p:nvPr>
        </p:nvSpPr>
        <p:spPr/>
        <p:txBody>
          <a:bodyPr/>
          <a:lstStyle/>
          <a:p>
            <a:fld id="{4D4CA7E8-683F-4BB9-A420-8F8F77F7C16F}" type="slidenum">
              <a:rPr lang="en-US" smtClean="0"/>
              <a:t>23</a:t>
            </a:fld>
            <a:endParaRPr lang="en-US" dirty="0"/>
          </a:p>
        </p:txBody>
      </p:sp>
    </p:spTree>
    <p:extLst>
      <p:ext uri="{BB962C8B-B14F-4D97-AF65-F5344CB8AC3E}">
        <p14:creationId xmlns:p14="http://schemas.microsoft.com/office/powerpoint/2010/main" val="3795515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CA7E8-683F-4BB9-A420-8F8F77F7C16F}" type="slidenum">
              <a:rPr lang="en-US" smtClean="0"/>
              <a:t>24</a:t>
            </a:fld>
            <a:endParaRPr lang="en-US" dirty="0"/>
          </a:p>
        </p:txBody>
      </p:sp>
    </p:spTree>
    <p:extLst>
      <p:ext uri="{BB962C8B-B14F-4D97-AF65-F5344CB8AC3E}">
        <p14:creationId xmlns:p14="http://schemas.microsoft.com/office/powerpoint/2010/main" val="212197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D4CA7E8-683F-4BB9-A420-8F8F77F7C16F}" type="slidenum">
              <a:rPr lang="en-US" smtClean="0"/>
              <a:t>3</a:t>
            </a:fld>
            <a:endParaRPr lang="en-US" dirty="0"/>
          </a:p>
        </p:txBody>
      </p:sp>
    </p:spTree>
    <p:extLst>
      <p:ext uri="{BB962C8B-B14F-4D97-AF65-F5344CB8AC3E}">
        <p14:creationId xmlns:p14="http://schemas.microsoft.com/office/powerpoint/2010/main" val="377334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smtClean="0"/>
          </a:p>
        </p:txBody>
      </p:sp>
      <p:sp>
        <p:nvSpPr>
          <p:cNvPr id="4" name="Slide Number Placeholder 3"/>
          <p:cNvSpPr>
            <a:spLocks noGrp="1"/>
          </p:cNvSpPr>
          <p:nvPr>
            <p:ph type="sldNum" sz="quarter" idx="10"/>
          </p:nvPr>
        </p:nvSpPr>
        <p:spPr/>
        <p:txBody>
          <a:bodyPr/>
          <a:lstStyle/>
          <a:p>
            <a:fld id="{4D4CA7E8-683F-4BB9-A420-8F8F77F7C16F}" type="slidenum">
              <a:rPr lang="en-US" smtClean="0"/>
              <a:t>4</a:t>
            </a:fld>
            <a:endParaRPr lang="en-US" dirty="0"/>
          </a:p>
        </p:txBody>
      </p:sp>
    </p:spTree>
    <p:extLst>
      <p:ext uri="{BB962C8B-B14F-4D97-AF65-F5344CB8AC3E}">
        <p14:creationId xmlns:p14="http://schemas.microsoft.com/office/powerpoint/2010/main" val="308277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800" dirty="0"/>
              <a:t>Thank you to the Chair of the Council, Dr. Hussey, and members of the Council for inviting us to provide a quick update on our work in Louisiana. We look forward to continuing to work with you and other stakeholders across Louisiana as we develop recommendations to expand access to treatment for opioid use disorder.</a:t>
            </a:r>
          </a:p>
          <a:p>
            <a:endParaRPr lang="en-US" sz="3800" dirty="0"/>
          </a:p>
          <a:p>
            <a:r>
              <a:rPr lang="en-US" sz="3800" dirty="0"/>
              <a:t>[TRANSITION]: To start off our discussion today, we plan to cover…</a:t>
            </a:r>
          </a:p>
        </p:txBody>
      </p:sp>
      <p:sp>
        <p:nvSpPr>
          <p:cNvPr id="4" name="Slide Number Placeholder 3"/>
          <p:cNvSpPr>
            <a:spLocks noGrp="1"/>
          </p:cNvSpPr>
          <p:nvPr>
            <p:ph type="sldNum" sz="quarter" idx="10"/>
          </p:nvPr>
        </p:nvSpPr>
        <p:spPr/>
        <p:txBody>
          <a:bodyPr/>
          <a:lstStyle/>
          <a:p>
            <a:fld id="{5FAE9216-6F3B-4530-82C1-03BE1733A4D9}" type="slidenum">
              <a:rPr lang="en-US" smtClean="0"/>
              <a:t>5</a:t>
            </a:fld>
            <a:endParaRPr lang="en-US"/>
          </a:p>
        </p:txBody>
      </p:sp>
      <p:sp>
        <p:nvSpPr>
          <p:cNvPr id="6" name="Date Placeholder 5"/>
          <p:cNvSpPr>
            <a:spLocks noGrp="1"/>
          </p:cNvSpPr>
          <p:nvPr>
            <p:ph type="dt" idx="11"/>
          </p:nvPr>
        </p:nvSpPr>
        <p:spPr/>
        <p:txBody>
          <a:bodyPr/>
          <a:lstStyle/>
          <a:p>
            <a:endParaRPr lang="en-US"/>
          </a:p>
        </p:txBody>
      </p:sp>
    </p:spTree>
    <p:extLst>
      <p:ext uri="{BB962C8B-B14F-4D97-AF65-F5344CB8AC3E}">
        <p14:creationId xmlns:p14="http://schemas.microsoft.com/office/powerpoint/2010/main" val="328521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brief time we have today, we plan to discuss:</a:t>
            </a:r>
          </a:p>
          <a:p>
            <a:endParaRPr lang="en-US" dirty="0"/>
          </a:p>
          <a:p>
            <a:pPr marL="162159" indent="-162159">
              <a:buFont typeface="Arial" panose="020B0604020202020204" pitchFamily="34" charset="0"/>
              <a:buChar char="•"/>
            </a:pPr>
            <a:r>
              <a:rPr lang="en-US" dirty="0"/>
              <a:t>From our systems assessment to date, the most significant challenges that impede access to effective treatment in the state.</a:t>
            </a:r>
          </a:p>
          <a:p>
            <a:pPr marL="162159" indent="-162159">
              <a:buFont typeface="Arial" panose="020B0604020202020204" pitchFamily="34" charset="0"/>
              <a:buChar char="•"/>
            </a:pPr>
            <a:r>
              <a:rPr lang="en-US" dirty="0"/>
              <a:t>To address those challenges, what types of policy solutions could expand access to effective treatment statewide. I’ll talk conceptually about some of the policy recommendations that we are considering for our final report.</a:t>
            </a:r>
          </a:p>
          <a:p>
            <a:pPr marL="162159" indent="-162159">
              <a:buFont typeface="Arial" panose="020B0604020202020204" pitchFamily="34" charset="0"/>
              <a:buChar char="•"/>
            </a:pPr>
            <a:r>
              <a:rPr lang="en-US" dirty="0"/>
              <a:t>And, what are the next steps for our state systems assessment and timeline for delivering recommendations to the Council for action.</a:t>
            </a:r>
          </a:p>
          <a:p>
            <a:pPr marL="162159" indent="-162159">
              <a:buFont typeface="Arial" panose="020B0604020202020204" pitchFamily="34" charset="0"/>
              <a:buChar char="•"/>
            </a:pPr>
            <a:endParaRPr lang="en-US" dirty="0"/>
          </a:p>
          <a:p>
            <a:r>
              <a:rPr lang="en-US" dirty="0"/>
              <a:t>We have also built in time for discussion after the presentation.</a:t>
            </a:r>
          </a:p>
          <a:p>
            <a:endParaRPr lang="en-US" dirty="0"/>
          </a:p>
          <a:p>
            <a:r>
              <a:rPr lang="en-US" dirty="0"/>
              <a:t>I’m sure everyone in the room is familiar with the scope of the opioid crisis here in Louisiana, but to frame our conversation: Fatal and non-fatal opioid-related overdoses  and opioid-related hospital visits continue to rise in Louisiana. According to the Louisiana Opioid Data and Surveillance System, opioid-related overdose deaths have more than doubled since 2014 and non-fatal overdoses are increasing across the state . Between 2013 and 2015, emergency department visits due to suspected opioid overdose increased by 25 percent. Opioid-related inpatient visits also increased to 1,271 in 2016; a 35 percent increase since 2013. </a:t>
            </a:r>
          </a:p>
          <a:p>
            <a:endParaRPr lang="en-US" dirty="0"/>
          </a:p>
          <a:p>
            <a:r>
              <a:rPr lang="en-US" dirty="0"/>
              <a:t>[TRANSITION] So, how did we get here…</a:t>
            </a:r>
          </a:p>
          <a:p>
            <a:endParaRPr lang="en-US" dirty="0"/>
          </a:p>
          <a:p>
            <a:r>
              <a:rPr lang="en-US" b="1" dirty="0"/>
              <a:t>*Note – remind me if it would be helpful to quickly walk through how Pew defines effective treatment.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FAE9216-6F3B-4530-82C1-03BE1733A4D9}" type="slidenum">
              <a:rPr lang="en-US" smtClean="0"/>
              <a:t>6</a:t>
            </a:fld>
            <a:endParaRPr lang="en-US"/>
          </a:p>
        </p:txBody>
      </p:sp>
    </p:spTree>
    <p:extLst>
      <p:ext uri="{BB962C8B-B14F-4D97-AF65-F5344CB8AC3E}">
        <p14:creationId xmlns:p14="http://schemas.microsoft.com/office/powerpoint/2010/main" val="177721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how we got here….</a:t>
            </a:r>
          </a:p>
          <a:p>
            <a:endParaRPr lang="en-US" dirty="0"/>
          </a:p>
          <a:p>
            <a:r>
              <a:rPr lang="en-US" dirty="0"/>
              <a:t>Pew was invited in by the Governor, Speaker of the House, Senate President, Secretary Gee, the Chair and Co-Chair of the HOPE Council to deliver a set of policy recommendations to expand access to medication-assisted treatment.</a:t>
            </a:r>
          </a:p>
          <a:p>
            <a:endParaRPr lang="en-US" baseline="0" dirty="0"/>
          </a:p>
          <a:p>
            <a:r>
              <a:rPr lang="en-US" baseline="0" dirty="0"/>
              <a:t>There are three stages of our technical assistance:</a:t>
            </a:r>
          </a:p>
          <a:p>
            <a:pPr marL="163683" indent="-163683">
              <a:buFont typeface="Arial" panose="020B0604020202020204" pitchFamily="34" charset="0"/>
              <a:buChar char="•"/>
            </a:pPr>
            <a:r>
              <a:rPr lang="en-US" baseline="0" dirty="0"/>
              <a:t>First – we conducted a systems assessment to identify the gaps in the state’s treatment system. This assessment includes an analysis of the state’s data. We supplement these analyses with extensive stakeholder engagement. We have had conversations across Louisiana with over 100 individual stakeholders, including 7 out of 10 local governing entities/human service districts, the Louisiana Hospital Association, the Louisiana Psychiatric Medical Association, the Louisiana Primary Care Association, state agency leaders, and others.</a:t>
            </a:r>
          </a:p>
          <a:p>
            <a:endParaRPr lang="en-US" baseline="0" dirty="0"/>
          </a:p>
          <a:p>
            <a:pPr marL="163683" indent="-163683">
              <a:buFont typeface="Arial" panose="020B0604020202020204" pitchFamily="34" charset="0"/>
              <a:buChar char="•"/>
            </a:pPr>
            <a:r>
              <a:rPr lang="en-US" baseline="0" dirty="0"/>
              <a:t>Second – we develop and deliver a set of state-specific policy recommendations. These recommendations target concrete policy changes that can be made through executive, legislation, or administrative action.</a:t>
            </a:r>
          </a:p>
          <a:p>
            <a:pPr marL="163683" indent="-163683">
              <a:buFont typeface="Arial" panose="020B0604020202020204" pitchFamily="34" charset="0"/>
              <a:buChar char="•"/>
            </a:pPr>
            <a:endParaRPr lang="en-US" baseline="0" dirty="0"/>
          </a:p>
          <a:p>
            <a:pPr marL="163683" indent="-163683">
              <a:buFont typeface="Arial" panose="020B0604020202020204" pitchFamily="34" charset="0"/>
              <a:buChar char="•"/>
            </a:pPr>
            <a:r>
              <a:rPr lang="en-US" baseline="0" dirty="0"/>
              <a:t>Third – we work with the state to support enactment of those policy recommendations by providing ongoing guidance and education about the impact these changes could have on the treatment system.</a:t>
            </a:r>
          </a:p>
          <a:p>
            <a:pPr marL="163683" indent="-163683">
              <a:buFont typeface="Arial" panose="020B0604020202020204" pitchFamily="34" charset="0"/>
              <a:buChar char="•"/>
            </a:pPr>
            <a:endParaRPr lang="en-US" baseline="0" dirty="0"/>
          </a:p>
          <a:p>
            <a:r>
              <a:rPr lang="en-US" b="1" baseline="0" dirty="0"/>
              <a:t>Pew’s final policy recommendations will be delivered to the House Health and Welfare Committee on January 28th, and for a vote of the HOPE Council on February 13</a:t>
            </a:r>
            <a:r>
              <a:rPr lang="en-US" b="1" baseline="30000" dirty="0"/>
              <a:t>th</a:t>
            </a:r>
            <a:r>
              <a:rPr lang="en-US" b="1" baseline="0" dirty="0"/>
              <a:t>. </a:t>
            </a:r>
          </a:p>
          <a:p>
            <a:endParaRPr lang="en-US" altLang="en-US" b="1" baseline="0" dirty="0">
              <a:latin typeface="Arial Narrow" pitchFamily="34" charset="0"/>
            </a:endParaRPr>
          </a:p>
          <a:p>
            <a:pPr defTabSz="864846">
              <a:defRPr/>
            </a:pPr>
            <a:r>
              <a:rPr lang="en-US" dirty="0"/>
              <a:t>[TRANSITION]: So, what are the most significant barriers to accessing effective treatment we have seen in Louisiana…</a:t>
            </a:r>
          </a:p>
          <a:p>
            <a:endParaRPr lang="en-US" altLang="en-US" dirty="0">
              <a:latin typeface="Arial Narrow" pitchFamily="34" charset="0"/>
            </a:endParaRPr>
          </a:p>
          <a:p>
            <a:pPr marL="163683" indent="-163683">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defTabSz="432423">
              <a:defRPr/>
            </a:pPr>
            <a:fld id="{5FAE9216-6F3B-4530-82C1-03BE1733A4D9}" type="slidenum">
              <a:rPr lang="en-US">
                <a:solidFill>
                  <a:prstClr val="black"/>
                </a:solidFill>
                <a:latin typeface="Calibri"/>
              </a:rPr>
              <a:pPr defTabSz="432423">
                <a:defRPr/>
              </a:pPr>
              <a:t>7</a:t>
            </a:fld>
            <a:endParaRPr lang="en-US">
              <a:solidFill>
                <a:prstClr val="black"/>
              </a:solidFill>
              <a:latin typeface="Calibri"/>
            </a:endParaRPr>
          </a:p>
        </p:txBody>
      </p:sp>
    </p:spTree>
    <p:extLst>
      <p:ext uri="{BB962C8B-B14F-4D97-AF65-F5344CB8AC3E}">
        <p14:creationId xmlns:p14="http://schemas.microsoft.com/office/powerpoint/2010/main" val="275199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is the gold standard for the treatment of opioid use disorder. Since access to these therapies are central to our recommendations, I want to quickly highlight a few reasons why:</a:t>
            </a:r>
          </a:p>
          <a:p>
            <a:pPr marL="162159" indent="-162159">
              <a:buFont typeface="Arial" panose="020B0604020202020204" pitchFamily="34" charset="0"/>
              <a:buChar char="•"/>
            </a:pPr>
            <a:endParaRPr lang="en-US" dirty="0"/>
          </a:p>
          <a:p>
            <a:pPr marL="162159" indent="-162159">
              <a:buFont typeface="Arial" panose="020B0604020202020204" pitchFamily="34" charset="0"/>
              <a:buChar char="•"/>
            </a:pPr>
            <a:r>
              <a:rPr lang="en-US" dirty="0"/>
              <a:t>MAT is more effective than taking medication or behavioral therapy alone</a:t>
            </a:r>
          </a:p>
          <a:p>
            <a:pPr marL="594582" lvl="1" indent="-162159" defTabSz="864846">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Abstinence-based treatment only had a 20% retention rate in a 12-month period and long term retention rates dropping as low as 8.6%. </a:t>
            </a:r>
            <a:endParaRPr lang="en-US" dirty="0"/>
          </a:p>
          <a:p>
            <a:pPr marL="162159" indent="-162159">
              <a:buFont typeface="Arial" panose="020B0604020202020204" pitchFamily="34" charset="0"/>
              <a:buChar char="•"/>
            </a:pPr>
            <a:r>
              <a:rPr lang="en-US" dirty="0"/>
              <a:t>Individuals on MAT are less likely to relapse and more likely to adhere to treatment</a:t>
            </a:r>
          </a:p>
          <a:p>
            <a:pPr marL="162159" indent="-162159">
              <a:buFont typeface="Arial" panose="020B0604020202020204" pitchFamily="34" charset="0"/>
              <a:buChar char="•"/>
            </a:pPr>
            <a:r>
              <a:rPr lang="en-US" dirty="0"/>
              <a:t>MAT significantly reduces illicit opioid use compared to abstinence-based approaches</a:t>
            </a:r>
          </a:p>
          <a:p>
            <a:pPr marL="594582" lvl="1" indent="-162159" defTabSz="864846">
              <a:buFont typeface="Arial" panose="020B0604020202020204" pitchFamily="34" charset="0"/>
              <a:buChar char="•"/>
              <a:defRPr/>
            </a:pPr>
            <a:r>
              <a:rPr lang="en-US" sz="1000" dirty="0">
                <a:latin typeface="Times New Roman" panose="02020603050405020304" pitchFamily="18" charset="0"/>
                <a:cs typeface="Times New Roman" panose="02020603050405020304" pitchFamily="18" charset="0"/>
              </a:rPr>
              <a:t>One study showed that 80% of patients on MAT did not use illicit or prescription opioids after 18 months of treatment. This compares to only 36% in the non-MAT group. (Source: </a:t>
            </a:r>
            <a:r>
              <a:rPr lang="en-US" dirty="0"/>
              <a:t>Weiss, R.D.; Potter, J.S.; Griffin, M.L. et al. Long-term outcomes from the National Drug Abuse Treatment Clinical Trials Network Prescription Opioid Addiction Treatment Study. </a:t>
            </a:r>
            <a:r>
              <a:rPr lang="en-US" i="1" dirty="0"/>
              <a:t>Drug and Alcohol Dependence</a:t>
            </a:r>
            <a:r>
              <a:rPr lang="en-US" dirty="0"/>
              <a:t> 150:112-119, 2015.</a:t>
            </a:r>
          </a:p>
          <a:p>
            <a:pPr marL="162159" indent="-162159">
              <a:buFont typeface="Arial" panose="020B0604020202020204" pitchFamily="34" charset="0"/>
              <a:buChar char="•"/>
            </a:pPr>
            <a:r>
              <a:rPr lang="en-US" dirty="0"/>
              <a:t>MAT can result in significant decreases in overdose fatalities</a:t>
            </a:r>
          </a:p>
          <a:p>
            <a:pPr marL="162159" indent="-162159">
              <a:buFont typeface="Arial" panose="020B0604020202020204" pitchFamily="34" charset="0"/>
              <a:buChar char="•"/>
            </a:pPr>
            <a:r>
              <a:rPr lang="en-US" dirty="0"/>
              <a:t>Use of MAT can result in reduced risk of harmful outcomes due to risky behavior (such as injection of illicit drugs)</a:t>
            </a:r>
          </a:p>
          <a:p>
            <a:pPr marL="162159" indent="-16215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9103FA9-8799-40F3-A3EA-8C9D1E220739}" type="slidenum">
              <a:rPr lang="en-US" smtClean="0"/>
              <a:t>8</a:t>
            </a:fld>
            <a:endParaRPr lang="en-US"/>
          </a:p>
        </p:txBody>
      </p:sp>
    </p:spTree>
    <p:extLst>
      <p:ext uri="{BB962C8B-B14F-4D97-AF65-F5344CB8AC3E}">
        <p14:creationId xmlns:p14="http://schemas.microsoft.com/office/powerpoint/2010/main" val="2351201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5FAE9216-6F3B-4530-82C1-03BE1733A4D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28530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859" y="-7431"/>
            <a:ext cx="6770789" cy="6873897"/>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57000"/>
            </a:schemeClr>
          </a:solidFill>
          <a:effectLst>
            <a:softEdge rad="38100"/>
          </a:effectLst>
        </p:spPr>
        <p:txBody>
          <a:bodyPr vert="horz" lIns="91440" tIns="45720" rIns="91440" bIns="45720" rtlCol="0" anchor="t">
            <a:normAutofit/>
          </a:bodyPr>
          <a:lstStyle>
            <a:lvl1pPr>
              <a:defRPr sz="3200" baseline="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8"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646851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6349" b="-91"/>
          <a:stretch/>
        </p:blipFill>
        <p:spPr>
          <a:xfrm>
            <a:off x="-8537" y="-16043"/>
            <a:ext cx="12189723" cy="6874041"/>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rgbClr val="FFFFFF">
              <a:alpha val="54902"/>
            </a:srgb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93595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6313"/>
          <a:stretch/>
        </p:blipFill>
        <p:spPr>
          <a:xfrm>
            <a:off x="-11471" y="0"/>
            <a:ext cx="12200296" cy="6833938"/>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89938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15748"/>
          <a:stretch/>
        </p:blipFill>
        <p:spPr>
          <a:xfrm>
            <a:off x="0" y="-8467"/>
            <a:ext cx="12181186" cy="6871280"/>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023921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9" t="8757" r="-79" b="6733"/>
          <a:stretch/>
        </p:blipFill>
        <p:spPr>
          <a:xfrm>
            <a:off x="0" y="-9625"/>
            <a:ext cx="12181186" cy="6862812"/>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503546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9" t="7845" r="-79" b="7418"/>
          <a:stretch/>
        </p:blipFill>
        <p:spPr>
          <a:xfrm>
            <a:off x="0" y="-8467"/>
            <a:ext cx="12181186" cy="6861654"/>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464690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7080" b="8541"/>
          <a:stretch/>
        </p:blipFill>
        <p:spPr>
          <a:xfrm>
            <a:off x="0" y="-8467"/>
            <a:ext cx="12216384" cy="6871280"/>
          </a:xfrm>
          <a:prstGeom prst="rect">
            <a:avLst/>
          </a:prstGeom>
          <a:effectLst>
            <a:softEdge rad="0"/>
          </a:effectLst>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4"/>
            <a:ext cx="7708829" cy="1098479"/>
          </a:xfrm>
          <a:prstGeom prst="rect">
            <a:avLst/>
          </a:prstGeom>
          <a:solidFill>
            <a:schemeClr val="bg1">
              <a:alpha val="77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007679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437" b="-223"/>
          <a:stretch/>
        </p:blipFill>
        <p:spPr>
          <a:xfrm>
            <a:off x="0" y="-9625"/>
            <a:ext cx="12181186" cy="6891694"/>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63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708243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10688498" cy="964537"/>
          </a:xfrm>
        </p:spPr>
        <p:txBody>
          <a:bodyPr/>
          <a:lstStyle/>
          <a:p>
            <a:r>
              <a:rPr lang="en-US" dirty="0"/>
              <a:t>This is a content page</a:t>
            </a:r>
          </a:p>
        </p:txBody>
      </p:sp>
      <p:sp>
        <p:nvSpPr>
          <p:cNvPr id="3" name="Content Placeholder 2"/>
          <p:cNvSpPr>
            <a:spLocks noGrp="1"/>
          </p:cNvSpPr>
          <p:nvPr>
            <p:ph idx="1"/>
          </p:nvPr>
        </p:nvSpPr>
        <p:spPr>
          <a:xfrm>
            <a:off x="677334" y="2160589"/>
            <a:ext cx="10688498"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0"/>
          </p:nvPr>
        </p:nvSpPr>
        <p:spPr>
          <a:xfrm>
            <a:off x="675745" y="1579232"/>
            <a:ext cx="1069008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852021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3" y="609600"/>
            <a:ext cx="10761739" cy="1320800"/>
          </a:xfrm>
        </p:spPr>
        <p:txBody>
          <a:bodyPr/>
          <a:lstStyle>
            <a:lvl1pPr>
              <a:defRPr baseline="0"/>
            </a:lvl1pPr>
          </a:lstStyle>
          <a:p>
            <a:r>
              <a:rPr lang="en-US" dirty="0"/>
              <a:t>This is a content page</a:t>
            </a:r>
          </a:p>
        </p:txBody>
      </p:sp>
      <p:sp>
        <p:nvSpPr>
          <p:cNvPr id="3" name="Text Placeholder 2"/>
          <p:cNvSpPr>
            <a:spLocks noGrp="1"/>
          </p:cNvSpPr>
          <p:nvPr>
            <p:ph type="body" idx="1"/>
          </p:nvPr>
        </p:nvSpPr>
        <p:spPr>
          <a:xfrm>
            <a:off x="675745" y="1679720"/>
            <a:ext cx="52534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255982"/>
            <a:ext cx="52534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5662" y="1679720"/>
            <a:ext cx="525341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5664" y="2255982"/>
            <a:ext cx="5253409"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0"/>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473767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10795980" cy="1320800"/>
          </a:xfrm>
        </p:spPr>
        <p:txBody>
          <a:bodyPr/>
          <a:lstStyle>
            <a:lvl1pPr>
              <a:defRPr baseline="0"/>
            </a:lvl1pPr>
          </a:lstStyle>
          <a:p>
            <a:r>
              <a:rPr lang="en-US" dirty="0"/>
              <a:t>This is a content page</a:t>
            </a:r>
          </a:p>
        </p:txBody>
      </p:sp>
      <p:sp>
        <p:nvSpPr>
          <p:cNvPr id="3" name="Content Placeholder 2"/>
          <p:cNvSpPr>
            <a:spLocks noGrp="1"/>
          </p:cNvSpPr>
          <p:nvPr>
            <p:ph sz="half" idx="1"/>
          </p:nvPr>
        </p:nvSpPr>
        <p:spPr>
          <a:xfrm>
            <a:off x="677334" y="1756328"/>
            <a:ext cx="5271079"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236" y="1756328"/>
            <a:ext cx="5271078"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410440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2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691" y="613455"/>
            <a:ext cx="9334495" cy="5256546"/>
          </a:xfrm>
          <a:prstGeom prst="rect">
            <a:avLst/>
          </a:prstGeom>
          <a:effectLst>
            <a:softEdge rad="190500"/>
          </a:effectLst>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rgbClr val="FFFFFF">
              <a:alpha val="80000"/>
            </a:srgb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8"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758328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335" y="390804"/>
            <a:ext cx="4963067" cy="1826581"/>
          </a:xfrm>
        </p:spPr>
        <p:txBody>
          <a:bodyPr anchor="b"/>
          <a:lstStyle>
            <a:lvl1pPr algn="l">
              <a:defRPr sz="4000" b="0" cap="none" baseline="0"/>
            </a:lvl1pPr>
          </a:lstStyle>
          <a:p>
            <a:r>
              <a:rPr lang="en-US" dirty="0"/>
              <a:t>This is a content page or section divider</a:t>
            </a:r>
          </a:p>
        </p:txBody>
      </p:sp>
      <p:sp>
        <p:nvSpPr>
          <p:cNvPr id="3" name="Text Placeholder 2"/>
          <p:cNvSpPr>
            <a:spLocks noGrp="1"/>
          </p:cNvSpPr>
          <p:nvPr>
            <p:ph type="body" idx="1"/>
          </p:nvPr>
        </p:nvSpPr>
        <p:spPr>
          <a:xfrm>
            <a:off x="600335" y="2217385"/>
            <a:ext cx="4963067"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7597" y="6360257"/>
            <a:ext cx="2617306" cy="426712"/>
          </a:xfrm>
          <a:prstGeom prst="rect">
            <a:avLst/>
          </a:prstGeom>
          <a:effectLst>
            <a:outerShdw blurRad="6350" dist="12700" dir="5400000" algn="ctr" rotWithShape="0">
              <a:schemeClr val="bg1">
                <a:alpha val="20000"/>
              </a:schemeClr>
            </a:outerShdw>
          </a:effectLst>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89125" y="0"/>
            <a:ext cx="5502876"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409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90000"/>
                    </a14:imgEffect>
                  </a14:imgLayer>
                </a14:imgProps>
              </a:ext>
              <a:ext uri="{28A0092B-C50C-407E-A947-70E740481C1C}">
                <a14:useLocalDpi xmlns:a14="http://schemas.microsoft.com/office/drawing/2010/main" val="0"/>
              </a:ext>
            </a:extLst>
          </a:blip>
          <a:srcRect t="1790" b="3452"/>
          <a:stretch/>
        </p:blipFill>
        <p:spPr>
          <a:xfrm flipH="1">
            <a:off x="7921485" y="-29817"/>
            <a:ext cx="4215967" cy="6887818"/>
          </a:xfrm>
          <a:prstGeom prst="rect">
            <a:avLst/>
          </a:prstGeom>
        </p:spPr>
      </p:pic>
      <p:sp>
        <p:nvSpPr>
          <p:cNvPr id="2" name="Title 1"/>
          <p:cNvSpPr>
            <a:spLocks noGrp="1"/>
          </p:cNvSpPr>
          <p:nvPr>
            <p:ph type="title" hasCustomPrompt="1"/>
          </p:nvPr>
        </p:nvSpPr>
        <p:spPr>
          <a:xfrm>
            <a:off x="677335" y="612185"/>
            <a:ext cx="7417511" cy="1826581"/>
          </a:xfrm>
        </p:spPr>
        <p:txBody>
          <a:bodyPr anchor="b"/>
          <a:lstStyle>
            <a:lvl1pPr algn="l">
              <a:defRPr sz="4000" b="0" cap="none"/>
            </a:lvl1pPr>
          </a:lstStyle>
          <a:p>
            <a:r>
              <a:rPr lang="en-US" dirty="0"/>
              <a:t>This is a content page or section divider</a:t>
            </a:r>
          </a:p>
        </p:txBody>
      </p:sp>
      <p:sp>
        <p:nvSpPr>
          <p:cNvPr id="3" name="Text Placeholder 2"/>
          <p:cNvSpPr>
            <a:spLocks noGrp="1"/>
          </p:cNvSpPr>
          <p:nvPr>
            <p:ph type="body" idx="1"/>
          </p:nvPr>
        </p:nvSpPr>
        <p:spPr>
          <a:xfrm>
            <a:off x="677335"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7597"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084167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92" t="5975" b="1296"/>
          <a:stretch/>
        </p:blipFill>
        <p:spPr>
          <a:xfrm>
            <a:off x="7722703" y="-139148"/>
            <a:ext cx="4578626" cy="7106478"/>
          </a:xfrm>
          <a:prstGeom prst="rect">
            <a:avLst/>
          </a:prstGeom>
          <a:ln>
            <a:solidFill>
              <a:srgbClr val="FDFDFD"/>
            </a:solidFill>
          </a:ln>
          <a:effectLst>
            <a:softEdge rad="101600"/>
          </a:effectLst>
        </p:spPr>
      </p:pic>
      <p:sp>
        <p:nvSpPr>
          <p:cNvPr id="2" name="Title 1"/>
          <p:cNvSpPr>
            <a:spLocks noGrp="1"/>
          </p:cNvSpPr>
          <p:nvPr>
            <p:ph type="title" hasCustomPrompt="1"/>
          </p:nvPr>
        </p:nvSpPr>
        <p:spPr>
          <a:xfrm>
            <a:off x="677335" y="612185"/>
            <a:ext cx="7417511" cy="1826581"/>
          </a:xfrm>
        </p:spPr>
        <p:txBody>
          <a:bodyPr anchor="b"/>
          <a:lstStyle>
            <a:lvl1pPr algn="l">
              <a:defRPr sz="4000" b="0" cap="none"/>
            </a:lvl1pPr>
          </a:lstStyle>
          <a:p>
            <a:r>
              <a:rPr lang="en-US" dirty="0"/>
              <a:t>This is a content page or section divider</a:t>
            </a:r>
          </a:p>
        </p:txBody>
      </p:sp>
      <p:sp>
        <p:nvSpPr>
          <p:cNvPr id="3" name="Text Placeholder 2"/>
          <p:cNvSpPr>
            <a:spLocks noGrp="1"/>
          </p:cNvSpPr>
          <p:nvPr>
            <p:ph type="body" idx="1"/>
          </p:nvPr>
        </p:nvSpPr>
        <p:spPr>
          <a:xfrm>
            <a:off x="677335"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7597"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214904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8918" y="609600"/>
            <a:ext cx="7456550" cy="3022600"/>
          </a:xfrm>
        </p:spPr>
        <p:txBody>
          <a:bodyPr anchor="ctr">
            <a:normAutofit/>
          </a:bodyPr>
          <a:lstStyle>
            <a:lvl1pPr algn="l">
              <a:defRPr sz="4400" b="0" i="1" cap="none" spc="-150" baseline="0">
                <a:solidFill>
                  <a:srgbClr val="0098AA"/>
                </a:solidFill>
                <a:latin typeface="Cambria" panose="02040503050406030204" pitchFamily="18" charset="0"/>
              </a:defRPr>
            </a:lvl1pPr>
          </a:lstStyle>
          <a:p>
            <a:r>
              <a:rPr lang="en-US" dirty="0"/>
              <a:t>Use this page for a pull quote or important statistic, figure or notation.</a:t>
            </a:r>
          </a:p>
        </p:txBody>
      </p:sp>
      <p:sp>
        <p:nvSpPr>
          <p:cNvPr id="23" name="Text Placeholder 9"/>
          <p:cNvSpPr>
            <a:spLocks noGrp="1"/>
          </p:cNvSpPr>
          <p:nvPr>
            <p:ph type="body" sz="quarter" idx="13"/>
          </p:nvPr>
        </p:nvSpPr>
        <p:spPr>
          <a:xfrm>
            <a:off x="102384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023845" y="4527448"/>
            <a:ext cx="8596668" cy="1513914"/>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24" name="TextBox 23"/>
          <p:cNvSpPr txBox="1"/>
          <p:nvPr/>
        </p:nvSpPr>
        <p:spPr>
          <a:xfrm>
            <a:off x="959318" y="800003"/>
            <a:ext cx="609600" cy="584776"/>
          </a:xfrm>
          <a:prstGeom prst="rect">
            <a:avLst/>
          </a:prstGeom>
        </p:spPr>
        <p:txBody>
          <a:bodyPr vert="horz" lIns="91440" tIns="45720" rIns="91440" bIns="45720" rtlCol="0" anchor="ctr">
            <a:noAutofit/>
          </a:bodyPr>
          <a:lstStyle/>
          <a:p>
            <a:pPr lvl="0"/>
            <a:r>
              <a:rPr lang="en-US" sz="8000" b="1" baseline="0" dirty="0">
                <a:ln w="3175" cmpd="sng">
                  <a:noFill/>
                </a:ln>
                <a:solidFill>
                  <a:srgbClr val="0098AA"/>
                </a:solidFill>
                <a:effectLst/>
                <a:latin typeface="Georgia" panose="02040502050405020303" pitchFamily="18"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1" baseline="0" dirty="0">
                <a:ln w="3175" cmpd="sng">
                  <a:noFill/>
                </a:ln>
                <a:solidFill>
                  <a:srgbClr val="0098AA"/>
                </a:solidFill>
                <a:effectLst/>
                <a:latin typeface="Georgia" panose="02040502050405020303" pitchFamily="18" charset="0"/>
              </a:rPr>
              <a:t>”</a:t>
            </a:r>
          </a:p>
        </p:txBody>
      </p:sp>
      <p:sp>
        <p:nvSpPr>
          <p:cNvPr id="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4172432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12192000" cy="685799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5" name="Title Placeholder 1"/>
          <p:cNvSpPr>
            <a:spLocks noGrp="1"/>
          </p:cNvSpPr>
          <p:nvPr>
            <p:ph type="title" hasCustomPrompt="1"/>
          </p:nvPr>
        </p:nvSpPr>
        <p:spPr>
          <a:xfrm>
            <a:off x="675831" y="4316045"/>
            <a:ext cx="7708829" cy="1103292"/>
          </a:xfrm>
          <a:prstGeom prst="rect">
            <a:avLst/>
          </a:prstGeom>
          <a:solidFill>
            <a:schemeClr val="bg1">
              <a:alpha val="71000"/>
            </a:schemeClr>
          </a:solidFill>
          <a:effectLst>
            <a:softEdge rad="38100"/>
          </a:effectLst>
        </p:spPr>
        <p:txBody>
          <a:bodyPr vert="horz" lIns="91440" tIns="45720" rIns="91440" bIns="45720" rtlCol="0" anchor="t">
            <a:normAutofit/>
          </a:bodyPr>
          <a:lstStyle>
            <a:lvl1pPr>
              <a:defRPr sz="3200"/>
            </a:lvl1pPr>
          </a:lstStyle>
          <a:p>
            <a:r>
              <a:rPr lang="en-US" dirty="0"/>
              <a:t>This is a content page or section divider</a:t>
            </a:r>
          </a:p>
        </p:txBody>
      </p:sp>
      <p:sp>
        <p:nvSpPr>
          <p:cNvPr id="6" name="Text Placeholder 2"/>
          <p:cNvSpPr>
            <a:spLocks noGrp="1"/>
          </p:cNvSpPr>
          <p:nvPr>
            <p:ph type="body" idx="10"/>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403459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5221" y="1097280"/>
            <a:ext cx="8588203" cy="1029903"/>
          </a:xfrm>
        </p:spPr>
        <p:txBody>
          <a:bodyPr anchor="t">
            <a:normAutofit/>
          </a:bodyPr>
          <a:lstStyle>
            <a:lvl1pPr algn="l">
              <a:defRPr sz="4400" b="0" cap="none"/>
            </a:lvl1pPr>
          </a:lstStyle>
          <a:p>
            <a:r>
              <a:rPr lang="en-US" dirty="0"/>
              <a:t>Question and Answers</a:t>
            </a:r>
          </a:p>
        </p:txBody>
      </p:sp>
      <p:sp>
        <p:nvSpPr>
          <p:cNvPr id="23" name="Text Placeholder 9"/>
          <p:cNvSpPr>
            <a:spLocks noGrp="1"/>
          </p:cNvSpPr>
          <p:nvPr>
            <p:ph type="body" sz="quarter" idx="13"/>
          </p:nvPr>
        </p:nvSpPr>
        <p:spPr>
          <a:xfrm>
            <a:off x="1245221" y="2213810"/>
            <a:ext cx="8596669" cy="1456989"/>
          </a:xfrm>
        </p:spPr>
        <p:txBody>
          <a:bodyPr anchor="t">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45221" y="3670799"/>
            <a:ext cx="8596668" cy="5835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extBox 3"/>
          <p:cNvSpPr txBox="1"/>
          <p:nvPr userDrawn="1"/>
        </p:nvSpPr>
        <p:spPr>
          <a:xfrm>
            <a:off x="1245221" y="5724350"/>
            <a:ext cx="8206786" cy="800219"/>
          </a:xfrm>
          <a:prstGeom prst="rect">
            <a:avLst/>
          </a:prstGeom>
          <a:noFill/>
        </p:spPr>
        <p:txBody>
          <a:bodyPr wrap="square" rtlCol="0">
            <a:spAutoFit/>
          </a:bodyPr>
          <a:lstStyle/>
          <a:p>
            <a:r>
              <a:rPr lang="en-US" sz="2400" b="1" i="0" u="none" strike="noStrike" kern="1200" baseline="30000" dirty="0">
                <a:solidFill>
                  <a:srgbClr val="0098AA"/>
                </a:solidFill>
                <a:latin typeface="Calibri" panose="020F0502020204030204" pitchFamily="34" charset="0"/>
                <a:ea typeface="+mn-ea"/>
                <a:cs typeface="+mn-cs"/>
              </a:rPr>
              <a:t>Louisiana Department of Health</a:t>
            </a:r>
          </a:p>
          <a:p>
            <a:r>
              <a:rPr lang="en-US" sz="1800" b="0" i="0" u="none" strike="noStrike" kern="1200" baseline="30000" dirty="0">
                <a:solidFill>
                  <a:srgbClr val="0098AA"/>
                </a:solidFill>
                <a:latin typeface="+mn-lt"/>
                <a:ea typeface="+mn-ea"/>
                <a:cs typeface="+mn-cs"/>
              </a:rPr>
              <a:t>628 North 4th Street, Baton Rouge, Louisiana 70802</a:t>
            </a:r>
          </a:p>
          <a:p>
            <a:r>
              <a:rPr lang="en-US" sz="1800" b="0" i="0" u="none" strike="noStrike" kern="1200" baseline="30000" dirty="0">
                <a:solidFill>
                  <a:srgbClr val="0098AA"/>
                </a:solidFill>
                <a:latin typeface="+mn-lt"/>
                <a:ea typeface="+mn-ea"/>
                <a:cs typeface="+mn-cs"/>
              </a:rPr>
              <a:t>(225) 342-9500</a:t>
            </a:r>
            <a:endParaRPr lang="en-US" dirty="0">
              <a:solidFill>
                <a:srgbClr val="0098AA"/>
              </a:solidFill>
            </a:endParaRP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85455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2261655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295159"/>
            <a:ext cx="5384800" cy="4525963"/>
          </a:xfrm>
          <a:prstGeom prst="rect">
            <a:avLst/>
          </a:prstGeom>
        </p:spPr>
        <p:txBody>
          <a:bodyPr/>
          <a:lstStyle>
            <a:lvl1pPr>
              <a:defRPr sz="2800">
                <a:solidFill>
                  <a:srgbClr val="336195"/>
                </a:solidFill>
                <a:latin typeface="Arial"/>
                <a:cs typeface="Arial"/>
              </a:defRPr>
            </a:lvl1pPr>
            <a:lvl2pPr>
              <a:defRPr sz="2400">
                <a:solidFill>
                  <a:srgbClr val="336195"/>
                </a:solidFill>
                <a:latin typeface="Arial"/>
                <a:cs typeface="Arial"/>
              </a:defRPr>
            </a:lvl2pPr>
            <a:lvl3pPr>
              <a:defRPr sz="2000">
                <a:solidFill>
                  <a:srgbClr val="336195"/>
                </a:solidFill>
                <a:latin typeface="Arial"/>
                <a:cs typeface="Arial"/>
              </a:defRPr>
            </a:lvl3pPr>
            <a:lvl4pPr>
              <a:defRPr sz="1800">
                <a:solidFill>
                  <a:srgbClr val="336195"/>
                </a:solidFill>
                <a:latin typeface="Arial"/>
                <a:cs typeface="Arial"/>
              </a:defRPr>
            </a:lvl4pPr>
            <a:lvl5pPr>
              <a:defRPr sz="1800">
                <a:solidFill>
                  <a:srgbClr val="336195"/>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6197600" y="1295159"/>
            <a:ext cx="5384800" cy="4525963"/>
          </a:xfrm>
          <a:prstGeom prst="rect">
            <a:avLst/>
          </a:prstGeom>
        </p:spPr>
        <p:txBody>
          <a:bodyPr/>
          <a:lstStyle>
            <a:lvl1pPr>
              <a:defRPr sz="2800">
                <a:solidFill>
                  <a:srgbClr val="336195"/>
                </a:solidFill>
                <a:latin typeface="Arial"/>
                <a:cs typeface="Arial"/>
              </a:defRPr>
            </a:lvl1pPr>
            <a:lvl2pPr>
              <a:defRPr sz="2400">
                <a:solidFill>
                  <a:srgbClr val="336195"/>
                </a:solidFill>
                <a:latin typeface="Arial"/>
                <a:cs typeface="Arial"/>
              </a:defRPr>
            </a:lvl2pPr>
            <a:lvl3pPr>
              <a:defRPr sz="2000">
                <a:solidFill>
                  <a:srgbClr val="336195"/>
                </a:solidFill>
                <a:latin typeface="Arial"/>
                <a:cs typeface="Arial"/>
              </a:defRPr>
            </a:lvl3pPr>
            <a:lvl4pPr>
              <a:defRPr sz="1800">
                <a:solidFill>
                  <a:srgbClr val="336195"/>
                </a:solidFill>
                <a:latin typeface="Arial"/>
                <a:cs typeface="Arial"/>
              </a:defRPr>
            </a:lvl4pPr>
            <a:lvl5pPr>
              <a:defRPr sz="1800">
                <a:solidFill>
                  <a:srgbClr val="336195"/>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09600" y="392919"/>
            <a:ext cx="10972800" cy="715192"/>
          </a:xfrm>
          <a:prstGeom prst="rect">
            <a:avLst/>
          </a:prstGeom>
        </p:spPr>
        <p:txBody>
          <a:bodyPr/>
          <a:lstStyle>
            <a:lvl1pPr>
              <a:defRPr sz="4800">
                <a:solidFill>
                  <a:srgbClr val="336195"/>
                </a:solidFill>
              </a:defRPr>
            </a:lvl1pPr>
          </a:lstStyle>
          <a:p>
            <a:r>
              <a:rPr lang="en-US" dirty="0"/>
              <a:t>Click to edit Master title style</a:t>
            </a:r>
          </a:p>
        </p:txBody>
      </p:sp>
    </p:spTree>
    <p:extLst>
      <p:ext uri="{BB962C8B-B14F-4D97-AF65-F5344CB8AC3E}">
        <p14:creationId xmlns:p14="http://schemas.microsoft.com/office/powerpoint/2010/main" val="2752804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39405" y="4252353"/>
            <a:ext cx="11277340" cy="1840813"/>
          </a:xfrm>
          <a:prstGeom prst="rect">
            <a:avLst/>
          </a:prstGeom>
        </p:spPr>
        <p:txBody>
          <a:bodyPr vert="horz" lIns="91440" tIns="45720" rIns="91440" bIns="45720" rtlCol="0" anchor="ctr">
            <a:noAutofit/>
          </a:bodyPr>
          <a:lstStyle>
            <a:lvl1pPr>
              <a:defRPr>
                <a:solidFill>
                  <a:srgbClr val="336195"/>
                </a:solidFill>
              </a:defRPr>
            </a:lvl1pPr>
          </a:lstStyle>
          <a:p>
            <a:r>
              <a:rPr lang="en-US" dirty="0"/>
              <a:t>Title will be typed into this space</a:t>
            </a:r>
          </a:p>
        </p:txBody>
      </p:sp>
    </p:spTree>
    <p:extLst>
      <p:ext uri="{BB962C8B-B14F-4D97-AF65-F5344CB8AC3E}">
        <p14:creationId xmlns:p14="http://schemas.microsoft.com/office/powerpoint/2010/main" val="2630802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itle 1"/>
          <p:cNvSpPr>
            <a:spLocks noGrp="1"/>
          </p:cNvSpPr>
          <p:nvPr>
            <p:ph type="title"/>
          </p:nvPr>
        </p:nvSpPr>
        <p:spPr>
          <a:xfrm>
            <a:off x="609600" y="392919"/>
            <a:ext cx="10972800" cy="715192"/>
          </a:xfrm>
          <a:prstGeom prst="rect">
            <a:avLst/>
          </a:prstGeom>
        </p:spPr>
        <p:txBody>
          <a:bodyPr/>
          <a:lstStyle>
            <a:lvl1pPr>
              <a:defRPr sz="4800">
                <a:solidFill>
                  <a:srgbClr val="336195"/>
                </a:solidFill>
              </a:defRPr>
            </a:lvl1pPr>
          </a:lstStyle>
          <a:p>
            <a:r>
              <a:rPr lang="en-US" dirty="0"/>
              <a:t>Click to edit Master title style</a:t>
            </a:r>
          </a:p>
        </p:txBody>
      </p:sp>
      <p:sp>
        <p:nvSpPr>
          <p:cNvPr id="6" name="Content Placeholder 2"/>
          <p:cNvSpPr>
            <a:spLocks noGrp="1"/>
          </p:cNvSpPr>
          <p:nvPr>
            <p:ph idx="1"/>
          </p:nvPr>
        </p:nvSpPr>
        <p:spPr>
          <a:xfrm>
            <a:off x="609600" y="1305868"/>
            <a:ext cx="10972800" cy="3406721"/>
          </a:xfrm>
          <a:prstGeom prst="rect">
            <a:avLst/>
          </a:prstGeom>
        </p:spPr>
        <p:txBody>
          <a:bodyPr/>
          <a:lstStyle>
            <a:lvl1pPr>
              <a:defRPr>
                <a:solidFill>
                  <a:srgbClr val="336195"/>
                </a:solidFill>
                <a:latin typeface="Arial"/>
                <a:cs typeface="Arial"/>
              </a:defRPr>
            </a:lvl1pPr>
            <a:lvl2pPr>
              <a:defRPr>
                <a:solidFill>
                  <a:srgbClr val="336195"/>
                </a:solidFill>
                <a:latin typeface="Arial"/>
                <a:cs typeface="Arial"/>
              </a:defRPr>
            </a:lvl2pPr>
            <a:lvl3pPr>
              <a:defRPr>
                <a:solidFill>
                  <a:srgbClr val="336195"/>
                </a:solidFill>
                <a:latin typeface="Arial"/>
                <a:cs typeface="Arial"/>
              </a:defRPr>
            </a:lvl3pPr>
            <a:lvl4pPr>
              <a:defRPr>
                <a:solidFill>
                  <a:srgbClr val="336195"/>
                </a:solidFill>
                <a:latin typeface="Arial"/>
                <a:cs typeface="Arial"/>
              </a:defRPr>
            </a:lvl4pPr>
            <a:lvl5pPr>
              <a:defRPr>
                <a:solidFill>
                  <a:srgbClr val="336195"/>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049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4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9379" b="11893"/>
          <a:stretch/>
        </p:blipFill>
        <p:spPr>
          <a:xfrm>
            <a:off x="5694745" y="0"/>
            <a:ext cx="6478460" cy="6886937"/>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95359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5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53" r="2538"/>
          <a:stretch/>
        </p:blipFill>
        <p:spPr>
          <a:xfrm flipH="1">
            <a:off x="247974" y="1073299"/>
            <a:ext cx="10356674" cy="3231045"/>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07099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6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063" t="14812" b="8450"/>
          <a:stretch/>
        </p:blipFill>
        <p:spPr>
          <a:xfrm>
            <a:off x="-1" y="12741"/>
            <a:ext cx="12181185" cy="6851048"/>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2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587731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7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5472"/>
          <a:stretch/>
        </p:blipFill>
        <p:spPr>
          <a:xfrm>
            <a:off x="576469" y="-9940"/>
            <a:ext cx="10902270"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3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13008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8995" b="6966"/>
          <a:stretch/>
        </p:blipFill>
        <p:spPr>
          <a:xfrm>
            <a:off x="4900579" y="-9940"/>
            <a:ext cx="5445436"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793533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9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97093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0_Presentation Cov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4360" b="10465"/>
          <a:stretch/>
        </p:blipFill>
        <p:spPr>
          <a:xfrm>
            <a:off x="0" y="-19879"/>
            <a:ext cx="12181186"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6000"/>
            </a:schemeClr>
          </a:solidFill>
          <a:effectLst>
            <a:softEdge rad="38100"/>
          </a:effectLst>
        </p:spPr>
        <p:txBody>
          <a:bodyPr vert="horz" lIns="91440" tIns="45720" rIns="91440" bIns="45720" rtlCol="0" anchor="t">
            <a:normAutofit/>
          </a:bodyPr>
          <a:lstStyle>
            <a:lvl1pPr>
              <a:defRPr sz="3200" baseline="0"/>
            </a:lvl1pPr>
          </a:lstStyle>
          <a:p>
            <a:r>
              <a:rPr lang="en-US" dirty="0"/>
              <a:t>This is a title page</a:t>
            </a:r>
          </a:p>
        </p:txBody>
      </p:sp>
      <p:sp>
        <p:nvSpPr>
          <p:cNvPr id="20" name="Text Placeholder 2"/>
          <p:cNvSpPr>
            <a:spLocks noGrp="1"/>
          </p:cNvSpPr>
          <p:nvPr>
            <p:ph type="body" idx="1"/>
          </p:nvPr>
        </p:nvSpPr>
        <p:spPr>
          <a:xfrm>
            <a:off x="677335" y="5419337"/>
            <a:ext cx="7707325" cy="1063381"/>
          </a:xfrm>
          <a:solidFill>
            <a:srgbClr val="0098AA">
              <a:alpha val="64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73544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Guidelines for Template Use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This template is meant for use by all LDH employees for all external presentations, but may also be used for internal purposes as well. Please contact Mary Kay </a:t>
            </a:r>
            <a:r>
              <a:rPr lang="en-US" dirty="0" err="1"/>
              <a:t>Slusher</a:t>
            </a:r>
            <a:r>
              <a:rPr lang="en-US" dirty="0"/>
              <a:t> in BMAC for any questions regarding how to use this template or to request any customization for a specific project.</a:t>
            </a:r>
          </a:p>
          <a:p>
            <a:pPr lvl="0"/>
            <a:r>
              <a:rPr lang="en-US" dirty="0"/>
              <a:t>Do not deviate from </a:t>
            </a:r>
            <a:r>
              <a:rPr lang="en-US"/>
              <a:t>this LDH </a:t>
            </a:r>
            <a:r>
              <a:rPr lang="en-US" dirty="0"/>
              <a:t>template’s fonts. </a:t>
            </a:r>
          </a:p>
          <a:p>
            <a:pPr lvl="1"/>
            <a:r>
              <a:rPr lang="en-US" dirty="0"/>
              <a:t>Cambria for header/title font and Calibri for body text font. No other fonts should be used.</a:t>
            </a:r>
          </a:p>
          <a:p>
            <a:pPr lvl="1"/>
            <a:r>
              <a:rPr lang="en-US" dirty="0"/>
              <a:t>You may enlarge any of the template fonts for visibility, just keep the same size font for each bullet style throughout the presentation. </a:t>
            </a:r>
          </a:p>
          <a:p>
            <a:pPr lvl="0"/>
            <a:r>
              <a:rPr lang="en-US" dirty="0"/>
              <a:t>Presentations get your message across better when there is enough white space for the eye to find important information. Try to only use bullet info in your presentation. </a:t>
            </a:r>
          </a:p>
          <a:p>
            <a:pPr lvl="1"/>
            <a:r>
              <a:rPr lang="en-US" dirty="0"/>
              <a:t>You don’t have to fill the page.</a:t>
            </a:r>
          </a:p>
        </p:txBody>
      </p:sp>
      <p:grpSp>
        <p:nvGrpSpPr>
          <p:cNvPr id="39" name="Group 38"/>
          <p:cNvGrpSpPr/>
          <p:nvPr userDrawn="1"/>
        </p:nvGrpSpPr>
        <p:grpSpPr>
          <a:xfrm>
            <a:off x="0" y="-8467"/>
            <a:ext cx="12192219" cy="6874934"/>
            <a:chOff x="0" y="-8467"/>
            <a:chExt cx="12192219" cy="6874934"/>
          </a:xfrm>
        </p:grpSpPr>
        <p:sp>
          <p:nvSpPr>
            <p:cNvPr id="40" name="Freeform 3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4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650540548"/>
      </p:ext>
    </p:extLst>
  </p:cSld>
  <p:clrMap bg1="lt1" tx1="dk1" bg2="lt2" tx2="dk2" accent1="accent1" accent2="accent2" accent3="accent3" accent4="accent4" accent5="accent5" accent6="accent6" hlink="hlink" folHlink="folHlink"/>
  <p:sldLayoutIdLst>
    <p:sldLayoutId id="2147483905" r:id="rId1"/>
    <p:sldLayoutId id="2147483912" r:id="rId2"/>
    <p:sldLayoutId id="2147483914" r:id="rId3"/>
    <p:sldLayoutId id="2147483915" r:id="rId4"/>
    <p:sldLayoutId id="2147483916" r:id="rId5"/>
    <p:sldLayoutId id="2147483917" r:id="rId6"/>
    <p:sldLayoutId id="2147483918" r:id="rId7"/>
    <p:sldLayoutId id="2147483919" r:id="rId8"/>
    <p:sldLayoutId id="2147483920" r:id="rId9"/>
    <p:sldLayoutId id="2147483911" r:id="rId10"/>
    <p:sldLayoutId id="2147483910" r:id="rId11"/>
    <p:sldLayoutId id="2147483909" r:id="rId12"/>
    <p:sldLayoutId id="2147483898" r:id="rId13"/>
    <p:sldLayoutId id="2147483899" r:id="rId14"/>
    <p:sldLayoutId id="2147483900" r:id="rId15"/>
    <p:sldLayoutId id="2147483901" r:id="rId16"/>
    <p:sldLayoutId id="2147483885" r:id="rId17"/>
    <p:sldLayoutId id="2147483888" r:id="rId18"/>
    <p:sldLayoutId id="2147483887" r:id="rId19"/>
    <p:sldLayoutId id="2147483886" r:id="rId20"/>
    <p:sldLayoutId id="2147483904" r:id="rId21"/>
    <p:sldLayoutId id="2147483903" r:id="rId22"/>
    <p:sldLayoutId id="2147483896" r:id="rId23"/>
    <p:sldLayoutId id="2147483892" r:id="rId24"/>
    <p:sldLayoutId id="2147483897" r:id="rId25"/>
    <p:sldLayoutId id="2147483921" r:id="rId26"/>
    <p:sldLayoutId id="2147483924" r:id="rId27"/>
    <p:sldLayoutId id="2147483925" r:id="rId28"/>
    <p:sldLayoutId id="2147483926" r:id="rId29"/>
  </p:sldLayoutIdLst>
  <p:txStyles>
    <p:titleStyle>
      <a:lvl1pPr algn="l" defTabSz="457200" rtl="0" eaLnBrk="1" latinLnBrk="0" hangingPunct="1">
        <a:spcBef>
          <a:spcPct val="0"/>
        </a:spcBef>
        <a:buNone/>
        <a:defRPr sz="3600" kern="1200" baseline="0">
          <a:solidFill>
            <a:srgbClr val="002147"/>
          </a:solidFill>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hyperlink" Target="http://www.ldh.la.gov/hope"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Calibri" panose="020F0502020204030204" pitchFamily="34" charset="0"/>
              </a:rPr>
              <a:t>Act 88 – Advisory Council on Heroin and Opioid Prevention and Education</a:t>
            </a:r>
            <a:endParaRPr lang="en-US" dirty="0">
              <a:cs typeface="Calibri" panose="020F0502020204030204" pitchFamily="34" charset="0"/>
            </a:endParaRPr>
          </a:p>
        </p:txBody>
      </p:sp>
      <p:sp>
        <p:nvSpPr>
          <p:cNvPr id="3" name="Text Placeholder 2"/>
          <p:cNvSpPr>
            <a:spLocks noGrp="1"/>
          </p:cNvSpPr>
          <p:nvPr>
            <p:ph type="body" idx="1"/>
          </p:nvPr>
        </p:nvSpPr>
        <p:spPr/>
        <p:txBody>
          <a:bodyPr/>
          <a:lstStyle/>
          <a:p>
            <a:r>
              <a:rPr lang="en-US" dirty="0" smtClean="0"/>
              <a:t>December 7, 2018</a:t>
            </a:r>
            <a:endParaRPr lang="en-US" dirty="0"/>
          </a:p>
        </p:txBody>
      </p:sp>
    </p:spTree>
    <p:extLst>
      <p:ext uri="{BB962C8B-B14F-4D97-AF65-F5344CB8AC3E}">
        <p14:creationId xmlns:p14="http://schemas.microsoft.com/office/powerpoint/2010/main" val="10813272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D6A52C-8A7B-4D32-8261-457F78A1EA76}"/>
              </a:ext>
            </a:extLst>
          </p:cNvPr>
          <p:cNvSpPr>
            <a:spLocks noGrp="1"/>
          </p:cNvSpPr>
          <p:nvPr>
            <p:ph type="title"/>
          </p:nvPr>
        </p:nvSpPr>
        <p:spPr>
          <a:xfrm>
            <a:off x="719049" y="226664"/>
            <a:ext cx="8772938" cy="1370911"/>
          </a:xfrm>
        </p:spPr>
        <p:txBody>
          <a:bodyPr>
            <a:normAutofit fontScale="90000"/>
          </a:bodyPr>
          <a:lstStyle/>
          <a:p>
            <a:r>
              <a:rPr lang="en-US" sz="4400" dirty="0"/>
              <a:t>Limited Availability of Medication-Assisted Treatment</a:t>
            </a:r>
          </a:p>
        </p:txBody>
      </p:sp>
      <p:sp>
        <p:nvSpPr>
          <p:cNvPr id="6" name="Content Placeholder 5">
            <a:extLst>
              <a:ext uri="{FF2B5EF4-FFF2-40B4-BE49-F238E27FC236}">
                <a16:creationId xmlns:a16="http://schemas.microsoft.com/office/drawing/2014/main" id="{D1C928C6-896A-4FD2-8814-BD65A8AF9600}"/>
              </a:ext>
            </a:extLst>
          </p:cNvPr>
          <p:cNvSpPr>
            <a:spLocks noGrp="1"/>
          </p:cNvSpPr>
          <p:nvPr>
            <p:ph idx="1"/>
          </p:nvPr>
        </p:nvSpPr>
        <p:spPr>
          <a:xfrm>
            <a:off x="838943" y="1783445"/>
            <a:ext cx="8878955" cy="4115488"/>
          </a:xfrm>
        </p:spPr>
        <p:txBody>
          <a:bodyPr/>
          <a:lstStyle/>
          <a:p>
            <a:r>
              <a:rPr lang="en-US" sz="2800" dirty="0" smtClean="0"/>
              <a:t> Lack </a:t>
            </a:r>
            <a:r>
              <a:rPr lang="en-US" sz="2800" dirty="0"/>
              <a:t>of outpatient providers, including those that offer ANY form of MAT</a:t>
            </a:r>
          </a:p>
          <a:p>
            <a:r>
              <a:rPr lang="en-US" sz="2800" dirty="0" smtClean="0"/>
              <a:t> Accessibility </a:t>
            </a:r>
            <a:r>
              <a:rPr lang="en-US" sz="2800" dirty="0"/>
              <a:t>of methadone</a:t>
            </a:r>
          </a:p>
          <a:p>
            <a:r>
              <a:rPr lang="en-US" sz="2800" dirty="0" smtClean="0"/>
              <a:t> MAT </a:t>
            </a:r>
            <a:r>
              <a:rPr lang="en-US" sz="2800" dirty="0"/>
              <a:t>not widely offered at residential facilities</a:t>
            </a:r>
          </a:p>
          <a:p>
            <a:r>
              <a:rPr lang="en-US" sz="2800" dirty="0" smtClean="0"/>
              <a:t> Access </a:t>
            </a:r>
            <a:r>
              <a:rPr lang="en-US" sz="2800" dirty="0"/>
              <a:t>to MAT for pregnant women is even more limited than the general population</a:t>
            </a:r>
          </a:p>
          <a:p>
            <a:r>
              <a:rPr lang="en-US" sz="2800" dirty="0" smtClean="0"/>
              <a:t> All </a:t>
            </a:r>
            <a:r>
              <a:rPr lang="en-US" sz="2800" dirty="0"/>
              <a:t>forms of MAT for OUD are not available within prisons and jails.</a:t>
            </a:r>
          </a:p>
          <a:p>
            <a:endParaRPr lang="en-US" dirty="0"/>
          </a:p>
        </p:txBody>
      </p:sp>
    </p:spTree>
    <p:extLst>
      <p:ext uri="{BB962C8B-B14F-4D97-AF65-F5344CB8AC3E}">
        <p14:creationId xmlns:p14="http://schemas.microsoft.com/office/powerpoint/2010/main" val="353695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8586" y="268874"/>
            <a:ext cx="8229600" cy="1478832"/>
          </a:xfrm>
        </p:spPr>
        <p:txBody>
          <a:bodyPr/>
          <a:lstStyle/>
          <a:p>
            <a:pPr algn="ctr"/>
            <a:r>
              <a:rPr lang="en-US" sz="4400" dirty="0"/>
              <a:t>Louisiana Lacks MAT Treatment Capacity</a:t>
            </a:r>
          </a:p>
        </p:txBody>
      </p:sp>
      <p:pic>
        <p:nvPicPr>
          <p:cNvPr id="6" name="Picture 5">
            <a:extLst>
              <a:ext uri="{FF2B5EF4-FFF2-40B4-BE49-F238E27FC236}">
                <a16:creationId xmlns:a16="http://schemas.microsoft.com/office/drawing/2014/main" id="{808ACF95-4BAD-4497-A8FB-047036098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882" y="1763431"/>
            <a:ext cx="5059828" cy="4114800"/>
          </a:xfrm>
          <a:prstGeom prst="rect">
            <a:avLst/>
          </a:prstGeom>
        </p:spPr>
      </p:pic>
      <p:sp>
        <p:nvSpPr>
          <p:cNvPr id="8" name="Flowchart: Connector 7">
            <a:extLst>
              <a:ext uri="{FF2B5EF4-FFF2-40B4-BE49-F238E27FC236}">
                <a16:creationId xmlns:a16="http://schemas.microsoft.com/office/drawing/2014/main" id="{D094AE24-6368-4F8C-ABA7-84A904D51368}"/>
              </a:ext>
            </a:extLst>
          </p:cNvPr>
          <p:cNvSpPr/>
          <p:nvPr/>
        </p:nvSpPr>
        <p:spPr>
          <a:xfrm>
            <a:off x="747710" y="3432662"/>
            <a:ext cx="108284" cy="100739"/>
          </a:xfrm>
          <a:prstGeom prst="flowChartConnector">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Flowchart: Connector 10">
            <a:extLst>
              <a:ext uri="{FF2B5EF4-FFF2-40B4-BE49-F238E27FC236}">
                <a16:creationId xmlns:a16="http://schemas.microsoft.com/office/drawing/2014/main" id="{A35C35FE-EFFE-4C94-A850-57AD4DE785B8}"/>
              </a:ext>
            </a:extLst>
          </p:cNvPr>
          <p:cNvSpPr/>
          <p:nvPr/>
        </p:nvSpPr>
        <p:spPr>
          <a:xfrm>
            <a:off x="747710" y="3878702"/>
            <a:ext cx="108284" cy="100739"/>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9BBFFDEB-AE78-43E7-B5A2-65DB35CF5DE3}"/>
              </a:ext>
            </a:extLst>
          </p:cNvPr>
          <p:cNvSpPr txBox="1"/>
          <p:nvPr/>
        </p:nvSpPr>
        <p:spPr>
          <a:xfrm>
            <a:off x="865131" y="3297274"/>
            <a:ext cx="2065258" cy="507831"/>
          </a:xfrm>
          <a:prstGeom prst="rect">
            <a:avLst/>
          </a:prstGeom>
          <a:noFill/>
        </p:spPr>
        <p:txBody>
          <a:bodyPr wrap="square" rtlCol="0">
            <a:spAutoFit/>
          </a:bodyPr>
          <a:lstStyle/>
          <a:p>
            <a:r>
              <a:rPr lang="en-US" sz="1350" dirty="0"/>
              <a:t>Centers that provide MAT</a:t>
            </a:r>
          </a:p>
        </p:txBody>
      </p:sp>
      <p:sp>
        <p:nvSpPr>
          <p:cNvPr id="13" name="TextBox 12">
            <a:extLst>
              <a:ext uri="{FF2B5EF4-FFF2-40B4-BE49-F238E27FC236}">
                <a16:creationId xmlns:a16="http://schemas.microsoft.com/office/drawing/2014/main" id="{7632A79E-54AE-4EA2-8024-677E25CF007B}"/>
              </a:ext>
            </a:extLst>
          </p:cNvPr>
          <p:cNvSpPr txBox="1"/>
          <p:nvPr/>
        </p:nvSpPr>
        <p:spPr>
          <a:xfrm>
            <a:off x="865131" y="3805105"/>
            <a:ext cx="1678406" cy="507831"/>
          </a:xfrm>
          <a:prstGeom prst="rect">
            <a:avLst/>
          </a:prstGeom>
          <a:noFill/>
        </p:spPr>
        <p:txBody>
          <a:bodyPr wrap="square" rtlCol="0">
            <a:spAutoFit/>
          </a:bodyPr>
          <a:lstStyle/>
          <a:p>
            <a:r>
              <a:rPr lang="en-US" sz="1350" dirty="0"/>
              <a:t>Centers that do not provide MAT</a:t>
            </a:r>
          </a:p>
        </p:txBody>
      </p:sp>
      <p:sp>
        <p:nvSpPr>
          <p:cNvPr id="14" name="TextBox 13">
            <a:extLst>
              <a:ext uri="{FF2B5EF4-FFF2-40B4-BE49-F238E27FC236}">
                <a16:creationId xmlns:a16="http://schemas.microsoft.com/office/drawing/2014/main" id="{E99A43C9-27E1-4C84-A965-F5401921B5F6}"/>
              </a:ext>
            </a:extLst>
          </p:cNvPr>
          <p:cNvSpPr txBox="1"/>
          <p:nvPr/>
        </p:nvSpPr>
        <p:spPr>
          <a:xfrm>
            <a:off x="7729367" y="5562424"/>
            <a:ext cx="1585160" cy="300082"/>
          </a:xfrm>
          <a:prstGeom prst="rect">
            <a:avLst/>
          </a:prstGeom>
          <a:noFill/>
        </p:spPr>
        <p:txBody>
          <a:bodyPr wrap="square" rtlCol="0">
            <a:spAutoFit/>
          </a:bodyPr>
          <a:lstStyle/>
          <a:p>
            <a:r>
              <a:rPr lang="en-US" sz="1350" dirty="0">
                <a:solidFill>
                  <a:srgbClr val="FF0000"/>
                </a:solidFill>
              </a:rPr>
              <a:t>Source: NSSATS</a:t>
            </a:r>
          </a:p>
        </p:txBody>
      </p:sp>
      <p:sp>
        <p:nvSpPr>
          <p:cNvPr id="15" name="TextBox 14">
            <a:extLst>
              <a:ext uri="{FF2B5EF4-FFF2-40B4-BE49-F238E27FC236}">
                <a16:creationId xmlns:a16="http://schemas.microsoft.com/office/drawing/2014/main" id="{B932C33B-8435-4667-B6D0-BF27FB02BB6A}"/>
              </a:ext>
            </a:extLst>
          </p:cNvPr>
          <p:cNvSpPr txBox="1"/>
          <p:nvPr/>
        </p:nvSpPr>
        <p:spPr>
          <a:xfrm>
            <a:off x="7729367" y="1981530"/>
            <a:ext cx="1627094" cy="3347070"/>
          </a:xfrm>
          <a:prstGeom prst="rect">
            <a:avLst/>
          </a:prstGeom>
          <a:noFill/>
        </p:spPr>
        <p:txBody>
          <a:bodyPr wrap="square" rtlCol="0">
            <a:spAutoFit/>
          </a:bodyPr>
          <a:lstStyle/>
          <a:p>
            <a:r>
              <a:rPr lang="en-US" i="1" dirty="0"/>
              <a:t>According to SAMHSA data:</a:t>
            </a:r>
          </a:p>
          <a:p>
            <a:endParaRPr lang="en-US" dirty="0"/>
          </a:p>
          <a:p>
            <a:pPr marL="214313" indent="-214313">
              <a:buFont typeface="Arial" panose="020B0604020202020204" pitchFamily="34" charset="0"/>
              <a:buChar char="•"/>
            </a:pPr>
            <a:r>
              <a:rPr lang="en-US" b="1" u="sng" dirty="0"/>
              <a:t>106</a:t>
            </a:r>
            <a:r>
              <a:rPr lang="en-US" dirty="0"/>
              <a:t> total treatment facilities</a:t>
            </a:r>
          </a:p>
          <a:p>
            <a:endParaRPr lang="en-US" dirty="0"/>
          </a:p>
          <a:p>
            <a:pPr marL="214313" indent="-214313">
              <a:buFont typeface="Arial" panose="020B0604020202020204" pitchFamily="34" charset="0"/>
              <a:buChar char="•"/>
            </a:pPr>
            <a:r>
              <a:rPr lang="en-US" b="1" u="sng" dirty="0"/>
              <a:t>30</a:t>
            </a:r>
            <a:r>
              <a:rPr lang="en-US" dirty="0"/>
              <a:t> offer at least one form of MAT</a:t>
            </a:r>
          </a:p>
          <a:p>
            <a:pPr marL="214313" indent="-214313">
              <a:buFont typeface="Arial" panose="020B0604020202020204" pitchFamily="34" charset="0"/>
              <a:buChar char="•"/>
            </a:pPr>
            <a:endParaRPr lang="en-US" sz="1350" dirty="0"/>
          </a:p>
        </p:txBody>
      </p:sp>
    </p:spTree>
    <p:extLst>
      <p:ext uri="{BB962C8B-B14F-4D97-AF65-F5344CB8AC3E}">
        <p14:creationId xmlns:p14="http://schemas.microsoft.com/office/powerpoint/2010/main" val="13098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310" y="311904"/>
            <a:ext cx="8229600" cy="1478832"/>
          </a:xfrm>
        </p:spPr>
        <p:txBody>
          <a:bodyPr/>
          <a:lstStyle/>
          <a:p>
            <a:pPr algn="ctr"/>
            <a:r>
              <a:rPr lang="en-US" sz="4400" dirty="0"/>
              <a:t>Limited Access to Methadone</a:t>
            </a:r>
          </a:p>
        </p:txBody>
      </p:sp>
      <p:sp>
        <p:nvSpPr>
          <p:cNvPr id="14" name="TextBox 13">
            <a:extLst>
              <a:ext uri="{FF2B5EF4-FFF2-40B4-BE49-F238E27FC236}">
                <a16:creationId xmlns:a16="http://schemas.microsoft.com/office/drawing/2014/main" id="{E99A43C9-27E1-4C84-A965-F5401921B5F6}"/>
              </a:ext>
            </a:extLst>
          </p:cNvPr>
          <p:cNvSpPr txBox="1"/>
          <p:nvPr/>
        </p:nvSpPr>
        <p:spPr>
          <a:xfrm>
            <a:off x="6920392" y="5311080"/>
            <a:ext cx="2119416" cy="923330"/>
          </a:xfrm>
          <a:prstGeom prst="rect">
            <a:avLst/>
          </a:prstGeom>
          <a:noFill/>
        </p:spPr>
        <p:txBody>
          <a:bodyPr wrap="square" rtlCol="0">
            <a:spAutoFit/>
          </a:bodyPr>
          <a:lstStyle/>
          <a:p>
            <a:r>
              <a:rPr lang="en-US" sz="1350" dirty="0">
                <a:solidFill>
                  <a:srgbClr val="FF0000"/>
                </a:solidFill>
              </a:rPr>
              <a:t>Source: Louisiana Commission on Preventing Opioid Abuse Report</a:t>
            </a:r>
          </a:p>
        </p:txBody>
      </p:sp>
      <p:pic>
        <p:nvPicPr>
          <p:cNvPr id="3" name="Picture 2">
            <a:extLst>
              <a:ext uri="{FF2B5EF4-FFF2-40B4-BE49-F238E27FC236}">
                <a16:creationId xmlns:a16="http://schemas.microsoft.com/office/drawing/2014/main" id="{2F66C123-F71C-4D62-A619-B35B254F3AD6}"/>
              </a:ext>
            </a:extLst>
          </p:cNvPr>
          <p:cNvPicPr>
            <a:picLocks noChangeAspect="1"/>
          </p:cNvPicPr>
          <p:nvPr/>
        </p:nvPicPr>
        <p:blipFill>
          <a:blip r:embed="rId3"/>
          <a:stretch>
            <a:fillRect/>
          </a:stretch>
        </p:blipFill>
        <p:spPr>
          <a:xfrm>
            <a:off x="1254280" y="974452"/>
            <a:ext cx="5666112" cy="5120640"/>
          </a:xfrm>
          <a:prstGeom prst="rect">
            <a:avLst/>
          </a:prstGeom>
        </p:spPr>
      </p:pic>
    </p:spTree>
    <p:extLst>
      <p:ext uri="{BB962C8B-B14F-4D97-AF65-F5344CB8AC3E}">
        <p14:creationId xmlns:p14="http://schemas.microsoft.com/office/powerpoint/2010/main" val="1089319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D6A52C-8A7B-4D32-8261-457F78A1EA76}"/>
              </a:ext>
            </a:extLst>
          </p:cNvPr>
          <p:cNvSpPr>
            <a:spLocks noGrp="1"/>
          </p:cNvSpPr>
          <p:nvPr>
            <p:ph type="title"/>
          </p:nvPr>
        </p:nvSpPr>
        <p:spPr>
          <a:xfrm>
            <a:off x="1219200" y="532768"/>
            <a:ext cx="8613913" cy="715192"/>
          </a:xfrm>
        </p:spPr>
        <p:txBody>
          <a:bodyPr>
            <a:normAutofit fontScale="90000"/>
          </a:bodyPr>
          <a:lstStyle/>
          <a:p>
            <a:r>
              <a:rPr lang="en-US" dirty="0"/>
              <a:t>Coverage and Integration Gaps</a:t>
            </a:r>
          </a:p>
        </p:txBody>
      </p:sp>
      <p:sp>
        <p:nvSpPr>
          <p:cNvPr id="6" name="Content Placeholder 5">
            <a:extLst>
              <a:ext uri="{FF2B5EF4-FFF2-40B4-BE49-F238E27FC236}">
                <a16:creationId xmlns:a16="http://schemas.microsoft.com/office/drawing/2014/main" id="{D1C928C6-896A-4FD2-8814-BD65A8AF9600}"/>
              </a:ext>
            </a:extLst>
          </p:cNvPr>
          <p:cNvSpPr>
            <a:spLocks noGrp="1"/>
          </p:cNvSpPr>
          <p:nvPr>
            <p:ph idx="1"/>
          </p:nvPr>
        </p:nvSpPr>
        <p:spPr>
          <a:xfrm>
            <a:off x="1219200" y="1660871"/>
            <a:ext cx="10972800" cy="3406721"/>
          </a:xfrm>
        </p:spPr>
        <p:txBody>
          <a:bodyPr/>
          <a:lstStyle/>
          <a:p>
            <a:r>
              <a:rPr lang="en-US" sz="2400" dirty="0"/>
              <a:t> </a:t>
            </a:r>
            <a:r>
              <a:rPr lang="en-US" sz="2400" dirty="0" smtClean="0"/>
              <a:t>	Medicaid </a:t>
            </a:r>
            <a:r>
              <a:rPr lang="en-US" sz="2400" dirty="0"/>
              <a:t>does not cover:</a:t>
            </a:r>
          </a:p>
          <a:p>
            <a:pPr lvl="1"/>
            <a:r>
              <a:rPr lang="en-US" sz="2000" dirty="0" smtClean="0"/>
              <a:t> 	Methadone</a:t>
            </a:r>
          </a:p>
          <a:p>
            <a:pPr marL="514350" indent="-457200"/>
            <a:r>
              <a:rPr lang="en-US" sz="2400" dirty="0"/>
              <a:t>Lack of OTP integration</a:t>
            </a:r>
          </a:p>
          <a:p>
            <a:endParaRPr lang="en-US" dirty="0"/>
          </a:p>
        </p:txBody>
      </p:sp>
    </p:spTree>
    <p:extLst>
      <p:ext uri="{BB962C8B-B14F-4D97-AF65-F5344CB8AC3E}">
        <p14:creationId xmlns:p14="http://schemas.microsoft.com/office/powerpoint/2010/main" val="793195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509196" y="5970658"/>
            <a:ext cx="893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E9D95"/>
              </a:buClr>
              <a:buSzPct val="110000"/>
              <a:buFont typeface="Wingdings" pitchFamily="2" charset="2"/>
              <a:buChar char="§"/>
              <a:defRPr sz="2400" b="1">
                <a:solidFill>
                  <a:srgbClr val="595959"/>
                </a:solidFill>
                <a:latin typeface="Arial" pitchFamily="34" charset="0"/>
                <a:ea typeface="MS PGothic" pitchFamily="34" charset="-128"/>
              </a:defRPr>
            </a:lvl1pPr>
            <a:lvl2pPr marL="742950" indent="-285750">
              <a:spcBef>
                <a:spcPct val="20000"/>
              </a:spcBef>
              <a:buClr>
                <a:srgbClr val="6E9D95"/>
              </a:buClr>
              <a:buSzPct val="110000"/>
              <a:buFont typeface="Arial" pitchFamily="34" charset="0"/>
              <a:buChar char="-"/>
              <a:defRPr sz="2400" b="1">
                <a:solidFill>
                  <a:srgbClr val="595959"/>
                </a:solidFill>
                <a:latin typeface="Arial" pitchFamily="34" charset="0"/>
                <a:ea typeface="MS PGothic" pitchFamily="34" charset="-128"/>
              </a:defRPr>
            </a:lvl2pPr>
            <a:lvl3pPr marL="1143000" indent="-228600">
              <a:spcBef>
                <a:spcPct val="20000"/>
              </a:spcBef>
              <a:buClr>
                <a:srgbClr val="6E9D95"/>
              </a:buClr>
              <a:buSzPct val="110000"/>
              <a:buFont typeface="Times" charset="0"/>
              <a:buChar char="•"/>
              <a:defRPr sz="2400" b="1">
                <a:solidFill>
                  <a:srgbClr val="595959"/>
                </a:solidFill>
                <a:latin typeface="Arial" pitchFamily="34" charset="0"/>
                <a:ea typeface="MS PGothic"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itchFamily="34" charset="0"/>
                <a:ea typeface="MS PGothic"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itchFamily="34" charset="0"/>
                <a:ea typeface="MS PGothic"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9pPr>
          </a:lstStyle>
          <a:p>
            <a:pPr algn="r">
              <a:spcBef>
                <a:spcPct val="0"/>
              </a:spcBef>
              <a:buClrTx/>
              <a:buSzTx/>
              <a:buFontTx/>
              <a:buNone/>
            </a:pPr>
            <a:r>
              <a:rPr lang="en-US" altLang="en-US" sz="1200" dirty="0">
                <a:solidFill>
                  <a:schemeClr val="accent2"/>
                </a:solidFill>
              </a:rPr>
              <a:t>Source: Analysis of annual 50-State Medicaid Budget Surveys conducted by the KFF and HMA, 2018</a:t>
            </a:r>
            <a:endParaRPr lang="en-US" altLang="en-US" sz="1100" dirty="0">
              <a:solidFill>
                <a:srgbClr val="000000"/>
              </a:solidFill>
            </a:endParaRPr>
          </a:p>
        </p:txBody>
      </p:sp>
      <p:sp>
        <p:nvSpPr>
          <p:cNvPr id="31747" name="Title 5"/>
          <p:cNvSpPr>
            <a:spLocks noGrp="1"/>
          </p:cNvSpPr>
          <p:nvPr>
            <p:ph type="title"/>
          </p:nvPr>
        </p:nvSpPr>
        <p:spPr>
          <a:xfrm>
            <a:off x="580018" y="247044"/>
            <a:ext cx="8937250" cy="835474"/>
          </a:xfrm>
        </p:spPr>
        <p:txBody>
          <a:bodyPr/>
          <a:lstStyle/>
          <a:p>
            <a:pPr algn="ctr">
              <a:lnSpc>
                <a:spcPct val="100000"/>
              </a:lnSpc>
            </a:pPr>
            <a:r>
              <a:rPr lang="en-US" altLang="en-US" sz="4400" dirty="0">
                <a:cs typeface="Times New Roman" pitchFamily="18" charset="0"/>
              </a:rPr>
              <a:t>Medicaid Coverage of Methadone</a:t>
            </a:r>
          </a:p>
        </p:txBody>
      </p:sp>
      <p:sp>
        <p:nvSpPr>
          <p:cNvPr id="4" name="Rectangle 3"/>
          <p:cNvSpPr/>
          <p:nvPr/>
        </p:nvSpPr>
        <p:spPr>
          <a:xfrm>
            <a:off x="4062413" y="1938339"/>
            <a:ext cx="163512" cy="128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4062413" y="2633664"/>
            <a:ext cx="163512" cy="123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062413" y="3343276"/>
            <a:ext cx="163512" cy="123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4062413" y="4025900"/>
            <a:ext cx="163512" cy="122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62413" y="4741864"/>
            <a:ext cx="163512" cy="109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3" name="Picture 2">
            <a:extLst>
              <a:ext uri="{FF2B5EF4-FFF2-40B4-BE49-F238E27FC236}">
                <a16:creationId xmlns:a16="http://schemas.microsoft.com/office/drawing/2014/main" id="{8A359718-8473-478A-A26E-E27B6A92265F}"/>
              </a:ext>
            </a:extLst>
          </p:cNvPr>
          <p:cNvPicPr>
            <a:picLocks noChangeAspect="1"/>
          </p:cNvPicPr>
          <p:nvPr/>
        </p:nvPicPr>
        <p:blipFill>
          <a:blip r:embed="rId3"/>
          <a:stretch>
            <a:fillRect/>
          </a:stretch>
        </p:blipFill>
        <p:spPr>
          <a:xfrm>
            <a:off x="1002703" y="1044470"/>
            <a:ext cx="7604760" cy="4861560"/>
          </a:xfrm>
          <a:prstGeom prst="rect">
            <a:avLst/>
          </a:prstGeom>
        </p:spPr>
      </p:pic>
    </p:spTree>
    <p:extLst>
      <p:ext uri="{BB962C8B-B14F-4D97-AF65-F5344CB8AC3E}">
        <p14:creationId xmlns:p14="http://schemas.microsoft.com/office/powerpoint/2010/main" val="15073052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032" y="4189604"/>
            <a:ext cx="8458005" cy="1935835"/>
          </a:xfrm>
        </p:spPr>
        <p:txBody>
          <a:bodyPr/>
          <a:lstStyle/>
          <a:p>
            <a:pPr>
              <a:lnSpc>
                <a:spcPts val="6300"/>
              </a:lnSpc>
            </a:pPr>
            <a:r>
              <a:rPr lang="en-US" sz="4800" b="1" dirty="0"/>
              <a:t>Potential Policy Solutions</a:t>
            </a:r>
          </a:p>
        </p:txBody>
      </p:sp>
    </p:spTree>
    <p:extLst>
      <p:ext uri="{BB962C8B-B14F-4D97-AF65-F5344CB8AC3E}">
        <p14:creationId xmlns:p14="http://schemas.microsoft.com/office/powerpoint/2010/main" val="1062449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D6A52C-8A7B-4D32-8261-457F78A1EA76}"/>
              </a:ext>
            </a:extLst>
          </p:cNvPr>
          <p:cNvSpPr>
            <a:spLocks noGrp="1"/>
          </p:cNvSpPr>
          <p:nvPr>
            <p:ph type="title"/>
          </p:nvPr>
        </p:nvSpPr>
        <p:spPr>
          <a:xfrm>
            <a:off x="753816" y="404720"/>
            <a:ext cx="8719931" cy="901148"/>
          </a:xfrm>
        </p:spPr>
        <p:txBody>
          <a:bodyPr/>
          <a:lstStyle/>
          <a:p>
            <a:r>
              <a:rPr lang="en-US" sz="4400" dirty="0"/>
              <a:t>Increase MAT Provider Availability</a:t>
            </a:r>
          </a:p>
        </p:txBody>
      </p:sp>
      <p:sp>
        <p:nvSpPr>
          <p:cNvPr id="6" name="Content Placeholder 5">
            <a:extLst>
              <a:ext uri="{FF2B5EF4-FFF2-40B4-BE49-F238E27FC236}">
                <a16:creationId xmlns:a16="http://schemas.microsoft.com/office/drawing/2014/main" id="{D1C928C6-896A-4FD2-8814-BD65A8AF9600}"/>
              </a:ext>
            </a:extLst>
          </p:cNvPr>
          <p:cNvSpPr>
            <a:spLocks noGrp="1"/>
          </p:cNvSpPr>
          <p:nvPr>
            <p:ph idx="1"/>
          </p:nvPr>
        </p:nvSpPr>
        <p:spPr>
          <a:xfrm>
            <a:off x="998981" y="1477990"/>
            <a:ext cx="8229600" cy="4785651"/>
          </a:xfrm>
        </p:spPr>
        <p:txBody>
          <a:bodyPr/>
          <a:lstStyle/>
          <a:p>
            <a:r>
              <a:rPr lang="en-US" sz="2400" dirty="0" smtClean="0"/>
              <a:t> Encourage </a:t>
            </a:r>
            <a:r>
              <a:rPr lang="en-US" sz="2400" dirty="0"/>
              <a:t>provider participation in MAT:</a:t>
            </a:r>
          </a:p>
          <a:p>
            <a:pPr lvl="1"/>
            <a:r>
              <a:rPr lang="en-US" sz="2000" dirty="0"/>
              <a:t>Enhance Medicaid rates for coordination and office-based treatment services</a:t>
            </a:r>
          </a:p>
          <a:p>
            <a:pPr lvl="1"/>
            <a:r>
              <a:rPr lang="en-US" sz="2000" dirty="0"/>
              <a:t>Eliminate prior authorization</a:t>
            </a:r>
          </a:p>
          <a:p>
            <a:r>
              <a:rPr lang="en-US" sz="2400" dirty="0" smtClean="0"/>
              <a:t> Provide </a:t>
            </a:r>
            <a:r>
              <a:rPr lang="en-US" sz="2400" dirty="0"/>
              <a:t>training and billing support to residential facilities to offer MAT</a:t>
            </a:r>
          </a:p>
          <a:p>
            <a:r>
              <a:rPr lang="en-US" sz="2400" dirty="0" smtClean="0"/>
              <a:t> Require </a:t>
            </a:r>
            <a:r>
              <a:rPr lang="en-US" sz="2400" dirty="0"/>
              <a:t>licensed SUD providers that treat pregnant women to offer MAT</a:t>
            </a:r>
          </a:p>
          <a:p>
            <a:endParaRPr lang="en-US" dirty="0"/>
          </a:p>
        </p:txBody>
      </p:sp>
    </p:spTree>
    <p:extLst>
      <p:ext uri="{BB962C8B-B14F-4D97-AF65-F5344CB8AC3E}">
        <p14:creationId xmlns:p14="http://schemas.microsoft.com/office/powerpoint/2010/main" val="2889244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D6A52C-8A7B-4D32-8261-457F78A1EA76}"/>
              </a:ext>
            </a:extLst>
          </p:cNvPr>
          <p:cNvSpPr>
            <a:spLocks noGrp="1"/>
          </p:cNvSpPr>
          <p:nvPr>
            <p:ph type="title"/>
          </p:nvPr>
        </p:nvSpPr>
        <p:spPr>
          <a:xfrm>
            <a:off x="807604" y="300045"/>
            <a:ext cx="8693426" cy="972056"/>
          </a:xfrm>
        </p:spPr>
        <p:txBody>
          <a:bodyPr/>
          <a:lstStyle/>
          <a:p>
            <a:r>
              <a:rPr lang="en-US" sz="4400" dirty="0"/>
              <a:t>Enhance Coverage and Integration</a:t>
            </a:r>
          </a:p>
        </p:txBody>
      </p:sp>
      <p:sp>
        <p:nvSpPr>
          <p:cNvPr id="6" name="Content Placeholder 5">
            <a:extLst>
              <a:ext uri="{FF2B5EF4-FFF2-40B4-BE49-F238E27FC236}">
                <a16:creationId xmlns:a16="http://schemas.microsoft.com/office/drawing/2014/main" id="{D1C928C6-896A-4FD2-8814-BD65A8AF9600}"/>
              </a:ext>
            </a:extLst>
          </p:cNvPr>
          <p:cNvSpPr>
            <a:spLocks noGrp="1"/>
          </p:cNvSpPr>
          <p:nvPr>
            <p:ph idx="1"/>
          </p:nvPr>
        </p:nvSpPr>
        <p:spPr>
          <a:xfrm>
            <a:off x="936696" y="1358164"/>
            <a:ext cx="8229600" cy="4489815"/>
          </a:xfrm>
        </p:spPr>
        <p:txBody>
          <a:bodyPr/>
          <a:lstStyle/>
          <a:p>
            <a:r>
              <a:rPr lang="en-US" sz="2400" dirty="0" smtClean="0"/>
              <a:t> Provide </a:t>
            </a:r>
            <a:r>
              <a:rPr lang="en-US" sz="2400" dirty="0"/>
              <a:t>adequate Medicaid coverage for all three FDA-approved medications</a:t>
            </a:r>
          </a:p>
          <a:p>
            <a:r>
              <a:rPr lang="en-US" sz="2400" dirty="0" smtClean="0"/>
              <a:t> Increase </a:t>
            </a:r>
            <a:r>
              <a:rPr lang="en-US" sz="2400" dirty="0"/>
              <a:t>access to methadone by incentivizing integration with other health settings, such as FQHCs</a:t>
            </a:r>
          </a:p>
          <a:p>
            <a:r>
              <a:rPr lang="en-US" sz="2400" dirty="0" smtClean="0"/>
              <a:t> Integrate </a:t>
            </a:r>
            <a:r>
              <a:rPr lang="en-US" sz="2400" dirty="0"/>
              <a:t>MAT availability into correctional facilities</a:t>
            </a:r>
          </a:p>
          <a:p>
            <a:endParaRPr lang="en-US" dirty="0"/>
          </a:p>
        </p:txBody>
      </p:sp>
    </p:spTree>
    <p:extLst>
      <p:ext uri="{BB962C8B-B14F-4D97-AF65-F5344CB8AC3E}">
        <p14:creationId xmlns:p14="http://schemas.microsoft.com/office/powerpoint/2010/main" val="1649011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76" y="4200361"/>
            <a:ext cx="8458005" cy="1935835"/>
          </a:xfrm>
        </p:spPr>
        <p:txBody>
          <a:bodyPr/>
          <a:lstStyle/>
          <a:p>
            <a:pPr>
              <a:lnSpc>
                <a:spcPts val="6300"/>
              </a:lnSpc>
            </a:pPr>
            <a:r>
              <a:rPr lang="en-US" sz="4800" b="1" dirty="0"/>
              <a:t>Next Steps</a:t>
            </a:r>
          </a:p>
        </p:txBody>
      </p:sp>
    </p:spTree>
    <p:extLst>
      <p:ext uri="{BB962C8B-B14F-4D97-AF65-F5344CB8AC3E}">
        <p14:creationId xmlns:p14="http://schemas.microsoft.com/office/powerpoint/2010/main" val="265661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1078326" y="1522081"/>
            <a:ext cx="8229600" cy="470878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36195"/>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36195"/>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36195"/>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36195"/>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3619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b="1" dirty="0"/>
              <a:t>January 28 – House Health and Welfare Committee </a:t>
            </a:r>
          </a:p>
          <a:p>
            <a:pPr marL="342900" lvl="1" indent="-342900">
              <a:buFont typeface="Arial" panose="020B0604020202020204" pitchFamily="34" charset="0"/>
              <a:buChar char="•"/>
            </a:pPr>
            <a:r>
              <a:rPr lang="en-US" b="1" dirty="0"/>
              <a:t>February 13 – </a:t>
            </a:r>
            <a:r>
              <a:rPr lang="en-US" b="1" dirty="0" smtClean="0"/>
              <a:t>Potential date for HOPE </a:t>
            </a:r>
            <a:r>
              <a:rPr lang="en-US" b="1" dirty="0"/>
              <a:t>Council </a:t>
            </a:r>
            <a:r>
              <a:rPr lang="en-US" b="1" dirty="0" smtClean="0"/>
              <a:t>Meeting </a:t>
            </a:r>
            <a:endParaRPr lang="en-US" b="1" dirty="0"/>
          </a:p>
          <a:p>
            <a:pPr marL="742950" lvl="2" indent="-342900">
              <a:buFont typeface="Arial" panose="020B0604020202020204" pitchFamily="34" charset="0"/>
              <a:buChar char="•"/>
            </a:pPr>
            <a:r>
              <a:rPr lang="en-US" dirty="0"/>
              <a:t>Pew will present final recommendations for a vote from the </a:t>
            </a:r>
            <a:r>
              <a:rPr lang="en-US" dirty="0" smtClean="0"/>
              <a:t>Council</a:t>
            </a:r>
            <a:endParaRPr lang="en-US" dirty="0"/>
          </a:p>
          <a:p>
            <a:pPr marL="342900" lvl="1" indent="-342900">
              <a:buFont typeface="Arial" panose="020B0604020202020204" pitchFamily="34" charset="0"/>
              <a:buChar char="•"/>
            </a:pPr>
            <a:r>
              <a:rPr lang="en-US" dirty="0"/>
              <a:t>February – April – Educating Stakeholders on recommendations</a:t>
            </a:r>
          </a:p>
          <a:p>
            <a:pPr marL="0" lvl="1" indent="0">
              <a:buNone/>
            </a:pPr>
            <a:endParaRPr lang="en-US" sz="2400" dirty="0"/>
          </a:p>
          <a:p>
            <a:pPr marL="342900" lvl="1" indent="-342900">
              <a:buFont typeface="Arial" panose="020B0604020202020204" pitchFamily="34" charset="0"/>
              <a:buChar char="•"/>
            </a:pPr>
            <a:endParaRPr lang="en-US" sz="2400" dirty="0"/>
          </a:p>
        </p:txBody>
      </p:sp>
      <p:sp>
        <p:nvSpPr>
          <p:cNvPr id="3" name="Title 1"/>
          <p:cNvSpPr>
            <a:spLocks noGrp="1"/>
          </p:cNvSpPr>
          <p:nvPr>
            <p:ph type="title"/>
          </p:nvPr>
        </p:nvSpPr>
        <p:spPr>
          <a:xfrm>
            <a:off x="1078326" y="572719"/>
            <a:ext cx="8229600" cy="1143000"/>
          </a:xfrm>
        </p:spPr>
        <p:txBody>
          <a:bodyPr>
            <a:noAutofit/>
          </a:bodyPr>
          <a:lstStyle/>
          <a:p>
            <a:pPr>
              <a:lnSpc>
                <a:spcPct val="100000"/>
              </a:lnSpc>
            </a:pPr>
            <a:r>
              <a:rPr lang="en-US" sz="4000" dirty="0"/>
              <a:t>Key Dates</a:t>
            </a:r>
          </a:p>
        </p:txBody>
      </p:sp>
    </p:spTree>
    <p:extLst>
      <p:ext uri="{BB962C8B-B14F-4D97-AF65-F5344CB8AC3E}">
        <p14:creationId xmlns:p14="http://schemas.microsoft.com/office/powerpoint/2010/main" val="371014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386591"/>
            <a:ext cx="10688498" cy="964537"/>
          </a:xfrm>
        </p:spPr>
        <p:txBody>
          <a:bodyPr/>
          <a:lstStyle/>
          <a:p>
            <a:r>
              <a:rPr lang="en-US" dirty="0" smtClean="0"/>
              <a:t>HOPE Council Members</a:t>
            </a:r>
            <a:endParaRPr lang="en-US" dirty="0"/>
          </a:p>
        </p:txBody>
      </p:sp>
      <p:sp>
        <p:nvSpPr>
          <p:cNvPr id="5" name="Content Placeholder 4"/>
          <p:cNvSpPr>
            <a:spLocks noGrp="1"/>
          </p:cNvSpPr>
          <p:nvPr>
            <p:ph idx="1"/>
          </p:nvPr>
        </p:nvSpPr>
        <p:spPr>
          <a:xfrm>
            <a:off x="1184617" y="1265324"/>
            <a:ext cx="8082293" cy="5637742"/>
          </a:xfrm>
        </p:spPr>
        <p:txBody>
          <a:bodyPr>
            <a:noAutofit/>
          </a:bodyPr>
          <a:lstStyle/>
          <a:p>
            <a:pPr lvl="0">
              <a:spcBef>
                <a:spcPts val="600"/>
              </a:spcBef>
            </a:pPr>
            <a:r>
              <a:rPr lang="en-US" sz="2000" b="1" dirty="0" smtClean="0"/>
              <a:t> Chair Dr. Hussey</a:t>
            </a:r>
            <a:r>
              <a:rPr lang="en-US" sz="2000" dirty="0" smtClean="0"/>
              <a:t>: </a:t>
            </a:r>
            <a:r>
              <a:rPr lang="en-US" sz="2000" i="1" dirty="0" smtClean="0"/>
              <a:t>Department of Health</a:t>
            </a:r>
          </a:p>
          <a:p>
            <a:pPr>
              <a:spcBef>
                <a:spcPts val="600"/>
              </a:spcBef>
            </a:pPr>
            <a:r>
              <a:rPr lang="en-US" sz="2000" b="1" dirty="0" smtClean="0"/>
              <a:t> Vice Chair Matt </a:t>
            </a:r>
            <a:r>
              <a:rPr lang="en-US" sz="2000" b="1" dirty="0"/>
              <a:t>Adams</a:t>
            </a:r>
            <a:r>
              <a:rPr lang="en-US" sz="2000" dirty="0"/>
              <a:t>: </a:t>
            </a:r>
            <a:r>
              <a:rPr lang="en-US" sz="2000" i="1" dirty="0"/>
              <a:t>Board of </a:t>
            </a:r>
            <a:r>
              <a:rPr lang="en-US" sz="2000" i="1" dirty="0" smtClean="0"/>
              <a:t>Regents</a:t>
            </a:r>
            <a:endParaRPr lang="en-US" sz="2000" i="1" dirty="0"/>
          </a:p>
          <a:p>
            <a:pPr lvl="0">
              <a:spcBef>
                <a:spcPts val="600"/>
              </a:spcBef>
            </a:pPr>
            <a:r>
              <a:rPr lang="en-US" sz="2000" dirty="0" smtClean="0"/>
              <a:t> Mona Michelli: </a:t>
            </a:r>
            <a:r>
              <a:rPr lang="en-US" sz="2000" i="1" dirty="0" smtClean="0"/>
              <a:t>Department of Children and Family Services</a:t>
            </a:r>
            <a:endParaRPr lang="en-US" sz="2000" i="1" dirty="0"/>
          </a:p>
          <a:p>
            <a:pPr lvl="0">
              <a:spcBef>
                <a:spcPts val="600"/>
              </a:spcBef>
            </a:pPr>
            <a:r>
              <a:rPr lang="en-US" sz="2000" dirty="0" smtClean="0"/>
              <a:t> Michael Comeaux: </a:t>
            </a:r>
            <a:r>
              <a:rPr lang="en-US" sz="2000" i="1" dirty="0" smtClean="0"/>
              <a:t>Department of Education</a:t>
            </a:r>
            <a:endParaRPr lang="en-US" sz="2000" i="1" dirty="0"/>
          </a:p>
          <a:p>
            <a:pPr lvl="0">
              <a:spcBef>
                <a:spcPts val="600"/>
              </a:spcBef>
            </a:pPr>
            <a:r>
              <a:rPr lang="en-US" sz="2000" dirty="0" smtClean="0"/>
              <a:t> Dr. John Morrison: </a:t>
            </a:r>
            <a:r>
              <a:rPr lang="en-US" sz="2000" i="1" dirty="0" smtClean="0"/>
              <a:t>Department of Corrections and Public Safety</a:t>
            </a:r>
            <a:endParaRPr lang="en-US" sz="2000" i="1" dirty="0"/>
          </a:p>
          <a:p>
            <a:pPr lvl="0">
              <a:spcBef>
                <a:spcPts val="600"/>
              </a:spcBef>
            </a:pPr>
            <a:r>
              <a:rPr lang="en-US" sz="2000" dirty="0" smtClean="0"/>
              <a:t> Major Bob Brown: </a:t>
            </a:r>
            <a:r>
              <a:rPr lang="en-US" sz="2000" i="1" dirty="0" smtClean="0"/>
              <a:t>State Police</a:t>
            </a:r>
            <a:endParaRPr lang="en-US" sz="2000" i="1" dirty="0"/>
          </a:p>
          <a:p>
            <a:r>
              <a:rPr lang="en-US" sz="2000" dirty="0" smtClean="0"/>
              <a:t> Linda Theriot: </a:t>
            </a:r>
            <a:r>
              <a:rPr lang="en-US" sz="2000" i="1" dirty="0" smtClean="0"/>
              <a:t>Veterans Affairs</a:t>
            </a:r>
            <a:endParaRPr lang="en-US" sz="2000" i="1" dirty="0"/>
          </a:p>
          <a:p>
            <a:pPr>
              <a:spcBef>
                <a:spcPts val="600"/>
              </a:spcBef>
            </a:pPr>
            <a:r>
              <a:rPr lang="en-US" sz="2000" dirty="0" smtClean="0"/>
              <a:t> Sheral Kellar: </a:t>
            </a:r>
            <a:r>
              <a:rPr lang="en-US" sz="2000" i="1" dirty="0" smtClean="0"/>
              <a:t>Workforce Commission</a:t>
            </a:r>
          </a:p>
          <a:p>
            <a:pPr>
              <a:spcBef>
                <a:spcPts val="600"/>
              </a:spcBef>
            </a:pPr>
            <a:r>
              <a:rPr lang="en-US" sz="2000" dirty="0" smtClean="0"/>
              <a:t> Senator Regina Barrow: </a:t>
            </a:r>
            <a:r>
              <a:rPr lang="en-US" sz="2000" i="1" dirty="0" smtClean="0"/>
              <a:t>State Senate</a:t>
            </a:r>
            <a:endParaRPr lang="en-US" sz="2000" i="1" dirty="0"/>
          </a:p>
          <a:p>
            <a:pPr lvl="0">
              <a:spcBef>
                <a:spcPts val="600"/>
              </a:spcBef>
            </a:pPr>
            <a:r>
              <a:rPr lang="en-US" sz="2000" dirty="0" smtClean="0"/>
              <a:t> Troy Prevot: </a:t>
            </a:r>
            <a:r>
              <a:rPr lang="en-US" sz="2000" i="1" dirty="0" smtClean="0"/>
              <a:t>House of Representatives</a:t>
            </a:r>
          </a:p>
          <a:p>
            <a:pPr lvl="0">
              <a:spcBef>
                <a:spcPts val="600"/>
              </a:spcBef>
            </a:pPr>
            <a:r>
              <a:rPr lang="en-US" sz="2000" dirty="0" smtClean="0"/>
              <a:t> Keetsie Gunnels: </a:t>
            </a:r>
            <a:r>
              <a:rPr lang="en-US" sz="2000" i="1" dirty="0" smtClean="0"/>
              <a:t>Attorney General’s Office</a:t>
            </a:r>
          </a:p>
          <a:p>
            <a:pPr lvl="0">
              <a:spcBef>
                <a:spcPts val="600"/>
              </a:spcBef>
            </a:pPr>
            <a:r>
              <a:rPr lang="en-US" sz="2000" dirty="0" smtClean="0"/>
              <a:t> Thomas Travis: </a:t>
            </a:r>
            <a:r>
              <a:rPr lang="en-US" sz="2000" i="1" dirty="0" smtClean="0"/>
              <a:t>Department of Insurance</a:t>
            </a:r>
          </a:p>
          <a:p>
            <a:pPr lvl="0">
              <a:spcBef>
                <a:spcPts val="600"/>
              </a:spcBef>
            </a:pPr>
            <a:r>
              <a:rPr lang="en-US" sz="2000" dirty="0" smtClean="0"/>
              <a:t> Judge Jules D. Edwards, III: </a:t>
            </a:r>
            <a:r>
              <a:rPr lang="en-US" sz="2000" i="1" dirty="0" smtClean="0"/>
              <a:t>15</a:t>
            </a:r>
            <a:r>
              <a:rPr lang="en-US" sz="2000" i="1" baseline="30000" dirty="0" smtClean="0"/>
              <a:t>th</a:t>
            </a:r>
            <a:r>
              <a:rPr lang="en-US" sz="2000" i="1" dirty="0" smtClean="0"/>
              <a:t> Judicial Court</a:t>
            </a:r>
          </a:p>
          <a:p>
            <a:pPr lvl="1">
              <a:spcBef>
                <a:spcPts val="600"/>
              </a:spcBef>
            </a:pPr>
            <a:r>
              <a:rPr lang="en-US" sz="1800" dirty="0" smtClean="0"/>
              <a:t>Dr. Chaunda Mitchell</a:t>
            </a:r>
            <a:r>
              <a:rPr lang="en-US" sz="1800" dirty="0"/>
              <a:t>:</a:t>
            </a:r>
            <a:r>
              <a:rPr lang="en-US" sz="1800" dirty="0" smtClean="0"/>
              <a:t> </a:t>
            </a:r>
            <a:r>
              <a:rPr lang="en-US" sz="1800" i="1" dirty="0" smtClean="0"/>
              <a:t>Governor’s Office, Drug Policy  </a:t>
            </a:r>
          </a:p>
        </p:txBody>
      </p:sp>
      <p:sp>
        <p:nvSpPr>
          <p:cNvPr id="9" name="Rectangle 8"/>
          <p:cNvSpPr/>
          <p:nvPr/>
        </p:nvSpPr>
        <p:spPr>
          <a:xfrm>
            <a:off x="10663881" y="0"/>
            <a:ext cx="1528119" cy="6153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10663881" y="1904159"/>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Review</a:t>
            </a:r>
          </a:p>
        </p:txBody>
      </p:sp>
      <p:sp>
        <p:nvSpPr>
          <p:cNvPr id="12" name="Pentagon 11"/>
          <p:cNvSpPr/>
          <p:nvPr/>
        </p:nvSpPr>
        <p:spPr>
          <a:xfrm>
            <a:off x="10663881" y="3116704"/>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smtClean="0">
                <a:solidFill>
                  <a:srgbClr val="002147"/>
                </a:solidFill>
              </a:rPr>
              <a:t>Discussion</a:t>
            </a:r>
            <a:endParaRPr lang="en-US" sz="1550" dirty="0">
              <a:solidFill>
                <a:srgbClr val="002147"/>
              </a:solidFill>
            </a:endParaRPr>
          </a:p>
        </p:txBody>
      </p:sp>
      <p:sp>
        <p:nvSpPr>
          <p:cNvPr id="14" name="Pentagon 13"/>
          <p:cNvSpPr/>
          <p:nvPr/>
        </p:nvSpPr>
        <p:spPr>
          <a:xfrm>
            <a:off x="10663881" y="4329250"/>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Next Steps / Adjournment</a:t>
            </a:r>
            <a:endParaRPr lang="en-US" sz="1600" dirty="0">
              <a:solidFill>
                <a:srgbClr val="002147"/>
              </a:solidFill>
            </a:endParaRPr>
          </a:p>
        </p:txBody>
      </p:sp>
      <p:sp>
        <p:nvSpPr>
          <p:cNvPr id="15" name="Pentagon 14"/>
          <p:cNvSpPr/>
          <p:nvPr/>
        </p:nvSpPr>
        <p:spPr>
          <a:xfrm>
            <a:off x="10663881" y="691613"/>
            <a:ext cx="1528119" cy="56017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Welcome</a:t>
            </a:r>
          </a:p>
        </p:txBody>
      </p:sp>
      <p:cxnSp>
        <p:nvCxnSpPr>
          <p:cNvPr id="17" name="Straight Connector 16"/>
          <p:cNvCxnSpPr/>
          <p:nvPr/>
        </p:nvCxnSpPr>
        <p:spPr>
          <a:xfrm>
            <a:off x="677334" y="1088027"/>
            <a:ext cx="909686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4"/>
          <p:cNvSpPr txBox="1">
            <a:spLocks/>
          </p:cNvSpPr>
          <p:nvPr/>
        </p:nvSpPr>
        <p:spPr>
          <a:xfrm>
            <a:off x="5225764" y="1596875"/>
            <a:ext cx="3894666" cy="4877607"/>
          </a:xfrm>
          <a:prstGeom prst="rect">
            <a:avLst/>
          </a:prstGeom>
        </p:spPr>
        <p:txBody>
          <a:bodyPr vert="horz" lIns="91440" tIns="45720" rIns="91440" bIns="45720" rtlCol="0">
            <a:noAutofit/>
          </a:bodyPr>
          <a:lst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endParaRPr lang="en-US" sz="1400" dirty="0"/>
          </a:p>
        </p:txBody>
      </p:sp>
    </p:spTree>
    <p:extLst>
      <p:ext uri="{BB962C8B-B14F-4D97-AF65-F5344CB8AC3E}">
        <p14:creationId xmlns:p14="http://schemas.microsoft.com/office/powerpoint/2010/main" val="317148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881" y="4125058"/>
            <a:ext cx="8458005" cy="1935835"/>
          </a:xfrm>
        </p:spPr>
        <p:txBody>
          <a:bodyPr/>
          <a:lstStyle/>
          <a:p>
            <a:pPr>
              <a:lnSpc>
                <a:spcPts val="6300"/>
              </a:lnSpc>
            </a:pPr>
            <a:r>
              <a:rPr lang="en-US" sz="4800" b="1" dirty="0"/>
              <a:t>Questions?</a:t>
            </a:r>
          </a:p>
        </p:txBody>
      </p:sp>
    </p:spTree>
    <p:extLst>
      <p:ext uri="{BB962C8B-B14F-4D97-AF65-F5344CB8AC3E}">
        <p14:creationId xmlns:p14="http://schemas.microsoft.com/office/powerpoint/2010/main" val="2632949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33313" y="1671411"/>
            <a:ext cx="8088086" cy="4540934"/>
          </a:xfrm>
        </p:spPr>
        <p:txBody>
          <a:bodyPr>
            <a:normAutofit fontScale="92500" lnSpcReduction="20000"/>
          </a:bodyPr>
          <a:lstStyle/>
          <a:p>
            <a:pPr marL="0" indent="0" algn="ctr">
              <a:buNone/>
            </a:pPr>
            <a:r>
              <a:rPr lang="en-US" dirty="0"/>
              <a:t>Alaina McBournie</a:t>
            </a:r>
          </a:p>
          <a:p>
            <a:pPr marL="0" indent="0" algn="ctr">
              <a:buNone/>
            </a:pPr>
            <a:r>
              <a:rPr lang="en-US" dirty="0"/>
              <a:t>Officer</a:t>
            </a:r>
          </a:p>
          <a:p>
            <a:pPr marL="0" indent="0" algn="ctr">
              <a:buNone/>
            </a:pPr>
            <a:r>
              <a:rPr lang="en-US" dirty="0"/>
              <a:t>amcbournie@pewtrusts.org</a:t>
            </a:r>
          </a:p>
          <a:p>
            <a:pPr marL="0" indent="0" algn="ctr">
              <a:buNone/>
            </a:pPr>
            <a:r>
              <a:rPr lang="en-US" dirty="0"/>
              <a:t>202-540-6967</a:t>
            </a:r>
          </a:p>
          <a:p>
            <a:pPr marL="0" indent="0" algn="ctr">
              <a:buNone/>
            </a:pPr>
            <a:endParaRPr lang="en-US" b="1" dirty="0"/>
          </a:p>
          <a:p>
            <a:pPr marL="0" indent="0" algn="ctr">
              <a:buNone/>
            </a:pPr>
            <a:r>
              <a:rPr lang="en-US" b="1" dirty="0"/>
              <a:t>After February 11</a:t>
            </a:r>
            <a:r>
              <a:rPr lang="en-US" b="1" baseline="30000" dirty="0"/>
              <a:t>th</a:t>
            </a:r>
            <a:r>
              <a:rPr lang="en-US" b="1" dirty="0"/>
              <a:t>:</a:t>
            </a:r>
          </a:p>
          <a:p>
            <a:pPr marL="0" indent="0" algn="ctr">
              <a:buNone/>
            </a:pPr>
            <a:r>
              <a:rPr lang="en-US" dirty="0"/>
              <a:t>Andrew Whitacre</a:t>
            </a:r>
          </a:p>
          <a:p>
            <a:pPr marL="0" indent="0" algn="ctr">
              <a:buNone/>
            </a:pPr>
            <a:r>
              <a:rPr lang="en-US" dirty="0"/>
              <a:t>Associate Manager</a:t>
            </a:r>
          </a:p>
          <a:p>
            <a:pPr marL="0" indent="0" algn="ctr">
              <a:buNone/>
            </a:pPr>
            <a:r>
              <a:rPr lang="en-US" dirty="0"/>
              <a:t>awhitacre@pewtrusts.org</a:t>
            </a:r>
          </a:p>
          <a:p>
            <a:pPr marL="0" indent="0" algn="ctr">
              <a:buNone/>
            </a:pPr>
            <a:r>
              <a:rPr lang="en-US" dirty="0"/>
              <a:t>202-552-2228</a:t>
            </a:r>
          </a:p>
          <a:p>
            <a:pPr marL="0" indent="0" algn="ctr">
              <a:buNone/>
            </a:pPr>
            <a:endParaRPr lang="en-US" dirty="0"/>
          </a:p>
          <a:p>
            <a:pPr marL="0" indent="0" algn="ctr">
              <a:buNone/>
            </a:pPr>
            <a:endParaRPr lang="en-US" sz="2400" dirty="0"/>
          </a:p>
          <a:p>
            <a:pPr marL="0" indent="0" algn="ctr">
              <a:buNone/>
            </a:pPr>
            <a:endParaRPr lang="en-US" dirty="0"/>
          </a:p>
        </p:txBody>
      </p:sp>
      <p:sp>
        <p:nvSpPr>
          <p:cNvPr id="4" name="Title 3"/>
          <p:cNvSpPr>
            <a:spLocks noGrp="1"/>
          </p:cNvSpPr>
          <p:nvPr>
            <p:ph type="title"/>
          </p:nvPr>
        </p:nvSpPr>
        <p:spPr>
          <a:xfrm>
            <a:off x="662556" y="649411"/>
            <a:ext cx="8229600" cy="715192"/>
          </a:xfrm>
        </p:spPr>
        <p:txBody>
          <a:bodyPr>
            <a:normAutofit fontScale="90000"/>
          </a:bodyPr>
          <a:lstStyle/>
          <a:p>
            <a:pPr algn="ctr"/>
            <a:r>
              <a:rPr lang="en-US" dirty="0"/>
              <a:t>Contact Information</a:t>
            </a:r>
          </a:p>
        </p:txBody>
      </p:sp>
    </p:spTree>
    <p:extLst>
      <p:ext uri="{BB962C8B-B14F-4D97-AF65-F5344CB8AC3E}">
        <p14:creationId xmlns:p14="http://schemas.microsoft.com/office/powerpoint/2010/main" val="1218896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3" y="206795"/>
            <a:ext cx="9660765" cy="723900"/>
          </a:xfrm>
        </p:spPr>
        <p:txBody>
          <a:bodyPr>
            <a:normAutofit fontScale="90000"/>
          </a:bodyPr>
          <a:lstStyle/>
          <a:p>
            <a:r>
              <a:rPr lang="en-US" sz="4000" dirty="0" smtClean="0"/>
              <a:t>Year-End Status Report Review</a:t>
            </a: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5" name="Content Placeholder 4"/>
          <p:cNvSpPr>
            <a:spLocks noGrp="1"/>
          </p:cNvSpPr>
          <p:nvPr>
            <p:ph idx="1"/>
          </p:nvPr>
        </p:nvSpPr>
        <p:spPr>
          <a:xfrm>
            <a:off x="677332" y="1005260"/>
            <a:ext cx="9660765" cy="5343233"/>
          </a:xfrm>
        </p:spPr>
        <p:txBody>
          <a:bodyPr>
            <a:normAutofit fontScale="92500" lnSpcReduction="10000"/>
          </a:bodyPr>
          <a:lstStyle/>
          <a:p>
            <a:r>
              <a:rPr lang="en-US" sz="2800" dirty="0" smtClean="0"/>
              <a:t> </a:t>
            </a:r>
            <a:r>
              <a:rPr lang="en-US" sz="2800" b="1" dirty="0" smtClean="0"/>
              <a:t>Overview</a:t>
            </a:r>
          </a:p>
          <a:p>
            <a:pPr lvl="1"/>
            <a:r>
              <a:rPr lang="en-US" sz="3000" b="1" dirty="0" smtClean="0"/>
              <a:t> </a:t>
            </a:r>
            <a:r>
              <a:rPr lang="en-US" sz="2400" dirty="0" smtClean="0"/>
              <a:t>Listed in Act 88, the Council is charged with:</a:t>
            </a:r>
          </a:p>
          <a:p>
            <a:pPr lvl="2"/>
            <a:r>
              <a:rPr lang="en-US" sz="1800" dirty="0"/>
              <a:t>E</a:t>
            </a:r>
            <a:r>
              <a:rPr lang="en-US" sz="1800" dirty="0" smtClean="0"/>
              <a:t>stablishing </a:t>
            </a:r>
            <a:r>
              <a:rPr lang="en-US" sz="1800" dirty="0"/>
              <a:t>an Interagency Heroin and Opioid Coordination Plan, </a:t>
            </a:r>
          </a:p>
          <a:p>
            <a:pPr lvl="2"/>
            <a:r>
              <a:rPr lang="en-US" sz="1800" dirty="0"/>
              <a:t>A</a:t>
            </a:r>
            <a:r>
              <a:rPr lang="en-US" sz="1800" dirty="0" smtClean="0"/>
              <a:t>ddressing </a:t>
            </a:r>
            <a:r>
              <a:rPr lang="en-US" sz="1800" dirty="0"/>
              <a:t>Parish-level data on opioid overdoses and the dispensing of overdose-reversal medication, </a:t>
            </a:r>
          </a:p>
          <a:p>
            <a:pPr lvl="2"/>
            <a:r>
              <a:rPr lang="en-US" sz="1800" dirty="0"/>
              <a:t>T</a:t>
            </a:r>
            <a:r>
              <a:rPr lang="en-US" sz="1800" dirty="0" smtClean="0"/>
              <a:t>racking </a:t>
            </a:r>
            <a:r>
              <a:rPr lang="en-US" sz="1800" dirty="0"/>
              <a:t>progress of current initiatives in the state relating to the heroin and opioid epidemic, </a:t>
            </a:r>
          </a:p>
          <a:p>
            <a:pPr lvl="2"/>
            <a:r>
              <a:rPr lang="en-US" sz="1800" dirty="0"/>
              <a:t>D</a:t>
            </a:r>
            <a:r>
              <a:rPr lang="en-US" sz="1800" dirty="0" smtClean="0"/>
              <a:t>eveloping </a:t>
            </a:r>
            <a:r>
              <a:rPr lang="en-US" sz="1800" dirty="0"/>
              <a:t>lists of specific impacts to agencies in addressing education, treatment including the use of medication-assisted treatment, prevention, overdose, and </a:t>
            </a:r>
            <a:r>
              <a:rPr lang="en-US" sz="1800" dirty="0" smtClean="0"/>
              <a:t>recovery, and</a:t>
            </a:r>
          </a:p>
          <a:p>
            <a:pPr lvl="2"/>
            <a:r>
              <a:rPr lang="en-US" sz="1800" dirty="0" smtClean="0"/>
              <a:t>Coordinating </a:t>
            </a:r>
            <a:r>
              <a:rPr lang="en-US" sz="1800" dirty="0"/>
              <a:t>a central online location to disseminate information and resources relative to the opioid epidemic, including the Interagency Heroin and Opioid Coordination Plan. </a:t>
            </a:r>
            <a:r>
              <a:rPr lang="en-US" sz="1800" u="sng" dirty="0" smtClean="0">
                <a:hlinkClick r:id="rId3"/>
              </a:rPr>
              <a:t>www.ldh.la.gov/hope</a:t>
            </a:r>
            <a:r>
              <a:rPr lang="en-US" sz="1800" u="sng" dirty="0" smtClean="0"/>
              <a:t> </a:t>
            </a:r>
            <a:endParaRPr lang="en-US" sz="2800" dirty="0"/>
          </a:p>
          <a:p>
            <a:pPr lvl="1"/>
            <a:r>
              <a:rPr lang="en-US" sz="3000" b="1" dirty="0"/>
              <a:t> </a:t>
            </a:r>
            <a:r>
              <a:rPr lang="en-US" sz="2400" dirty="0" smtClean="0"/>
              <a:t>Today we will review the Report, make any necessary changes, and vote to submit it on </a:t>
            </a:r>
            <a:r>
              <a:rPr lang="en-US" sz="2400" dirty="0"/>
              <a:t>the </a:t>
            </a:r>
            <a:r>
              <a:rPr lang="en-US" sz="2400" dirty="0" smtClean="0"/>
              <a:t>HOPE webpage and to the drug </a:t>
            </a:r>
            <a:r>
              <a:rPr lang="en-US" sz="2400" dirty="0"/>
              <a:t>policy board, Governor, President of the Senate, Speaker of the House, and Chief Justice of the Louisiana Supreme Court </a:t>
            </a:r>
            <a:r>
              <a:rPr lang="en-US" sz="2400" dirty="0" smtClean="0"/>
              <a:t>by the </a:t>
            </a:r>
            <a:r>
              <a:rPr lang="en-US" sz="2400" dirty="0"/>
              <a:t>end of </a:t>
            </a:r>
            <a:r>
              <a:rPr lang="en-US" sz="2400" dirty="0" smtClean="0"/>
              <a:t>the calendar year.</a:t>
            </a:r>
            <a:endParaRPr lang="en-US" sz="2400" dirty="0"/>
          </a:p>
          <a:p>
            <a:pPr lvl="1"/>
            <a:endParaRPr lang="en-US" sz="1800" u="sng" dirty="0"/>
          </a:p>
        </p:txBody>
      </p:sp>
      <p:cxnSp>
        <p:nvCxnSpPr>
          <p:cNvPr id="17" name="Straight Connector 16"/>
          <p:cNvCxnSpPr/>
          <p:nvPr/>
        </p:nvCxnSpPr>
        <p:spPr>
          <a:xfrm>
            <a:off x="677333" y="821481"/>
            <a:ext cx="909686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663881" y="0"/>
            <a:ext cx="1528119" cy="6153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a:off x="10663881" y="938051"/>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Welcome</a:t>
            </a:r>
          </a:p>
        </p:txBody>
      </p:sp>
      <p:sp>
        <p:nvSpPr>
          <p:cNvPr id="16" name="Pentagon 15"/>
          <p:cNvSpPr/>
          <p:nvPr/>
        </p:nvSpPr>
        <p:spPr>
          <a:xfrm>
            <a:off x="10663881" y="3116704"/>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smtClean="0">
                <a:solidFill>
                  <a:srgbClr val="002147"/>
                </a:solidFill>
              </a:rPr>
              <a:t>Discussion</a:t>
            </a:r>
            <a:endParaRPr lang="en-US" sz="1550" dirty="0">
              <a:solidFill>
                <a:srgbClr val="002147"/>
              </a:solidFill>
            </a:endParaRPr>
          </a:p>
        </p:txBody>
      </p:sp>
      <p:sp>
        <p:nvSpPr>
          <p:cNvPr id="18" name="Pentagon 17"/>
          <p:cNvSpPr/>
          <p:nvPr/>
        </p:nvSpPr>
        <p:spPr>
          <a:xfrm>
            <a:off x="10663881" y="4329250"/>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Next Steps / Adjournment</a:t>
            </a:r>
            <a:endParaRPr lang="en-US" sz="1600" dirty="0">
              <a:solidFill>
                <a:srgbClr val="002147"/>
              </a:solidFill>
            </a:endParaRPr>
          </a:p>
        </p:txBody>
      </p:sp>
      <p:sp>
        <p:nvSpPr>
          <p:cNvPr id="19" name="Pentagon 18"/>
          <p:cNvSpPr/>
          <p:nvPr/>
        </p:nvSpPr>
        <p:spPr>
          <a:xfrm>
            <a:off x="10663881" y="2075679"/>
            <a:ext cx="1528119" cy="56017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Review</a:t>
            </a:r>
            <a:endParaRPr lang="en-US" sz="1600" dirty="0">
              <a:solidFill>
                <a:schemeClr val="bg1"/>
              </a:solidFill>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38453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Discussion</a:t>
            </a:r>
            <a:endParaRPr lang="en-US" dirty="0"/>
          </a:p>
        </p:txBody>
      </p:sp>
      <p:sp>
        <p:nvSpPr>
          <p:cNvPr id="5" name="Content Placeholder 4"/>
          <p:cNvSpPr>
            <a:spLocks noGrp="1"/>
          </p:cNvSpPr>
          <p:nvPr>
            <p:ph idx="1"/>
          </p:nvPr>
        </p:nvSpPr>
        <p:spPr>
          <a:xfrm>
            <a:off x="800901" y="1656150"/>
            <a:ext cx="9862980" cy="4653668"/>
          </a:xfrm>
        </p:spPr>
        <p:txBody>
          <a:bodyPr>
            <a:normAutofit/>
          </a:bodyPr>
          <a:lstStyle/>
          <a:p>
            <a:pPr>
              <a:spcBef>
                <a:spcPts val="600"/>
              </a:spcBef>
            </a:pPr>
            <a:r>
              <a:rPr lang="en-US" sz="2800" dirty="0"/>
              <a:t> </a:t>
            </a:r>
            <a:r>
              <a:rPr lang="en-US" sz="2800" b="1" dirty="0" smtClean="0"/>
              <a:t>Vote </a:t>
            </a:r>
          </a:p>
          <a:p>
            <a:pPr>
              <a:spcBef>
                <a:spcPts val="600"/>
              </a:spcBef>
            </a:pPr>
            <a:r>
              <a:rPr lang="en-US" sz="2800" b="1" dirty="0" smtClean="0"/>
              <a:t> Public Comment</a:t>
            </a:r>
            <a:endParaRPr lang="en-US" sz="2800" dirty="0" smtClean="0">
              <a:solidFill>
                <a:schemeClr val="tx1"/>
              </a:solidFill>
            </a:endParaRPr>
          </a:p>
        </p:txBody>
      </p:sp>
      <p:cxnSp>
        <p:nvCxnSpPr>
          <p:cNvPr id="12" name="Straight Connector 11"/>
          <p:cNvCxnSpPr/>
          <p:nvPr/>
        </p:nvCxnSpPr>
        <p:spPr>
          <a:xfrm>
            <a:off x="677334" y="1251787"/>
            <a:ext cx="909686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663881" y="0"/>
            <a:ext cx="1528119" cy="6153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10663881" y="3136325"/>
            <a:ext cx="1528119" cy="560173"/>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Discussion</a:t>
            </a:r>
          </a:p>
        </p:txBody>
      </p:sp>
      <p:sp>
        <p:nvSpPr>
          <p:cNvPr id="18" name="Pentagon 17"/>
          <p:cNvSpPr/>
          <p:nvPr/>
        </p:nvSpPr>
        <p:spPr>
          <a:xfrm>
            <a:off x="10663881" y="1943400"/>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smtClean="0">
                <a:solidFill>
                  <a:srgbClr val="002147"/>
                </a:solidFill>
              </a:rPr>
              <a:t>Review</a:t>
            </a:r>
            <a:endParaRPr lang="en-US" sz="1550" dirty="0">
              <a:solidFill>
                <a:srgbClr val="002147"/>
              </a:solidFill>
            </a:endParaRPr>
          </a:p>
        </p:txBody>
      </p:sp>
      <p:sp>
        <p:nvSpPr>
          <p:cNvPr id="19" name="Pentagon 18"/>
          <p:cNvSpPr/>
          <p:nvPr/>
        </p:nvSpPr>
        <p:spPr>
          <a:xfrm>
            <a:off x="10663881" y="4329250"/>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Next Steps / Adjournment</a:t>
            </a:r>
            <a:endParaRPr lang="en-US" sz="1600" dirty="0">
              <a:solidFill>
                <a:srgbClr val="002147"/>
              </a:solidFill>
            </a:endParaRPr>
          </a:p>
        </p:txBody>
      </p:sp>
      <p:sp>
        <p:nvSpPr>
          <p:cNvPr id="20" name="Pentagon 19"/>
          <p:cNvSpPr/>
          <p:nvPr/>
        </p:nvSpPr>
        <p:spPr>
          <a:xfrm>
            <a:off x="10663881" y="691613"/>
            <a:ext cx="1528119" cy="560174"/>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147"/>
                </a:solidFill>
              </a:rPr>
              <a:t>Welcome</a:t>
            </a:r>
          </a:p>
        </p:txBody>
      </p:sp>
    </p:spTree>
    <p:extLst>
      <p:ext uri="{BB962C8B-B14F-4D97-AF65-F5344CB8AC3E}">
        <p14:creationId xmlns:p14="http://schemas.microsoft.com/office/powerpoint/2010/main" val="1051128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Next Steps</a:t>
            </a:r>
            <a:endParaRPr lang="en-US" dirty="0"/>
          </a:p>
        </p:txBody>
      </p:sp>
      <p:cxnSp>
        <p:nvCxnSpPr>
          <p:cNvPr id="12" name="Straight Connector 11"/>
          <p:cNvCxnSpPr/>
          <p:nvPr/>
        </p:nvCxnSpPr>
        <p:spPr>
          <a:xfrm>
            <a:off x="677334" y="1251787"/>
            <a:ext cx="909686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663881" y="0"/>
            <a:ext cx="1528119" cy="6153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10663881" y="1904159"/>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Organization</a:t>
            </a:r>
          </a:p>
        </p:txBody>
      </p:sp>
      <p:sp>
        <p:nvSpPr>
          <p:cNvPr id="18" name="Pentagon 17"/>
          <p:cNvSpPr/>
          <p:nvPr/>
        </p:nvSpPr>
        <p:spPr>
          <a:xfrm>
            <a:off x="10663881" y="3116704"/>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smtClean="0">
                <a:solidFill>
                  <a:srgbClr val="002147"/>
                </a:solidFill>
              </a:rPr>
              <a:t>Discussion</a:t>
            </a:r>
            <a:endParaRPr lang="en-US" sz="1550" dirty="0">
              <a:solidFill>
                <a:srgbClr val="002147"/>
              </a:solidFill>
            </a:endParaRPr>
          </a:p>
        </p:txBody>
      </p:sp>
      <p:sp>
        <p:nvSpPr>
          <p:cNvPr id="19" name="Pentagon 18"/>
          <p:cNvSpPr/>
          <p:nvPr/>
        </p:nvSpPr>
        <p:spPr>
          <a:xfrm>
            <a:off x="10663881" y="4329250"/>
            <a:ext cx="1528119" cy="560173"/>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Next Steps / Adjournment</a:t>
            </a:r>
            <a:endParaRPr lang="en-US" sz="1600" dirty="0">
              <a:solidFill>
                <a:schemeClr val="bg1"/>
              </a:solidFill>
            </a:endParaRPr>
          </a:p>
        </p:txBody>
      </p:sp>
      <p:sp>
        <p:nvSpPr>
          <p:cNvPr id="20" name="Pentagon 19"/>
          <p:cNvSpPr/>
          <p:nvPr/>
        </p:nvSpPr>
        <p:spPr>
          <a:xfrm>
            <a:off x="10663881" y="691613"/>
            <a:ext cx="1528119" cy="560174"/>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147"/>
                </a:solidFill>
              </a:rPr>
              <a:t>Welcome</a:t>
            </a:r>
          </a:p>
        </p:txBody>
      </p:sp>
      <p:sp>
        <p:nvSpPr>
          <p:cNvPr id="2" name="Content Placeholder 1"/>
          <p:cNvSpPr>
            <a:spLocks noGrp="1"/>
          </p:cNvSpPr>
          <p:nvPr>
            <p:ph idx="1"/>
          </p:nvPr>
        </p:nvSpPr>
        <p:spPr>
          <a:xfrm>
            <a:off x="833718" y="1441525"/>
            <a:ext cx="8940477" cy="5120641"/>
          </a:xfrm>
        </p:spPr>
        <p:txBody>
          <a:bodyPr>
            <a:normAutofit/>
          </a:bodyPr>
          <a:lstStyle/>
          <a:p>
            <a:pPr lvl="0"/>
            <a:r>
              <a:rPr lang="en-US" sz="2800" dirty="0" smtClean="0"/>
              <a:t> Review </a:t>
            </a:r>
            <a:r>
              <a:rPr lang="en-US" sz="2800" dirty="0"/>
              <a:t>of HOPE Advisory Council </a:t>
            </a:r>
            <a:r>
              <a:rPr lang="en-US" sz="2800" dirty="0" smtClean="0"/>
              <a:t>Next </a:t>
            </a:r>
            <a:r>
              <a:rPr lang="en-US" sz="2800" dirty="0"/>
              <a:t>Steps  </a:t>
            </a:r>
            <a:endParaRPr lang="en-US" sz="2800" dirty="0" smtClean="0"/>
          </a:p>
          <a:p>
            <a:pPr lvl="1"/>
            <a:r>
              <a:rPr lang="en-US" sz="2600" dirty="0"/>
              <a:t> </a:t>
            </a:r>
            <a:r>
              <a:rPr lang="en-US" sz="2400" dirty="0" smtClean="0"/>
              <a:t>Discuss </a:t>
            </a:r>
            <a:r>
              <a:rPr lang="en-US" sz="2400" dirty="0"/>
              <a:t>Statewide Data-sharing Agreements and </a:t>
            </a:r>
            <a:r>
              <a:rPr lang="en-US" sz="2400" dirty="0" smtClean="0"/>
              <a:t> Governance</a:t>
            </a:r>
            <a:endParaRPr lang="en-US" sz="2400" dirty="0"/>
          </a:p>
          <a:p>
            <a:pPr lvl="1"/>
            <a:r>
              <a:rPr lang="en-US" sz="2400" dirty="0" smtClean="0"/>
              <a:t> Submit Year-End Report no later than December 31</a:t>
            </a:r>
            <a:r>
              <a:rPr lang="en-US" sz="2400" baseline="30000" dirty="0" smtClean="0"/>
              <a:t>st</a:t>
            </a:r>
            <a:r>
              <a:rPr lang="en-US" sz="2400" dirty="0" smtClean="0"/>
              <a:t>, 2018</a:t>
            </a:r>
          </a:p>
          <a:p>
            <a:pPr lvl="1"/>
            <a:r>
              <a:rPr lang="en-US" sz="2400" dirty="0" smtClean="0"/>
              <a:t> Share Year-End Report on central </a:t>
            </a:r>
            <a:r>
              <a:rPr lang="en-US" sz="2400" dirty="0"/>
              <a:t>o</a:t>
            </a:r>
            <a:r>
              <a:rPr lang="en-US" sz="2400" dirty="0" smtClean="0"/>
              <a:t>nline </a:t>
            </a:r>
            <a:r>
              <a:rPr lang="en-US" sz="2400" dirty="0"/>
              <a:t>l</a:t>
            </a:r>
            <a:r>
              <a:rPr lang="en-US" sz="2400" dirty="0" smtClean="0"/>
              <a:t>ocation by December   31</a:t>
            </a:r>
            <a:r>
              <a:rPr lang="en-US" sz="2400" baseline="30000" dirty="0" smtClean="0"/>
              <a:t>st</a:t>
            </a:r>
            <a:r>
              <a:rPr lang="en-US" sz="2400" dirty="0" smtClean="0"/>
              <a:t>, 2018: </a:t>
            </a:r>
            <a:r>
              <a:rPr lang="en-US" sz="2400" b="1" dirty="0" smtClean="0"/>
              <a:t>www.ldh.la.gov/HOPE</a:t>
            </a:r>
          </a:p>
          <a:p>
            <a:pPr lvl="1"/>
            <a:r>
              <a:rPr lang="en-US" sz="2400" dirty="0" smtClean="0"/>
              <a:t> Minutes </a:t>
            </a:r>
            <a:r>
              <a:rPr lang="en-US" sz="2400" dirty="0"/>
              <a:t>will be sent for review prior to the next meeting and approval during the next </a:t>
            </a:r>
            <a:r>
              <a:rPr lang="en-US" sz="2400" dirty="0" smtClean="0"/>
              <a:t>meeting</a:t>
            </a:r>
          </a:p>
          <a:p>
            <a:r>
              <a:rPr lang="en-US" sz="2800" dirty="0" smtClean="0"/>
              <a:t> Future meeting dates</a:t>
            </a:r>
          </a:p>
          <a:p>
            <a:pPr lvl="1"/>
            <a:r>
              <a:rPr lang="en-US" sz="2400" dirty="0" smtClean="0"/>
              <a:t> February or March</a:t>
            </a:r>
          </a:p>
          <a:p>
            <a:r>
              <a:rPr lang="en-US" sz="2800" dirty="0" smtClean="0"/>
              <a:t> Adjournment</a:t>
            </a:r>
          </a:p>
          <a:p>
            <a:pPr marL="0" indent="0">
              <a:buNone/>
            </a:pPr>
            <a:endParaRPr lang="en-US" sz="2200" dirty="0" smtClean="0"/>
          </a:p>
          <a:p>
            <a:pPr marL="0" indent="0">
              <a:buNone/>
            </a:pPr>
            <a:endParaRPr lang="en-US" dirty="0"/>
          </a:p>
        </p:txBody>
      </p:sp>
    </p:spTree>
    <p:extLst>
      <p:ext uri="{BB962C8B-B14F-4D97-AF65-F5344CB8AC3E}">
        <p14:creationId xmlns:p14="http://schemas.microsoft.com/office/powerpoint/2010/main" val="3976683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386591"/>
            <a:ext cx="10688498" cy="964537"/>
          </a:xfrm>
        </p:spPr>
        <p:txBody>
          <a:bodyPr/>
          <a:lstStyle/>
          <a:p>
            <a:r>
              <a:rPr lang="en-US" dirty="0"/>
              <a:t>Agenda</a:t>
            </a:r>
          </a:p>
        </p:txBody>
      </p:sp>
      <p:sp>
        <p:nvSpPr>
          <p:cNvPr id="5" name="Content Placeholder 4"/>
          <p:cNvSpPr>
            <a:spLocks noGrp="1"/>
          </p:cNvSpPr>
          <p:nvPr>
            <p:ph idx="1"/>
          </p:nvPr>
        </p:nvSpPr>
        <p:spPr>
          <a:xfrm>
            <a:off x="1185863" y="1506071"/>
            <a:ext cx="7934567" cy="5140389"/>
          </a:xfrm>
        </p:spPr>
        <p:txBody>
          <a:bodyPr>
            <a:noAutofit/>
          </a:bodyPr>
          <a:lstStyle/>
          <a:p>
            <a:pPr lvl="0">
              <a:spcBef>
                <a:spcPts val="600"/>
              </a:spcBef>
            </a:pPr>
            <a:r>
              <a:rPr lang="en-US" sz="2000" dirty="0"/>
              <a:t> </a:t>
            </a:r>
            <a:r>
              <a:rPr lang="en-US" sz="2000" dirty="0" smtClean="0"/>
              <a:t>Call </a:t>
            </a:r>
            <a:r>
              <a:rPr lang="en-US" sz="2000" dirty="0"/>
              <a:t>to Order</a:t>
            </a:r>
          </a:p>
          <a:p>
            <a:pPr lvl="0">
              <a:spcBef>
                <a:spcPts val="600"/>
              </a:spcBef>
            </a:pPr>
            <a:r>
              <a:rPr lang="en-US" sz="2000" dirty="0" smtClean="0"/>
              <a:t> Roll </a:t>
            </a:r>
            <a:r>
              <a:rPr lang="en-US" sz="2000" dirty="0"/>
              <a:t>Call</a:t>
            </a:r>
          </a:p>
          <a:p>
            <a:pPr lvl="0">
              <a:spcBef>
                <a:spcPts val="600"/>
              </a:spcBef>
            </a:pPr>
            <a:r>
              <a:rPr lang="en-US" sz="2000" dirty="0" smtClean="0"/>
              <a:t> Approval </a:t>
            </a:r>
            <a:r>
              <a:rPr lang="en-US" sz="2000" dirty="0"/>
              <a:t>of </a:t>
            </a:r>
            <a:r>
              <a:rPr lang="en-US" sz="2000" dirty="0" smtClean="0"/>
              <a:t>Agenda</a:t>
            </a:r>
            <a:endParaRPr lang="en-US" sz="2000" dirty="0"/>
          </a:p>
          <a:p>
            <a:pPr lvl="0">
              <a:spcBef>
                <a:spcPts val="600"/>
              </a:spcBef>
            </a:pPr>
            <a:r>
              <a:rPr lang="en-US" sz="2000" dirty="0" smtClean="0"/>
              <a:t> Approval </a:t>
            </a:r>
            <a:r>
              <a:rPr lang="en-US" sz="2000" dirty="0"/>
              <a:t>of Minutes </a:t>
            </a:r>
            <a:r>
              <a:rPr lang="en-US" sz="2000" dirty="0" smtClean="0"/>
              <a:t>from </a:t>
            </a:r>
            <a:r>
              <a:rPr lang="en-US" sz="2000" dirty="0"/>
              <a:t>the </a:t>
            </a:r>
            <a:r>
              <a:rPr lang="en-US" sz="2000" dirty="0" smtClean="0"/>
              <a:t>February, May, and August Meetings</a:t>
            </a:r>
            <a:endParaRPr lang="en-US" sz="2000" dirty="0"/>
          </a:p>
          <a:p>
            <a:pPr lvl="0">
              <a:spcBef>
                <a:spcPts val="600"/>
              </a:spcBef>
            </a:pPr>
            <a:r>
              <a:rPr lang="en-US" sz="2000" dirty="0" smtClean="0"/>
              <a:t> Pew Charitable Trusts</a:t>
            </a:r>
          </a:p>
          <a:p>
            <a:pPr lvl="0">
              <a:spcBef>
                <a:spcPts val="600"/>
              </a:spcBef>
            </a:pPr>
            <a:r>
              <a:rPr lang="en-US" sz="2000" dirty="0" smtClean="0"/>
              <a:t>Review of HOPE Year-End Report </a:t>
            </a:r>
          </a:p>
          <a:p>
            <a:pPr lvl="1">
              <a:spcBef>
                <a:spcPts val="600"/>
              </a:spcBef>
            </a:pPr>
            <a:r>
              <a:rPr lang="en-US" sz="1800" dirty="0" smtClean="0"/>
              <a:t>Vote- Council Approval</a:t>
            </a:r>
          </a:p>
          <a:p>
            <a:pPr lvl="0">
              <a:spcBef>
                <a:spcPts val="600"/>
              </a:spcBef>
            </a:pPr>
            <a:r>
              <a:rPr lang="en-US" sz="2000" dirty="0"/>
              <a:t> </a:t>
            </a:r>
            <a:r>
              <a:rPr lang="en-US" sz="2000" dirty="0" smtClean="0"/>
              <a:t>Public Comment </a:t>
            </a:r>
            <a:endParaRPr lang="en-US" sz="2000" dirty="0"/>
          </a:p>
          <a:p>
            <a:pPr lvl="0">
              <a:spcBef>
                <a:spcPts val="600"/>
              </a:spcBef>
            </a:pPr>
            <a:r>
              <a:rPr lang="en-US" sz="2000" dirty="0" smtClean="0"/>
              <a:t> HOPE Advisory Council Next Steps	</a:t>
            </a:r>
          </a:p>
          <a:p>
            <a:pPr lvl="1">
              <a:spcBef>
                <a:spcPts val="600"/>
              </a:spcBef>
            </a:pPr>
            <a:r>
              <a:rPr lang="en-US" sz="1800" dirty="0"/>
              <a:t>Statewide Data-sharing Agreements and </a:t>
            </a:r>
            <a:r>
              <a:rPr lang="en-US" sz="1800" dirty="0" smtClean="0"/>
              <a:t>Governance</a:t>
            </a:r>
          </a:p>
          <a:p>
            <a:pPr lvl="0">
              <a:spcBef>
                <a:spcPts val="600"/>
              </a:spcBef>
            </a:pPr>
            <a:r>
              <a:rPr lang="en-US" sz="2000" dirty="0" smtClean="0"/>
              <a:t> Date, Time, Place of Future HOPE Meetings</a:t>
            </a:r>
          </a:p>
          <a:p>
            <a:pPr lvl="0">
              <a:spcBef>
                <a:spcPts val="600"/>
              </a:spcBef>
            </a:pPr>
            <a:r>
              <a:rPr lang="en-US" sz="2000" dirty="0" smtClean="0"/>
              <a:t> Adjournment</a:t>
            </a:r>
            <a:endParaRPr lang="en-US" sz="2000" dirty="0"/>
          </a:p>
          <a:p>
            <a:pPr lvl="1"/>
            <a:endParaRPr lang="en-US" sz="1400" dirty="0"/>
          </a:p>
        </p:txBody>
      </p:sp>
      <p:sp>
        <p:nvSpPr>
          <p:cNvPr id="9" name="Rectangle 8"/>
          <p:cNvSpPr/>
          <p:nvPr/>
        </p:nvSpPr>
        <p:spPr>
          <a:xfrm>
            <a:off x="10663881" y="0"/>
            <a:ext cx="1528119" cy="6153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10663881" y="1904159"/>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Review</a:t>
            </a:r>
          </a:p>
        </p:txBody>
      </p:sp>
      <p:sp>
        <p:nvSpPr>
          <p:cNvPr id="12" name="Pentagon 11"/>
          <p:cNvSpPr/>
          <p:nvPr/>
        </p:nvSpPr>
        <p:spPr>
          <a:xfrm>
            <a:off x="10663881" y="3116704"/>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smtClean="0">
                <a:solidFill>
                  <a:srgbClr val="002147"/>
                </a:solidFill>
              </a:rPr>
              <a:t>Discussion</a:t>
            </a:r>
            <a:endParaRPr lang="en-US" sz="1550" dirty="0">
              <a:solidFill>
                <a:srgbClr val="002147"/>
              </a:solidFill>
            </a:endParaRPr>
          </a:p>
        </p:txBody>
      </p:sp>
      <p:sp>
        <p:nvSpPr>
          <p:cNvPr id="14" name="Pentagon 13"/>
          <p:cNvSpPr/>
          <p:nvPr/>
        </p:nvSpPr>
        <p:spPr>
          <a:xfrm>
            <a:off x="10663881" y="4329250"/>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Next Steps / Adjournment</a:t>
            </a:r>
            <a:endParaRPr lang="en-US" sz="1600" dirty="0">
              <a:solidFill>
                <a:srgbClr val="002147"/>
              </a:solidFill>
            </a:endParaRPr>
          </a:p>
        </p:txBody>
      </p:sp>
      <p:sp>
        <p:nvSpPr>
          <p:cNvPr id="15" name="Pentagon 14"/>
          <p:cNvSpPr/>
          <p:nvPr/>
        </p:nvSpPr>
        <p:spPr>
          <a:xfrm>
            <a:off x="10663881" y="691613"/>
            <a:ext cx="1528119" cy="56017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Welcome</a:t>
            </a:r>
          </a:p>
        </p:txBody>
      </p:sp>
      <p:cxnSp>
        <p:nvCxnSpPr>
          <p:cNvPr id="17" name="Straight Connector 16"/>
          <p:cNvCxnSpPr/>
          <p:nvPr/>
        </p:nvCxnSpPr>
        <p:spPr>
          <a:xfrm>
            <a:off x="677334" y="1088027"/>
            <a:ext cx="909686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4"/>
          <p:cNvSpPr txBox="1">
            <a:spLocks/>
          </p:cNvSpPr>
          <p:nvPr/>
        </p:nvSpPr>
        <p:spPr>
          <a:xfrm>
            <a:off x="5225764" y="1596875"/>
            <a:ext cx="3894666" cy="4877607"/>
          </a:xfrm>
          <a:prstGeom prst="rect">
            <a:avLst/>
          </a:prstGeom>
        </p:spPr>
        <p:txBody>
          <a:bodyPr vert="horz" lIns="91440" tIns="45720" rIns="91440" bIns="45720" rtlCol="0">
            <a:noAutofit/>
          </a:bodyPr>
          <a:lst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endParaRPr lang="en-US" sz="1400" dirty="0"/>
          </a:p>
        </p:txBody>
      </p:sp>
    </p:spTree>
    <p:extLst>
      <p:ext uri="{BB962C8B-B14F-4D97-AF65-F5344CB8AC3E}">
        <p14:creationId xmlns:p14="http://schemas.microsoft.com/office/powerpoint/2010/main" val="3323579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Pew Charitable Trusts</a:t>
            </a:r>
            <a:endParaRPr lang="en-US" dirty="0"/>
          </a:p>
        </p:txBody>
      </p:sp>
      <p:sp>
        <p:nvSpPr>
          <p:cNvPr id="5" name="Content Placeholder 4"/>
          <p:cNvSpPr>
            <a:spLocks noGrp="1"/>
          </p:cNvSpPr>
          <p:nvPr>
            <p:ph idx="1"/>
          </p:nvPr>
        </p:nvSpPr>
        <p:spPr>
          <a:xfrm>
            <a:off x="1223682" y="1726537"/>
            <a:ext cx="8955742" cy="4190169"/>
          </a:xfrm>
        </p:spPr>
        <p:txBody>
          <a:bodyPr>
            <a:normAutofit/>
          </a:bodyPr>
          <a:lstStyle/>
          <a:p>
            <a:r>
              <a:rPr lang="en-US" sz="2600" dirty="0"/>
              <a:t> </a:t>
            </a:r>
            <a:r>
              <a:rPr lang="en-US" sz="2600" dirty="0" smtClean="0"/>
              <a:t>Presenters: Andrew Whitacre and Alaina McBournie</a:t>
            </a:r>
          </a:p>
        </p:txBody>
      </p:sp>
      <p:cxnSp>
        <p:nvCxnSpPr>
          <p:cNvPr id="17" name="Straight Connector 16"/>
          <p:cNvCxnSpPr/>
          <p:nvPr/>
        </p:nvCxnSpPr>
        <p:spPr>
          <a:xfrm>
            <a:off x="677334" y="1251787"/>
            <a:ext cx="909686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663881" y="0"/>
            <a:ext cx="1528119" cy="6153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a:off x="10663881" y="938051"/>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Welcome</a:t>
            </a:r>
          </a:p>
        </p:txBody>
      </p:sp>
      <p:sp>
        <p:nvSpPr>
          <p:cNvPr id="16" name="Pentagon 15"/>
          <p:cNvSpPr/>
          <p:nvPr/>
        </p:nvSpPr>
        <p:spPr>
          <a:xfrm>
            <a:off x="10663881" y="3116704"/>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smtClean="0">
                <a:solidFill>
                  <a:srgbClr val="002147"/>
                </a:solidFill>
              </a:rPr>
              <a:t>Discussion</a:t>
            </a:r>
            <a:endParaRPr lang="en-US" sz="1550" dirty="0">
              <a:solidFill>
                <a:srgbClr val="002147"/>
              </a:solidFill>
            </a:endParaRPr>
          </a:p>
        </p:txBody>
      </p:sp>
      <p:sp>
        <p:nvSpPr>
          <p:cNvPr id="18" name="Pentagon 17"/>
          <p:cNvSpPr/>
          <p:nvPr/>
        </p:nvSpPr>
        <p:spPr>
          <a:xfrm>
            <a:off x="10663881" y="4329250"/>
            <a:ext cx="1528119" cy="560173"/>
          </a:xfrm>
          <a:prstGeom prst="homePlat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147"/>
                </a:solidFill>
              </a:rPr>
              <a:t>Next Steps / Adjournment</a:t>
            </a:r>
            <a:endParaRPr lang="en-US" sz="1600" dirty="0">
              <a:solidFill>
                <a:srgbClr val="002147"/>
              </a:solidFill>
            </a:endParaRPr>
          </a:p>
        </p:txBody>
      </p:sp>
      <p:sp>
        <p:nvSpPr>
          <p:cNvPr id="19" name="Pentagon 18"/>
          <p:cNvSpPr/>
          <p:nvPr/>
        </p:nvSpPr>
        <p:spPr>
          <a:xfrm>
            <a:off x="10663881" y="2075679"/>
            <a:ext cx="1528119" cy="56017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Review</a:t>
            </a:r>
            <a:endParaRPr lang="en-US" sz="1600" dirty="0">
              <a:solidFill>
                <a:schemeClr val="bg1"/>
              </a:solidFill>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7775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W-PPT_Title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568" y="0"/>
            <a:ext cx="9144000" cy="6858000"/>
          </a:xfrm>
          <a:prstGeom prst="rect">
            <a:avLst/>
          </a:prstGeom>
        </p:spPr>
      </p:pic>
      <p:sp>
        <p:nvSpPr>
          <p:cNvPr id="2" name="Title 1"/>
          <p:cNvSpPr>
            <a:spLocks noGrp="1"/>
          </p:cNvSpPr>
          <p:nvPr>
            <p:ph type="title"/>
          </p:nvPr>
        </p:nvSpPr>
        <p:spPr>
          <a:xfrm>
            <a:off x="374551" y="1871831"/>
            <a:ext cx="8981017" cy="4085995"/>
          </a:xfrm>
          <a:prstGeom prst="rect">
            <a:avLst/>
          </a:prstGeom>
        </p:spPr>
        <p:txBody>
          <a:bodyPr/>
          <a:lstStyle/>
          <a:p>
            <a:r>
              <a:rPr lang="en-US" sz="4800" dirty="0">
                <a:solidFill>
                  <a:schemeClr val="bg1"/>
                </a:solidFill>
              </a:rPr>
              <a:t>Pew Treatment Systems Assessment </a:t>
            </a:r>
            <a:r>
              <a:rPr lang="en-US" sz="4800" dirty="0" smtClean="0">
                <a:solidFill>
                  <a:schemeClr val="bg1"/>
                </a:solidFill>
              </a:rPr>
              <a:t>Update</a:t>
            </a:r>
            <a:br>
              <a:rPr lang="en-US" sz="4800" dirty="0" smtClean="0">
                <a:solidFill>
                  <a:schemeClr val="bg1"/>
                </a:solidFill>
              </a:rPr>
            </a:br>
            <a:r>
              <a:rPr lang="en-US" dirty="0">
                <a:solidFill>
                  <a:schemeClr val="bg1"/>
                </a:solidFill>
              </a:rPr>
              <a:t/>
            </a:r>
            <a:br>
              <a:rPr lang="en-US" dirty="0">
                <a:solidFill>
                  <a:schemeClr val="bg1"/>
                </a:solidFill>
              </a:rPr>
            </a:br>
            <a:r>
              <a:rPr lang="en-US" sz="4400" dirty="0">
                <a:solidFill>
                  <a:srgbClr val="99CCFF"/>
                </a:solidFill>
              </a:rPr>
              <a:t>December HOPE Council Meeting</a:t>
            </a:r>
            <a:endParaRPr lang="en-US" sz="4400" dirty="0">
              <a:solidFill>
                <a:schemeClr val="bg1"/>
              </a:solidFill>
            </a:endParaRPr>
          </a:p>
        </p:txBody>
      </p:sp>
      <p:sp>
        <p:nvSpPr>
          <p:cNvPr id="5" name="TextBox 4"/>
          <p:cNvSpPr txBox="1"/>
          <p:nvPr/>
        </p:nvSpPr>
        <p:spPr>
          <a:xfrm>
            <a:off x="1849967" y="6223247"/>
            <a:ext cx="7353218" cy="369332"/>
          </a:xfrm>
          <a:prstGeom prst="rect">
            <a:avLst/>
          </a:prstGeom>
          <a:no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871825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210" y="651102"/>
            <a:ext cx="10972800" cy="715192"/>
          </a:xfrm>
        </p:spPr>
        <p:txBody>
          <a:bodyPr>
            <a:normAutofit fontScale="90000"/>
          </a:bodyPr>
          <a:lstStyle/>
          <a:p>
            <a:r>
              <a:rPr lang="en-US" dirty="0"/>
              <a:t>Today’s Topics</a:t>
            </a:r>
          </a:p>
        </p:txBody>
      </p:sp>
      <p:sp>
        <p:nvSpPr>
          <p:cNvPr id="3" name="Content Placeholder 2"/>
          <p:cNvSpPr>
            <a:spLocks noGrp="1"/>
          </p:cNvSpPr>
          <p:nvPr>
            <p:ph idx="1"/>
          </p:nvPr>
        </p:nvSpPr>
        <p:spPr>
          <a:xfrm>
            <a:off x="1561652" y="1509629"/>
            <a:ext cx="8229600" cy="4563063"/>
          </a:xfrm>
        </p:spPr>
        <p:txBody>
          <a:bodyPr/>
          <a:lstStyle/>
          <a:p>
            <a:r>
              <a:rPr lang="en-US" dirty="0"/>
              <a:t>Key Policy Challenges in Louisiana</a:t>
            </a:r>
          </a:p>
          <a:p>
            <a:r>
              <a:rPr lang="en-US" dirty="0"/>
              <a:t>Potential Policy Solutions</a:t>
            </a:r>
          </a:p>
          <a:p>
            <a:r>
              <a:rPr lang="en-US" dirty="0"/>
              <a:t>Next Steps</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69158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314"/>
            <a:ext cx="9445214" cy="715192"/>
          </a:xfrm>
        </p:spPr>
        <p:txBody>
          <a:bodyPr>
            <a:normAutofit fontScale="90000"/>
          </a:bodyPr>
          <a:lstStyle/>
          <a:p>
            <a:pPr algn="ctr"/>
            <a:r>
              <a:rPr lang="en-US" sz="4400" dirty="0"/>
              <a:t>Pew’s Technical Assistance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0164" y="1810304"/>
            <a:ext cx="8010838"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5FF3BC3-E67A-43FA-B906-440E722853CC}"/>
              </a:ext>
            </a:extLst>
          </p:cNvPr>
          <p:cNvSpPr txBox="1"/>
          <p:nvPr/>
        </p:nvSpPr>
        <p:spPr>
          <a:xfrm>
            <a:off x="1059406" y="4096493"/>
            <a:ext cx="2756452"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2">
                    <a:lumMod val="25000"/>
                  </a:schemeClr>
                </a:solidFill>
              </a:rPr>
              <a:t>Stakeholder Outreach</a:t>
            </a:r>
          </a:p>
        </p:txBody>
      </p:sp>
    </p:spTree>
    <p:extLst>
      <p:ext uri="{BB962C8B-B14F-4D97-AF65-F5344CB8AC3E}">
        <p14:creationId xmlns:p14="http://schemas.microsoft.com/office/powerpoint/2010/main" val="2381308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99565" y="274637"/>
            <a:ext cx="8686800" cy="1295400"/>
          </a:xfrm>
        </p:spPr>
        <p:txBody>
          <a:bodyPr>
            <a:normAutofit fontScale="90000"/>
          </a:bodyPr>
          <a:lstStyle/>
          <a:p>
            <a:r>
              <a:rPr lang="en-US" altLang="en-US" sz="4400" dirty="0">
                <a:cs typeface="Times New Roman" pitchFamily="18" charset="0"/>
              </a:rPr>
              <a:t>Medication-Assisted Treatment for Opioid Use Disorder</a:t>
            </a:r>
          </a:p>
        </p:txBody>
      </p:sp>
      <p:pic>
        <p:nvPicPr>
          <p:cNvPr id="2867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0305" y="1661319"/>
            <a:ext cx="3908425" cy="1371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4"/>
          <p:cNvSpPr>
            <a:spLocks noChangeArrowheads="1"/>
          </p:cNvSpPr>
          <p:nvPr/>
        </p:nvSpPr>
        <p:spPr bwMode="auto">
          <a:xfrm>
            <a:off x="105877" y="3139442"/>
            <a:ext cx="9448801"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6E9D95"/>
              </a:buClr>
              <a:buSzPct val="110000"/>
              <a:buFont typeface="Wingdings" pitchFamily="2" charset="2"/>
              <a:buChar char="§"/>
              <a:defRPr sz="2400" b="1">
                <a:solidFill>
                  <a:srgbClr val="595959"/>
                </a:solidFill>
                <a:latin typeface="Arial" pitchFamily="34" charset="0"/>
                <a:ea typeface="MS PGothic" pitchFamily="34" charset="-128"/>
              </a:defRPr>
            </a:lvl1pPr>
            <a:lvl2pPr marL="742950" indent="-285750">
              <a:spcBef>
                <a:spcPct val="20000"/>
              </a:spcBef>
              <a:buClr>
                <a:srgbClr val="6E9D95"/>
              </a:buClr>
              <a:buSzPct val="110000"/>
              <a:buFont typeface="Arial" pitchFamily="34" charset="0"/>
              <a:buChar char="-"/>
              <a:defRPr sz="2400" b="1">
                <a:solidFill>
                  <a:srgbClr val="595959"/>
                </a:solidFill>
                <a:latin typeface="Arial" pitchFamily="34" charset="0"/>
                <a:ea typeface="MS PGothic" pitchFamily="34" charset="-128"/>
              </a:defRPr>
            </a:lvl2pPr>
            <a:lvl3pPr>
              <a:spcBef>
                <a:spcPct val="20000"/>
              </a:spcBef>
              <a:buClr>
                <a:srgbClr val="6E9D95"/>
              </a:buClr>
              <a:buSzPct val="110000"/>
              <a:buFont typeface="Times" charset="0"/>
              <a:buChar char="•"/>
              <a:defRPr sz="2400" b="1">
                <a:solidFill>
                  <a:srgbClr val="595959"/>
                </a:solidFill>
                <a:latin typeface="Arial" pitchFamily="34" charset="0"/>
                <a:ea typeface="MS PGothic" pitchFamily="34" charset="-128"/>
              </a:defRPr>
            </a:lvl3pPr>
            <a:lvl4pPr marL="1714500" indent="-342900">
              <a:spcBef>
                <a:spcPct val="20000"/>
              </a:spcBef>
              <a:buClr>
                <a:srgbClr val="6E9D95"/>
              </a:buClr>
              <a:buSzPct val="110000"/>
              <a:buFont typeface="Times CE" pitchFamily="28" charset="0"/>
              <a:buChar char="-"/>
              <a:defRPr sz="2400" b="1">
                <a:solidFill>
                  <a:srgbClr val="595959"/>
                </a:solidFill>
                <a:latin typeface="Arial" pitchFamily="34" charset="0"/>
                <a:ea typeface="MS PGothic"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itchFamily="34" charset="0"/>
                <a:ea typeface="MS PGothic"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9pPr>
          </a:lstStyle>
          <a:p>
            <a:pPr lvl="2">
              <a:spcBef>
                <a:spcPct val="0"/>
              </a:spcBef>
              <a:spcAft>
                <a:spcPts val="600"/>
              </a:spcAft>
              <a:buClr>
                <a:srgbClr val="0070C0"/>
              </a:buClr>
              <a:buSzTx/>
              <a:buNone/>
            </a:pPr>
            <a:r>
              <a:rPr lang="en-US" altLang="en-US" sz="2000" dirty="0">
                <a:solidFill>
                  <a:srgbClr val="024076"/>
                </a:solidFill>
              </a:rPr>
              <a:t>Medication-assisted treatment (MAT) increases adherence and reduces:</a:t>
            </a:r>
          </a:p>
          <a:p>
            <a:pPr lvl="3">
              <a:spcBef>
                <a:spcPct val="0"/>
              </a:spcBef>
              <a:spcAft>
                <a:spcPts val="600"/>
              </a:spcAft>
              <a:buClr>
                <a:srgbClr val="0070C0"/>
              </a:buClr>
              <a:buSzTx/>
              <a:buFont typeface="Courier New" pitchFamily="49" charset="0"/>
              <a:buChar char="o"/>
            </a:pPr>
            <a:r>
              <a:rPr lang="en-US" altLang="en-US" sz="2000" dirty="0">
                <a:solidFill>
                  <a:srgbClr val="024076"/>
                </a:solidFill>
              </a:rPr>
              <a:t>Illicit opioid use </a:t>
            </a:r>
          </a:p>
          <a:p>
            <a:pPr lvl="3">
              <a:spcBef>
                <a:spcPct val="0"/>
              </a:spcBef>
              <a:spcAft>
                <a:spcPts val="600"/>
              </a:spcAft>
              <a:buClr>
                <a:srgbClr val="0070C0"/>
              </a:buClr>
              <a:buSzTx/>
              <a:buFont typeface="Courier New" pitchFamily="49" charset="0"/>
              <a:buChar char="o"/>
            </a:pPr>
            <a:r>
              <a:rPr lang="en-US" altLang="en-US" sz="2000" dirty="0">
                <a:solidFill>
                  <a:srgbClr val="024076"/>
                </a:solidFill>
              </a:rPr>
              <a:t>Overdose risk and fatalities </a:t>
            </a:r>
          </a:p>
          <a:p>
            <a:pPr lvl="3">
              <a:spcBef>
                <a:spcPct val="0"/>
              </a:spcBef>
              <a:spcAft>
                <a:spcPts val="600"/>
              </a:spcAft>
              <a:buClr>
                <a:srgbClr val="0070C0"/>
              </a:buClr>
              <a:buSzTx/>
              <a:buFont typeface="Courier New" pitchFamily="49" charset="0"/>
              <a:buChar char="o"/>
            </a:pPr>
            <a:r>
              <a:rPr lang="en-US" altLang="en-US" sz="2000" dirty="0">
                <a:solidFill>
                  <a:srgbClr val="024076"/>
                </a:solidFill>
              </a:rPr>
              <a:t>Health care utilization </a:t>
            </a:r>
          </a:p>
          <a:p>
            <a:pPr lvl="3">
              <a:spcBef>
                <a:spcPct val="0"/>
              </a:spcBef>
              <a:spcAft>
                <a:spcPts val="600"/>
              </a:spcAft>
              <a:buClr>
                <a:srgbClr val="0070C0"/>
              </a:buClr>
              <a:buSzTx/>
              <a:buFont typeface="Courier New" pitchFamily="49" charset="0"/>
              <a:buChar char="o"/>
            </a:pPr>
            <a:r>
              <a:rPr lang="en-US" altLang="en-US" sz="2000" dirty="0">
                <a:solidFill>
                  <a:srgbClr val="024076"/>
                </a:solidFill>
              </a:rPr>
              <a:t>Criminal activity</a:t>
            </a:r>
          </a:p>
        </p:txBody>
      </p:sp>
      <p:sp>
        <p:nvSpPr>
          <p:cNvPr id="28677" name="TextBox 5"/>
          <p:cNvSpPr txBox="1">
            <a:spLocks noChangeArrowheads="1"/>
          </p:cNvSpPr>
          <p:nvPr/>
        </p:nvSpPr>
        <p:spPr bwMode="auto">
          <a:xfrm>
            <a:off x="471004" y="5403444"/>
            <a:ext cx="8347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6E9D95"/>
              </a:buClr>
              <a:buSzPct val="110000"/>
              <a:buFont typeface="Wingdings" pitchFamily="2" charset="2"/>
              <a:buChar char="§"/>
              <a:defRPr sz="2400" b="1">
                <a:solidFill>
                  <a:srgbClr val="595959"/>
                </a:solidFill>
                <a:latin typeface="Arial" pitchFamily="34" charset="0"/>
                <a:ea typeface="MS PGothic" pitchFamily="34" charset="-128"/>
              </a:defRPr>
            </a:lvl1pPr>
            <a:lvl2pPr marL="742950" indent="-285750" defTabSz="457200">
              <a:spcBef>
                <a:spcPct val="20000"/>
              </a:spcBef>
              <a:buClr>
                <a:srgbClr val="6E9D95"/>
              </a:buClr>
              <a:buSzPct val="110000"/>
              <a:buFont typeface="Arial" pitchFamily="34" charset="0"/>
              <a:buChar char="-"/>
              <a:defRPr sz="2400" b="1">
                <a:solidFill>
                  <a:srgbClr val="595959"/>
                </a:solidFill>
                <a:latin typeface="Arial" pitchFamily="34" charset="0"/>
                <a:ea typeface="MS PGothic" pitchFamily="34" charset="-128"/>
              </a:defRPr>
            </a:lvl2pPr>
            <a:lvl3pPr marL="1143000" indent="-228600" defTabSz="457200">
              <a:spcBef>
                <a:spcPct val="20000"/>
              </a:spcBef>
              <a:buClr>
                <a:srgbClr val="6E9D95"/>
              </a:buClr>
              <a:buSzPct val="110000"/>
              <a:buFont typeface="Times" charset="0"/>
              <a:buChar char="•"/>
              <a:defRPr sz="2400" b="1">
                <a:solidFill>
                  <a:srgbClr val="595959"/>
                </a:solidFill>
                <a:latin typeface="Arial" pitchFamily="34" charset="0"/>
                <a:ea typeface="MS PGothic" pitchFamily="34" charset="-128"/>
              </a:defRPr>
            </a:lvl3pPr>
            <a:lvl4pPr marL="1600200" indent="-228600" defTabSz="457200">
              <a:spcBef>
                <a:spcPct val="20000"/>
              </a:spcBef>
              <a:buClr>
                <a:srgbClr val="6E9D95"/>
              </a:buClr>
              <a:buSzPct val="110000"/>
              <a:buFont typeface="Times CE" pitchFamily="28" charset="0"/>
              <a:buChar char="-"/>
              <a:defRPr sz="2400" b="1">
                <a:solidFill>
                  <a:srgbClr val="595959"/>
                </a:solidFill>
                <a:latin typeface="Arial" pitchFamily="34" charset="0"/>
                <a:ea typeface="MS PGothic" pitchFamily="34" charset="-128"/>
              </a:defRPr>
            </a:lvl4pPr>
            <a:lvl5pPr marL="2057400" indent="-228600" defTabSz="457200">
              <a:spcBef>
                <a:spcPct val="20000"/>
              </a:spcBef>
              <a:buClr>
                <a:srgbClr val="6E9D95"/>
              </a:buClr>
              <a:buSzPct val="110000"/>
              <a:buFont typeface="Times CE" pitchFamily="28" charset="0"/>
              <a:buChar char="-"/>
              <a:defRPr sz="2400" b="1">
                <a:solidFill>
                  <a:srgbClr val="595959"/>
                </a:solidFill>
                <a:latin typeface="Arial" pitchFamily="34" charset="0"/>
                <a:ea typeface="MS PGothic" pitchFamily="34" charset="-128"/>
              </a:defRPr>
            </a:lvl5pPr>
            <a:lvl6pPr marL="2514600" indent="-228600" defTabSz="4572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6pPr>
            <a:lvl7pPr marL="2971800" indent="-228600" defTabSz="4572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7pPr>
            <a:lvl8pPr marL="3429000" indent="-228600" defTabSz="4572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8pPr>
            <a:lvl9pPr marL="3886200" indent="-228600" defTabSz="4572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itchFamily="34" charset="0"/>
                <a:ea typeface="MS PGothic" pitchFamily="34" charset="-128"/>
              </a:defRPr>
            </a:lvl9pPr>
          </a:lstStyle>
          <a:p>
            <a:pPr algn="r" eaLnBrk="1" hangingPunct="1">
              <a:spcBef>
                <a:spcPct val="0"/>
              </a:spcBef>
              <a:buClrTx/>
              <a:buSzTx/>
              <a:buFontTx/>
              <a:buNone/>
            </a:pPr>
            <a:r>
              <a:rPr lang="en-US" altLang="en-US" sz="1200" b="0" dirty="0" err="1">
                <a:solidFill>
                  <a:schemeClr val="accent2"/>
                </a:solidFill>
                <a:latin typeface="Calibri" pitchFamily="34" charset="0"/>
              </a:rPr>
              <a:t>Mattick</a:t>
            </a:r>
            <a:r>
              <a:rPr lang="en-US" altLang="en-US" sz="1200" b="0" dirty="0">
                <a:solidFill>
                  <a:schemeClr val="accent2"/>
                </a:solidFill>
                <a:latin typeface="Calibri" pitchFamily="34" charset="0"/>
              </a:rPr>
              <a:t> RP et al., 2009;3:CD002209; Comer SD et al. </a:t>
            </a:r>
            <a:r>
              <a:rPr lang="en-US" altLang="en-US" sz="1200" b="0" i="1" dirty="0">
                <a:solidFill>
                  <a:schemeClr val="accent2"/>
                </a:solidFill>
                <a:latin typeface="Calibri" pitchFamily="34" charset="0"/>
              </a:rPr>
              <a:t>JAMA Psych.</a:t>
            </a:r>
            <a:r>
              <a:rPr lang="en-US" altLang="en-US" sz="1200" b="0" dirty="0">
                <a:solidFill>
                  <a:schemeClr val="accent2"/>
                </a:solidFill>
                <a:latin typeface="Calibri" pitchFamily="34" charset="0"/>
              </a:rPr>
              <a:t> 2006;63:210-8; </a:t>
            </a:r>
            <a:r>
              <a:rPr lang="en-US" altLang="en-US" sz="1200" b="0" dirty="0" err="1">
                <a:solidFill>
                  <a:schemeClr val="accent2"/>
                </a:solidFill>
                <a:latin typeface="Calibri" pitchFamily="34" charset="0"/>
              </a:rPr>
              <a:t>Fudala</a:t>
            </a:r>
            <a:r>
              <a:rPr lang="en-US" altLang="en-US" sz="1200" b="0" dirty="0">
                <a:solidFill>
                  <a:schemeClr val="accent2"/>
                </a:solidFill>
                <a:latin typeface="Calibri" pitchFamily="34" charset="0"/>
              </a:rPr>
              <a:t> PJ et al., </a:t>
            </a:r>
            <a:r>
              <a:rPr lang="en-US" altLang="en-US" sz="1200" b="0" i="1" dirty="0">
                <a:solidFill>
                  <a:schemeClr val="accent2"/>
                </a:solidFill>
                <a:latin typeface="Calibri" pitchFamily="34" charset="0"/>
              </a:rPr>
              <a:t>NEJM. 2003</a:t>
            </a:r>
            <a:r>
              <a:rPr lang="en-US" altLang="en-US" sz="1200" b="0" dirty="0">
                <a:solidFill>
                  <a:schemeClr val="accent2"/>
                </a:solidFill>
                <a:latin typeface="Calibri" pitchFamily="34" charset="0"/>
              </a:rPr>
              <a:t>;10:949-58; </a:t>
            </a:r>
          </a:p>
          <a:p>
            <a:pPr algn="r" eaLnBrk="1" hangingPunct="1">
              <a:spcBef>
                <a:spcPct val="0"/>
              </a:spcBef>
              <a:buClrTx/>
              <a:buSzTx/>
              <a:buFontTx/>
              <a:buNone/>
            </a:pPr>
            <a:r>
              <a:rPr lang="en-US" altLang="en-US" sz="1200" b="0" dirty="0">
                <a:solidFill>
                  <a:schemeClr val="accent2"/>
                </a:solidFill>
                <a:latin typeface="Calibri" pitchFamily="34" charset="0"/>
              </a:rPr>
              <a:t>Schwartz RP et al. </a:t>
            </a:r>
            <a:r>
              <a:rPr lang="en-US" altLang="en-US" sz="1200" b="0" i="1" dirty="0">
                <a:solidFill>
                  <a:schemeClr val="accent2"/>
                </a:solidFill>
                <a:latin typeface="Calibri" pitchFamily="34" charset="0"/>
              </a:rPr>
              <a:t>AJPH. </a:t>
            </a:r>
            <a:r>
              <a:rPr lang="en-US" altLang="en-US" sz="1200" b="0" dirty="0">
                <a:solidFill>
                  <a:schemeClr val="accent2"/>
                </a:solidFill>
                <a:latin typeface="Calibri" pitchFamily="34" charset="0"/>
              </a:rPr>
              <a:t>2013;103,917-22;. </a:t>
            </a:r>
            <a:r>
              <a:rPr lang="en-US" altLang="en-US" sz="1200" b="0" dirty="0" err="1">
                <a:solidFill>
                  <a:schemeClr val="accent2"/>
                </a:solidFill>
                <a:latin typeface="Calibri" pitchFamily="34" charset="0"/>
              </a:rPr>
              <a:t>Tsui</a:t>
            </a:r>
            <a:r>
              <a:rPr lang="en-US" altLang="en-US" sz="1200" b="0" dirty="0">
                <a:solidFill>
                  <a:schemeClr val="accent2"/>
                </a:solidFill>
                <a:latin typeface="Calibri" pitchFamily="34" charset="0"/>
              </a:rPr>
              <a:t> JI et al. </a:t>
            </a:r>
            <a:r>
              <a:rPr lang="en-US" altLang="en-US" sz="1200" b="0" i="1" dirty="0">
                <a:solidFill>
                  <a:schemeClr val="accent2"/>
                </a:solidFill>
                <a:latin typeface="Calibri" pitchFamily="34" charset="0"/>
              </a:rPr>
              <a:t>JAMA Intern Med. </a:t>
            </a:r>
            <a:r>
              <a:rPr lang="en-US" altLang="en-US" sz="1200" b="0" dirty="0">
                <a:solidFill>
                  <a:schemeClr val="accent2"/>
                </a:solidFill>
                <a:latin typeface="Calibri" pitchFamily="34" charset="0"/>
              </a:rPr>
              <a:t>2014;174:1974-81; Metzger DS et al., </a:t>
            </a:r>
            <a:r>
              <a:rPr lang="en-US" altLang="en-US" sz="1200" b="0" i="1" dirty="0">
                <a:solidFill>
                  <a:schemeClr val="accent2"/>
                </a:solidFill>
                <a:latin typeface="Calibri" pitchFamily="34" charset="0"/>
              </a:rPr>
              <a:t>J </a:t>
            </a:r>
            <a:r>
              <a:rPr lang="en-US" altLang="en-US" sz="1200" b="0" i="1" dirty="0" err="1">
                <a:solidFill>
                  <a:schemeClr val="accent2"/>
                </a:solidFill>
                <a:latin typeface="Calibri" pitchFamily="34" charset="0"/>
              </a:rPr>
              <a:t>Acquir</a:t>
            </a:r>
            <a:r>
              <a:rPr lang="en-US" altLang="en-US" sz="1200" b="0" i="1" dirty="0">
                <a:solidFill>
                  <a:schemeClr val="accent2"/>
                </a:solidFill>
                <a:latin typeface="Calibri" pitchFamily="34" charset="0"/>
              </a:rPr>
              <a:t> Immune </a:t>
            </a:r>
            <a:r>
              <a:rPr lang="en-US" altLang="en-US" sz="1200" b="0" i="1" dirty="0" err="1">
                <a:solidFill>
                  <a:schemeClr val="accent2"/>
                </a:solidFill>
                <a:latin typeface="Calibri" pitchFamily="34" charset="0"/>
              </a:rPr>
              <a:t>Defic</a:t>
            </a:r>
            <a:r>
              <a:rPr lang="en-US" altLang="en-US" sz="1200" b="0" i="1" dirty="0">
                <a:solidFill>
                  <a:schemeClr val="accent2"/>
                </a:solidFill>
                <a:latin typeface="Calibri" pitchFamily="34" charset="0"/>
              </a:rPr>
              <a:t> </a:t>
            </a:r>
            <a:r>
              <a:rPr lang="en-US" altLang="en-US" sz="1200" b="0" i="1" dirty="0" err="1">
                <a:solidFill>
                  <a:schemeClr val="accent2"/>
                </a:solidFill>
                <a:latin typeface="Calibri" pitchFamily="34" charset="0"/>
              </a:rPr>
              <a:t>Syndr</a:t>
            </a:r>
            <a:r>
              <a:rPr lang="en-US" altLang="en-US" sz="1200" b="0" i="1" dirty="0">
                <a:solidFill>
                  <a:schemeClr val="accent2"/>
                </a:solidFill>
                <a:latin typeface="Calibri" pitchFamily="34" charset="0"/>
              </a:rPr>
              <a:t>. </a:t>
            </a:r>
            <a:r>
              <a:rPr lang="en-US" altLang="en-US" sz="1200" b="0" dirty="0">
                <a:solidFill>
                  <a:schemeClr val="accent2"/>
                </a:solidFill>
                <a:latin typeface="Calibri" pitchFamily="34" charset="0"/>
              </a:rPr>
              <a:t>1993;6:1049-56.</a:t>
            </a:r>
          </a:p>
          <a:p>
            <a:pPr eaLnBrk="1" hangingPunct="1">
              <a:spcBef>
                <a:spcPct val="0"/>
              </a:spcBef>
              <a:buClrTx/>
              <a:buSzTx/>
              <a:buFontTx/>
              <a:buNone/>
            </a:pPr>
            <a:endParaRPr lang="en-US" altLang="en-US" sz="1200" b="0" dirty="0">
              <a:solidFill>
                <a:schemeClr val="accent2"/>
              </a:solidFill>
              <a:latin typeface="Calibri" pitchFamily="34" charset="0"/>
            </a:endParaRPr>
          </a:p>
        </p:txBody>
      </p:sp>
    </p:spTree>
    <p:extLst>
      <p:ext uri="{BB962C8B-B14F-4D97-AF65-F5344CB8AC3E}">
        <p14:creationId xmlns:p14="http://schemas.microsoft.com/office/powerpoint/2010/main" val="134778125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639" y="4071270"/>
            <a:ext cx="8458005" cy="1935835"/>
          </a:xfrm>
        </p:spPr>
        <p:txBody>
          <a:bodyPr/>
          <a:lstStyle/>
          <a:p>
            <a:pPr>
              <a:lnSpc>
                <a:spcPts val="6300"/>
              </a:lnSpc>
            </a:pPr>
            <a:r>
              <a:rPr lang="en-US" sz="4800" b="1" dirty="0"/>
              <a:t>Key Policy Challenges</a:t>
            </a:r>
          </a:p>
        </p:txBody>
      </p:sp>
    </p:spTree>
    <p:extLst>
      <p:ext uri="{BB962C8B-B14F-4D97-AF65-F5344CB8AC3E}">
        <p14:creationId xmlns:p14="http://schemas.microsoft.com/office/powerpoint/2010/main" val="314020646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0098AA"/>
      </a:accent1>
      <a:accent2>
        <a:srgbClr val="002147"/>
      </a:accent2>
      <a:accent3>
        <a:srgbClr val="00B1C4"/>
      </a:accent3>
      <a:accent4>
        <a:srgbClr val="8AD394"/>
      </a:accent4>
      <a:accent5>
        <a:srgbClr val="005ABC"/>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HH_PrsntnTmple_2015_TEMPLATE.pptx" id="{0ECDA061-C0F1-4A6D-AE54-FA17D641BC7A}" vid="{A4C16152-6DA5-4B7E-B0F0-CB4C5073B8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21471</TotalTime>
  <Words>2997</Words>
  <Application>Microsoft Office PowerPoint</Application>
  <PresentationFormat>Widescreen</PresentationFormat>
  <Paragraphs>286</Paragraphs>
  <Slides>24</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MS PGothic</vt:lpstr>
      <vt:lpstr>Arial</vt:lpstr>
      <vt:lpstr>Arial Narrow</vt:lpstr>
      <vt:lpstr>Calibri</vt:lpstr>
      <vt:lpstr>Cambria</vt:lpstr>
      <vt:lpstr>Courier New</vt:lpstr>
      <vt:lpstr>Georgia</vt:lpstr>
      <vt:lpstr>Times</vt:lpstr>
      <vt:lpstr>Times New Roman</vt:lpstr>
      <vt:lpstr>Trebuchet MS</vt:lpstr>
      <vt:lpstr>Wingdings</vt:lpstr>
      <vt:lpstr>Wingdings 2</vt:lpstr>
      <vt:lpstr>Wingdings 3</vt:lpstr>
      <vt:lpstr>Facet</vt:lpstr>
      <vt:lpstr>Act 88 – Advisory Council on Heroin and Opioid Prevention and Education</vt:lpstr>
      <vt:lpstr>HOPE Council Members</vt:lpstr>
      <vt:lpstr>Agenda</vt:lpstr>
      <vt:lpstr>Pew Charitable Trusts</vt:lpstr>
      <vt:lpstr>Pew Treatment Systems Assessment Update  December HOPE Council Meeting</vt:lpstr>
      <vt:lpstr>Today’s Topics</vt:lpstr>
      <vt:lpstr>Pew’s Technical Assistance</vt:lpstr>
      <vt:lpstr>Medication-Assisted Treatment for Opioid Use Disorder</vt:lpstr>
      <vt:lpstr>Key Policy Challenges</vt:lpstr>
      <vt:lpstr>Limited Availability of Medication-Assisted Treatment</vt:lpstr>
      <vt:lpstr>Louisiana Lacks MAT Treatment Capacity</vt:lpstr>
      <vt:lpstr>Limited Access to Methadone</vt:lpstr>
      <vt:lpstr>Coverage and Integration Gaps</vt:lpstr>
      <vt:lpstr>Medicaid Coverage of Methadone</vt:lpstr>
      <vt:lpstr>Potential Policy Solutions</vt:lpstr>
      <vt:lpstr>Increase MAT Provider Availability</vt:lpstr>
      <vt:lpstr>Enhance Coverage and Integration</vt:lpstr>
      <vt:lpstr>Next Steps</vt:lpstr>
      <vt:lpstr>Key Dates</vt:lpstr>
      <vt:lpstr>Questions?</vt:lpstr>
      <vt:lpstr>Contact Information</vt:lpstr>
      <vt:lpstr>Year-End Status Report Review </vt:lpstr>
      <vt:lpstr>Discussion</vt:lpstr>
      <vt:lpstr>Next Steps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Athota</dc:creator>
  <cp:lastModifiedBy>Keetsie Gunnels</cp:lastModifiedBy>
  <cp:revision>357</cp:revision>
  <cp:lastPrinted>2018-12-07T15:24:04Z</cp:lastPrinted>
  <dcterms:created xsi:type="dcterms:W3CDTF">2015-09-15T20:11:55Z</dcterms:created>
  <dcterms:modified xsi:type="dcterms:W3CDTF">2019-03-21T18:21:22Z</dcterms:modified>
</cp:coreProperties>
</file>