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6"/>
  </p:notesMasterIdLst>
  <p:handoutMasterIdLst>
    <p:handoutMasterId r:id="rId27"/>
  </p:handoutMasterIdLst>
  <p:sldIdLst>
    <p:sldId id="331" r:id="rId6"/>
    <p:sldId id="404" r:id="rId7"/>
    <p:sldId id="911" r:id="rId8"/>
    <p:sldId id="930" r:id="rId9"/>
    <p:sldId id="908" r:id="rId10"/>
    <p:sldId id="889" r:id="rId11"/>
    <p:sldId id="929" r:id="rId12"/>
    <p:sldId id="914" r:id="rId13"/>
    <p:sldId id="915" r:id="rId14"/>
    <p:sldId id="917" r:id="rId15"/>
    <p:sldId id="918" r:id="rId16"/>
    <p:sldId id="919" r:id="rId17"/>
    <p:sldId id="921" r:id="rId18"/>
    <p:sldId id="922" r:id="rId19"/>
    <p:sldId id="923" r:id="rId20"/>
    <p:sldId id="925" r:id="rId21"/>
    <p:sldId id="926" r:id="rId22"/>
    <p:sldId id="931" r:id="rId23"/>
    <p:sldId id="927" r:id="rId24"/>
    <p:sldId id="8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D91D46-DE4D-BF9D-7E4F-C84D438CBE4A}" name="Megan Chase" initials="MC" userId="S::mchase@hsag.com::60b95d70-5b4c-4bdf-b941-de3d2ee7c674" providerId="AD"/>
  <p188:author id="{18808856-C1CA-6F0B-7122-0047C3B0CA23}" name="Kristine Hartmann" initials="KSH" userId="Kristine Hartmann" providerId="None"/>
  <p188:author id="{C63F7460-B7C0-EBEF-8F3B-1DA5DFAA7D2E}" name="Lauren Sawyer" initials="LS" userId="Lauren Sawyer" providerId="None"/>
  <p188:author id="{14A69575-65F5-59A9-D7E4-19F1003F4DBB}" name="HSAG" initials="HSAG" userId="HSAG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elissa Hakim" initials="MH" lastIdx="2" clrIdx="6">
    <p:extLst>
      <p:ext uri="{19B8F6BF-5375-455C-9EA6-DF929625EA0E}">
        <p15:presenceInfo xmlns:p15="http://schemas.microsoft.com/office/powerpoint/2012/main" userId="S::mhakim@hsag.com::0b723440-21e7-453a-80dd-f838a8c40314" providerId="AD"/>
      </p:ext>
    </p:extLst>
  </p:cmAuthor>
  <p:cmAuthor id="1" name="Kim Elliott" initials="KE" lastIdx="34" clrIdx="0">
    <p:extLst>
      <p:ext uri="{19B8F6BF-5375-455C-9EA6-DF929625EA0E}">
        <p15:presenceInfo xmlns:p15="http://schemas.microsoft.com/office/powerpoint/2012/main" userId="S::kelliott@hsag.com::0ba7ba7f-574e-4f7b-bb78-8a6d1b890c4a" providerId="AD"/>
      </p:ext>
    </p:extLst>
  </p:cmAuthor>
  <p:cmAuthor id="2" name="Amber Saldivar" initials="AS" lastIdx="7" clrIdx="1">
    <p:extLst>
      <p:ext uri="{19B8F6BF-5375-455C-9EA6-DF929625EA0E}">
        <p15:presenceInfo xmlns:p15="http://schemas.microsoft.com/office/powerpoint/2012/main" userId="S::ASaldivar@hsag.com::448c2f48-d01b-428c-b68b-89333ee816f2" providerId="AD"/>
      </p:ext>
    </p:extLst>
  </p:cmAuthor>
  <p:cmAuthor id="3" name="HSAG" initials="HSAG" lastIdx="15" clrIdx="2">
    <p:extLst>
      <p:ext uri="{19B8F6BF-5375-455C-9EA6-DF929625EA0E}">
        <p15:presenceInfo xmlns:p15="http://schemas.microsoft.com/office/powerpoint/2012/main" userId="HSAG" providerId="None"/>
      </p:ext>
    </p:extLst>
  </p:cmAuthor>
  <p:cmAuthor id="4" name="Kari Vanderslice" initials="KV" lastIdx="25" clrIdx="3">
    <p:extLst>
      <p:ext uri="{19B8F6BF-5375-455C-9EA6-DF929625EA0E}">
        <p15:presenceInfo xmlns:p15="http://schemas.microsoft.com/office/powerpoint/2012/main" userId="S::kvanderslice@hsag.com::998e53e0-2a4d-403b-a5ae-d46dec7523b8" providerId="AD"/>
      </p:ext>
    </p:extLst>
  </p:cmAuthor>
  <p:cmAuthor id="5" name="Raymond Berens" initials="RB" lastIdx="9" clrIdx="4">
    <p:extLst>
      <p:ext uri="{19B8F6BF-5375-455C-9EA6-DF929625EA0E}">
        <p15:presenceInfo xmlns:p15="http://schemas.microsoft.com/office/powerpoint/2012/main" userId="S::rberens@hsag.com::637a1531-9bba-434b-8066-0585d88254b2" providerId="AD"/>
      </p:ext>
    </p:extLst>
  </p:cmAuthor>
  <p:cmAuthor id="6" name="Nicole Fair " initials="NF" lastIdx="19" clrIdx="5">
    <p:extLst>
      <p:ext uri="{19B8F6BF-5375-455C-9EA6-DF929625EA0E}">
        <p15:presenceInfo xmlns:p15="http://schemas.microsoft.com/office/powerpoint/2012/main" userId="Nicole Fair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017" autoAdjust="0"/>
    <p:restoredTop sz="92171" autoAdjust="0"/>
  </p:normalViewPr>
  <p:slideViewPr>
    <p:cSldViewPr snapToGrid="0">
      <p:cViewPr varScale="1">
        <p:scale>
          <a:sx n="102" d="100"/>
          <a:sy n="102" d="100"/>
        </p:scale>
        <p:origin x="2094" y="126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38867" y="36971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629651" y="8424333"/>
            <a:ext cx="359587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Services Advisory Group, Inc.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fld id="{C421F214-65C1-4BD1-A29A-E6049B2E585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390821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21E7E-F56A-4A6E-8EBB-DFE43C9C1E83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78A91-E263-46B9-A7AE-71D8ABBAC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0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78A91-E263-46B9-A7AE-71D8ABBACD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8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022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>
              <a:solidFill>
                <a:schemeClr val="dk1"/>
              </a:solidFill>
            </a:endParaRPr>
          </a:p>
          <a:p>
            <a:pPr defTabSz="9143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8A91-E263-46B9-A7AE-71D8ABBAC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1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042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7671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>
              <a:solidFill>
                <a:schemeClr val="dk1"/>
              </a:solidFill>
            </a:endParaRPr>
          </a:p>
          <a:p>
            <a:pPr defTabSz="9143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8A91-E263-46B9-A7AE-71D8ABBAC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6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747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2406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>
              <a:solidFill>
                <a:schemeClr val="dk1"/>
              </a:solidFill>
            </a:endParaRPr>
          </a:p>
          <a:p>
            <a:pPr defTabSz="9143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8A91-E263-46B9-A7AE-71D8ABBAC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6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7988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040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78A91-E263-46B9-A7AE-71D8ABBACD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60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78A91-E263-46B9-A7AE-71D8ABBACD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5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78A91-E263-46B9-A7AE-71D8ABBACD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9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920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>
              <a:solidFill>
                <a:schemeClr val="dk1"/>
              </a:solidFill>
            </a:endParaRPr>
          </a:p>
          <a:p>
            <a:pPr defTabSz="9143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8A91-E263-46B9-A7AE-71D8ABBAC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0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1261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78A91-E263-46B9-A7AE-71D8ABBACD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/>
          </a:p>
          <a:p>
            <a:pPr defTabSz="914318">
              <a:defRPr/>
            </a:pPr>
            <a:endParaRPr lang="en-US" dirty="0">
              <a:solidFill>
                <a:schemeClr val="dk1"/>
              </a:solidFill>
            </a:endParaRPr>
          </a:p>
          <a:p>
            <a:pPr defTabSz="91431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8A91-E263-46B9-A7AE-71D8ABBAC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47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411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362200"/>
            <a:ext cx="83058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305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19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0639-1699-4958-8469-EAD60A3B590A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80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CB65-2BB2-4600-B132-72E877AF0804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47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2362200"/>
            <a:ext cx="83058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305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4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362200"/>
            <a:ext cx="83058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305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76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tIns="45720" rIns="0" anchor="ctr" anchorCtr="0">
            <a:noAutofit/>
          </a:bodyPr>
          <a:lstStyle>
            <a:lvl1pPr algn="l">
              <a:lnSpc>
                <a:spcPts val="3700"/>
              </a:lnSpc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63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9100" y="2362200"/>
            <a:ext cx="83058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305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51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lnSpc>
                <a:spcPts val="37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23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lnSpc>
                <a:spcPts val="37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097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lnSpc>
                <a:spcPts val="37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44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59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tIns="45720" rIns="0" anchor="ctr" anchorCtr="0">
            <a:noAutofit/>
          </a:bodyPr>
          <a:lstStyle>
            <a:lvl1pPr algn="l">
              <a:lnSpc>
                <a:spcPts val="3700"/>
              </a:lnSpc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2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43000"/>
            <a:ext cx="3008313" cy="1676400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971800"/>
            <a:ext cx="3008313" cy="31543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71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724400"/>
            <a:ext cx="6132512" cy="566738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7056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256" y="5367338"/>
            <a:ext cx="6096000" cy="8048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5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0639-1699-4958-8469-EAD60A3B590A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47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ECB65-2BB2-4600-B132-72E877AF0804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96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19100" y="2362200"/>
            <a:ext cx="83058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305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77000"/>
            <a:ext cx="762000" cy="3810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57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9100" y="2362200"/>
            <a:ext cx="83058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305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32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lnSpc>
                <a:spcPts val="37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2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lnSpc>
                <a:spcPts val="37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373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228600" y="0"/>
            <a:ext cx="8686800" cy="1066800"/>
          </a:xfrm>
        </p:spPr>
        <p:txBody>
          <a:bodyPr lIns="0" rIns="0" anchor="ctr" anchorCtr="0">
            <a:noAutofit/>
          </a:bodyPr>
          <a:lstStyle>
            <a:lvl1pPr algn="l">
              <a:lnSpc>
                <a:spcPts val="3700"/>
              </a:lnSpc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71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4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43000"/>
            <a:ext cx="3008313" cy="1676400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2971800"/>
            <a:ext cx="3008313" cy="31543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1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724400"/>
            <a:ext cx="6132512" cy="566738"/>
          </a:xfrm>
        </p:spPr>
        <p:txBody>
          <a:bodyPr anchor="b">
            <a:noAutofit/>
          </a:bodyPr>
          <a:lstStyle>
            <a:lvl1pPr algn="l"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7056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256" y="5367338"/>
            <a:ext cx="6096000" cy="8048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/>
          <a:lstStyle>
            <a:lvl1pPr algn="l"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932CD8-2456-4537-B600-04522923C8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4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E82D-28B4-43C8-A932-F4B81A8B5B64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4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E82D-28B4-43C8-A932-F4B81A8B5B64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2427-4AE7-4AFA-820A-FD7DD64A31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3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737BB2-E56D-4257-976A-DD6843DAC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052083"/>
            <a:ext cx="8305800" cy="2057400"/>
          </a:xfrm>
        </p:spPr>
        <p:txBody>
          <a:bodyPr/>
          <a:lstStyle/>
          <a:p>
            <a:r>
              <a:rPr lang="en-US" sz="3600" dirty="0"/>
              <a:t>2024 Louisiana Managed Care Organization (MCO)</a:t>
            </a:r>
            <a:r>
              <a:rPr lang="en-US" sz="3200" dirty="0"/>
              <a:t> </a:t>
            </a:r>
            <a:r>
              <a:rPr lang="en-US" sz="3600" dirty="0"/>
              <a:t>Performance Improvement Projects (PIPs) Highlights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47BA3-9A0A-4E8E-9588-5AE07491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C90C981E-983E-49BB-A154-2CA8069DB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5029200"/>
            <a:ext cx="8305800" cy="9906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Kris Hartmann, MS</a:t>
            </a:r>
          </a:p>
          <a:p>
            <a:pPr algn="l"/>
            <a:r>
              <a:rPr lang="en-US" sz="2400" i="1" dirty="0"/>
              <a:t>Associate Director, PIP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C1877-B888-4D6A-844E-6203855E0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903" y="533400"/>
            <a:ext cx="246299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94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39039"/>
            <a:ext cx="8686800" cy="1066800"/>
          </a:xfrm>
        </p:spPr>
        <p:txBody>
          <a:bodyPr/>
          <a:lstStyle/>
          <a:p>
            <a:pPr marL="91440" marR="9144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FVA PIP Outcomes: Remeasurement 2 (2024)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4118"/>
            <a:ext cx="8534400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080BAE10-B5A0-84A7-FF76-C6B839B4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6536"/>
              </p:ext>
            </p:extLst>
          </p:nvPr>
        </p:nvGraphicFramePr>
        <p:xfrm>
          <a:off x="447673" y="1177690"/>
          <a:ext cx="8248652" cy="423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892">
                  <a:extLst>
                    <a:ext uri="{9D8B030D-6E8A-4147-A177-3AD203B41FA5}">
                      <a16:colId xmlns:a16="http://schemas.microsoft.com/office/drawing/2014/main" val="1843585061"/>
                    </a:ext>
                  </a:extLst>
                </a:gridCol>
                <a:gridCol w="1759940">
                  <a:extLst>
                    <a:ext uri="{9D8B030D-6E8A-4147-A177-3AD203B41FA5}">
                      <a16:colId xmlns:a16="http://schemas.microsoft.com/office/drawing/2014/main" val="2980896313"/>
                    </a:ext>
                  </a:extLst>
                </a:gridCol>
                <a:gridCol w="1759940">
                  <a:extLst>
                    <a:ext uri="{9D8B030D-6E8A-4147-A177-3AD203B41FA5}">
                      <a16:colId xmlns:a16="http://schemas.microsoft.com/office/drawing/2014/main" val="589045579"/>
                    </a:ext>
                  </a:extLst>
                </a:gridCol>
                <a:gridCol w="1759940">
                  <a:extLst>
                    <a:ext uri="{9D8B030D-6E8A-4147-A177-3AD203B41FA5}">
                      <a16:colId xmlns:a16="http://schemas.microsoft.com/office/drawing/2014/main" val="2218409907"/>
                    </a:ext>
                  </a:extLst>
                </a:gridCol>
                <a:gridCol w="1759940">
                  <a:extLst>
                    <a:ext uri="{9D8B030D-6E8A-4147-A177-3AD203B41FA5}">
                      <a16:colId xmlns:a16="http://schemas.microsoft.com/office/drawing/2014/main" val="1761697749"/>
                    </a:ext>
                  </a:extLst>
                </a:gridCol>
              </a:tblGrid>
              <a:tr h="60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dirty="0">
                          <a:effectLst/>
                        </a:rPr>
                        <a:t>MCO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1. FVA 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6–18 Mos.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2. FVA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19 Mos.–2 Yrs.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3. FVA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3–5 Yrs.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4. FVA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6 Mos.–5 Yrs.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409544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ABH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874674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ACLA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553694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HBL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247415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HUM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(R1)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472277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LHCC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10.81%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017608"/>
                  </a:ext>
                </a:extLst>
              </a:tr>
              <a:tr h="6046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UHC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336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EFEB3F-CF46-677E-3814-48854CE792A8}"/>
              </a:ext>
            </a:extLst>
          </p:cNvPr>
          <p:cNvSpPr txBox="1"/>
          <p:nvPr/>
        </p:nvSpPr>
        <p:spPr>
          <a:xfrm>
            <a:off x="299453" y="5510982"/>
            <a:ext cx="775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Statistically significant improvement compared to Baseline results (</a:t>
            </a:r>
            <a:r>
              <a:rPr lang="en-US" sz="1400" i="1" dirty="0"/>
              <a:t>p</a:t>
            </a:r>
            <a:r>
              <a:rPr lang="en-US" sz="1400" dirty="0"/>
              <a:t> &lt; 0.05) </a:t>
            </a:r>
          </a:p>
          <a:p>
            <a:endParaRPr lang="en-US" sz="800" dirty="0"/>
          </a:p>
          <a:p>
            <a:r>
              <a:rPr lang="en-US" sz="1400" dirty="0"/>
              <a:t>Improvement compared to Baseline results that was not statistically significant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4B13609-CE00-F728-32C4-5729528D8387}"/>
              </a:ext>
            </a:extLst>
          </p:cNvPr>
          <p:cNvSpPr/>
          <p:nvPr/>
        </p:nvSpPr>
        <p:spPr>
          <a:xfrm>
            <a:off x="199778" y="5515391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12EF66-CC25-6E6D-2BFB-13DBF39F146D}"/>
              </a:ext>
            </a:extLst>
          </p:cNvPr>
          <p:cNvCxnSpPr>
            <a:cxnSpLocks/>
          </p:cNvCxnSpPr>
          <p:nvPr/>
        </p:nvCxnSpPr>
        <p:spPr>
          <a:xfrm flipV="1">
            <a:off x="256383" y="5834147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0FF47D-CF39-31CA-7D98-07D72C416263}"/>
              </a:ext>
            </a:extLst>
          </p:cNvPr>
          <p:cNvCxnSpPr>
            <a:cxnSpLocks/>
          </p:cNvCxnSpPr>
          <p:nvPr/>
        </p:nvCxnSpPr>
        <p:spPr>
          <a:xfrm flipV="1">
            <a:off x="6570302" y="1955927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6412C4-F5C3-B2C3-62F8-21220EB6BDD1}"/>
              </a:ext>
            </a:extLst>
          </p:cNvPr>
          <p:cNvCxnSpPr>
            <a:cxnSpLocks/>
          </p:cNvCxnSpPr>
          <p:nvPr/>
        </p:nvCxnSpPr>
        <p:spPr>
          <a:xfrm flipV="1">
            <a:off x="3001690" y="1955928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Up 10">
            <a:extLst>
              <a:ext uri="{FF2B5EF4-FFF2-40B4-BE49-F238E27FC236}">
                <a16:creationId xmlns:a16="http://schemas.microsoft.com/office/drawing/2014/main" id="{3C456ACA-95A7-DE68-4E87-5F000215474C}"/>
              </a:ext>
            </a:extLst>
          </p:cNvPr>
          <p:cNvSpPr/>
          <p:nvPr/>
        </p:nvSpPr>
        <p:spPr>
          <a:xfrm>
            <a:off x="8255435" y="1955927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435A7CE-05DC-B774-0C7B-E99546689A7F}"/>
              </a:ext>
            </a:extLst>
          </p:cNvPr>
          <p:cNvSpPr/>
          <p:nvPr/>
        </p:nvSpPr>
        <p:spPr>
          <a:xfrm>
            <a:off x="4715353" y="1955927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DB5DF460-1B1B-226C-1BA9-787A55B7DCF7}"/>
              </a:ext>
            </a:extLst>
          </p:cNvPr>
          <p:cNvSpPr/>
          <p:nvPr/>
        </p:nvSpPr>
        <p:spPr>
          <a:xfrm>
            <a:off x="8267769" y="2574860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6CA0AEDB-D489-A53E-CE0B-61A84CA38386}"/>
              </a:ext>
            </a:extLst>
          </p:cNvPr>
          <p:cNvSpPr/>
          <p:nvPr/>
        </p:nvSpPr>
        <p:spPr>
          <a:xfrm>
            <a:off x="6497501" y="2574861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E8FD9126-7648-CF16-B000-053CD8C39078}"/>
              </a:ext>
            </a:extLst>
          </p:cNvPr>
          <p:cNvSpPr/>
          <p:nvPr/>
        </p:nvSpPr>
        <p:spPr>
          <a:xfrm>
            <a:off x="4715353" y="2585722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01F6FF4E-5A2A-152D-FBB0-688DA085577A}"/>
              </a:ext>
            </a:extLst>
          </p:cNvPr>
          <p:cNvSpPr/>
          <p:nvPr/>
        </p:nvSpPr>
        <p:spPr>
          <a:xfrm>
            <a:off x="2945085" y="2585722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5E2D7698-BB7F-992C-5F63-9352590C017C}"/>
              </a:ext>
            </a:extLst>
          </p:cNvPr>
          <p:cNvSpPr/>
          <p:nvPr/>
        </p:nvSpPr>
        <p:spPr>
          <a:xfrm>
            <a:off x="8267768" y="378138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5BA3CBDB-50F9-9B36-C862-E8AD08D1F59F}"/>
              </a:ext>
            </a:extLst>
          </p:cNvPr>
          <p:cNvSpPr/>
          <p:nvPr/>
        </p:nvSpPr>
        <p:spPr>
          <a:xfrm>
            <a:off x="6487225" y="3800804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A1DE3F6C-D6C1-B02E-57F2-8AB2E9CFE5A7}"/>
              </a:ext>
            </a:extLst>
          </p:cNvPr>
          <p:cNvSpPr/>
          <p:nvPr/>
        </p:nvSpPr>
        <p:spPr>
          <a:xfrm>
            <a:off x="4715353" y="3813051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E51991C5-C3EF-EA37-9FC7-6F9BE823F0E9}"/>
              </a:ext>
            </a:extLst>
          </p:cNvPr>
          <p:cNvSpPr/>
          <p:nvPr/>
        </p:nvSpPr>
        <p:spPr>
          <a:xfrm>
            <a:off x="2949993" y="378138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F04A0B6A-13D6-5817-EFF9-CD3A5A979003}"/>
              </a:ext>
            </a:extLst>
          </p:cNvPr>
          <p:cNvSpPr/>
          <p:nvPr/>
        </p:nvSpPr>
        <p:spPr>
          <a:xfrm>
            <a:off x="8267767" y="4402470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6B0D58AB-B71A-B9B5-9B0C-7DD9FF38A9A5}"/>
              </a:ext>
            </a:extLst>
          </p:cNvPr>
          <p:cNvSpPr/>
          <p:nvPr/>
        </p:nvSpPr>
        <p:spPr>
          <a:xfrm>
            <a:off x="6471835" y="4372869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F24D8395-5D79-76D3-C363-58E549BD9D12}"/>
              </a:ext>
            </a:extLst>
          </p:cNvPr>
          <p:cNvSpPr/>
          <p:nvPr/>
        </p:nvSpPr>
        <p:spPr>
          <a:xfrm>
            <a:off x="4705926" y="4402470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F9E644C2-D1FA-001C-15E1-C3C186F899C2}"/>
              </a:ext>
            </a:extLst>
          </p:cNvPr>
          <p:cNvSpPr/>
          <p:nvPr/>
        </p:nvSpPr>
        <p:spPr>
          <a:xfrm>
            <a:off x="2945682" y="4402470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5849272F-63C9-8430-1A19-ADC92D302236}"/>
              </a:ext>
            </a:extLst>
          </p:cNvPr>
          <p:cNvSpPr/>
          <p:nvPr/>
        </p:nvSpPr>
        <p:spPr>
          <a:xfrm>
            <a:off x="8267767" y="4979388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3899044F-1ABE-43B0-7A0D-639A2E4967E4}"/>
              </a:ext>
            </a:extLst>
          </p:cNvPr>
          <p:cNvSpPr/>
          <p:nvPr/>
        </p:nvSpPr>
        <p:spPr>
          <a:xfrm>
            <a:off x="2951987" y="4979388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965DF6-084D-8E3A-DF93-C26D2A2D0098}"/>
              </a:ext>
            </a:extLst>
          </p:cNvPr>
          <p:cNvCxnSpPr>
            <a:cxnSpLocks/>
          </p:cNvCxnSpPr>
          <p:nvPr/>
        </p:nvCxnSpPr>
        <p:spPr>
          <a:xfrm flipV="1">
            <a:off x="6537867" y="4927135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B624D9-304E-AF0A-A0F2-F48077F69833}"/>
              </a:ext>
            </a:extLst>
          </p:cNvPr>
          <p:cNvCxnSpPr>
            <a:cxnSpLocks/>
          </p:cNvCxnSpPr>
          <p:nvPr/>
        </p:nvCxnSpPr>
        <p:spPr>
          <a:xfrm flipV="1">
            <a:off x="4745540" y="4927136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02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25778"/>
            <a:ext cx="8305800" cy="2407991"/>
          </a:xfrm>
        </p:spPr>
        <p:txBody>
          <a:bodyPr/>
          <a:lstStyle/>
          <a:p>
            <a:r>
              <a:rPr lang="en-US" sz="4400" dirty="0"/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Improving Cervical Cancer Screening Rates Among Healthy Louisiana Enrollees (CCS)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PIP</a:t>
            </a:r>
            <a:r>
              <a:rPr lang="en-US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br>
              <a:rPr lang="en-US" sz="4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Indicators and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2CD8-2456-4537-B600-04522923C8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51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9144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CCS PIP Indicator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4118"/>
            <a:ext cx="8534400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percentage of women aged 21–64 years who were screened for cervical cancer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1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204"/>
            <a:ext cx="8686800" cy="1066800"/>
          </a:xfrm>
        </p:spPr>
        <p:txBody>
          <a:bodyPr/>
          <a:lstStyle/>
          <a:p>
            <a:pPr marL="91440" marR="9144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CCS PIP Outcomes: Remeasurement 1 (2024)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10293"/>
            <a:ext cx="8534400" cy="46374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B37AAF30-EC38-0220-707A-8F08CF5B0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375221"/>
              </p:ext>
            </p:extLst>
          </p:nvPr>
        </p:nvGraphicFramePr>
        <p:xfrm>
          <a:off x="546331" y="1288552"/>
          <a:ext cx="8051338" cy="4367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654">
                  <a:extLst>
                    <a:ext uri="{9D8B030D-6E8A-4147-A177-3AD203B41FA5}">
                      <a16:colId xmlns:a16="http://schemas.microsoft.com/office/drawing/2014/main" val="1843585061"/>
                    </a:ext>
                  </a:extLst>
                </a:gridCol>
                <a:gridCol w="3122831">
                  <a:extLst>
                    <a:ext uri="{9D8B030D-6E8A-4147-A177-3AD203B41FA5}">
                      <a16:colId xmlns:a16="http://schemas.microsoft.com/office/drawing/2014/main" val="1505980991"/>
                    </a:ext>
                  </a:extLst>
                </a:gridCol>
                <a:gridCol w="3131853">
                  <a:extLst>
                    <a:ext uri="{9D8B030D-6E8A-4147-A177-3AD203B41FA5}">
                      <a16:colId xmlns:a16="http://schemas.microsoft.com/office/drawing/2014/main" val="2980896313"/>
                    </a:ext>
                  </a:extLst>
                </a:gridCol>
              </a:tblGrid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dirty="0">
                          <a:effectLst/>
                        </a:rPr>
                        <a:t>MCO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9715" algn="ctr"/>
                        </a:tabLst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Baseline (2023)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CCS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Remeasurement 1 (2024)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CCS Rate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409544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ABH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47.91%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51.80%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874674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ACLA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49.22%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53.98%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553694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HBL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42.41%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49.91%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247415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HUM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19.72%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33.16%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472277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LHCC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52.47%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57.66%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017608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UHC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42.11%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33667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0C37A9D7-A9AC-A575-7414-F7D139AAEE85}"/>
              </a:ext>
            </a:extLst>
          </p:cNvPr>
          <p:cNvSpPr/>
          <p:nvPr/>
        </p:nvSpPr>
        <p:spPr>
          <a:xfrm>
            <a:off x="7833439" y="2127370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B63C294-D9B6-1D5C-CA68-401087212B96}"/>
              </a:ext>
            </a:extLst>
          </p:cNvPr>
          <p:cNvSpPr/>
          <p:nvPr/>
        </p:nvSpPr>
        <p:spPr>
          <a:xfrm>
            <a:off x="7833438" y="2748156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2FE95BC0-46D5-8706-F72A-13CA9634A42F}"/>
              </a:ext>
            </a:extLst>
          </p:cNvPr>
          <p:cNvSpPr/>
          <p:nvPr/>
        </p:nvSpPr>
        <p:spPr>
          <a:xfrm>
            <a:off x="7833437" y="3426304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D0694C2-B74F-8328-CD3D-855BC76ACA77}"/>
              </a:ext>
            </a:extLst>
          </p:cNvPr>
          <p:cNvSpPr/>
          <p:nvPr/>
        </p:nvSpPr>
        <p:spPr>
          <a:xfrm>
            <a:off x="7833436" y="4047090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28DBD97-777C-4E12-87C4-D3ADAC7944ED}"/>
              </a:ext>
            </a:extLst>
          </p:cNvPr>
          <p:cNvSpPr/>
          <p:nvPr/>
        </p:nvSpPr>
        <p:spPr>
          <a:xfrm>
            <a:off x="7833435" y="5288662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59FBD79-B83E-6A99-7F24-3AF5385C4456}"/>
              </a:ext>
            </a:extLst>
          </p:cNvPr>
          <p:cNvSpPr/>
          <p:nvPr/>
        </p:nvSpPr>
        <p:spPr>
          <a:xfrm>
            <a:off x="7833436" y="4667876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3180BA4-0AFE-7EA9-8BAB-70337FCF56B5}"/>
              </a:ext>
            </a:extLst>
          </p:cNvPr>
          <p:cNvSpPr/>
          <p:nvPr/>
        </p:nvSpPr>
        <p:spPr>
          <a:xfrm>
            <a:off x="724989" y="5769069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D9696-C95D-1B3C-6C49-502B902AB89F}"/>
              </a:ext>
            </a:extLst>
          </p:cNvPr>
          <p:cNvSpPr txBox="1"/>
          <p:nvPr/>
        </p:nvSpPr>
        <p:spPr>
          <a:xfrm>
            <a:off x="838200" y="5706310"/>
            <a:ext cx="7759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Statistically significant improvement compared to Baseline results (</a:t>
            </a:r>
            <a:r>
              <a:rPr lang="en-US" sz="1400" i="1" dirty="0"/>
              <a:t>p</a:t>
            </a:r>
            <a:r>
              <a:rPr lang="en-US" sz="1400" dirty="0"/>
              <a:t> &lt; 0.05) </a:t>
            </a:r>
          </a:p>
        </p:txBody>
      </p:sp>
    </p:spTree>
    <p:extLst>
      <p:ext uri="{BB962C8B-B14F-4D97-AF65-F5344CB8AC3E}">
        <p14:creationId xmlns:p14="http://schemas.microsoft.com/office/powerpoint/2010/main" val="1915605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25778"/>
            <a:ext cx="8305800" cy="247510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Screening for Human Immunodeficiency Virus Infection (HIV) </a:t>
            </a:r>
            <a:r>
              <a:rPr lang="en-US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PIP</a:t>
            </a:r>
            <a:r>
              <a:rPr lang="en-US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44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Indicators and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2CD8-2456-4537-B600-04522923C8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10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9144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HIV PIP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7688" y="1204118"/>
            <a:ext cx="9063087" cy="4906963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endParaRPr lang="en-US" sz="24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Persons screened for HIV during the measurement year among pregnant persons or persons with encounters for labor and delivery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Persons screened for HIV during the measurement year among persons with past or present (injection) drug use</a:t>
            </a:r>
            <a:endParaRPr lang="en-US" sz="2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Persons screened for HIV during the measurement year among persons with risk factors related to sexual mode of transmission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Persons ever screened for HIV among all others aged 15 to 65 years without a diagnosis of HIV infection</a:t>
            </a:r>
            <a:endParaRPr lang="en-US" sz="2400" dirty="0">
              <a:latin typeface="+mn-lt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92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711"/>
            <a:ext cx="8686800" cy="1066800"/>
          </a:xfrm>
        </p:spPr>
        <p:txBody>
          <a:bodyPr/>
          <a:lstStyle/>
          <a:p>
            <a:pPr marL="91440" marR="9144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HIV PIP Outcomes: Remeasurement 1 (2024)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88" y="1204118"/>
            <a:ext cx="8407811" cy="48450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F8BBB46-30BA-33D4-D1EE-20D56A0B61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26475"/>
              </p:ext>
            </p:extLst>
          </p:nvPr>
        </p:nvGraphicFramePr>
        <p:xfrm>
          <a:off x="431389" y="1136468"/>
          <a:ext cx="8281222" cy="4427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052">
                  <a:extLst>
                    <a:ext uri="{9D8B030D-6E8A-4147-A177-3AD203B41FA5}">
                      <a16:colId xmlns:a16="http://schemas.microsoft.com/office/drawing/2014/main" val="1843585061"/>
                    </a:ext>
                  </a:extLst>
                </a:gridCol>
                <a:gridCol w="1981813">
                  <a:extLst>
                    <a:ext uri="{9D8B030D-6E8A-4147-A177-3AD203B41FA5}">
                      <a16:colId xmlns:a16="http://schemas.microsoft.com/office/drawing/2014/main" val="2980896313"/>
                    </a:ext>
                  </a:extLst>
                </a:gridCol>
                <a:gridCol w="1772119">
                  <a:extLst>
                    <a:ext uri="{9D8B030D-6E8A-4147-A177-3AD203B41FA5}">
                      <a16:colId xmlns:a16="http://schemas.microsoft.com/office/drawing/2014/main" val="589045579"/>
                    </a:ext>
                  </a:extLst>
                </a:gridCol>
                <a:gridCol w="1772119">
                  <a:extLst>
                    <a:ext uri="{9D8B030D-6E8A-4147-A177-3AD203B41FA5}">
                      <a16:colId xmlns:a16="http://schemas.microsoft.com/office/drawing/2014/main" val="2218409907"/>
                    </a:ext>
                  </a:extLst>
                </a:gridCol>
                <a:gridCol w="1772119">
                  <a:extLst>
                    <a:ext uri="{9D8B030D-6E8A-4147-A177-3AD203B41FA5}">
                      <a16:colId xmlns:a16="http://schemas.microsoft.com/office/drawing/2014/main" val="1761697749"/>
                    </a:ext>
                  </a:extLst>
                </a:gridCol>
              </a:tblGrid>
              <a:tr h="731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dirty="0">
                          <a:effectLst/>
                        </a:rPr>
                        <a:t>MCO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1. Screened for Pregnancy, Labor, and Delivery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2. Screened for Injection Drug Use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3. Screened for Sexual Mode of Transmission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4. Ever Screened,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15–65 Years of Age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409544"/>
                  </a:ext>
                </a:extLst>
              </a:tr>
              <a:tr h="61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ABH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68.19%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47.71%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37.22%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874674"/>
                  </a:ext>
                </a:extLst>
              </a:tr>
              <a:tr h="61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ACLA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68.78%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38.51%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61.15%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553694"/>
                  </a:ext>
                </a:extLst>
              </a:tr>
              <a:tr h="61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HBL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49.47%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24.73%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65.74%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10.50%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247415"/>
                  </a:ext>
                </a:extLst>
              </a:tr>
              <a:tr h="61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HUM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59.39%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43.59%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66.67%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11.68%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472277"/>
                  </a:ext>
                </a:extLst>
              </a:tr>
              <a:tr h="61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LHCC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72.26%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28.41%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37.77%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017608"/>
                  </a:ext>
                </a:extLst>
              </a:tr>
              <a:tr h="6364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UHC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65.90%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59.33%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99.37%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33667"/>
                  </a:ext>
                </a:extLst>
              </a:tr>
            </a:tbl>
          </a:graphicData>
        </a:graphic>
      </p:graphicFrame>
      <p:sp>
        <p:nvSpPr>
          <p:cNvPr id="10" name="Arrow: Up 9">
            <a:extLst>
              <a:ext uri="{FF2B5EF4-FFF2-40B4-BE49-F238E27FC236}">
                <a16:creationId xmlns:a16="http://schemas.microsoft.com/office/drawing/2014/main" id="{27D9E9AB-CDF6-8D36-7CB2-942C49F0EE43}"/>
              </a:ext>
            </a:extLst>
          </p:cNvPr>
          <p:cNvSpPr/>
          <p:nvPr/>
        </p:nvSpPr>
        <p:spPr>
          <a:xfrm>
            <a:off x="8259217" y="3333205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D7CA34-590A-E5DC-ECAE-31AF8CDE9951}"/>
              </a:ext>
            </a:extLst>
          </p:cNvPr>
          <p:cNvCxnSpPr>
            <a:cxnSpLocks/>
            <a:endCxn id="5" idx="1"/>
          </p:cNvCxnSpPr>
          <p:nvPr/>
        </p:nvCxnSpPr>
        <p:spPr>
          <a:xfrm flipH="1" flipV="1">
            <a:off x="729656" y="5834388"/>
            <a:ext cx="1" cy="307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Up 13">
            <a:extLst>
              <a:ext uri="{FF2B5EF4-FFF2-40B4-BE49-F238E27FC236}">
                <a16:creationId xmlns:a16="http://schemas.microsoft.com/office/drawing/2014/main" id="{8BA51417-999D-E068-C706-BD14E731A9DC}"/>
              </a:ext>
            </a:extLst>
          </p:cNvPr>
          <p:cNvSpPr/>
          <p:nvPr/>
        </p:nvSpPr>
        <p:spPr>
          <a:xfrm>
            <a:off x="8259215" y="5165174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72F4BB44-5458-C6E1-A0A1-5F829A126118}"/>
              </a:ext>
            </a:extLst>
          </p:cNvPr>
          <p:cNvSpPr/>
          <p:nvPr/>
        </p:nvSpPr>
        <p:spPr>
          <a:xfrm>
            <a:off x="8259215" y="4529246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1C157890-E3AB-1FEB-18BA-5E14A366BE9D}"/>
              </a:ext>
            </a:extLst>
          </p:cNvPr>
          <p:cNvSpPr/>
          <p:nvPr/>
        </p:nvSpPr>
        <p:spPr>
          <a:xfrm>
            <a:off x="8259216" y="3901436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4D19EC0-A863-B033-FFB4-8E2A753D13AE}"/>
              </a:ext>
            </a:extLst>
          </p:cNvPr>
          <p:cNvSpPr/>
          <p:nvPr/>
        </p:nvSpPr>
        <p:spPr>
          <a:xfrm>
            <a:off x="6527370" y="3901437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8A32DEA7-F0F1-5D12-85E9-0F473E66990B}"/>
              </a:ext>
            </a:extLst>
          </p:cNvPr>
          <p:cNvSpPr/>
          <p:nvPr/>
        </p:nvSpPr>
        <p:spPr>
          <a:xfrm>
            <a:off x="4718972" y="393300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3CB9CE93-8B17-118F-5E08-8279158169B9}"/>
              </a:ext>
            </a:extLst>
          </p:cNvPr>
          <p:cNvSpPr/>
          <p:nvPr/>
        </p:nvSpPr>
        <p:spPr>
          <a:xfrm>
            <a:off x="2910574" y="3901438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EE381A3A-3523-F5B4-5828-F6EF3C362241}"/>
              </a:ext>
            </a:extLst>
          </p:cNvPr>
          <p:cNvSpPr/>
          <p:nvPr/>
        </p:nvSpPr>
        <p:spPr>
          <a:xfrm>
            <a:off x="2910575" y="206393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4612FB7A-9DC5-BEA5-0663-8B8CC5D5340A}"/>
              </a:ext>
            </a:extLst>
          </p:cNvPr>
          <p:cNvSpPr/>
          <p:nvPr/>
        </p:nvSpPr>
        <p:spPr>
          <a:xfrm>
            <a:off x="8259217" y="2071630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CDFE796A-A39A-DA4C-6AE3-A74FEACFB50A}"/>
              </a:ext>
            </a:extLst>
          </p:cNvPr>
          <p:cNvSpPr/>
          <p:nvPr/>
        </p:nvSpPr>
        <p:spPr>
          <a:xfrm>
            <a:off x="4718973" y="2704011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FFC43-A3EF-C92F-7C85-DA3C9BFDBE05}"/>
              </a:ext>
            </a:extLst>
          </p:cNvPr>
          <p:cNvSpPr txBox="1"/>
          <p:nvPr/>
        </p:nvSpPr>
        <p:spPr>
          <a:xfrm>
            <a:off x="729656" y="5526611"/>
            <a:ext cx="75189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Statistically significant improvement compared to Baseline results (</a:t>
            </a:r>
            <a:r>
              <a:rPr lang="en-US" sz="1400" i="1" dirty="0"/>
              <a:t>p</a:t>
            </a:r>
            <a:r>
              <a:rPr lang="en-US" sz="1400" dirty="0"/>
              <a:t> &lt; 0.05) </a:t>
            </a:r>
          </a:p>
          <a:p>
            <a:endParaRPr lang="en-US" sz="600" dirty="0"/>
          </a:p>
          <a:p>
            <a:r>
              <a:rPr lang="en-US" sz="1400" dirty="0"/>
              <a:t>Improvement compared to Baseline results that was not statistically significant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948B2ACD-E806-60CB-775F-101CA871705A}"/>
              </a:ext>
            </a:extLst>
          </p:cNvPr>
          <p:cNvSpPr/>
          <p:nvPr/>
        </p:nvSpPr>
        <p:spPr>
          <a:xfrm>
            <a:off x="668119" y="5607884"/>
            <a:ext cx="113211" cy="17951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0EF862-F312-90D8-CAF0-E28F34D3FC15}"/>
              </a:ext>
            </a:extLst>
          </p:cNvPr>
          <p:cNvCxnSpPr>
            <a:cxnSpLocks/>
          </p:cNvCxnSpPr>
          <p:nvPr/>
        </p:nvCxnSpPr>
        <p:spPr>
          <a:xfrm flipV="1">
            <a:off x="2967181" y="5090160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12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25778"/>
            <a:ext cx="8305800" cy="237443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Addressing Congenital Syphilis through Improved Syphilis Screening for Healthy Louisiana Pregnant Enrollees (CS) </a:t>
            </a:r>
            <a:r>
              <a:rPr lang="en-US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PIP</a:t>
            </a:r>
            <a:r>
              <a:rPr lang="en-US" i="1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4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Indicators</a:t>
            </a:r>
            <a:r>
              <a:rPr lang="en-US" dirty="0"/>
              <a:t> and Baseline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2CD8-2456-4537-B600-04522923C8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7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9144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PIP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5968" y="1204118"/>
            <a:ext cx="9091367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Syphilis screening for Healthy Louisiana Pregnant Enrollees: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During the first pregnancy examination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28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During w</a:t>
            </a: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eeks 28–32 of pregnancy</a:t>
            </a:r>
            <a:endParaRPr lang="en-US" sz="28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 delivery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At any time during pregnancy or at delivery</a:t>
            </a:r>
            <a:endParaRPr lang="en-US" sz="28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During the first trimester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2800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During the first trimester for all live births</a:t>
            </a:r>
            <a:endParaRPr lang="en-US" sz="2800" spc="-1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en-US" sz="2800" spc="-1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During the third trimester for all live births</a:t>
            </a:r>
            <a:endParaRPr lang="en-US" sz="28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10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9144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CS PIP Baseline (2024)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4119"/>
            <a:ext cx="8534400" cy="472090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BDA31A-DD9F-2B19-2C08-15C907E22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874633"/>
              </p:ext>
            </p:extLst>
          </p:nvPr>
        </p:nvGraphicFramePr>
        <p:xfrm>
          <a:off x="228598" y="1130337"/>
          <a:ext cx="8686796" cy="473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569">
                  <a:extLst>
                    <a:ext uri="{9D8B030D-6E8A-4147-A177-3AD203B41FA5}">
                      <a16:colId xmlns:a16="http://schemas.microsoft.com/office/drawing/2014/main" val="1843585061"/>
                    </a:ext>
                  </a:extLst>
                </a:gridCol>
                <a:gridCol w="1127461">
                  <a:extLst>
                    <a:ext uri="{9D8B030D-6E8A-4147-A177-3AD203B41FA5}">
                      <a16:colId xmlns:a16="http://schemas.microsoft.com/office/drawing/2014/main" val="2980896313"/>
                    </a:ext>
                  </a:extLst>
                </a:gridCol>
                <a:gridCol w="1127461">
                  <a:extLst>
                    <a:ext uri="{9D8B030D-6E8A-4147-A177-3AD203B41FA5}">
                      <a16:colId xmlns:a16="http://schemas.microsoft.com/office/drawing/2014/main" val="589045579"/>
                    </a:ext>
                  </a:extLst>
                </a:gridCol>
                <a:gridCol w="1127461">
                  <a:extLst>
                    <a:ext uri="{9D8B030D-6E8A-4147-A177-3AD203B41FA5}">
                      <a16:colId xmlns:a16="http://schemas.microsoft.com/office/drawing/2014/main" val="2218409907"/>
                    </a:ext>
                  </a:extLst>
                </a:gridCol>
                <a:gridCol w="1127461">
                  <a:extLst>
                    <a:ext uri="{9D8B030D-6E8A-4147-A177-3AD203B41FA5}">
                      <a16:colId xmlns:a16="http://schemas.microsoft.com/office/drawing/2014/main" val="1761697749"/>
                    </a:ext>
                  </a:extLst>
                </a:gridCol>
                <a:gridCol w="1127461">
                  <a:extLst>
                    <a:ext uri="{9D8B030D-6E8A-4147-A177-3AD203B41FA5}">
                      <a16:colId xmlns:a16="http://schemas.microsoft.com/office/drawing/2014/main" val="2528010862"/>
                    </a:ext>
                  </a:extLst>
                </a:gridCol>
                <a:gridCol w="1127461">
                  <a:extLst>
                    <a:ext uri="{9D8B030D-6E8A-4147-A177-3AD203B41FA5}">
                      <a16:colId xmlns:a16="http://schemas.microsoft.com/office/drawing/2014/main" val="2340667897"/>
                    </a:ext>
                  </a:extLst>
                </a:gridCol>
                <a:gridCol w="1127461">
                  <a:extLst>
                    <a:ext uri="{9D8B030D-6E8A-4147-A177-3AD203B41FA5}">
                      <a16:colId xmlns:a16="http://schemas.microsoft.com/office/drawing/2014/main" val="1418820405"/>
                    </a:ext>
                  </a:extLst>
                </a:gridCol>
              </a:tblGrid>
              <a:tr h="1044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dirty="0">
                          <a:effectLst/>
                        </a:rPr>
                        <a:t>MCO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1. Screened during 1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Pregnancy Exam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2. Screened 28–32 Weeks of  Pregnancy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3. Screened at Delivery*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4. Screened Anytime during Pregnancy or Delivery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5. Screened during 1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Trimester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6. Screened during 1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Trimester – All Live Births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7. Screened during 3</a:t>
                      </a:r>
                      <a:r>
                        <a:rPr lang="en-US" sz="1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 Trimester – All Live Births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1409544"/>
                  </a:ext>
                </a:extLst>
              </a:tr>
              <a:tr h="610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ABH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32.41%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73.70%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59.88%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65.86%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874674"/>
                  </a:ext>
                </a:extLst>
              </a:tr>
              <a:tr h="610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ACLA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50.44%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49.22%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93.76%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37.59%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29.81%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28.60%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2553694"/>
                  </a:ext>
                </a:extLst>
              </a:tr>
              <a:tr h="610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HBL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48.07%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42.88%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95.23%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70.38%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69.38%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4247415"/>
                  </a:ext>
                </a:extLst>
              </a:tr>
              <a:tr h="610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HUM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43.33%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45.97%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83.03%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49.22%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65.94%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472277"/>
                  </a:ext>
                </a:extLst>
              </a:tr>
              <a:tr h="610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LHCC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22.61%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42.44%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90.11%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54.85%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53.47%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017608"/>
                  </a:ext>
                </a:extLst>
              </a:tr>
              <a:tr h="6107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UHC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53.97%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65.12%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51.90%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43.38%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28.68%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633667"/>
                  </a:ext>
                </a:extLst>
              </a:tr>
            </a:tbl>
          </a:graphicData>
        </a:graphic>
      </p:graphicFrame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18BD46-867E-553A-1904-79CF5279046C}"/>
              </a:ext>
            </a:extLst>
          </p:cNvPr>
          <p:cNvSpPr txBox="1">
            <a:spLocks/>
          </p:cNvSpPr>
          <p:nvPr/>
        </p:nvSpPr>
        <p:spPr>
          <a:xfrm>
            <a:off x="-747099" y="5861487"/>
            <a:ext cx="8537546" cy="3920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	*</a:t>
            </a: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syphilis screened at delivery rate is underreported due to bundled billing.</a:t>
            </a:r>
            <a:endParaRPr lang="en-US" sz="1200" b="1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404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83BDEE-9090-C04E-8C79-1EC9B0CD8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7" b="9017"/>
          <a:stretch/>
        </p:blipFill>
        <p:spPr>
          <a:xfrm>
            <a:off x="0" y="1204117"/>
            <a:ext cx="9144000" cy="4815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71061-08B4-4AD2-82CA-2D9C33CC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8990"/>
            <a:ext cx="8686800" cy="975517"/>
          </a:xfrm>
        </p:spPr>
        <p:txBody>
          <a:bodyPr anchor="ctr" anchorCtr="0"/>
          <a:lstStyle/>
          <a:p>
            <a:r>
              <a:rPr lang="en-US" sz="3600" dirty="0"/>
              <a:t>Presentation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8984E-74EF-CB43-9560-07E655EBCDFC}"/>
              </a:ext>
            </a:extLst>
          </p:cNvPr>
          <p:cNvSpPr/>
          <p:nvPr/>
        </p:nvSpPr>
        <p:spPr>
          <a:xfrm>
            <a:off x="0" y="1204117"/>
            <a:ext cx="4998563" cy="4815683"/>
          </a:xfrm>
          <a:prstGeom prst="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A4E6-95FC-4831-AED6-7863EAB1B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1295400"/>
            <a:ext cx="3811975" cy="47244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Review Louisiana MCO PIP topics, status, and improvement strategies approach</a:t>
            </a:r>
          </a:p>
          <a:p>
            <a:r>
              <a:rPr lang="en-US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Share PIP topic-specific indicators and outcomes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6B0F6-024D-4F4B-A3CA-9B2C8692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19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C598FC-F645-4501-BE47-B5F067214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43" b="6130"/>
          <a:stretch/>
        </p:blipFill>
        <p:spPr>
          <a:xfrm>
            <a:off x="342050" y="1099458"/>
            <a:ext cx="8459900" cy="504428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8400"/>
            <a:ext cx="762000" cy="533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932CD8-2456-4537-B600-04522923C878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84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B30F-BC0A-4950-B5F6-082FAF7E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4" y="69909"/>
            <a:ext cx="8900719" cy="827714"/>
          </a:xfrm>
        </p:spPr>
        <p:txBody>
          <a:bodyPr/>
          <a:lstStyle/>
          <a:p>
            <a:r>
              <a:rPr lang="en-US" dirty="0"/>
              <a:t>Calendar Year (CY) 2024 PIP Topics and Status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B56DF55-1267-4B96-AC1A-E7C3FBE87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877464"/>
              </p:ext>
            </p:extLst>
          </p:nvPr>
        </p:nvGraphicFramePr>
        <p:xfrm>
          <a:off x="303227" y="1126087"/>
          <a:ext cx="8537546" cy="45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8602">
                  <a:extLst>
                    <a:ext uri="{9D8B030D-6E8A-4147-A177-3AD203B41FA5}">
                      <a16:colId xmlns:a16="http://schemas.microsoft.com/office/drawing/2014/main" val="3486021120"/>
                    </a:ext>
                  </a:extLst>
                </a:gridCol>
                <a:gridCol w="2918944">
                  <a:extLst>
                    <a:ext uri="{9D8B030D-6E8A-4147-A177-3AD203B41FA5}">
                      <a16:colId xmlns:a16="http://schemas.microsoft.com/office/drawing/2014/main" val="4140214362"/>
                    </a:ext>
                  </a:extLst>
                </a:gridCol>
              </a:tblGrid>
              <a:tr h="496999">
                <a:tc>
                  <a:txBody>
                    <a:bodyPr/>
                    <a:lstStyle/>
                    <a:p>
                      <a:r>
                        <a:rPr lang="en-US" sz="2800" dirty="0"/>
                        <a:t>PIP Topics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CY 2024 Measurement Period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578464"/>
                  </a:ext>
                </a:extLst>
              </a:tr>
              <a:tr h="683421">
                <a:tc>
                  <a:txBody>
                    <a:bodyPr/>
                    <a:lstStyle/>
                    <a:p>
                      <a:pPr marL="91440" marR="9144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Behavioral Health Transitions of Care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Remeasurement 2*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2034027"/>
                  </a:ext>
                </a:extLst>
              </a:tr>
              <a:tr h="683421">
                <a:tc>
                  <a:txBody>
                    <a:bodyPr/>
                    <a:lstStyle/>
                    <a:p>
                      <a:pPr marL="91440" marR="9144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Fluoride Varnish Application to Primary Teeth of Enrollees Aged 6 Months to 5 Years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Remeasurement 2*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9865272"/>
                  </a:ext>
                </a:extLst>
              </a:tr>
              <a:tr h="683421">
                <a:tc>
                  <a:txBody>
                    <a:bodyPr/>
                    <a:lstStyle/>
                    <a:p>
                      <a:pPr marL="91440" marR="9144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Improving Cervical Cancer Screening Rates Among Healthy Louisiana Enrollees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Remeasurement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24175"/>
                  </a:ext>
                </a:extLst>
              </a:tr>
              <a:tr h="683421">
                <a:tc>
                  <a:txBody>
                    <a:bodyPr/>
                    <a:lstStyle/>
                    <a:p>
                      <a:pPr marL="91440" marR="9144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Screening for Human Immunodeficiency Virus (HIV) Infection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Remeasurement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822598"/>
                  </a:ext>
                </a:extLst>
              </a:tr>
              <a:tr h="683421">
                <a:tc>
                  <a:txBody>
                    <a:bodyPr/>
                    <a:lstStyle/>
                    <a:p>
                      <a:pPr marL="91440" marR="9144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Addressing Congenital Syphilis through Improved Syphilis Screening for Healthy Louisiana Pregnant Enrollees</a:t>
                      </a:r>
                      <a:endParaRPr lang="en-US" sz="240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Baseline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082525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476A41-BFB4-0B39-131C-E12D76507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3227" y="5731913"/>
            <a:ext cx="8537546" cy="392051"/>
          </a:xfrm>
        </p:spPr>
        <p:txBody>
          <a:bodyPr>
            <a:normAutofit fontScale="85000" lnSpcReduction="20000"/>
          </a:bodyPr>
          <a:lstStyle/>
          <a:p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*Humana Healthy Horizons (HUM) began Louisiana Medicaid operations on January 1, 2023; therefore, the MCO reported   Remeasurement 1 results from CY 2024 while other MCOs reported Remeasurement 2 results.</a:t>
            </a:r>
            <a:endParaRPr lang="en-US" sz="14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D0366-AD5B-4229-803C-FF1C7E52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7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9144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Louisiana MCO PIP Improvement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4118"/>
            <a:ext cx="8534400" cy="4906963"/>
          </a:xfrm>
        </p:spPr>
        <p:txBody>
          <a:bodyPr>
            <a:normAutofit/>
          </a:bodyPr>
          <a:lstStyle/>
          <a:p>
            <a:r>
              <a:rPr lang="en-US" sz="2800" dirty="0"/>
              <a:t>Statewide interventions are identified by the PIP Charter for each PIP topic </a:t>
            </a:r>
          </a:p>
          <a:p>
            <a:r>
              <a:rPr lang="en-US" sz="2800" dirty="0"/>
              <a:t>MCO-specific interventions are identified by the MCOs through MCO-specific barrier analyses</a:t>
            </a:r>
          </a:p>
          <a:p>
            <a:r>
              <a:rPr lang="en-US" sz="2800" dirty="0"/>
              <a:t>MCOs report quarterly progress on interventions and outcomes for each PIP to Louisiana Department of Health (LDH) and HSAG</a:t>
            </a:r>
          </a:p>
          <a:p>
            <a:r>
              <a:rPr lang="en-US" sz="2800" dirty="0"/>
              <a:t>MCOs, LDH, and HSAG participate in regular collaborative PIP meetings to discuss barriers and share successful strategies for each PIP topic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06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457587"/>
            <a:ext cx="8305800" cy="3381113"/>
          </a:xfrm>
        </p:spPr>
        <p:txBody>
          <a:bodyPr/>
          <a:lstStyle/>
          <a:p>
            <a:r>
              <a:rPr lang="en-US" sz="4400" dirty="0"/>
              <a:t> </a:t>
            </a:r>
            <a:r>
              <a:rPr lang="en-US" sz="4400" i="1" dirty="0"/>
              <a:t>Behavioral Health </a:t>
            </a:r>
            <a:br>
              <a:rPr lang="en-US" sz="4400" i="1" dirty="0"/>
            </a:br>
            <a:r>
              <a:rPr lang="en-US" sz="4400" i="1" dirty="0"/>
              <a:t>Transitions of Care (BH TOC) </a:t>
            </a:r>
            <a:r>
              <a:rPr lang="en-US" sz="4400" dirty="0"/>
              <a:t>PIP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4731390"/>
            <a:ext cx="8305800" cy="983609"/>
          </a:xfrm>
        </p:spPr>
        <p:txBody>
          <a:bodyPr/>
          <a:lstStyle/>
          <a:p>
            <a:r>
              <a:rPr lang="en-US" dirty="0"/>
              <a:t>Indicators and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2CD8-2456-4537-B600-04522923C8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4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9144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BH TOC PIP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04118"/>
            <a:ext cx="8534400" cy="4906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Follow-Up After Hospitalization for Mental Illness (FUH)—Total, 7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Follow-Up After Hospitalization for Mental Illness (FUH)—Total, 30 Days</a:t>
            </a:r>
            <a:endParaRPr lang="en-US" sz="22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Follow-Up After Emergency Department Visit for Mental Illness (FUM)—Total, 7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Follow-Up After Emergency Department Visit for Mental Illness (FUM)—Total, 30 Days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Follow-Up After Emergency </a:t>
            </a: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Department Visit for Alcohol and Other Drug Abuse or Dependence (FUA)—Total, 7 Days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Follow-Up After Emergency Department Visit for Alcohol and Other       Drug Abuse or Dependence (FUA)—Total, 30 Days</a:t>
            </a:r>
            <a:endParaRPr lang="en-US" sz="2200" dirty="0">
              <a:latin typeface="+mn-lt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57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A2F3F-4824-F6F6-8E03-6E417E07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7692"/>
            <a:ext cx="8686800" cy="106680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BH TOC PIP Outcomes: Remeasurement 2 (2024) Results</a:t>
            </a:r>
            <a:endParaRPr lang="en-US" sz="3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3DCA6C-95A8-AA34-0607-AE26612B9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802350"/>
              </p:ext>
            </p:extLst>
          </p:nvPr>
        </p:nvGraphicFramePr>
        <p:xfrm>
          <a:off x="228600" y="1103005"/>
          <a:ext cx="8686801" cy="4367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135">
                  <a:extLst>
                    <a:ext uri="{9D8B030D-6E8A-4147-A177-3AD203B41FA5}">
                      <a16:colId xmlns:a16="http://schemas.microsoft.com/office/drawing/2014/main" val="1843585061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980896313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589045579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218409907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1761697749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528010862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340667897"/>
                    </a:ext>
                  </a:extLst>
                </a:gridCol>
              </a:tblGrid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dirty="0">
                          <a:effectLst/>
                        </a:rPr>
                        <a:t>MCO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1. FUH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7–Days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2. FUH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30–Days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3. FUM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7–Days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4. FUM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30–Days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5. FUA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7–Days</a:t>
                      </a: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6. FUA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29715" algn="ctr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a:t>30–Days</a:t>
                      </a: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3581409544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ABH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35.27%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35.20%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28.46%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419874674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ACLA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39.38%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34.94%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4202553694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HBL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23.74%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40.33%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24.55%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2304247415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HUM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(R1)</a:t>
                      </a: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19.81%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37.44%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31.95%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2489472277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LHCC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43.00%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37.41%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554017608"/>
                  </a:ext>
                </a:extLst>
              </a:tr>
              <a:tr h="623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UHC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39.55%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38.65%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25.24%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32263366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D551B-75D5-EF4F-F02B-ABC2EC61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FB37C-6F41-15ED-98B7-6F5D98970209}"/>
              </a:ext>
            </a:extLst>
          </p:cNvPr>
          <p:cNvSpPr txBox="1"/>
          <p:nvPr/>
        </p:nvSpPr>
        <p:spPr>
          <a:xfrm>
            <a:off x="299453" y="5510982"/>
            <a:ext cx="775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Statistically significant improvement compared to Baseline results (</a:t>
            </a:r>
            <a:r>
              <a:rPr lang="en-US" sz="1400" i="1" dirty="0"/>
              <a:t>p</a:t>
            </a:r>
            <a:r>
              <a:rPr lang="en-US" sz="1400" dirty="0"/>
              <a:t> &lt; 0.05) </a:t>
            </a:r>
          </a:p>
          <a:p>
            <a:endParaRPr lang="en-US" sz="800" dirty="0"/>
          </a:p>
          <a:p>
            <a:r>
              <a:rPr lang="en-US" sz="1400" dirty="0"/>
              <a:t>Improvement compared to Baseline results that was not statistically significant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9C772B4D-DAE9-3AA5-B2D9-A1C75817EC71}"/>
              </a:ext>
            </a:extLst>
          </p:cNvPr>
          <p:cNvSpPr/>
          <p:nvPr/>
        </p:nvSpPr>
        <p:spPr>
          <a:xfrm>
            <a:off x="199778" y="5515391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4F2FDBF-FC11-D636-80AE-E1CB5C494090}"/>
              </a:ext>
            </a:extLst>
          </p:cNvPr>
          <p:cNvSpPr/>
          <p:nvPr/>
        </p:nvSpPr>
        <p:spPr>
          <a:xfrm>
            <a:off x="3504706" y="2541981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FD35078-9A3D-5262-92E0-9AC50B182278}"/>
              </a:ext>
            </a:extLst>
          </p:cNvPr>
          <p:cNvSpPr/>
          <p:nvPr/>
        </p:nvSpPr>
        <p:spPr>
          <a:xfrm>
            <a:off x="8717911" y="1929229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A018B3D-75CC-E4CC-D19B-ACECB292F65D}"/>
              </a:ext>
            </a:extLst>
          </p:cNvPr>
          <p:cNvSpPr/>
          <p:nvPr/>
        </p:nvSpPr>
        <p:spPr>
          <a:xfrm>
            <a:off x="8688979" y="3180716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30DF0C1-0E50-B437-014F-1D8DFD66FA3A}"/>
              </a:ext>
            </a:extLst>
          </p:cNvPr>
          <p:cNvSpPr/>
          <p:nvPr/>
        </p:nvSpPr>
        <p:spPr>
          <a:xfrm>
            <a:off x="7405595" y="3182725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6436201-7668-8FE3-8B7A-44207E44AEC7}"/>
              </a:ext>
            </a:extLst>
          </p:cNvPr>
          <p:cNvSpPr/>
          <p:nvPr/>
        </p:nvSpPr>
        <p:spPr>
          <a:xfrm>
            <a:off x="6096842" y="319114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0E0293-C377-B3D1-4C51-112911228046}"/>
              </a:ext>
            </a:extLst>
          </p:cNvPr>
          <p:cNvCxnSpPr>
            <a:cxnSpLocks/>
          </p:cNvCxnSpPr>
          <p:nvPr/>
        </p:nvCxnSpPr>
        <p:spPr>
          <a:xfrm flipV="1">
            <a:off x="2252558" y="1929229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77B59B-D11B-BF0A-5B90-074D67F18C57}"/>
              </a:ext>
            </a:extLst>
          </p:cNvPr>
          <p:cNvCxnSpPr>
            <a:cxnSpLocks/>
          </p:cNvCxnSpPr>
          <p:nvPr/>
        </p:nvCxnSpPr>
        <p:spPr>
          <a:xfrm flipV="1">
            <a:off x="6156659" y="5009813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EEDA3A-227A-10D8-6CC9-C75DFE2D2442}"/>
              </a:ext>
            </a:extLst>
          </p:cNvPr>
          <p:cNvCxnSpPr>
            <a:cxnSpLocks/>
          </p:cNvCxnSpPr>
          <p:nvPr/>
        </p:nvCxnSpPr>
        <p:spPr>
          <a:xfrm flipV="1">
            <a:off x="6141114" y="1937938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9FB9EB-D0BA-6DAE-377B-7DD22287E2A9}"/>
              </a:ext>
            </a:extLst>
          </p:cNvPr>
          <p:cNvCxnSpPr>
            <a:cxnSpLocks/>
          </p:cNvCxnSpPr>
          <p:nvPr/>
        </p:nvCxnSpPr>
        <p:spPr>
          <a:xfrm flipV="1">
            <a:off x="4870067" y="1937938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9EB8D7-D4A6-6EC0-981E-48DCB33381F1}"/>
              </a:ext>
            </a:extLst>
          </p:cNvPr>
          <p:cNvCxnSpPr>
            <a:cxnSpLocks/>
          </p:cNvCxnSpPr>
          <p:nvPr/>
        </p:nvCxnSpPr>
        <p:spPr>
          <a:xfrm flipV="1">
            <a:off x="3561312" y="1929229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3E679C-5A17-A9DA-A356-77B45A389A63}"/>
              </a:ext>
            </a:extLst>
          </p:cNvPr>
          <p:cNvCxnSpPr>
            <a:cxnSpLocks/>
          </p:cNvCxnSpPr>
          <p:nvPr/>
        </p:nvCxnSpPr>
        <p:spPr>
          <a:xfrm flipV="1">
            <a:off x="256383" y="5834147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C222BB-E6DE-6525-FC61-18BB70A529BA}"/>
              </a:ext>
            </a:extLst>
          </p:cNvPr>
          <p:cNvCxnSpPr>
            <a:cxnSpLocks/>
          </p:cNvCxnSpPr>
          <p:nvPr/>
        </p:nvCxnSpPr>
        <p:spPr>
          <a:xfrm flipV="1">
            <a:off x="2252558" y="2489731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6B5CD1-730E-191B-1C97-2F9CA1A97A76}"/>
              </a:ext>
            </a:extLst>
          </p:cNvPr>
          <p:cNvCxnSpPr>
            <a:cxnSpLocks/>
          </p:cNvCxnSpPr>
          <p:nvPr/>
        </p:nvCxnSpPr>
        <p:spPr>
          <a:xfrm flipV="1">
            <a:off x="6141114" y="2489731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Up 21">
            <a:extLst>
              <a:ext uri="{FF2B5EF4-FFF2-40B4-BE49-F238E27FC236}">
                <a16:creationId xmlns:a16="http://schemas.microsoft.com/office/drawing/2014/main" id="{BB897FED-C6CD-C008-BD74-BF08FCAC7627}"/>
              </a:ext>
            </a:extLst>
          </p:cNvPr>
          <p:cNvSpPr/>
          <p:nvPr/>
        </p:nvSpPr>
        <p:spPr>
          <a:xfrm>
            <a:off x="4788089" y="3182726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AAA1E94C-0A8D-67D8-0466-35981F9B8BFE}"/>
              </a:ext>
            </a:extLst>
          </p:cNvPr>
          <p:cNvSpPr/>
          <p:nvPr/>
        </p:nvSpPr>
        <p:spPr>
          <a:xfrm>
            <a:off x="3504705" y="3195071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8811E952-0463-9F84-21E5-E1009A47616F}"/>
              </a:ext>
            </a:extLst>
          </p:cNvPr>
          <p:cNvSpPr/>
          <p:nvPr/>
        </p:nvSpPr>
        <p:spPr>
          <a:xfrm>
            <a:off x="2195952" y="319114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B6D2E503-E64A-2EF1-4B98-86C8A3DF33AB}"/>
              </a:ext>
            </a:extLst>
          </p:cNvPr>
          <p:cNvSpPr/>
          <p:nvPr/>
        </p:nvSpPr>
        <p:spPr>
          <a:xfrm>
            <a:off x="6084508" y="3824049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3D966C05-4057-0204-2968-ABADAE09B6E7}"/>
              </a:ext>
            </a:extLst>
          </p:cNvPr>
          <p:cNvSpPr/>
          <p:nvPr/>
        </p:nvSpPr>
        <p:spPr>
          <a:xfrm>
            <a:off x="3504704" y="3809338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FCB78DE0-E34C-5652-B20C-40D1085AF405}"/>
              </a:ext>
            </a:extLst>
          </p:cNvPr>
          <p:cNvSpPr/>
          <p:nvPr/>
        </p:nvSpPr>
        <p:spPr>
          <a:xfrm>
            <a:off x="2222240" y="378805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C16FF1-FF4D-3256-1C96-18327FB41548}"/>
              </a:ext>
            </a:extLst>
          </p:cNvPr>
          <p:cNvCxnSpPr>
            <a:cxnSpLocks/>
          </p:cNvCxnSpPr>
          <p:nvPr/>
        </p:nvCxnSpPr>
        <p:spPr>
          <a:xfrm flipV="1">
            <a:off x="4844011" y="3771797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Up 28">
            <a:extLst>
              <a:ext uri="{FF2B5EF4-FFF2-40B4-BE49-F238E27FC236}">
                <a16:creationId xmlns:a16="http://schemas.microsoft.com/office/drawing/2014/main" id="{9C3ED6D1-41C2-BC01-0646-E6E23BE09BD3}"/>
              </a:ext>
            </a:extLst>
          </p:cNvPr>
          <p:cNvSpPr/>
          <p:nvPr/>
        </p:nvSpPr>
        <p:spPr>
          <a:xfrm>
            <a:off x="3504703" y="4464546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F9D738AD-88E2-4979-8645-AB4F0AB73BDB}"/>
              </a:ext>
            </a:extLst>
          </p:cNvPr>
          <p:cNvSpPr/>
          <p:nvPr/>
        </p:nvSpPr>
        <p:spPr>
          <a:xfrm>
            <a:off x="2222240" y="4437873"/>
            <a:ext cx="113211" cy="19158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729764-25F5-AFAA-C502-B322F4303685}"/>
              </a:ext>
            </a:extLst>
          </p:cNvPr>
          <p:cNvCxnSpPr>
            <a:cxnSpLocks/>
          </p:cNvCxnSpPr>
          <p:nvPr/>
        </p:nvCxnSpPr>
        <p:spPr>
          <a:xfrm flipV="1">
            <a:off x="4835659" y="4984153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50F0AE-D3D5-6063-5699-BC49E4D91B7B}"/>
              </a:ext>
            </a:extLst>
          </p:cNvPr>
          <p:cNvCxnSpPr>
            <a:cxnSpLocks/>
          </p:cNvCxnSpPr>
          <p:nvPr/>
        </p:nvCxnSpPr>
        <p:spPr>
          <a:xfrm flipV="1">
            <a:off x="3562055" y="5009813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21F770-E32C-8283-3D88-8C2B12A2C7C9}"/>
              </a:ext>
            </a:extLst>
          </p:cNvPr>
          <p:cNvCxnSpPr>
            <a:cxnSpLocks/>
          </p:cNvCxnSpPr>
          <p:nvPr/>
        </p:nvCxnSpPr>
        <p:spPr>
          <a:xfrm flipV="1">
            <a:off x="2278845" y="4984153"/>
            <a:ext cx="0" cy="2960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6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1143000"/>
            <a:ext cx="8305800" cy="212870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Fluoride Varnish Application to Primary Teeth of Enrollees Aged 6 Months to 5 Years (FVA) </a:t>
            </a:r>
            <a:r>
              <a:rPr lang="en-US" dirty="0"/>
              <a:t>PIP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4538444"/>
            <a:ext cx="8305800" cy="1176556"/>
          </a:xfrm>
        </p:spPr>
        <p:txBody>
          <a:bodyPr/>
          <a:lstStyle/>
          <a:p>
            <a:r>
              <a:rPr lang="en-US" sz="3200" dirty="0"/>
              <a:t>Indicators and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32CD8-2456-4537-B600-04522923C87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AA0B-7C47-4B95-A266-C7A3FE18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" marR="9144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FVA PIP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8A9-67D0-4289-86AB-543138E1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3100" y="883607"/>
            <a:ext cx="9015952" cy="4906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marL="800100" lvl="1" indent="-342900">
              <a:buFont typeface="+mj-lt"/>
              <a:buAutoNum type="arabicPeriod"/>
            </a:pPr>
            <a:endParaRPr lang="en-US" sz="26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Fluoride varnish application by primary care provider (PCP) for children aged 6–18 months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Fluoride varnish application by PCP for children aged 19 months–2 years</a:t>
            </a:r>
            <a:endParaRPr lang="en-US" sz="26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Fluoride varnish application by PCP for children aged 3–5 years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6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Fluoride varnish application by PCP for all children aged 6 months–5 years</a:t>
            </a:r>
            <a:endParaRPr lang="en-US" sz="2600" dirty="0">
              <a:latin typeface="+mn-lt"/>
            </a:endParaRP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1104-1944-4899-9EA7-BB6F040E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32CD8-2456-4537-B600-04522923C87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03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SAG_PPT_Template_Blocks">
  <a:themeElements>
    <a:clrScheme name="HSAG">
      <a:dk1>
        <a:sysClr val="windowText" lastClr="000000"/>
      </a:dk1>
      <a:lt1>
        <a:sysClr val="window" lastClr="FFFFFF"/>
      </a:lt1>
      <a:dk2>
        <a:srgbClr val="00549E"/>
      </a:dk2>
      <a:lt2>
        <a:srgbClr val="FFFFFF"/>
      </a:lt2>
      <a:accent1>
        <a:srgbClr val="61A2D8"/>
      </a:accent1>
      <a:accent2>
        <a:srgbClr val="F79548"/>
      </a:accent2>
      <a:accent3>
        <a:srgbClr val="50B848"/>
      </a:accent3>
      <a:accent4>
        <a:srgbClr val="C02640"/>
      </a:accent4>
      <a:accent5>
        <a:srgbClr val="3F3F3F"/>
      </a:accent5>
      <a:accent6>
        <a:srgbClr val="00549E"/>
      </a:accent6>
      <a:hlink>
        <a:srgbClr val="0000FF"/>
      </a:hlink>
      <a:folHlink>
        <a:srgbClr val="800080"/>
      </a:folHlink>
    </a:clrScheme>
    <a:fontScheme name="HSA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waii 2022 Readiness Review PPT" id="{E4D94C42-2A25-4A45-812B-8F461C1E63F0}" vid="{56EC0ED7-4964-467E-A153-9A73813F0187}"/>
    </a:ext>
  </a:extLst>
</a:theme>
</file>

<file path=ppt/theme/theme2.xml><?xml version="1.0" encoding="utf-8"?>
<a:theme xmlns:a="http://schemas.openxmlformats.org/drawingml/2006/main" name="1_HSAG_PPT_Template_Blocks">
  <a:themeElements>
    <a:clrScheme name="HSAG">
      <a:dk1>
        <a:sysClr val="windowText" lastClr="000000"/>
      </a:dk1>
      <a:lt1>
        <a:sysClr val="window" lastClr="FFFFFF"/>
      </a:lt1>
      <a:dk2>
        <a:srgbClr val="00549E"/>
      </a:dk2>
      <a:lt2>
        <a:srgbClr val="FFFFFF"/>
      </a:lt2>
      <a:accent1>
        <a:srgbClr val="61A2D8"/>
      </a:accent1>
      <a:accent2>
        <a:srgbClr val="F79548"/>
      </a:accent2>
      <a:accent3>
        <a:srgbClr val="50B848"/>
      </a:accent3>
      <a:accent4>
        <a:srgbClr val="C02640"/>
      </a:accent4>
      <a:accent5>
        <a:srgbClr val="3F3F3F"/>
      </a:accent5>
      <a:accent6>
        <a:srgbClr val="00549E"/>
      </a:accent6>
      <a:hlink>
        <a:srgbClr val="0000FF"/>
      </a:hlink>
      <a:folHlink>
        <a:srgbClr val="800080"/>
      </a:folHlink>
    </a:clrScheme>
    <a:fontScheme name="HSA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73426F060D74B9F4DE0BBEDDE00F6" ma:contentTypeVersion="6" ma:contentTypeDescription="Create a new document." ma:contentTypeScope="" ma:versionID="f11c29ea020aae6fc99b97f851382a27">
  <xsd:schema xmlns:xsd="http://www.w3.org/2001/XMLSchema" xmlns:xs="http://www.w3.org/2001/XMLSchema" xmlns:p="http://schemas.microsoft.com/office/2006/metadata/properties" xmlns:ns1="http://schemas.microsoft.com/sharepoint/v3" xmlns:ns2="655affcb-fefe-4109-9397-1db03aee83b6" targetNamespace="http://schemas.microsoft.com/office/2006/metadata/properties" ma:root="true" ma:fieldsID="12ed035dd6cec1d6775679f371e54db8" ns1:_="" ns2:_="">
    <xsd:import namespace="http://schemas.microsoft.com/sharepoint/v3"/>
    <xsd:import namespace="655affcb-fefe-4109-9397-1db03aee83b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t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affcb-fefe-4109-9397-1db03aee83b6" elementFormDefault="qualified">
    <xsd:import namespace="http://schemas.microsoft.com/office/2006/documentManagement/types"/>
    <xsd:import namespace="http://schemas.microsoft.com/office/infopath/2007/PartnerControls"/>
    <xsd:element name="State" ma:index="10" nillable="true" ma:displayName="State" ma:default="AZ" ma:format="Dropdown" ma:internalName="State">
      <xsd:simpleType>
        <xsd:restriction base="dms:Choice">
          <xsd:enumeration value="AZ"/>
          <xsd:enumeration value="CA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State xmlns="655affcb-fefe-4109-9397-1db03aee83b6">AZ</State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D2AD95-D819-4614-A80D-25654838F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55affcb-fefe-4109-9397-1db03aee83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67F6D1-8F07-49A4-8337-1BFE91AF8F13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sharepoint/v3"/>
    <ds:schemaRef ds:uri="http://schemas.microsoft.com/office/2006/metadata/properties"/>
    <ds:schemaRef ds:uri="655affcb-fefe-4109-9397-1db03aee83b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826A67-ECCF-4E96-B19D-0E39A71B60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Hawaii 2022 Readiness Review PPT</Template>
  <TotalTime>3609</TotalTime>
  <Words>1286</Words>
  <Application>Microsoft Office PowerPoint</Application>
  <PresentationFormat>On-screen Show (4:3)</PresentationFormat>
  <Paragraphs>349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HSAG_PPT_Template_Blocks</vt:lpstr>
      <vt:lpstr>1_HSAG_PPT_Template_Blocks</vt:lpstr>
      <vt:lpstr>2024 Louisiana Managed Care Organization (MCO) Performance Improvement Projects (PIPs) Highlights      </vt:lpstr>
      <vt:lpstr>Presentation Objectives</vt:lpstr>
      <vt:lpstr>Calendar Year (CY) 2024 PIP Topics and Status</vt:lpstr>
      <vt:lpstr>Louisiana MCO PIP Improvement Strategies</vt:lpstr>
      <vt:lpstr> Behavioral Health  Transitions of Care (BH TOC) PIP</vt:lpstr>
      <vt:lpstr>BH TOC PIP Indicators</vt:lpstr>
      <vt:lpstr>BH TOC PIP Outcomes: Remeasurement 2 (2024) Results</vt:lpstr>
      <vt:lpstr> Fluoride Varnish Application to Primary Teeth of Enrollees Aged 6 Months to 5 Years (FVA) PIP</vt:lpstr>
      <vt:lpstr>FVA PIP Indicators</vt:lpstr>
      <vt:lpstr>FVA PIP Outcomes: Remeasurement 2 (2024) Results</vt:lpstr>
      <vt:lpstr> Improving Cervical Cancer Screening Rates Among Healthy Louisiana Enrollees (CCS) PIP   </vt:lpstr>
      <vt:lpstr>CCS PIP Indicator</vt:lpstr>
      <vt:lpstr>CCS PIP Outcomes: Remeasurement 1 (2024) Results</vt:lpstr>
      <vt:lpstr> Screening for Human Immunodeficiency Virus Infection (HIV) PIP  </vt:lpstr>
      <vt:lpstr>HIV PIP Indicators</vt:lpstr>
      <vt:lpstr>HIV PIP Outcomes: Remeasurement 1 (2024) Results</vt:lpstr>
      <vt:lpstr> Addressing Congenital Syphilis through Improved Syphilis Screening for Healthy Louisiana Pregnant Enrollees (CS) PIP  </vt:lpstr>
      <vt:lpstr>CS PIP Indicators</vt:lpstr>
      <vt:lpstr>CS PIP Baseline (2024) Results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EQRO 2022 Entrance Conference Meeting</dc:title>
  <dc:creator>KElliott@hsag.com</dc:creator>
  <cp:keywords>Health Services Advisory Group, HSAG, Corporate Template</cp:keywords>
  <cp:lastModifiedBy>Amy Lewis</cp:lastModifiedBy>
  <cp:revision>249</cp:revision>
  <dcterms:created xsi:type="dcterms:W3CDTF">2021-11-30T16:14:16Z</dcterms:created>
  <dcterms:modified xsi:type="dcterms:W3CDTF">2025-05-12T20:52:07Z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l Types">
    <vt:lpwstr/>
  </property>
  <property fmtid="{D5CDD505-2E9C-101B-9397-08002B2CF9AE}" pid="3" name="Year">
    <vt:lpwstr/>
  </property>
  <property fmtid="{D5CDD505-2E9C-101B-9397-08002B2CF9AE}" pid="4" name="ContentTypeId">
    <vt:lpwstr>0x010100A7B73426F060D74B9F4DE0BBEDDE00F6</vt:lpwstr>
  </property>
  <property fmtid="{D5CDD505-2E9C-101B-9397-08002B2CF9AE}" pid="5" name="State/Location">
    <vt:lpwstr/>
  </property>
  <property fmtid="{D5CDD505-2E9C-101B-9397-08002B2CF9AE}" pid="6" name="Document Status">
    <vt:lpwstr/>
  </property>
  <property fmtid="{D5CDD505-2E9C-101B-9397-08002B2CF9AE}" pid="7" name="DocumentSetDescription">
    <vt:lpwstr/>
  </property>
</Properties>
</file>