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1702" r:id="rId2"/>
    <p:sldId id="1684" r:id="rId3"/>
    <p:sldId id="1685" r:id="rId4"/>
    <p:sldId id="1686" r:id="rId5"/>
    <p:sldId id="1687" r:id="rId6"/>
    <p:sldId id="1688" r:id="rId7"/>
    <p:sldId id="1689" r:id="rId8"/>
    <p:sldId id="1690" r:id="rId9"/>
    <p:sldId id="1691" r:id="rId10"/>
    <p:sldId id="1692" r:id="rId11"/>
    <p:sldId id="1693" r:id="rId12"/>
    <p:sldId id="1694" r:id="rId13"/>
    <p:sldId id="1695" r:id="rId14"/>
    <p:sldId id="16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5946"/>
  </p:normalViewPr>
  <p:slideViewPr>
    <p:cSldViewPr snapToGrid="0">
      <p:cViewPr varScale="1">
        <p:scale>
          <a:sx n="115" d="100"/>
          <a:sy n="115" d="100"/>
        </p:scale>
        <p:origin x="4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558E5-EF15-4680-8E6A-A8455BC8C125}"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0E684-5BC4-48B7-92F0-A153E40BB627}" type="slidenum">
              <a:rPr lang="en-US" smtClean="0"/>
              <a:t>‹#›</a:t>
            </a:fld>
            <a:endParaRPr lang="en-US"/>
          </a:p>
        </p:txBody>
      </p:sp>
    </p:spTree>
    <p:extLst>
      <p:ext uri="{BB962C8B-B14F-4D97-AF65-F5344CB8AC3E}">
        <p14:creationId xmlns:p14="http://schemas.microsoft.com/office/powerpoint/2010/main" val="5506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1EC96B37-CAD7-4EFF-88AC-203C249A9CC5}" type="datetime1">
              <a:rPr lang="en-US" smtClean="0"/>
              <a:t>8/15/2024</a:t>
            </a:fld>
            <a:endParaRPr lang="en-US"/>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a:t>Presentation Name - Edit in Header Footer</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8/15/2024</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301219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930819EE-AD83-4D0C-958C-771445F3DFBE}" type="datetime1">
              <a:rPr lang="en-US" smtClean="0"/>
              <a:t>8/15/2024</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6365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AA3F2A67-25E5-471E-83CA-21902AB7FC8F}" type="datetime1">
              <a:rPr lang="en-US" smtClean="0"/>
              <a:t>8/15/2024</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250591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68B920CE-CAB4-4A35-A384-D09134BD52AA}" type="datetime1">
              <a:rPr lang="en-US" smtClean="0"/>
              <a:t>8/15/2024</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0421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0B210DAD-E6DF-499F-BE64-3C380FA0EAC7}" type="datetime1">
              <a:rPr lang="en-US" smtClean="0"/>
              <a:t>8/15/2024</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1033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B745AD7A-56C4-4FEA-BEA9-D39088ACE702}" type="datetime1">
              <a:rPr lang="en-US" smtClean="0"/>
              <a:t>8/15/2024</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a:t>Presentation Name - Edit in Header Footer</a:t>
            </a:r>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90131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7D5C3A69-5001-4B29-AB3F-A2A7585E077E}" type="datetime1">
              <a:rPr lang="en-US" smtClean="0"/>
              <a:t>8/15/2024</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756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28CC2AD8-7B17-48DD-9266-33EFC26CB557}" type="datetime1">
              <a:rPr lang="en-US" smtClean="0"/>
              <a:t>8/15/2024</a:t>
            </a:fld>
            <a:endParaRPr lang="en-US"/>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dirty="0"/>
              <a:t>Presentation Name - Edit in Header Footer</a:t>
            </a:r>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083689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FF19F9F4-B7DE-44D1-AA5C-D5A3B64E7018}" type="datetime1">
              <a:rPr lang="en-US" smtClean="0"/>
              <a:t>8/15/2024</a:t>
            </a:fld>
            <a:endParaRPr lang="en-US"/>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dirty="0"/>
              <a:t>Presentation Name - Edit in Header Footer</a:t>
            </a:r>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0612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73E41096-7588-441B-A56A-31B3AF548DFB}" type="datetime1">
              <a:rPr lang="en-US" smtClean="0"/>
              <a:t>8/15/2024</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3882334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685C4229-0ED7-4C07-B580-228869A50240}" type="datetime1">
              <a:rPr lang="en-US" smtClean="0"/>
              <a:t>8/15/2024</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dirty="0"/>
              <a:t>Presentation Name - Edit in Header Footer</a:t>
            </a:r>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04221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3EC600B8-6E60-45BC-B9BE-942EDD37186F}" type="datetime1">
              <a:rPr lang="en-US" smtClean="0"/>
              <a:t>8/15/2024</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262272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1A4B7FC1-7ADB-45A3-A626-4C65DC768ABC}" type="datetime1">
              <a:rPr lang="en-US" smtClean="0"/>
              <a:t>8/15/2024</a:t>
            </a:fld>
            <a:endParaRPr lang="en-US"/>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3362340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03EAA707-A59C-4DBD-8756-4272740E94D7}" type="datetime1">
              <a:rPr lang="en-US" smtClean="0"/>
              <a:t>8/15/2024</a:t>
            </a:fld>
            <a:endParaRPr lang="en-US"/>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098560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9D351E28-C424-4533-9FCA-4307346CAD64}" type="datetime1">
              <a:rPr lang="en-US" smtClean="0"/>
              <a:t>8/15/2024</a:t>
            </a:fld>
            <a:endParaRPr lang="en-US"/>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77937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F74C8F44-EC26-4200-B035-24C1E6488AD1}" type="datetime1">
              <a:rPr lang="en-US" smtClean="0"/>
              <a:t>8/15/2024</a:t>
            </a:fld>
            <a:endParaRPr lang="en-US"/>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dirty="0"/>
              <a:t>Presentation Name - Edit in Header Footer</a:t>
            </a:r>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487596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756057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10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0">
                <a:solidFill>
                  <a:schemeClr val="tx2"/>
                </a:solidFill>
              </a:defRPr>
            </a:lvl1pPr>
          </a:lstStyle>
          <a:p>
            <a:r>
              <a:rPr lang="en-US" dirty="0"/>
              <a:t>Headline</a:t>
            </a:r>
          </a:p>
        </p:txBody>
      </p:sp>
      <p:sp>
        <p:nvSpPr>
          <p:cNvPr id="4" name="Date Placeholder 3"/>
          <p:cNvSpPr>
            <a:spLocks noGrp="1"/>
          </p:cNvSpPr>
          <p:nvPr>
            <p:ph type="dt" sz="half" idx="10"/>
          </p:nvPr>
        </p:nvSpPr>
        <p:spPr/>
        <p:txBody>
          <a:bodyPr/>
          <a:lstStyle/>
          <a:p>
            <a:fld id="{5F24EFAB-AC40-43F0-9098-467930F29B64}" type="datetime1">
              <a:rPr lang="en-US" smtClean="0"/>
              <a:t>8/15/2024</a:t>
            </a:fld>
            <a:endParaRPr lang="en-US"/>
          </a:p>
        </p:txBody>
      </p:sp>
      <p:sp>
        <p:nvSpPr>
          <p:cNvPr id="5" name="Footer Placeholder 4"/>
          <p:cNvSpPr>
            <a:spLocks noGrp="1"/>
          </p:cNvSpPr>
          <p:nvPr>
            <p:ph type="ftr" sz="quarter" idx="11"/>
          </p:nvPr>
        </p:nvSpPr>
        <p:spPr/>
        <p:txBody>
          <a:bodyPr/>
          <a:lstStyle/>
          <a:p>
            <a:r>
              <a:rPr lang="en-US"/>
              <a:t>Presentation Name - Edit in Header Footer</a:t>
            </a:r>
          </a:p>
        </p:txBody>
      </p:sp>
      <p:sp>
        <p:nvSpPr>
          <p:cNvPr id="6" name="Slide Number Placeholder 5"/>
          <p:cNvSpPr>
            <a:spLocks noGrp="1"/>
          </p:cNvSpPr>
          <p:nvPr>
            <p:ph type="sldNum" sz="quarter" idx="12"/>
          </p:nvPr>
        </p:nvSpPr>
        <p:spPr/>
        <p:txBody>
          <a:bodyPr/>
          <a:lstStyle/>
          <a:p>
            <a:fld id="{9F5EDF4C-70C5-4CD7-B699-51545D56640F}" type="slidenum">
              <a:rPr lang="en-US" smtClean="0"/>
              <a:pPr/>
              <a:t>‹#›</a:t>
            </a:fld>
            <a:endParaRPr lang="en-US"/>
          </a:p>
        </p:txBody>
      </p:sp>
      <p:sp>
        <p:nvSpPr>
          <p:cNvPr id="9" name="Rectangle 8"/>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p:cNvSpPr>
            <a:spLocks noGrp="1"/>
          </p:cNvSpPr>
          <p:nvPr>
            <p:ph idx="13"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Tree>
    <p:extLst>
      <p:ext uri="{BB962C8B-B14F-4D97-AF65-F5344CB8AC3E}">
        <p14:creationId xmlns:p14="http://schemas.microsoft.com/office/powerpoint/2010/main" val="61666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mparison Slide B">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2A99354-3D20-43F9-A0A2-E8AE05C5A431}" type="datetime1">
              <a:rPr lang="en-US" smtClean="0"/>
              <a:t>8/15/2024</a:t>
            </a:fld>
            <a:endParaRPr lang="en-US"/>
          </a:p>
        </p:txBody>
      </p:sp>
      <p:sp>
        <p:nvSpPr>
          <p:cNvPr id="8" name="Footer Placeholder 7"/>
          <p:cNvSpPr>
            <a:spLocks noGrp="1"/>
          </p:cNvSpPr>
          <p:nvPr>
            <p:ph type="ftr" sz="quarter" idx="11"/>
          </p:nvPr>
        </p:nvSpPr>
        <p:spPr/>
        <p:txBody>
          <a:bodyPr/>
          <a:lstStyle/>
          <a:p>
            <a:r>
              <a:rPr lang="en-US"/>
              <a:t>Presentation Name - Edit in Header Footer</a:t>
            </a:r>
          </a:p>
        </p:txBody>
      </p:sp>
      <p:sp>
        <p:nvSpPr>
          <p:cNvPr id="9" name="Slide Number Placeholder 8"/>
          <p:cNvSpPr>
            <a:spLocks noGrp="1"/>
          </p:cNvSpPr>
          <p:nvPr>
            <p:ph type="sldNum" sz="quarter" idx="12"/>
          </p:nvPr>
        </p:nvSpPr>
        <p:spPr/>
        <p:txBody>
          <a:bodyPr/>
          <a:lstStyle/>
          <a:p>
            <a:fld id="{9F5EDF4C-70C5-4CD7-B699-51545D56640F}" type="slidenum">
              <a:rPr lang="en-US" smtClean="0"/>
              <a:pPr/>
              <a:t>‹#›</a:t>
            </a:fld>
            <a:endParaRPr lang="en-US"/>
          </a:p>
        </p:txBody>
      </p:sp>
      <p:sp>
        <p:nvSpPr>
          <p:cNvPr id="10" name="Rectangle 9"/>
          <p:cNvSpPr/>
          <p:nvPr userDrawn="1"/>
        </p:nvSpPr>
        <p:spPr>
          <a:xfrm>
            <a:off x="838201" y="6286012"/>
            <a:ext cx="10515600" cy="1570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p:cNvSpPr>
            <a:spLocks noGrp="1"/>
          </p:cNvSpPr>
          <p:nvPr>
            <p:ph type="body" idx="1" hasCustomPrompt="1"/>
          </p:nvPr>
        </p:nvSpPr>
        <p:spPr>
          <a:xfrm>
            <a:off x="839789" y="1681163"/>
            <a:ext cx="5157787"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14" name="Content Placeholder 3"/>
          <p:cNvSpPr>
            <a:spLocks noGrp="1"/>
          </p:cNvSpPr>
          <p:nvPr>
            <p:ph sz="half" idx="2"/>
          </p:nvPr>
        </p:nvSpPr>
        <p:spPr>
          <a:xfrm>
            <a:off x="839789" y="2505075"/>
            <a:ext cx="5157787" cy="3684588"/>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hasCustomPrompt="1"/>
          </p:nvPr>
        </p:nvSpPr>
        <p:spPr>
          <a:xfrm>
            <a:off x="6172201"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16" name="Content Placeholder 5"/>
          <p:cNvSpPr>
            <a:spLocks noGrp="1"/>
          </p:cNvSpPr>
          <p:nvPr>
            <p:ph sz="quarter" idx="4"/>
          </p:nvPr>
        </p:nvSpPr>
        <p:spPr>
          <a:xfrm>
            <a:off x="6172201" y="2505075"/>
            <a:ext cx="5181600" cy="366712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Tree>
    <p:extLst>
      <p:ext uri="{BB962C8B-B14F-4D97-AF65-F5344CB8AC3E}">
        <p14:creationId xmlns:p14="http://schemas.microsoft.com/office/powerpoint/2010/main" val="3337688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A">
    <p:spTree>
      <p:nvGrpSpPr>
        <p:cNvPr id="1" name=""/>
        <p:cNvGrpSpPr/>
        <p:nvPr/>
      </p:nvGrpSpPr>
      <p:grpSpPr>
        <a:xfrm>
          <a:off x="0" y="0"/>
          <a:ext cx="0" cy="0"/>
          <a:chOff x="0" y="0"/>
          <a:chExt cx="0" cy="0"/>
        </a:xfrm>
      </p:grpSpPr>
      <p:sp>
        <p:nvSpPr>
          <p:cNvPr id="6" name="Rectangle 5"/>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hasCustomPrompt="1"/>
          </p:nvPr>
        </p:nvSpPr>
        <p:spPr>
          <a:xfrm>
            <a:off x="609600" y="1600201"/>
            <a:ext cx="10972800" cy="4525963"/>
          </a:xfrm>
        </p:spPr>
        <p:txBody>
          <a:bodyPr/>
          <a:lstStyle>
            <a:lvl1pPr>
              <a:buClr>
                <a:schemeClr val="tx1"/>
              </a:buClr>
              <a:defRPr>
                <a:solidFill>
                  <a:schemeClr val="tx2"/>
                </a:solidFill>
                <a:latin typeface="+mn-lt"/>
              </a:defRPr>
            </a:lvl1pPr>
            <a:lvl2pPr>
              <a:buClr>
                <a:schemeClr val="tx1"/>
              </a:buClr>
              <a:defRPr>
                <a:solidFill>
                  <a:srgbClr val="485865"/>
                </a:solidFill>
                <a:latin typeface="+mn-lt"/>
              </a:defRPr>
            </a:lvl2pPr>
            <a:lvl3pPr>
              <a:buClr>
                <a:schemeClr val="tx1"/>
              </a:buClr>
              <a:defRPr>
                <a:solidFill>
                  <a:srgbClr val="485865"/>
                </a:solidFill>
                <a:latin typeface="+mn-lt"/>
              </a:defRPr>
            </a:lvl3pPr>
          </a:lstStyle>
          <a:p>
            <a:r>
              <a:rPr lang="en-US" dirty="0"/>
              <a:t>Bullet Point 1</a:t>
            </a:r>
          </a:p>
          <a:p>
            <a:pPr lvl="1"/>
            <a:r>
              <a:rPr lang="en-US" dirty="0"/>
              <a:t>Sub Bullet Point 1</a:t>
            </a:r>
          </a:p>
          <a:p>
            <a:pPr lvl="2"/>
            <a:r>
              <a:rPr lang="en-US" dirty="0"/>
              <a:t>Tertiary Bullet Point 1</a:t>
            </a:r>
          </a:p>
          <a:p>
            <a:pPr marL="914400" lvl="2" indent="0">
              <a:buNone/>
            </a:pPr>
            <a:endParaRPr lang="en-US" dirty="0"/>
          </a:p>
          <a:p>
            <a:r>
              <a:rPr lang="en-US" dirty="0"/>
              <a:t>Bullet Point 2</a:t>
            </a:r>
          </a:p>
          <a:p>
            <a:pPr lvl="1"/>
            <a:r>
              <a:rPr lang="en-US" dirty="0"/>
              <a:t>Sub Bullet Point 2</a:t>
            </a:r>
          </a:p>
          <a:p>
            <a:pPr lvl="2"/>
            <a:r>
              <a:rPr lang="en-US" dirty="0"/>
              <a:t>Tertiary Bullet Point 2</a:t>
            </a:r>
          </a:p>
          <a:p>
            <a:pPr lvl="0"/>
            <a:endParaRPr lang="en-US" dirty="0"/>
          </a:p>
        </p:txBody>
      </p:sp>
      <p:sp>
        <p:nvSpPr>
          <p:cNvPr id="11"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3" name="Picture Placeholder 2"/>
          <p:cNvSpPr>
            <a:spLocks noGrp="1"/>
          </p:cNvSpPr>
          <p:nvPr>
            <p:ph type="pic" sz="quarter" idx="10" hasCustomPrompt="1"/>
          </p:nvPr>
        </p:nvSpPr>
        <p:spPr>
          <a:xfrm>
            <a:off x="11074400" y="5486401"/>
            <a:ext cx="711200" cy="739775"/>
          </a:xfrm>
        </p:spPr>
        <p:txBody>
          <a:bodyPr/>
          <a:lstStyle>
            <a:lvl1pPr>
              <a:defRPr/>
            </a:lvl1pPr>
          </a:lstStyle>
          <a:p>
            <a:r>
              <a:rPr lang="en-US" dirty="0"/>
              <a:t>Logo</a:t>
            </a:r>
          </a:p>
        </p:txBody>
      </p:sp>
    </p:spTree>
    <p:extLst>
      <p:ext uri="{BB962C8B-B14F-4D97-AF65-F5344CB8AC3E}">
        <p14:creationId xmlns:p14="http://schemas.microsoft.com/office/powerpoint/2010/main" val="3952945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7C73-E81A-40C1-9EFE-071DE593919C}"/>
              </a:ext>
            </a:extLst>
          </p:cNvPr>
          <p:cNvSpPr>
            <a:spLocks noGrp="1"/>
          </p:cNvSpPr>
          <p:nvPr>
            <p:ph type="title"/>
          </p:nvPr>
        </p:nvSpPr>
        <p:spPr>
          <a:xfrm>
            <a:off x="1097280" y="252737"/>
            <a:ext cx="10058400" cy="1450757"/>
          </a:xfrm>
        </p:spPr>
        <p:txBody>
          <a:bodyPr/>
          <a:lstStyle/>
          <a:p>
            <a:r>
              <a:rPr lang="en-US"/>
              <a:t>Click to edit Master title style</a:t>
            </a:r>
          </a:p>
        </p:txBody>
      </p:sp>
    </p:spTree>
    <p:extLst>
      <p:ext uri="{BB962C8B-B14F-4D97-AF65-F5344CB8AC3E}">
        <p14:creationId xmlns:p14="http://schemas.microsoft.com/office/powerpoint/2010/main" val="315425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4C497103-514B-4B4D-952C-05AF918FEC73}" type="datetime1">
              <a:rPr lang="en-US" smtClean="0"/>
              <a:t>8/15/2024</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3346474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 Content Slide A">
    <p:spTree>
      <p:nvGrpSpPr>
        <p:cNvPr id="1" name=""/>
        <p:cNvGrpSpPr/>
        <p:nvPr/>
      </p:nvGrpSpPr>
      <p:grpSpPr>
        <a:xfrm>
          <a:off x="0" y="0"/>
          <a:ext cx="0" cy="0"/>
          <a:chOff x="0" y="0"/>
          <a:chExt cx="0" cy="0"/>
        </a:xfrm>
      </p:grpSpPr>
      <p:sp>
        <p:nvSpPr>
          <p:cNvPr id="3" name="Rectangle 2"/>
          <p:cNvSpPr/>
          <p:nvPr userDrawn="1"/>
        </p:nvSpPr>
        <p:spPr>
          <a:xfrm>
            <a:off x="236264" y="6310005"/>
            <a:ext cx="11680104" cy="5809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cxnSp>
        <p:nvCxnSpPr>
          <p:cNvPr id="4" name="Straight Connector 3"/>
          <p:cNvCxnSpPr/>
          <p:nvPr userDrawn="1"/>
        </p:nvCxnSpPr>
        <p:spPr>
          <a:xfrm>
            <a:off x="236264" y="1168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236264" y="279392"/>
            <a:ext cx="116801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152400"/>
            <a:ext cx="10972800" cy="1143000"/>
          </a:xfrm>
        </p:spPr>
        <p:txBody>
          <a:bodyPr>
            <a:normAutofit/>
          </a:bodyPr>
          <a:lstStyle>
            <a:lvl1pPr>
              <a:defRPr sz="4400" b="1">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1676400"/>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1" hasCustomPrompt="1"/>
          </p:nvPr>
        </p:nvSpPr>
        <p:spPr>
          <a:xfrm>
            <a:off x="11176001" y="5765800"/>
            <a:ext cx="639233" cy="482600"/>
          </a:xfrm>
        </p:spPr>
        <p:txBody>
          <a:bodyPr/>
          <a:lstStyle>
            <a:lvl1pPr>
              <a:defRPr/>
            </a:lvl1pPr>
          </a:lstStyle>
          <a:p>
            <a:r>
              <a:rPr lang="en-US" dirty="0"/>
              <a:t>Logo</a:t>
            </a:r>
          </a:p>
        </p:txBody>
      </p:sp>
    </p:spTree>
    <p:extLst>
      <p:ext uri="{BB962C8B-B14F-4D97-AF65-F5344CB8AC3E}">
        <p14:creationId xmlns:p14="http://schemas.microsoft.com/office/powerpoint/2010/main" val="3074227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 Content Slide B">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09600" y="152400"/>
            <a:ext cx="10972800" cy="1143000"/>
          </a:xfrm>
        </p:spPr>
        <p:txBody>
          <a:bodyPr>
            <a:normAutofit/>
          </a:bodyPr>
          <a:lstStyle>
            <a:lvl1pPr>
              <a:defRPr sz="4400" b="0">
                <a:solidFill>
                  <a:schemeClr val="tx2"/>
                </a:solidFill>
                <a:latin typeface="Arial Black" pitchFamily="34" charset="0"/>
              </a:defRPr>
            </a:lvl1pPr>
          </a:lstStyle>
          <a:p>
            <a:r>
              <a:rPr lang="en-US" dirty="0"/>
              <a:t>Headline</a:t>
            </a:r>
          </a:p>
        </p:txBody>
      </p:sp>
      <p:sp>
        <p:nvSpPr>
          <p:cNvPr id="11" name="Content Placeholder 2"/>
          <p:cNvSpPr>
            <a:spLocks noGrp="1"/>
          </p:cNvSpPr>
          <p:nvPr>
            <p:ph sz="half" idx="1"/>
          </p:nvPr>
        </p:nvSpPr>
        <p:spPr>
          <a:xfrm>
            <a:off x="711200" y="1676400"/>
            <a:ext cx="5181600" cy="4351338"/>
          </a:xfrm>
        </p:spPr>
        <p:txBody>
          <a:bodyPr/>
          <a:lstStyle>
            <a:lvl1pPr>
              <a:defRPr>
                <a:solidFill>
                  <a:schemeClr val="tx2"/>
                </a:solidFill>
                <a:latin typeface="+mn-lt"/>
              </a:defRPr>
            </a:lvl1pPr>
            <a:lvl2pPr>
              <a:buClr>
                <a:schemeClr val="tx1"/>
              </a:buClr>
              <a:defRPr>
                <a:latin typeface="+mn-lt"/>
              </a:defRPr>
            </a:lvl2pPr>
            <a:lvl3pPr>
              <a:buClr>
                <a:schemeClr val="tx1"/>
              </a:buClr>
              <a:defRPr>
                <a:latin typeface="+mn-lt"/>
              </a:defRPr>
            </a:lvl3pPr>
            <a:lvl4pPr>
              <a:buClr>
                <a:schemeClr val="tx1"/>
              </a:buClr>
              <a:defRPr>
                <a:latin typeface="+mn-lt"/>
              </a:defRPr>
            </a:lvl4pPr>
            <a:lvl5pPr>
              <a:buClr>
                <a:schemeClr val="tx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508000" y="6286012"/>
            <a:ext cx="11074400" cy="190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Content Placeholder 2"/>
          <p:cNvSpPr>
            <a:spLocks noGrp="1"/>
          </p:cNvSpPr>
          <p:nvPr>
            <p:ph sz="half" idx="10"/>
          </p:nvPr>
        </p:nvSpPr>
        <p:spPr>
          <a:xfrm>
            <a:off x="6299200" y="1676400"/>
            <a:ext cx="5181600" cy="4351338"/>
          </a:xfrm>
        </p:spPr>
        <p:txBody>
          <a:bodyPr/>
          <a:lstStyle>
            <a:lvl1pPr algn="l" defTabSz="457200" rtl="0" eaLnBrk="1" latinLnBrk="0" hangingPunct="1">
              <a:spcBef>
                <a:spcPct val="20000"/>
              </a:spcBef>
              <a:buClr>
                <a:schemeClr val="tx1"/>
              </a:buClr>
              <a:buFont typeface="Arial"/>
              <a:defRPr lang="en-US" sz="3200" kern="1200" dirty="0" smtClean="0">
                <a:solidFill>
                  <a:schemeClr val="tx2"/>
                </a:solidFill>
                <a:latin typeface="+mn-lt"/>
                <a:ea typeface="+mn-ea"/>
                <a:cs typeface="+mn-cs"/>
              </a:defRPr>
            </a:lvl1pPr>
            <a:lvl2pPr algn="l" defTabSz="457200" rtl="0" eaLnBrk="1" latinLnBrk="0" hangingPunct="1">
              <a:spcBef>
                <a:spcPct val="20000"/>
              </a:spcBef>
              <a:buClr>
                <a:schemeClr val="tx1"/>
              </a:buClr>
              <a:buFont typeface="Arial"/>
              <a:defRPr lang="en-US" sz="2800" kern="1200" dirty="0" smtClean="0">
                <a:solidFill>
                  <a:schemeClr val="tx2"/>
                </a:solidFill>
                <a:latin typeface="+mn-lt"/>
                <a:ea typeface="+mn-ea"/>
                <a:cs typeface="+mn-cs"/>
              </a:defRPr>
            </a:lvl2pPr>
            <a:lvl3pPr algn="l" defTabSz="457200" rtl="0" eaLnBrk="1" latinLnBrk="0" hangingPunct="1">
              <a:spcBef>
                <a:spcPct val="20000"/>
              </a:spcBef>
              <a:buClr>
                <a:schemeClr val="tx1"/>
              </a:buClr>
              <a:buFont typeface="Arial"/>
              <a:defRPr lang="en-US" sz="2400" kern="1200" dirty="0" smtClean="0">
                <a:solidFill>
                  <a:schemeClr val="tx2"/>
                </a:solidFill>
                <a:latin typeface="+mn-lt"/>
                <a:ea typeface="+mn-ea"/>
                <a:cs typeface="+mn-cs"/>
              </a:defRPr>
            </a:lvl3pPr>
            <a:lvl4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4pPr>
            <a:lvl5pPr algn="l" defTabSz="457200" rtl="0" eaLnBrk="1" latinLnBrk="0" hangingPunct="1">
              <a:spcBef>
                <a:spcPct val="20000"/>
              </a:spcBef>
              <a:buClr>
                <a:schemeClr val="tx1"/>
              </a:buClr>
              <a:buFont typeface="Arial"/>
              <a:defRPr lang="en-US" sz="2000" kern="1200" dirty="0" smtClean="0">
                <a:solidFill>
                  <a:schemeClr val="tx2"/>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0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237C906B-E3C2-4466-A7A3-249A36C50770}" type="datetime1">
              <a:rPr lang="en-US" smtClean="0"/>
              <a:t>8/15/2024</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23404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7F42B355-41DC-4371-9391-731C4A408481}" type="datetime1">
              <a:rPr lang="en-US" smtClean="0"/>
              <a:t>8/15/2024</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48279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B663486F-818B-4746-879B-2ACDEBC30526}" type="datetime1">
              <a:rPr lang="en-US" smtClean="0"/>
              <a:t>8/15/2024</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104391690"/>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72FE9CB8-4D49-48E8-8435-0768B068FB7D}" type="datetime1">
              <a:rPr lang="en-US" smtClean="0"/>
              <a:t>8/15/2024</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231248010"/>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0F3EA02D-456D-45AA-AE63-1CF01942B062}" type="datetime1">
              <a:rPr lang="en-US" smtClean="0"/>
              <a:t>8/15/2024</a:t>
            </a:fld>
            <a:endParaRPr lang="en-US"/>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953985243"/>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dirty="0"/>
              <a:t>Presentation Name - Edit in Header Footer</a:t>
            </a:r>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860DF8DD-DB8D-4AC9-85E2-EE1C85AF9647}" type="datetime1">
              <a:rPr lang="en-US" smtClean="0"/>
              <a:t>8/15/2024</a:t>
            </a:fld>
            <a:endParaRPr lang="en-US"/>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023604654"/>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33"/>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33"/>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63560D09-A290-44D7-B9A0-46A530E922BE}" type="datetime1">
              <a:rPr lang="en-US" smtClean="0"/>
              <a:t>8/15/2024</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dirty="0"/>
              <a:t>Presentation Name - Edit in Header Footer</a:t>
            </a:r>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34"/>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702917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p15:clr>
            <a:srgbClr val="F26B43"/>
          </p15:clr>
        </p15:guide>
        <p15:guide id="2" orient="horz" pos="1248">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39.svg"/><Relationship Id="rId4" Type="http://schemas.openxmlformats.org/officeDocument/2006/relationships/image" Target="../media/image27.png"/><Relationship Id="rId9" Type="http://schemas.openxmlformats.org/officeDocument/2006/relationships/image" Target="../media/image4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ldh.la.gov/1115reentry"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http/ldh.la.gov/1115reentry"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hyperlink" Target="https://www.medicaid.gov/sites/default/files/2023-04/smd23003.pdf"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35A44F-0B46-0144-9406-BEEFAFBECA74}" type="slidenum">
              <a:rPr lang="en-US" smtClean="0"/>
              <a:pPr/>
              <a:t>1</a:t>
            </a:fld>
            <a:endParaRPr lang="en-US" dirty="0"/>
          </a:p>
        </p:txBody>
      </p:sp>
      <p:sp>
        <p:nvSpPr>
          <p:cNvPr id="4" name="Title 3"/>
          <p:cNvSpPr>
            <a:spLocks noGrp="1"/>
          </p:cNvSpPr>
          <p:nvPr>
            <p:ph type="title"/>
          </p:nvPr>
        </p:nvSpPr>
        <p:spPr>
          <a:xfrm>
            <a:off x="1319752" y="2755664"/>
            <a:ext cx="8963091" cy="1260999"/>
          </a:xfrm>
        </p:spPr>
        <p:txBody>
          <a:bodyPr>
            <a:normAutofit/>
          </a:bodyPr>
          <a:lstStyle/>
          <a:p>
            <a:r>
              <a:rPr lang="en-US" dirty="0" smtClean="0"/>
              <a:t>Louisiana Reentry Demonstration</a:t>
            </a:r>
            <a:br>
              <a:rPr lang="en-US" dirty="0" smtClean="0"/>
            </a:br>
            <a:r>
              <a:rPr lang="en-US" dirty="0" smtClean="0"/>
              <a:t>Medical Care Advisory Committee</a:t>
            </a:r>
            <a:endParaRPr lang="en-US" dirty="0"/>
          </a:p>
        </p:txBody>
      </p:sp>
    </p:spTree>
    <p:extLst>
      <p:ext uri="{BB962C8B-B14F-4D97-AF65-F5344CB8AC3E}">
        <p14:creationId xmlns:p14="http://schemas.microsoft.com/office/powerpoint/2010/main" val="381585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01791-A633-CA1C-5F74-E3953DD6E0D6}"/>
              </a:ext>
            </a:extLst>
          </p:cNvPr>
          <p:cNvSpPr>
            <a:spLocks noGrp="1"/>
          </p:cNvSpPr>
          <p:nvPr>
            <p:ph type="dt" sz="half" idx="10"/>
          </p:nvPr>
        </p:nvSpPr>
        <p:spPr>
          <a:xfrm>
            <a:off x="838199" y="6438891"/>
            <a:ext cx="1115291" cy="365125"/>
          </a:xfrm>
        </p:spPr>
        <p:txBody>
          <a:bodyPr/>
          <a:lstStyle/>
          <a:p>
            <a:r>
              <a:rPr lang="en-US" dirty="0"/>
              <a:t>August 2024</a:t>
            </a:r>
          </a:p>
        </p:txBody>
      </p:sp>
      <p:sp>
        <p:nvSpPr>
          <p:cNvPr id="3" name="Footer Placeholder 2">
            <a:extLst>
              <a:ext uri="{FF2B5EF4-FFF2-40B4-BE49-F238E27FC236}">
                <a16:creationId xmlns:a16="http://schemas.microsoft.com/office/drawing/2014/main" id="{16DDE467-DC26-B49F-FF0C-FC3337C78ECD}"/>
              </a:ext>
            </a:extLst>
          </p:cNvPr>
          <p:cNvSpPr>
            <a:spLocks noGrp="1"/>
          </p:cNvSpPr>
          <p:nvPr>
            <p:ph type="ftr" sz="quarter" idx="11"/>
          </p:nvPr>
        </p:nvSpPr>
        <p:spPr/>
        <p:txBody>
          <a:bodyPr/>
          <a:lstStyle/>
          <a:p>
            <a:pPr algn="ctr"/>
            <a:r>
              <a:rPr lang="en-US" dirty="0"/>
              <a:t>1115 Reentry Demonstration Public Hearings</a:t>
            </a:r>
          </a:p>
        </p:txBody>
      </p:sp>
      <p:sp>
        <p:nvSpPr>
          <p:cNvPr id="4" name="Slide Number Placeholder 3">
            <a:extLst>
              <a:ext uri="{FF2B5EF4-FFF2-40B4-BE49-F238E27FC236}">
                <a16:creationId xmlns:a16="http://schemas.microsoft.com/office/drawing/2014/main" id="{50ABDF59-525F-1B64-0C44-61F5CCF99A5E}"/>
              </a:ext>
            </a:extLst>
          </p:cNvPr>
          <p:cNvSpPr>
            <a:spLocks noGrp="1"/>
          </p:cNvSpPr>
          <p:nvPr>
            <p:ph type="sldNum" sz="quarter" idx="12"/>
          </p:nvPr>
        </p:nvSpPr>
        <p:spPr/>
        <p:txBody>
          <a:bodyPr/>
          <a:lstStyle/>
          <a:p>
            <a:fld id="{4235A44F-0B46-0144-9406-BEEFAFBECA74}" type="slidenum">
              <a:rPr lang="en-US" smtClean="0"/>
              <a:t>10</a:t>
            </a:fld>
            <a:endParaRPr lang="en-US"/>
          </a:p>
        </p:txBody>
      </p:sp>
      <p:sp>
        <p:nvSpPr>
          <p:cNvPr id="5" name="Text Placeholder 4">
            <a:extLst>
              <a:ext uri="{FF2B5EF4-FFF2-40B4-BE49-F238E27FC236}">
                <a16:creationId xmlns:a16="http://schemas.microsoft.com/office/drawing/2014/main" id="{CB689B19-766D-9579-CFC0-4010C2D7D883}"/>
              </a:ext>
            </a:extLst>
          </p:cNvPr>
          <p:cNvSpPr>
            <a:spLocks noGrp="1"/>
          </p:cNvSpPr>
          <p:nvPr>
            <p:ph type="body" sz="quarter" idx="13"/>
          </p:nvPr>
        </p:nvSpPr>
        <p:spPr/>
        <p:txBody>
          <a:bodyPr/>
          <a:lstStyle/>
          <a:p>
            <a:r>
              <a:rPr lang="en-US" dirty="0"/>
              <a:t>Key Reentry Demonstration Components</a:t>
            </a:r>
          </a:p>
        </p:txBody>
      </p:sp>
      <p:sp>
        <p:nvSpPr>
          <p:cNvPr id="7" name="TextBox 6">
            <a:extLst>
              <a:ext uri="{FF2B5EF4-FFF2-40B4-BE49-F238E27FC236}">
                <a16:creationId xmlns:a16="http://schemas.microsoft.com/office/drawing/2014/main" id="{C194629B-F4B1-A0AC-69E9-6286135F36F8}"/>
              </a:ext>
            </a:extLst>
          </p:cNvPr>
          <p:cNvSpPr txBox="1"/>
          <p:nvPr/>
        </p:nvSpPr>
        <p:spPr>
          <a:xfrm>
            <a:off x="1713352" y="2385682"/>
            <a:ext cx="2398363" cy="365125"/>
          </a:xfrm>
          <a:prstGeom prst="rect">
            <a:avLst/>
          </a:prstGeom>
        </p:spPr>
        <p:txBody>
          <a:bodyPr vert="horz" wrap="square" lIns="91440" tIns="45720" rIns="91440" bIns="45720" rtlCol="0" anchor="b">
            <a:noAutofit/>
          </a:bodyPr>
          <a:lstStyle/>
          <a:p>
            <a:pPr algn="ctr"/>
            <a:r>
              <a:rPr lang="en-US" sz="2000" b="1" dirty="0">
                <a:solidFill>
                  <a:schemeClr val="accent1"/>
                </a:solidFill>
              </a:rPr>
              <a:t>Pre-Release Services</a:t>
            </a:r>
          </a:p>
        </p:txBody>
      </p:sp>
      <p:sp>
        <p:nvSpPr>
          <p:cNvPr id="8" name="TextBox 7">
            <a:extLst>
              <a:ext uri="{FF2B5EF4-FFF2-40B4-BE49-F238E27FC236}">
                <a16:creationId xmlns:a16="http://schemas.microsoft.com/office/drawing/2014/main" id="{1230579C-7731-D37C-193E-8546F9A6B6F0}"/>
              </a:ext>
            </a:extLst>
          </p:cNvPr>
          <p:cNvSpPr txBox="1"/>
          <p:nvPr/>
        </p:nvSpPr>
        <p:spPr>
          <a:xfrm>
            <a:off x="4603313" y="1823753"/>
            <a:ext cx="7354184" cy="3002094"/>
          </a:xfrm>
          <a:prstGeom prst="rect">
            <a:avLst/>
          </a:prstGeom>
        </p:spPr>
        <p:txBody>
          <a:bodyPr vert="horz" wrap="square" lIns="91440" tIns="45720" rIns="91440" bIns="45720" rtlCol="0" anchor="t">
            <a:normAutofit/>
          </a:bodyPr>
          <a:lstStyle/>
          <a:p>
            <a:pPr lvl="0"/>
            <a:r>
              <a:rPr lang="en-US" sz="2000" dirty="0">
                <a:solidFill>
                  <a:schemeClr val="tx2"/>
                </a:solidFill>
              </a:rPr>
              <a:t>Covered services during the 90-day pre-release period include:</a:t>
            </a:r>
          </a:p>
          <a:p>
            <a:pPr lvl="0"/>
            <a:r>
              <a:rPr lang="en-US" sz="400" dirty="0">
                <a:solidFill>
                  <a:schemeClr val="tx2"/>
                </a:solidFill>
              </a:rPr>
              <a:t> </a:t>
            </a:r>
            <a:endParaRPr lang="en-US" sz="400" kern="1200" dirty="0">
              <a:solidFill>
                <a:schemeClr val="tx2"/>
              </a:solidFill>
              <a:effectLst/>
              <a:latin typeface="+mn-lt"/>
              <a:ea typeface="+mn-ea"/>
              <a:cs typeface="+mn-cs"/>
            </a:endParaRPr>
          </a:p>
          <a:p>
            <a:pPr marL="457200" lvl="0" indent="-457200">
              <a:buAutoNum type="arabicPeriod"/>
            </a:pPr>
            <a:r>
              <a:rPr lang="en-US" sz="2000" kern="1200" dirty="0">
                <a:solidFill>
                  <a:schemeClr val="tx2"/>
                </a:solidFill>
                <a:effectLst/>
                <a:latin typeface="+mn-lt"/>
                <a:ea typeface="+mn-ea"/>
                <a:cs typeface="+mn-cs"/>
              </a:rPr>
              <a:t>Case management </a:t>
            </a:r>
          </a:p>
          <a:p>
            <a:pPr marL="457200" lvl="0" indent="-457200">
              <a:buAutoNum type="arabicPeriod"/>
            </a:pPr>
            <a:r>
              <a:rPr lang="en-US" sz="2000" kern="1200" dirty="0" smtClean="0">
                <a:solidFill>
                  <a:schemeClr val="tx2"/>
                </a:solidFill>
                <a:effectLst/>
                <a:latin typeface="+mn-lt"/>
                <a:ea typeface="+mn-ea"/>
                <a:cs typeface="+mn-cs"/>
              </a:rPr>
              <a:t>Medication-assisted </a:t>
            </a:r>
            <a:r>
              <a:rPr lang="en-US" sz="2000" kern="1200" dirty="0">
                <a:solidFill>
                  <a:schemeClr val="tx2"/>
                </a:solidFill>
                <a:effectLst/>
                <a:latin typeface="+mn-lt"/>
                <a:ea typeface="+mn-ea"/>
                <a:cs typeface="+mn-cs"/>
              </a:rPr>
              <a:t>treatment (MAT) and counseling</a:t>
            </a:r>
          </a:p>
          <a:p>
            <a:pPr marL="457200" lvl="0" indent="-457200">
              <a:buFont typeface="+mj-lt"/>
              <a:buAutoNum type="arabicPeriod"/>
            </a:pPr>
            <a:r>
              <a:rPr lang="en-US" sz="2000" kern="1200" dirty="0">
                <a:solidFill>
                  <a:schemeClr val="tx2"/>
                </a:solidFill>
                <a:effectLst/>
                <a:latin typeface="+mn-lt"/>
                <a:ea typeface="+mn-ea"/>
                <a:cs typeface="+mn-cs"/>
              </a:rPr>
              <a:t>A 30-day supply of prescription medications upon release</a:t>
            </a:r>
          </a:p>
          <a:p>
            <a:pPr marL="457200" lvl="0" indent="-457200">
              <a:buFont typeface="+mj-lt"/>
              <a:buAutoNum type="arabicPeriod"/>
            </a:pPr>
            <a:r>
              <a:rPr lang="en-US" sz="2000" kern="1200" dirty="0">
                <a:solidFill>
                  <a:schemeClr val="tx2"/>
                </a:solidFill>
                <a:effectLst/>
                <a:latin typeface="+mn-lt"/>
                <a:ea typeface="+mn-ea"/>
                <a:cs typeface="+mn-cs"/>
              </a:rPr>
              <a:t>Mental health </a:t>
            </a:r>
            <a:r>
              <a:rPr lang="en-US" sz="2000" kern="1200" dirty="0" smtClean="0">
                <a:solidFill>
                  <a:schemeClr val="tx2"/>
                </a:solidFill>
                <a:effectLst/>
                <a:latin typeface="+mn-lt"/>
                <a:ea typeface="+mn-ea"/>
                <a:cs typeface="+mn-cs"/>
              </a:rPr>
              <a:t>evaluation and counseling</a:t>
            </a:r>
            <a:endParaRPr lang="en-US" sz="2000" kern="1200" dirty="0">
              <a:solidFill>
                <a:schemeClr val="tx2"/>
              </a:solidFill>
              <a:effectLst/>
              <a:latin typeface="+mn-lt"/>
              <a:ea typeface="+mn-ea"/>
              <a:cs typeface="+mn-cs"/>
            </a:endParaRPr>
          </a:p>
          <a:p>
            <a:pPr marL="457200" lvl="0" indent="-457200">
              <a:buFont typeface="+mj-lt"/>
              <a:buAutoNum type="arabicPeriod"/>
            </a:pPr>
            <a:r>
              <a:rPr lang="en-US" sz="2000" kern="1200" dirty="0">
                <a:solidFill>
                  <a:schemeClr val="tx2"/>
                </a:solidFill>
                <a:effectLst/>
                <a:latin typeface="+mn-lt"/>
                <a:ea typeface="+mn-ea"/>
                <a:cs typeface="+mn-cs"/>
              </a:rPr>
              <a:t>Peer support services</a:t>
            </a:r>
          </a:p>
          <a:p>
            <a:pPr marL="457200" lvl="0" indent="-457200">
              <a:buFont typeface="+mj-lt"/>
              <a:buAutoNum type="arabicPeriod"/>
            </a:pPr>
            <a:r>
              <a:rPr lang="en-US" sz="2000" kern="1200" dirty="0">
                <a:solidFill>
                  <a:schemeClr val="tx2"/>
                </a:solidFill>
                <a:effectLst/>
                <a:latin typeface="+mn-lt"/>
                <a:ea typeface="+mn-ea"/>
                <a:cs typeface="+mn-cs"/>
              </a:rPr>
              <a:t>Laboratory services</a:t>
            </a:r>
          </a:p>
          <a:p>
            <a:pPr marL="457200" lvl="0" indent="-457200">
              <a:buFont typeface="+mj-lt"/>
              <a:buAutoNum type="arabicPeriod"/>
            </a:pPr>
            <a:r>
              <a:rPr lang="en-US" sz="2000" kern="1200" dirty="0">
                <a:solidFill>
                  <a:schemeClr val="tx2"/>
                </a:solidFill>
                <a:effectLst/>
                <a:latin typeface="+mn-lt"/>
                <a:ea typeface="+mn-ea"/>
                <a:cs typeface="+mn-cs"/>
              </a:rPr>
              <a:t>Durable medical equipment (DME)</a:t>
            </a:r>
          </a:p>
        </p:txBody>
      </p:sp>
      <p:sp>
        <p:nvSpPr>
          <p:cNvPr id="11" name="TextBox 10">
            <a:extLst>
              <a:ext uri="{FF2B5EF4-FFF2-40B4-BE49-F238E27FC236}">
                <a16:creationId xmlns:a16="http://schemas.microsoft.com/office/drawing/2014/main" id="{467B8C02-9884-91E8-DA81-B18B69CCAD3C}"/>
              </a:ext>
            </a:extLst>
          </p:cNvPr>
          <p:cNvSpPr txBox="1"/>
          <p:nvPr/>
        </p:nvSpPr>
        <p:spPr>
          <a:xfrm>
            <a:off x="1441968" y="5299894"/>
            <a:ext cx="2858647" cy="365125"/>
          </a:xfrm>
          <a:prstGeom prst="rect">
            <a:avLst/>
          </a:prstGeom>
        </p:spPr>
        <p:txBody>
          <a:bodyPr vert="horz" wrap="square" lIns="91440" tIns="45720" rIns="91440" bIns="45720" rtlCol="0" anchor="b">
            <a:noAutofit/>
          </a:bodyPr>
          <a:lstStyle/>
          <a:p>
            <a:pPr algn="ctr"/>
            <a:r>
              <a:rPr lang="en-US" sz="2000" b="1" dirty="0">
                <a:solidFill>
                  <a:schemeClr val="accent1"/>
                </a:solidFill>
              </a:rPr>
              <a:t>Demonstration Providers</a:t>
            </a:r>
          </a:p>
        </p:txBody>
      </p:sp>
      <p:sp>
        <p:nvSpPr>
          <p:cNvPr id="12" name="TextBox 11">
            <a:extLst>
              <a:ext uri="{FF2B5EF4-FFF2-40B4-BE49-F238E27FC236}">
                <a16:creationId xmlns:a16="http://schemas.microsoft.com/office/drawing/2014/main" id="{52BB6C4C-FE2C-A35A-64D6-8A27E1BC84BF}"/>
              </a:ext>
            </a:extLst>
          </p:cNvPr>
          <p:cNvSpPr txBox="1"/>
          <p:nvPr/>
        </p:nvSpPr>
        <p:spPr>
          <a:xfrm>
            <a:off x="4603313" y="4995801"/>
            <a:ext cx="7354184" cy="1621102"/>
          </a:xfrm>
          <a:prstGeom prst="rect">
            <a:avLst/>
          </a:prstGeom>
        </p:spPr>
        <p:txBody>
          <a:bodyPr vert="horz" wrap="square" lIns="91440" tIns="45720" rIns="91440" bIns="45720" rtlCol="0" anchor="t">
            <a:normAutofit/>
          </a:bodyPr>
          <a:lstStyle/>
          <a:p>
            <a:r>
              <a:rPr lang="en-US" sz="2000" dirty="0">
                <a:solidFill>
                  <a:schemeClr val="tx2"/>
                </a:solidFill>
              </a:rPr>
              <a:t>Both facility-based and contracted DPS&amp;C staff and community-based providers will be leveraged to deliver covered services either in-person or via telehealth.</a:t>
            </a:r>
          </a:p>
        </p:txBody>
      </p:sp>
      <p:cxnSp>
        <p:nvCxnSpPr>
          <p:cNvPr id="14" name="Straight Connector 13">
            <a:extLst>
              <a:ext uri="{FF2B5EF4-FFF2-40B4-BE49-F238E27FC236}">
                <a16:creationId xmlns:a16="http://schemas.microsoft.com/office/drawing/2014/main" id="{5A880FD0-95AA-02C8-84D3-9340EFA6765D}"/>
              </a:ext>
            </a:extLst>
          </p:cNvPr>
          <p:cNvCxnSpPr>
            <a:cxnSpLocks/>
          </p:cNvCxnSpPr>
          <p:nvPr/>
        </p:nvCxnSpPr>
        <p:spPr>
          <a:xfrm>
            <a:off x="4357516" y="1936099"/>
            <a:ext cx="0" cy="1629416"/>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5CF6E8-A8CB-D812-A240-B5FF876F62E3}"/>
              </a:ext>
            </a:extLst>
          </p:cNvPr>
          <p:cNvCxnSpPr/>
          <p:nvPr/>
        </p:nvCxnSpPr>
        <p:spPr>
          <a:xfrm>
            <a:off x="4351419" y="5112368"/>
            <a:ext cx="0" cy="737594"/>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E7FAFE0-09B0-6C9C-28ED-63DB9084F828}"/>
              </a:ext>
            </a:extLst>
          </p:cNvPr>
          <p:cNvGrpSpPr/>
          <p:nvPr/>
        </p:nvGrpSpPr>
        <p:grpSpPr>
          <a:xfrm>
            <a:off x="627747" y="5112368"/>
            <a:ext cx="762000" cy="660400"/>
            <a:chOff x="7327899" y="2579795"/>
            <a:chExt cx="762000" cy="660400"/>
          </a:xfrm>
        </p:grpSpPr>
        <p:pic>
          <p:nvPicPr>
            <p:cNvPr id="13" name="Graphic 12">
              <a:extLst>
                <a:ext uri="{FF2B5EF4-FFF2-40B4-BE49-F238E27FC236}">
                  <a16:creationId xmlns:a16="http://schemas.microsoft.com/office/drawing/2014/main" id="{D1C0A187-1A0C-9CCD-5C4A-AF46024045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327899" y="2579795"/>
              <a:ext cx="762000" cy="660400"/>
            </a:xfrm>
            <a:prstGeom prst="rect">
              <a:avLst/>
            </a:prstGeom>
          </p:spPr>
        </p:pic>
        <p:pic>
          <p:nvPicPr>
            <p:cNvPr id="16" name="Graphic 15">
              <a:extLst>
                <a:ext uri="{FF2B5EF4-FFF2-40B4-BE49-F238E27FC236}">
                  <a16:creationId xmlns:a16="http://schemas.microsoft.com/office/drawing/2014/main" id="{21B43DE5-A5C1-3582-0D0A-CECE28D48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327899" y="2579795"/>
              <a:ext cx="762000" cy="660400"/>
            </a:xfrm>
            <a:prstGeom prst="rect">
              <a:avLst/>
            </a:prstGeom>
          </p:spPr>
        </p:pic>
      </p:grpSp>
      <p:grpSp>
        <p:nvGrpSpPr>
          <p:cNvPr id="28" name="Group 27">
            <a:extLst>
              <a:ext uri="{FF2B5EF4-FFF2-40B4-BE49-F238E27FC236}">
                <a16:creationId xmlns:a16="http://schemas.microsoft.com/office/drawing/2014/main" id="{25FE95E7-10E8-CDB7-AD5B-CFC581D14688}"/>
              </a:ext>
            </a:extLst>
          </p:cNvPr>
          <p:cNvGrpSpPr/>
          <p:nvPr/>
        </p:nvGrpSpPr>
        <p:grpSpPr>
          <a:xfrm>
            <a:off x="633844" y="2238044"/>
            <a:ext cx="762000" cy="660400"/>
            <a:chOff x="876128" y="1338193"/>
            <a:chExt cx="762000" cy="660400"/>
          </a:xfrm>
        </p:grpSpPr>
        <p:pic>
          <p:nvPicPr>
            <p:cNvPr id="29" name="Graphic 28">
              <a:extLst>
                <a:ext uri="{FF2B5EF4-FFF2-40B4-BE49-F238E27FC236}">
                  <a16:creationId xmlns:a16="http://schemas.microsoft.com/office/drawing/2014/main" id="{CF10BD02-B0EA-D69A-B9F1-04EFEE3601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76128" y="1338193"/>
              <a:ext cx="762000" cy="660400"/>
            </a:xfrm>
            <a:prstGeom prst="rect">
              <a:avLst/>
            </a:prstGeom>
          </p:spPr>
        </p:pic>
        <p:pic>
          <p:nvPicPr>
            <p:cNvPr id="30" name="Graphic 29">
              <a:extLst>
                <a:ext uri="{FF2B5EF4-FFF2-40B4-BE49-F238E27FC236}">
                  <a16:creationId xmlns:a16="http://schemas.microsoft.com/office/drawing/2014/main" id="{68346FD8-9EBE-A943-21D7-06E7C68418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76128" y="1338193"/>
              <a:ext cx="762000" cy="660400"/>
            </a:xfrm>
            <a:prstGeom prst="rect">
              <a:avLst/>
            </a:prstGeom>
          </p:spPr>
        </p:pic>
      </p:grpSp>
    </p:spTree>
    <p:extLst>
      <p:ext uri="{BB962C8B-B14F-4D97-AF65-F5344CB8AC3E}">
        <p14:creationId xmlns:p14="http://schemas.microsoft.com/office/powerpoint/2010/main" val="336197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B85E3-1507-1B91-7160-7CE4DBCFFC9C}"/>
              </a:ext>
            </a:extLst>
          </p:cNvPr>
          <p:cNvSpPr>
            <a:spLocks noGrp="1"/>
          </p:cNvSpPr>
          <p:nvPr>
            <p:ph type="dt" sz="half" idx="10"/>
          </p:nvPr>
        </p:nvSpPr>
        <p:spPr>
          <a:xfrm>
            <a:off x="838200" y="6438891"/>
            <a:ext cx="1125682" cy="365125"/>
          </a:xfrm>
        </p:spPr>
        <p:txBody>
          <a:bodyPr/>
          <a:lstStyle/>
          <a:p>
            <a:r>
              <a:rPr lang="en-US" dirty="0"/>
              <a:t>August 2024</a:t>
            </a:r>
          </a:p>
        </p:txBody>
      </p:sp>
      <p:sp>
        <p:nvSpPr>
          <p:cNvPr id="4" name="Footer Placeholder 3">
            <a:extLst>
              <a:ext uri="{FF2B5EF4-FFF2-40B4-BE49-F238E27FC236}">
                <a16:creationId xmlns:a16="http://schemas.microsoft.com/office/drawing/2014/main" id="{A52FB29F-6C15-1F80-A289-2636C02B437E}"/>
              </a:ext>
            </a:extLst>
          </p:cNvPr>
          <p:cNvSpPr>
            <a:spLocks noGrp="1"/>
          </p:cNvSpPr>
          <p:nvPr>
            <p:ph type="ftr" sz="quarter" idx="11"/>
          </p:nvPr>
        </p:nvSpPr>
        <p:spPr/>
        <p:txBody>
          <a:bodyPr/>
          <a:lstStyle/>
          <a:p>
            <a:pPr algn="ctr"/>
            <a:r>
              <a:rPr lang="en-US" dirty="0"/>
              <a:t>1115 Reentry Demonstration Public Hearings</a:t>
            </a:r>
          </a:p>
        </p:txBody>
      </p:sp>
      <p:sp>
        <p:nvSpPr>
          <p:cNvPr id="5" name="Title 4">
            <a:extLst>
              <a:ext uri="{FF2B5EF4-FFF2-40B4-BE49-F238E27FC236}">
                <a16:creationId xmlns:a16="http://schemas.microsoft.com/office/drawing/2014/main" id="{18D6E049-5E11-DEC9-8D88-4B0BE8F19220}"/>
              </a:ext>
            </a:extLst>
          </p:cNvPr>
          <p:cNvSpPr>
            <a:spLocks noGrp="1"/>
          </p:cNvSpPr>
          <p:nvPr>
            <p:ph type="title"/>
          </p:nvPr>
        </p:nvSpPr>
        <p:spPr/>
        <p:txBody>
          <a:bodyPr/>
          <a:lstStyle/>
          <a:p>
            <a:r>
              <a:rPr lang="en-US" dirty="0"/>
              <a:t>Public Comment Period Details</a:t>
            </a:r>
          </a:p>
        </p:txBody>
      </p:sp>
    </p:spTree>
    <p:extLst>
      <p:ext uri="{BB962C8B-B14F-4D97-AF65-F5344CB8AC3E}">
        <p14:creationId xmlns:p14="http://schemas.microsoft.com/office/powerpoint/2010/main" val="40743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17E4F4-C3D9-3641-8C70-9ED20A7B8FBC}"/>
              </a:ext>
            </a:extLst>
          </p:cNvPr>
          <p:cNvSpPr>
            <a:spLocks noGrp="1"/>
          </p:cNvSpPr>
          <p:nvPr>
            <p:ph type="dt" sz="half" idx="10"/>
          </p:nvPr>
        </p:nvSpPr>
        <p:spPr>
          <a:xfrm>
            <a:off x="838199" y="6438891"/>
            <a:ext cx="1094295" cy="365125"/>
          </a:xfrm>
        </p:spPr>
        <p:txBody>
          <a:bodyPr/>
          <a:lstStyle/>
          <a:p>
            <a:r>
              <a:rPr lang="en-US" dirty="0"/>
              <a:t>August 2024</a:t>
            </a:r>
          </a:p>
        </p:txBody>
      </p:sp>
      <p:sp>
        <p:nvSpPr>
          <p:cNvPr id="5" name="Footer Placeholder 4">
            <a:extLst>
              <a:ext uri="{FF2B5EF4-FFF2-40B4-BE49-F238E27FC236}">
                <a16:creationId xmlns:a16="http://schemas.microsoft.com/office/drawing/2014/main" id="{5099CF23-979E-114F-B422-32EF59867A3F}"/>
              </a:ext>
            </a:extLst>
          </p:cNvPr>
          <p:cNvSpPr>
            <a:spLocks noGrp="1"/>
          </p:cNvSpPr>
          <p:nvPr>
            <p:ph type="ftr" sz="quarter" idx="11"/>
          </p:nvPr>
        </p:nvSpPr>
        <p:spPr/>
        <p:txBody>
          <a:bodyPr/>
          <a:lstStyle/>
          <a:p>
            <a:pPr algn="ctr"/>
            <a:r>
              <a:rPr lang="en-US" dirty="0"/>
              <a:t>1115 Reentry Demonstration Public Hearings</a:t>
            </a:r>
          </a:p>
        </p:txBody>
      </p:sp>
      <p:sp>
        <p:nvSpPr>
          <p:cNvPr id="6" name="Slide Number Placeholder 5">
            <a:extLst>
              <a:ext uri="{FF2B5EF4-FFF2-40B4-BE49-F238E27FC236}">
                <a16:creationId xmlns:a16="http://schemas.microsoft.com/office/drawing/2014/main" id="{2A1DF5CA-F7AE-FD4C-A0BD-03F018AE91BA}"/>
              </a:ext>
            </a:extLst>
          </p:cNvPr>
          <p:cNvSpPr>
            <a:spLocks noGrp="1"/>
          </p:cNvSpPr>
          <p:nvPr>
            <p:ph type="sldNum" sz="quarter" idx="12"/>
          </p:nvPr>
        </p:nvSpPr>
        <p:spPr/>
        <p:txBody>
          <a:bodyPr/>
          <a:lstStyle/>
          <a:p>
            <a:fld id="{4235A44F-0B46-0144-9406-BEEFAFBECA74}" type="slidenum">
              <a:rPr lang="en-US" smtClean="0">
                <a:solidFill>
                  <a:schemeClr val="bg1"/>
                </a:solidFill>
              </a:rPr>
              <a:t>12</a:t>
            </a:fld>
            <a:endParaRPr lang="en-US" dirty="0">
              <a:solidFill>
                <a:schemeClr val="bg1"/>
              </a:solidFill>
            </a:endParaRPr>
          </a:p>
        </p:txBody>
      </p:sp>
      <p:sp>
        <p:nvSpPr>
          <p:cNvPr id="2" name="Content Placeholder 1">
            <a:extLst>
              <a:ext uri="{FF2B5EF4-FFF2-40B4-BE49-F238E27FC236}">
                <a16:creationId xmlns:a16="http://schemas.microsoft.com/office/drawing/2014/main" id="{A188AD3B-CE99-B441-9FE8-C12F04453162}"/>
              </a:ext>
            </a:extLst>
          </p:cNvPr>
          <p:cNvSpPr>
            <a:spLocks noGrp="1"/>
          </p:cNvSpPr>
          <p:nvPr>
            <p:ph sz="half" idx="2"/>
          </p:nvPr>
        </p:nvSpPr>
        <p:spPr>
          <a:xfrm>
            <a:off x="724653" y="1729721"/>
            <a:ext cx="10515600" cy="3436376"/>
          </a:xfrm>
        </p:spPr>
        <p:txBody>
          <a:bodyPr>
            <a:noAutofit/>
          </a:bodyPr>
          <a:lstStyle/>
          <a:p>
            <a:r>
              <a:rPr lang="en-US" sz="2200" dirty="0">
                <a:solidFill>
                  <a:schemeClr val="tx2"/>
                </a:solidFill>
              </a:rPr>
              <a:t>The proposed waiver application along with other related documentation can be found on the LDH </a:t>
            </a:r>
            <a:r>
              <a:rPr lang="en-US" sz="2200" dirty="0" smtClean="0">
                <a:solidFill>
                  <a:schemeClr val="tx2"/>
                </a:solidFill>
              </a:rPr>
              <a:t>website. </a:t>
            </a:r>
            <a:endParaRPr lang="en-US" sz="2200" dirty="0">
              <a:solidFill>
                <a:schemeClr val="tx2"/>
              </a:solidFill>
            </a:endParaRPr>
          </a:p>
          <a:p>
            <a:pPr lvl="1"/>
            <a:r>
              <a:rPr lang="en-US" sz="2200" dirty="0">
                <a:solidFill>
                  <a:schemeClr val="tx2"/>
                </a:solidFill>
                <a:hlinkClick r:id="rId2">
                  <a:extLst>
                    <a:ext uri="{A12FA001-AC4F-418D-AE19-62706E023703}">
                      <ahyp:hlinkClr xmlns="" xmlns:ahyp="http://schemas.microsoft.com/office/drawing/2018/hyperlinkcolor" val="tx"/>
                    </a:ext>
                  </a:extLst>
                </a:hlinkClick>
              </a:rPr>
              <a:t>ldh.la.gov/1115reentry</a:t>
            </a:r>
            <a:r>
              <a:rPr lang="en-US" sz="2200" dirty="0">
                <a:solidFill>
                  <a:schemeClr val="tx2"/>
                </a:solidFill>
              </a:rPr>
              <a:t> </a:t>
            </a:r>
          </a:p>
          <a:p>
            <a:pPr lvl="1"/>
            <a:r>
              <a:rPr lang="en-US" sz="2200" dirty="0">
                <a:solidFill>
                  <a:schemeClr val="tx2"/>
                </a:solidFill>
              </a:rPr>
              <a:t>Individuals may also request a hard copy of the waiver application via </a:t>
            </a:r>
            <a:r>
              <a:rPr lang="en-US" sz="2200" dirty="0" smtClean="0">
                <a:solidFill>
                  <a:schemeClr val="tx2"/>
                </a:solidFill>
              </a:rPr>
              <a:t>mail.</a:t>
            </a:r>
            <a:endParaRPr lang="en-US" sz="2200" dirty="0">
              <a:solidFill>
                <a:schemeClr val="tx2"/>
              </a:solidFill>
            </a:endParaRPr>
          </a:p>
          <a:p>
            <a:r>
              <a:rPr lang="en-US" sz="2200" dirty="0">
                <a:solidFill>
                  <a:schemeClr val="tx2"/>
                </a:solidFill>
              </a:rPr>
              <a:t>How to submit comments:</a:t>
            </a:r>
          </a:p>
          <a:p>
            <a:pPr lvl="1"/>
            <a:r>
              <a:rPr lang="en-US" sz="2200" b="1" dirty="0">
                <a:solidFill>
                  <a:schemeClr val="tx2"/>
                </a:solidFill>
              </a:rPr>
              <a:t>Verbally</a:t>
            </a:r>
            <a:r>
              <a:rPr lang="en-US" sz="2200" dirty="0">
                <a:solidFill>
                  <a:schemeClr val="tx2"/>
                </a:solidFill>
              </a:rPr>
              <a:t> during the public hearings </a:t>
            </a:r>
          </a:p>
          <a:p>
            <a:pPr lvl="1"/>
            <a:r>
              <a:rPr lang="en-US" sz="2200" b="1" dirty="0">
                <a:solidFill>
                  <a:schemeClr val="tx2"/>
                </a:solidFill>
              </a:rPr>
              <a:t>Written</a:t>
            </a:r>
            <a:r>
              <a:rPr lang="en-US" sz="2200" dirty="0">
                <a:solidFill>
                  <a:schemeClr val="tx2"/>
                </a:solidFill>
              </a:rPr>
              <a:t> via mail or e-mail</a:t>
            </a:r>
          </a:p>
          <a:p>
            <a:r>
              <a:rPr lang="en-US" sz="2200" dirty="0">
                <a:solidFill>
                  <a:schemeClr val="tx2"/>
                </a:solidFill>
              </a:rPr>
              <a:t>Following the notice and comment period, comments will be reviewed, summarized, and assessed to determine if changes need to be made to the </a:t>
            </a:r>
            <a:r>
              <a:rPr lang="en-US" sz="2200" dirty="0" smtClean="0">
                <a:solidFill>
                  <a:schemeClr val="tx2"/>
                </a:solidFill>
              </a:rPr>
              <a:t>waiver.</a:t>
            </a:r>
            <a:endParaRPr lang="en-US" sz="2200" dirty="0">
              <a:solidFill>
                <a:schemeClr val="tx2"/>
              </a:solidFill>
            </a:endParaRPr>
          </a:p>
        </p:txBody>
      </p:sp>
      <p:sp>
        <p:nvSpPr>
          <p:cNvPr id="7" name="Title 6">
            <a:extLst>
              <a:ext uri="{FF2B5EF4-FFF2-40B4-BE49-F238E27FC236}">
                <a16:creationId xmlns:a16="http://schemas.microsoft.com/office/drawing/2014/main" id="{7E902625-00F6-DF41-9D9E-74E468EBE1C2}"/>
              </a:ext>
            </a:extLst>
          </p:cNvPr>
          <p:cNvSpPr>
            <a:spLocks noGrp="1"/>
          </p:cNvSpPr>
          <p:nvPr>
            <p:ph type="title"/>
          </p:nvPr>
        </p:nvSpPr>
        <p:spPr/>
        <p:txBody>
          <a:bodyPr/>
          <a:lstStyle/>
          <a:p>
            <a:r>
              <a:rPr lang="en-US" dirty="0"/>
              <a:t>Public Notice &amp; Comment Process</a:t>
            </a:r>
          </a:p>
        </p:txBody>
      </p:sp>
      <p:sp>
        <p:nvSpPr>
          <p:cNvPr id="3" name="Rectangle: Rounded Corners 2">
            <a:extLst>
              <a:ext uri="{FF2B5EF4-FFF2-40B4-BE49-F238E27FC236}">
                <a16:creationId xmlns:a16="http://schemas.microsoft.com/office/drawing/2014/main" id="{BABCB320-E76F-FA49-8FE5-780AE1E3CE93}"/>
              </a:ext>
            </a:extLst>
          </p:cNvPr>
          <p:cNvSpPr/>
          <p:nvPr/>
        </p:nvSpPr>
        <p:spPr>
          <a:xfrm>
            <a:off x="1757275" y="5099793"/>
            <a:ext cx="8677449" cy="109788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The public notice and comment period is open for 30 days</a:t>
            </a:r>
          </a:p>
          <a:p>
            <a:pPr algn="ctr"/>
            <a:r>
              <a:rPr lang="en-US" sz="2400" b="1" dirty="0"/>
              <a:t>August 1, 2024 – August 30, 2024</a:t>
            </a:r>
          </a:p>
        </p:txBody>
      </p:sp>
    </p:spTree>
    <p:extLst>
      <p:ext uri="{BB962C8B-B14F-4D97-AF65-F5344CB8AC3E}">
        <p14:creationId xmlns:p14="http://schemas.microsoft.com/office/powerpoint/2010/main" val="116086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17E4F4-C3D9-3641-8C70-9ED20A7B8FBC}"/>
              </a:ext>
            </a:extLst>
          </p:cNvPr>
          <p:cNvSpPr>
            <a:spLocks noGrp="1"/>
          </p:cNvSpPr>
          <p:nvPr>
            <p:ph type="dt" sz="half" idx="10"/>
          </p:nvPr>
        </p:nvSpPr>
        <p:spPr>
          <a:xfrm>
            <a:off x="838200" y="6438891"/>
            <a:ext cx="1104900" cy="365125"/>
          </a:xfrm>
        </p:spPr>
        <p:txBody>
          <a:bodyPr/>
          <a:lstStyle/>
          <a:p>
            <a:r>
              <a:rPr lang="en-US" dirty="0"/>
              <a:t>August 2024</a:t>
            </a:r>
          </a:p>
        </p:txBody>
      </p:sp>
      <p:sp>
        <p:nvSpPr>
          <p:cNvPr id="5" name="Footer Placeholder 4">
            <a:extLst>
              <a:ext uri="{FF2B5EF4-FFF2-40B4-BE49-F238E27FC236}">
                <a16:creationId xmlns:a16="http://schemas.microsoft.com/office/drawing/2014/main" id="{5099CF23-979E-114F-B422-32EF59867A3F}"/>
              </a:ext>
            </a:extLst>
          </p:cNvPr>
          <p:cNvSpPr>
            <a:spLocks noGrp="1"/>
          </p:cNvSpPr>
          <p:nvPr>
            <p:ph type="ftr" sz="quarter" idx="11"/>
          </p:nvPr>
        </p:nvSpPr>
        <p:spPr/>
        <p:txBody>
          <a:bodyPr/>
          <a:lstStyle/>
          <a:p>
            <a:pPr algn="ctr"/>
            <a:r>
              <a:rPr lang="en-US" dirty="0"/>
              <a:t>1115 Reentry Demonstration Public Hearings</a:t>
            </a:r>
          </a:p>
        </p:txBody>
      </p:sp>
      <p:sp>
        <p:nvSpPr>
          <p:cNvPr id="6" name="Slide Number Placeholder 5">
            <a:extLst>
              <a:ext uri="{FF2B5EF4-FFF2-40B4-BE49-F238E27FC236}">
                <a16:creationId xmlns:a16="http://schemas.microsoft.com/office/drawing/2014/main" id="{2A1DF5CA-F7AE-FD4C-A0BD-03F018AE91BA}"/>
              </a:ext>
            </a:extLst>
          </p:cNvPr>
          <p:cNvSpPr>
            <a:spLocks noGrp="1"/>
          </p:cNvSpPr>
          <p:nvPr>
            <p:ph type="sldNum" sz="quarter" idx="12"/>
          </p:nvPr>
        </p:nvSpPr>
        <p:spPr/>
        <p:txBody>
          <a:bodyPr/>
          <a:lstStyle/>
          <a:p>
            <a:fld id="{4235A44F-0B46-0144-9406-BEEFAFBECA74}" type="slidenum">
              <a:rPr lang="en-US" smtClean="0">
                <a:solidFill>
                  <a:schemeClr val="bg1"/>
                </a:solidFill>
              </a:rPr>
              <a:t>13</a:t>
            </a:fld>
            <a:endParaRPr lang="en-US" dirty="0">
              <a:solidFill>
                <a:schemeClr val="bg1"/>
              </a:solidFill>
            </a:endParaRPr>
          </a:p>
        </p:txBody>
      </p:sp>
      <p:sp>
        <p:nvSpPr>
          <p:cNvPr id="2" name="Content Placeholder 1">
            <a:extLst>
              <a:ext uri="{FF2B5EF4-FFF2-40B4-BE49-F238E27FC236}">
                <a16:creationId xmlns:a16="http://schemas.microsoft.com/office/drawing/2014/main" id="{A188AD3B-CE99-B441-9FE8-C12F04453162}"/>
              </a:ext>
            </a:extLst>
          </p:cNvPr>
          <p:cNvSpPr>
            <a:spLocks noGrp="1"/>
          </p:cNvSpPr>
          <p:nvPr>
            <p:ph sz="half" idx="2"/>
          </p:nvPr>
        </p:nvSpPr>
        <p:spPr>
          <a:xfrm>
            <a:off x="838200" y="1981199"/>
            <a:ext cx="4245077" cy="3921147"/>
          </a:xfrm>
        </p:spPr>
        <p:txBody>
          <a:bodyPr>
            <a:normAutofit/>
          </a:bodyPr>
          <a:lstStyle/>
          <a:p>
            <a:pPr marL="0" indent="0" algn="ctr">
              <a:buNone/>
            </a:pPr>
            <a:r>
              <a:rPr lang="en-US" sz="2400" b="1" dirty="0">
                <a:solidFill>
                  <a:schemeClr val="tx2"/>
                </a:solidFill>
              </a:rPr>
              <a:t>Written Comments</a:t>
            </a:r>
          </a:p>
          <a:p>
            <a:r>
              <a:rPr lang="en-US" sz="2400" dirty="0">
                <a:solidFill>
                  <a:schemeClr val="tx2"/>
                </a:solidFill>
              </a:rPr>
              <a:t>Email to: 1115reentry@la.gov</a:t>
            </a:r>
          </a:p>
          <a:p>
            <a:r>
              <a:rPr lang="en-US" sz="2400" dirty="0">
                <a:solidFill>
                  <a:schemeClr val="tx2"/>
                </a:solidFill>
              </a:rPr>
              <a:t>Mail to: </a:t>
            </a:r>
          </a:p>
          <a:p>
            <a:pPr marL="457200" lvl="1" indent="0">
              <a:buNone/>
            </a:pPr>
            <a:r>
              <a:rPr lang="en-US" dirty="0">
                <a:solidFill>
                  <a:schemeClr val="tx2"/>
                </a:solidFill>
              </a:rPr>
              <a:t>Missy </a:t>
            </a:r>
            <a:r>
              <a:rPr lang="en-US" dirty="0" smtClean="0">
                <a:solidFill>
                  <a:schemeClr val="tx2"/>
                </a:solidFill>
              </a:rPr>
              <a:t>Graves </a:t>
            </a:r>
            <a:endParaRPr lang="en-US" dirty="0">
              <a:solidFill>
                <a:schemeClr val="tx2"/>
              </a:solidFill>
            </a:endParaRPr>
          </a:p>
          <a:p>
            <a:pPr marL="457200" lvl="1" indent="0">
              <a:buNone/>
            </a:pPr>
            <a:r>
              <a:rPr lang="en-US" dirty="0">
                <a:solidFill>
                  <a:schemeClr val="tx2"/>
                </a:solidFill>
              </a:rPr>
              <a:t>P.O. BOX </a:t>
            </a:r>
            <a:r>
              <a:rPr lang="en-US" dirty="0" smtClean="0">
                <a:solidFill>
                  <a:schemeClr val="tx2"/>
                </a:solidFill>
              </a:rPr>
              <a:t>4049 </a:t>
            </a:r>
            <a:endParaRPr lang="en-US" dirty="0">
              <a:solidFill>
                <a:schemeClr val="tx2"/>
              </a:solidFill>
            </a:endParaRPr>
          </a:p>
          <a:p>
            <a:pPr marL="457200" lvl="1" indent="0">
              <a:buNone/>
            </a:pPr>
            <a:r>
              <a:rPr lang="en-US" dirty="0">
                <a:solidFill>
                  <a:schemeClr val="tx2"/>
                </a:solidFill>
              </a:rPr>
              <a:t>Baton Rouge, </a:t>
            </a:r>
            <a:r>
              <a:rPr lang="en-US" dirty="0" smtClean="0">
                <a:solidFill>
                  <a:schemeClr val="tx2"/>
                </a:solidFill>
              </a:rPr>
              <a:t>LA </a:t>
            </a:r>
            <a:r>
              <a:rPr lang="en-US" dirty="0">
                <a:solidFill>
                  <a:schemeClr val="tx2"/>
                </a:solidFill>
              </a:rPr>
              <a:t>70821</a:t>
            </a:r>
          </a:p>
        </p:txBody>
      </p:sp>
      <p:sp>
        <p:nvSpPr>
          <p:cNvPr id="7" name="Title 6">
            <a:extLst>
              <a:ext uri="{FF2B5EF4-FFF2-40B4-BE49-F238E27FC236}">
                <a16:creationId xmlns:a16="http://schemas.microsoft.com/office/drawing/2014/main" id="{7E902625-00F6-DF41-9D9E-74E468EBE1C2}"/>
              </a:ext>
            </a:extLst>
          </p:cNvPr>
          <p:cNvSpPr>
            <a:spLocks noGrp="1"/>
          </p:cNvSpPr>
          <p:nvPr>
            <p:ph type="title"/>
          </p:nvPr>
        </p:nvSpPr>
        <p:spPr/>
        <p:txBody>
          <a:bodyPr/>
          <a:lstStyle/>
          <a:p>
            <a:r>
              <a:rPr lang="en-US" dirty="0"/>
              <a:t>How to Submit Comments</a:t>
            </a:r>
          </a:p>
        </p:txBody>
      </p:sp>
      <p:graphicFrame>
        <p:nvGraphicFramePr>
          <p:cNvPr id="8" name="Content Placeholder 7">
            <a:extLst>
              <a:ext uri="{FF2B5EF4-FFF2-40B4-BE49-F238E27FC236}">
                <a16:creationId xmlns:a16="http://schemas.microsoft.com/office/drawing/2014/main" id="{DBE86A88-CB47-2D6B-A23A-DE7818C302BE}"/>
              </a:ext>
            </a:extLst>
          </p:cNvPr>
          <p:cNvGraphicFramePr>
            <a:graphicFrameLocks noGrp="1"/>
          </p:cNvGraphicFramePr>
          <p:nvPr>
            <p:ph sz="half" idx="4294967295"/>
            <p:extLst/>
          </p:nvPr>
        </p:nvGraphicFramePr>
        <p:xfrm>
          <a:off x="6096000" y="2438400"/>
          <a:ext cx="5718174" cy="3596640"/>
        </p:xfrm>
        <a:graphic>
          <a:graphicData uri="http://schemas.openxmlformats.org/drawingml/2006/table">
            <a:tbl>
              <a:tblPr firstRow="1" bandRow="1">
                <a:tableStyleId>{5C22544A-7EE6-4342-B048-85BDC9FD1C3A}</a:tableStyleId>
              </a:tblPr>
              <a:tblGrid>
                <a:gridCol w="2859087">
                  <a:extLst>
                    <a:ext uri="{9D8B030D-6E8A-4147-A177-3AD203B41FA5}">
                      <a16:colId xmlns:a16="http://schemas.microsoft.com/office/drawing/2014/main" val="1573279242"/>
                    </a:ext>
                  </a:extLst>
                </a:gridCol>
                <a:gridCol w="2859087">
                  <a:extLst>
                    <a:ext uri="{9D8B030D-6E8A-4147-A177-3AD203B41FA5}">
                      <a16:colId xmlns:a16="http://schemas.microsoft.com/office/drawing/2014/main" val="727424645"/>
                    </a:ext>
                  </a:extLst>
                </a:gridCol>
              </a:tblGrid>
              <a:tr h="370840">
                <a:tc>
                  <a:txBody>
                    <a:bodyPr/>
                    <a:lstStyle/>
                    <a:p>
                      <a:r>
                        <a:rPr lang="en-US" sz="1800" dirty="0"/>
                        <a:t>Public Hearing #1 </a:t>
                      </a:r>
                    </a:p>
                    <a:p>
                      <a:r>
                        <a:rPr lang="en-US" sz="1800" dirty="0"/>
                        <a:t>(MCAC Meeting)</a:t>
                      </a:r>
                    </a:p>
                  </a:txBody>
                  <a:tcPr/>
                </a:tc>
                <a:tc>
                  <a:txBody>
                    <a:bodyPr/>
                    <a:lstStyle/>
                    <a:p>
                      <a:r>
                        <a:rPr lang="en-US" sz="1800" dirty="0"/>
                        <a:t>Public Hearing #2</a:t>
                      </a:r>
                    </a:p>
                    <a:p>
                      <a:r>
                        <a:rPr lang="en-US" sz="1800" dirty="0"/>
                        <a:t>(General Public Meeting) </a:t>
                      </a:r>
                    </a:p>
                  </a:txBody>
                  <a:tcPr/>
                </a:tc>
                <a:extLst>
                  <a:ext uri="{0D108BD9-81ED-4DB2-BD59-A6C34878D82A}">
                    <a16:rowId xmlns:a16="http://schemas.microsoft.com/office/drawing/2014/main" val="3399583194"/>
                  </a:ext>
                </a:extLst>
              </a:tr>
              <a:tr h="370840">
                <a:tc>
                  <a:txBody>
                    <a:bodyPr/>
                    <a:lstStyle/>
                    <a:p>
                      <a:r>
                        <a:rPr lang="en-US" sz="1800" dirty="0">
                          <a:solidFill>
                            <a:srgbClr val="051E41"/>
                          </a:solidFill>
                        </a:rPr>
                        <a:t>August 13, 2024</a:t>
                      </a:r>
                    </a:p>
                    <a:p>
                      <a:r>
                        <a:rPr lang="en-US" sz="1800" dirty="0">
                          <a:solidFill>
                            <a:srgbClr val="051E41"/>
                          </a:solidFill>
                        </a:rPr>
                        <a:t>1:00-3:00pm</a:t>
                      </a:r>
                    </a:p>
                    <a:p>
                      <a:r>
                        <a:rPr lang="en-US" sz="1800" dirty="0">
                          <a:solidFill>
                            <a:srgbClr val="051E41"/>
                          </a:solidFill>
                        </a:rPr>
                        <a:t>Bienville Building</a:t>
                      </a:r>
                    </a:p>
                    <a:p>
                      <a:r>
                        <a:rPr lang="en-US" sz="1800" dirty="0">
                          <a:solidFill>
                            <a:srgbClr val="051E41"/>
                          </a:solidFill>
                        </a:rPr>
                        <a:t>628 North 4</a:t>
                      </a:r>
                      <a:r>
                        <a:rPr lang="en-US" sz="1800" baseline="30000" dirty="0">
                          <a:solidFill>
                            <a:srgbClr val="051E41"/>
                          </a:solidFill>
                        </a:rPr>
                        <a:t>th</a:t>
                      </a:r>
                      <a:r>
                        <a:rPr lang="en-US" sz="1800" dirty="0">
                          <a:solidFill>
                            <a:srgbClr val="051E41"/>
                          </a:solidFill>
                        </a:rPr>
                        <a:t> Street</a:t>
                      </a:r>
                    </a:p>
                    <a:p>
                      <a:r>
                        <a:rPr lang="en-US" sz="1800" dirty="0">
                          <a:solidFill>
                            <a:srgbClr val="051E41"/>
                          </a:solidFill>
                        </a:rPr>
                        <a:t>Baton Rouge, LA 70802</a:t>
                      </a:r>
                    </a:p>
                    <a:p>
                      <a:endParaRPr lang="en-US" sz="1800" dirty="0">
                        <a:solidFill>
                          <a:srgbClr val="051E41"/>
                        </a:solidFill>
                      </a:endParaRPr>
                    </a:p>
                    <a:p>
                      <a:endParaRPr lang="en-US" sz="1800" dirty="0">
                        <a:solidFill>
                          <a:srgbClr val="051E41"/>
                        </a:solidFill>
                      </a:endParaRPr>
                    </a:p>
                    <a:p>
                      <a:r>
                        <a:rPr lang="en-US" sz="1800" dirty="0">
                          <a:solidFill>
                            <a:srgbClr val="051E41"/>
                          </a:solidFill>
                        </a:rPr>
                        <a:t>Also available for virtual participation</a:t>
                      </a:r>
                    </a:p>
                  </a:txBody>
                  <a:tcPr/>
                </a:tc>
                <a:tc>
                  <a:txBody>
                    <a:bodyPr/>
                    <a:lstStyle/>
                    <a:p>
                      <a:r>
                        <a:rPr lang="en-US" sz="1800" dirty="0">
                          <a:solidFill>
                            <a:srgbClr val="051E41"/>
                          </a:solidFill>
                        </a:rPr>
                        <a:t>August 16, 2024</a:t>
                      </a:r>
                    </a:p>
                    <a:p>
                      <a:r>
                        <a:rPr lang="en-US" sz="1800" dirty="0">
                          <a:solidFill>
                            <a:srgbClr val="051E41"/>
                          </a:solidFill>
                        </a:rPr>
                        <a:t>12:00pm</a:t>
                      </a:r>
                    </a:p>
                    <a:p>
                      <a:r>
                        <a:rPr lang="en-US" sz="1800" dirty="0">
                          <a:solidFill>
                            <a:srgbClr val="051E41"/>
                          </a:solidFill>
                        </a:rPr>
                        <a:t>Shreveport Behavioral Health Clinic </a:t>
                      </a:r>
                    </a:p>
                    <a:p>
                      <a:r>
                        <a:rPr lang="en-US" sz="1800" dirty="0">
                          <a:solidFill>
                            <a:srgbClr val="051E41"/>
                          </a:solidFill>
                        </a:rPr>
                        <a:t>1210 North Hearne Avenue</a:t>
                      </a:r>
                    </a:p>
                    <a:p>
                      <a:r>
                        <a:rPr lang="en-US" sz="1800" dirty="0">
                          <a:solidFill>
                            <a:srgbClr val="051E41"/>
                          </a:solidFill>
                        </a:rPr>
                        <a:t>Shreveport, LA 71107</a:t>
                      </a:r>
                    </a:p>
                    <a:p>
                      <a:endParaRPr lang="en-US" sz="1800" dirty="0">
                        <a:solidFill>
                          <a:srgbClr val="051E41"/>
                        </a:solidFill>
                      </a:endParaRPr>
                    </a:p>
                    <a:p>
                      <a:r>
                        <a:rPr lang="en-US" sz="1800" dirty="0">
                          <a:solidFill>
                            <a:srgbClr val="051E41"/>
                          </a:solidFill>
                        </a:rPr>
                        <a:t>Also available for virtual participation</a:t>
                      </a:r>
                    </a:p>
                  </a:txBody>
                  <a:tcPr/>
                </a:tc>
                <a:extLst>
                  <a:ext uri="{0D108BD9-81ED-4DB2-BD59-A6C34878D82A}">
                    <a16:rowId xmlns:a16="http://schemas.microsoft.com/office/drawing/2014/main" val="1303190448"/>
                  </a:ext>
                </a:extLst>
              </a:tr>
              <a:tr h="370840">
                <a:tc gridSpan="2">
                  <a:txBody>
                    <a:bodyPr/>
                    <a:lstStyle/>
                    <a:p>
                      <a:pPr algn="ctr"/>
                      <a:r>
                        <a:rPr lang="en-US" sz="2000" b="0" dirty="0">
                          <a:solidFill>
                            <a:srgbClr val="051E41"/>
                          </a:solidFill>
                        </a:rPr>
                        <a:t>Visit </a:t>
                      </a:r>
                      <a:r>
                        <a:rPr lang="en-US" sz="2000" b="0" dirty="0">
                          <a:solidFill>
                            <a:srgbClr val="051E41"/>
                          </a:solidFill>
                          <a:hlinkClick r:id="rId2">
                            <a:extLst>
                              <a:ext uri="{A12FA001-AC4F-418D-AE19-62706E023703}">
                                <ahyp:hlinkClr xmlns="" xmlns:ahyp="http://schemas.microsoft.com/office/drawing/2018/hyperlinkcolor" val="tx"/>
                              </a:ext>
                            </a:extLst>
                          </a:hlinkClick>
                        </a:rPr>
                        <a:t>ldh.la.gov/1115reentry</a:t>
                      </a:r>
                      <a:r>
                        <a:rPr lang="en-US" sz="2000" b="0" dirty="0">
                          <a:solidFill>
                            <a:srgbClr val="051E41"/>
                          </a:solidFill>
                        </a:rPr>
                        <a:t> for Zoom links</a:t>
                      </a:r>
                    </a:p>
                  </a:txBody>
                  <a:tcPr/>
                </a:tc>
                <a:tc hMerge="1">
                  <a:txBody>
                    <a:bodyPr/>
                    <a:lstStyle/>
                    <a:p>
                      <a:endParaRPr lang="en-US" dirty="0"/>
                    </a:p>
                  </a:txBody>
                  <a:tcPr/>
                </a:tc>
                <a:extLst>
                  <a:ext uri="{0D108BD9-81ED-4DB2-BD59-A6C34878D82A}">
                    <a16:rowId xmlns:a16="http://schemas.microsoft.com/office/drawing/2014/main" val="877418919"/>
                  </a:ext>
                </a:extLst>
              </a:tr>
            </a:tbl>
          </a:graphicData>
        </a:graphic>
      </p:graphicFrame>
      <p:sp>
        <p:nvSpPr>
          <p:cNvPr id="3" name="Content Placeholder 1">
            <a:extLst>
              <a:ext uri="{FF2B5EF4-FFF2-40B4-BE49-F238E27FC236}">
                <a16:creationId xmlns:a16="http://schemas.microsoft.com/office/drawing/2014/main" id="{66F0FA9A-0544-A8CF-E3F0-BF30497FBB2C}"/>
              </a:ext>
            </a:extLst>
          </p:cNvPr>
          <p:cNvSpPr txBox="1">
            <a:spLocks/>
          </p:cNvSpPr>
          <p:nvPr/>
        </p:nvSpPr>
        <p:spPr>
          <a:xfrm>
            <a:off x="7728873" y="1981198"/>
            <a:ext cx="2452427" cy="457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Verbal Comments</a:t>
            </a:r>
          </a:p>
        </p:txBody>
      </p:sp>
    </p:spTree>
    <p:extLst>
      <p:ext uri="{BB962C8B-B14F-4D97-AF65-F5344CB8AC3E}">
        <p14:creationId xmlns:p14="http://schemas.microsoft.com/office/powerpoint/2010/main" val="75173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42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558E29-F92D-7639-9F24-CAAF5041B91B}"/>
              </a:ext>
            </a:extLst>
          </p:cNvPr>
          <p:cNvSpPr>
            <a:spLocks noGrp="1"/>
          </p:cNvSpPr>
          <p:nvPr>
            <p:ph type="dt" sz="half" idx="10"/>
          </p:nvPr>
        </p:nvSpPr>
        <p:spPr>
          <a:xfrm>
            <a:off x="838199" y="6438891"/>
            <a:ext cx="1115291" cy="365125"/>
          </a:xfrm>
        </p:spPr>
        <p:txBody>
          <a:bodyPr/>
          <a:lstStyle/>
          <a:p>
            <a:r>
              <a:rPr lang="en-US" dirty="0"/>
              <a:t>August 2024</a:t>
            </a:r>
          </a:p>
        </p:txBody>
      </p:sp>
      <p:sp>
        <p:nvSpPr>
          <p:cNvPr id="3" name="Footer Placeholder 2">
            <a:extLst>
              <a:ext uri="{FF2B5EF4-FFF2-40B4-BE49-F238E27FC236}">
                <a16:creationId xmlns:a16="http://schemas.microsoft.com/office/drawing/2014/main" id="{D63A2D87-FBDA-18E7-51B4-2E7F00B67FF6}"/>
              </a:ext>
            </a:extLst>
          </p:cNvPr>
          <p:cNvSpPr>
            <a:spLocks noGrp="1"/>
          </p:cNvSpPr>
          <p:nvPr>
            <p:ph type="ftr" sz="quarter" idx="11"/>
          </p:nvPr>
        </p:nvSpPr>
        <p:spPr/>
        <p:txBody>
          <a:bodyPr/>
          <a:lstStyle/>
          <a:p>
            <a:pPr algn="ctr"/>
            <a:r>
              <a:rPr lang="en-US" dirty="0"/>
              <a:t>1115 Reentry Demonstration Public Hearings</a:t>
            </a:r>
          </a:p>
        </p:txBody>
      </p:sp>
      <p:sp>
        <p:nvSpPr>
          <p:cNvPr id="4" name="Slide Number Placeholder 3">
            <a:extLst>
              <a:ext uri="{FF2B5EF4-FFF2-40B4-BE49-F238E27FC236}">
                <a16:creationId xmlns:a16="http://schemas.microsoft.com/office/drawing/2014/main" id="{73F0DE68-EA14-0E6D-32E0-D13C59A5E1C9}"/>
              </a:ext>
            </a:extLst>
          </p:cNvPr>
          <p:cNvSpPr>
            <a:spLocks noGrp="1"/>
          </p:cNvSpPr>
          <p:nvPr>
            <p:ph type="sldNum" sz="quarter" idx="12"/>
          </p:nvPr>
        </p:nvSpPr>
        <p:spPr/>
        <p:txBody>
          <a:bodyPr/>
          <a:lstStyle/>
          <a:p>
            <a:fld id="{4235A44F-0B46-0144-9406-BEEFAFBECA74}" type="slidenum">
              <a:rPr lang="en-US" smtClean="0"/>
              <a:t>2</a:t>
            </a:fld>
            <a:endParaRPr lang="en-US"/>
          </a:p>
        </p:txBody>
      </p:sp>
      <p:sp>
        <p:nvSpPr>
          <p:cNvPr id="5" name="Content Placeholder 4">
            <a:extLst>
              <a:ext uri="{FF2B5EF4-FFF2-40B4-BE49-F238E27FC236}">
                <a16:creationId xmlns:a16="http://schemas.microsoft.com/office/drawing/2014/main" id="{F9F00424-A22D-AA78-F3A7-BDFCE6316757}"/>
              </a:ext>
            </a:extLst>
          </p:cNvPr>
          <p:cNvSpPr>
            <a:spLocks noGrp="1"/>
          </p:cNvSpPr>
          <p:nvPr>
            <p:ph sz="half" idx="2"/>
          </p:nvPr>
        </p:nvSpPr>
        <p:spPr/>
        <p:txBody>
          <a:bodyPr/>
          <a:lstStyle/>
          <a:p>
            <a:r>
              <a:rPr lang="en-US" dirty="0">
                <a:solidFill>
                  <a:schemeClr val="tx2"/>
                </a:solidFill>
              </a:rPr>
              <a:t>Background</a:t>
            </a:r>
          </a:p>
          <a:p>
            <a:r>
              <a:rPr lang="en-US" dirty="0">
                <a:solidFill>
                  <a:schemeClr val="tx2"/>
                </a:solidFill>
              </a:rPr>
              <a:t>Louisiana 1115 Waiver Reentry Demonstration overview</a:t>
            </a:r>
          </a:p>
          <a:p>
            <a:r>
              <a:rPr lang="en-US" dirty="0">
                <a:solidFill>
                  <a:schemeClr val="tx2"/>
                </a:solidFill>
              </a:rPr>
              <a:t>Public comment period details</a:t>
            </a:r>
          </a:p>
        </p:txBody>
      </p:sp>
      <p:sp>
        <p:nvSpPr>
          <p:cNvPr id="6" name="Title 5">
            <a:extLst>
              <a:ext uri="{FF2B5EF4-FFF2-40B4-BE49-F238E27FC236}">
                <a16:creationId xmlns:a16="http://schemas.microsoft.com/office/drawing/2014/main" id="{90F87B80-3070-D48A-1D1E-C913B3A09911}"/>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8219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B85E3-1507-1B91-7160-7CE4DBCFFC9C}"/>
              </a:ext>
            </a:extLst>
          </p:cNvPr>
          <p:cNvSpPr>
            <a:spLocks noGrp="1"/>
          </p:cNvSpPr>
          <p:nvPr>
            <p:ph type="dt" sz="half" idx="10"/>
          </p:nvPr>
        </p:nvSpPr>
        <p:spPr>
          <a:xfrm>
            <a:off x="838200" y="6438891"/>
            <a:ext cx="1104900" cy="365125"/>
          </a:xfrm>
        </p:spPr>
        <p:txBody>
          <a:bodyPr/>
          <a:lstStyle/>
          <a:p>
            <a:r>
              <a:rPr lang="en-US" dirty="0"/>
              <a:t>August 2024</a:t>
            </a:r>
          </a:p>
        </p:txBody>
      </p:sp>
      <p:sp>
        <p:nvSpPr>
          <p:cNvPr id="4" name="Footer Placeholder 3">
            <a:extLst>
              <a:ext uri="{FF2B5EF4-FFF2-40B4-BE49-F238E27FC236}">
                <a16:creationId xmlns:a16="http://schemas.microsoft.com/office/drawing/2014/main" id="{A52FB29F-6C15-1F80-A289-2636C02B437E}"/>
              </a:ext>
            </a:extLst>
          </p:cNvPr>
          <p:cNvSpPr>
            <a:spLocks noGrp="1"/>
          </p:cNvSpPr>
          <p:nvPr>
            <p:ph type="ftr" sz="quarter" idx="11"/>
          </p:nvPr>
        </p:nvSpPr>
        <p:spPr/>
        <p:txBody>
          <a:bodyPr/>
          <a:lstStyle/>
          <a:p>
            <a:pPr algn="ctr"/>
            <a:r>
              <a:rPr lang="en-US" dirty="0"/>
              <a:t>1115 Reentry Demonstration Public Hearings</a:t>
            </a:r>
          </a:p>
        </p:txBody>
      </p:sp>
      <p:sp>
        <p:nvSpPr>
          <p:cNvPr id="5" name="Title 4">
            <a:extLst>
              <a:ext uri="{FF2B5EF4-FFF2-40B4-BE49-F238E27FC236}">
                <a16:creationId xmlns:a16="http://schemas.microsoft.com/office/drawing/2014/main" id="{18D6E049-5E11-DEC9-8D88-4B0BE8F19220}"/>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80911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74CD7-210C-932E-4B9B-837E8D9F4346}"/>
              </a:ext>
            </a:extLst>
          </p:cNvPr>
          <p:cNvSpPr>
            <a:spLocks noGrp="1"/>
          </p:cNvSpPr>
          <p:nvPr>
            <p:ph sz="half" idx="2"/>
          </p:nvPr>
        </p:nvSpPr>
        <p:spPr>
          <a:xfrm>
            <a:off x="6309815" y="2052850"/>
            <a:ext cx="5718412" cy="4135271"/>
          </a:xfrm>
        </p:spPr>
        <p:txBody>
          <a:bodyPr>
            <a:normAutofit/>
          </a:bodyPr>
          <a:lstStyle/>
          <a:p>
            <a:pPr marL="342900" indent="-342900">
              <a:lnSpc>
                <a:spcPct val="100000"/>
              </a:lnSpc>
              <a:buFont typeface="Arial" panose="020B0604020202020204" pitchFamily="34" charset="0"/>
              <a:buChar char="•"/>
            </a:pPr>
            <a:r>
              <a:rPr lang="en-US" b="1" dirty="0"/>
              <a:t>Corrections System Structure: </a:t>
            </a:r>
            <a:r>
              <a:rPr lang="en-US" dirty="0"/>
              <a:t>Louisiana's corrections system includes 8 state prisons and 92 local </a:t>
            </a:r>
            <a:r>
              <a:rPr lang="en-US" dirty="0" smtClean="0"/>
              <a:t>facilities.</a:t>
            </a:r>
            <a:endParaRPr lang="en-US" dirty="0"/>
          </a:p>
          <a:p>
            <a:pPr marL="342900" indent="-342900">
              <a:lnSpc>
                <a:spcPct val="100000"/>
              </a:lnSpc>
              <a:buFont typeface="Arial" panose="020B0604020202020204" pitchFamily="34" charset="0"/>
              <a:buChar char="•"/>
            </a:pPr>
            <a:r>
              <a:rPr lang="en-US" b="1" dirty="0"/>
              <a:t>High Incarceration Rates: </a:t>
            </a:r>
            <a:r>
              <a:rPr lang="en-US" dirty="0"/>
              <a:t>Louisiana has one of the highest imprisonment rates in the U.S. with 596 prisoners per 100,000 residents. Approximately, 13,000 people are released from prisons and jails each </a:t>
            </a:r>
            <a:r>
              <a:rPr lang="en-US" dirty="0" smtClean="0"/>
              <a:t>year.</a:t>
            </a:r>
            <a:endParaRPr lang="en-US" dirty="0"/>
          </a:p>
          <a:p>
            <a:pPr marL="342900" indent="-342900">
              <a:lnSpc>
                <a:spcPct val="100000"/>
              </a:lnSpc>
              <a:buFont typeface="Arial" panose="020B0604020202020204" pitchFamily="34" charset="0"/>
              <a:buChar char="•"/>
            </a:pPr>
            <a:r>
              <a:rPr lang="en-US" b="1" dirty="0"/>
              <a:t>Mental Illness and Substance Use Disorder (SUD): </a:t>
            </a:r>
            <a:r>
              <a:rPr lang="en-US" dirty="0"/>
              <a:t>28% of prisoners have a mental illness, while about 73% struggle with substance use </a:t>
            </a:r>
            <a:r>
              <a:rPr lang="en-US" dirty="0" smtClean="0"/>
              <a:t>disorder.</a:t>
            </a:r>
            <a:endParaRPr lang="en-US" dirty="0"/>
          </a:p>
        </p:txBody>
      </p:sp>
      <p:sp>
        <p:nvSpPr>
          <p:cNvPr id="4" name="Date Placeholder 3">
            <a:extLst>
              <a:ext uri="{FF2B5EF4-FFF2-40B4-BE49-F238E27FC236}">
                <a16:creationId xmlns:a16="http://schemas.microsoft.com/office/drawing/2014/main" id="{1B59A319-6F19-5F79-F56E-146FAF16D9B4}"/>
              </a:ext>
            </a:extLst>
          </p:cNvPr>
          <p:cNvSpPr>
            <a:spLocks noGrp="1"/>
          </p:cNvSpPr>
          <p:nvPr>
            <p:ph type="dt" sz="half" idx="10"/>
          </p:nvPr>
        </p:nvSpPr>
        <p:spPr>
          <a:xfrm>
            <a:off x="838199" y="6438891"/>
            <a:ext cx="1167245" cy="365125"/>
          </a:xfrm>
        </p:spPr>
        <p:txBody>
          <a:bodyPr/>
          <a:lstStyle/>
          <a:p>
            <a:r>
              <a:rPr lang="en-US" dirty="0"/>
              <a:t>August 2024</a:t>
            </a:r>
          </a:p>
        </p:txBody>
      </p:sp>
      <p:sp>
        <p:nvSpPr>
          <p:cNvPr id="5" name="Footer Placeholder 4">
            <a:extLst>
              <a:ext uri="{FF2B5EF4-FFF2-40B4-BE49-F238E27FC236}">
                <a16:creationId xmlns:a16="http://schemas.microsoft.com/office/drawing/2014/main" id="{0748EEF1-BDB7-999B-63CF-FD664CC5ED13}"/>
              </a:ext>
            </a:extLst>
          </p:cNvPr>
          <p:cNvSpPr>
            <a:spLocks noGrp="1"/>
          </p:cNvSpPr>
          <p:nvPr>
            <p:ph type="ftr" sz="quarter" idx="11"/>
          </p:nvPr>
        </p:nvSpPr>
        <p:spPr/>
        <p:txBody>
          <a:bodyPr/>
          <a:lstStyle/>
          <a:p>
            <a:pPr algn="ctr"/>
            <a:r>
              <a:rPr lang="en-US" dirty="0"/>
              <a:t>1115 Reentry Demonstration Public Hearings</a:t>
            </a:r>
          </a:p>
        </p:txBody>
      </p:sp>
      <p:sp>
        <p:nvSpPr>
          <p:cNvPr id="6" name="Slide Number Placeholder 5">
            <a:extLst>
              <a:ext uri="{FF2B5EF4-FFF2-40B4-BE49-F238E27FC236}">
                <a16:creationId xmlns:a16="http://schemas.microsoft.com/office/drawing/2014/main" id="{832E9340-D5B7-9564-5CD7-78CEA075AA10}"/>
              </a:ext>
            </a:extLst>
          </p:cNvPr>
          <p:cNvSpPr>
            <a:spLocks noGrp="1"/>
          </p:cNvSpPr>
          <p:nvPr>
            <p:ph type="sldNum" sz="quarter" idx="12"/>
          </p:nvPr>
        </p:nvSpPr>
        <p:spPr/>
        <p:txBody>
          <a:bodyPr/>
          <a:lstStyle/>
          <a:p>
            <a:fld id="{4235A44F-0B46-0144-9406-BEEFAFBECA74}" type="slidenum">
              <a:rPr lang="en-US" smtClean="0"/>
              <a:t>4</a:t>
            </a:fld>
            <a:endParaRPr lang="en-US"/>
          </a:p>
        </p:txBody>
      </p:sp>
      <p:sp>
        <p:nvSpPr>
          <p:cNvPr id="7" name="Title 6">
            <a:extLst>
              <a:ext uri="{FF2B5EF4-FFF2-40B4-BE49-F238E27FC236}">
                <a16:creationId xmlns:a16="http://schemas.microsoft.com/office/drawing/2014/main" id="{821A32AA-E280-421B-2D91-381F40DB1CA8}"/>
              </a:ext>
            </a:extLst>
          </p:cNvPr>
          <p:cNvSpPr>
            <a:spLocks noGrp="1"/>
          </p:cNvSpPr>
          <p:nvPr>
            <p:ph type="title"/>
          </p:nvPr>
        </p:nvSpPr>
        <p:spPr/>
        <p:txBody>
          <a:bodyPr/>
          <a:lstStyle/>
          <a:p>
            <a:r>
              <a:rPr lang="en-US" dirty="0"/>
              <a:t>Louisiana Reentry Demonstration Background</a:t>
            </a:r>
          </a:p>
        </p:txBody>
      </p:sp>
      <p:sp>
        <p:nvSpPr>
          <p:cNvPr id="10" name="Content Placeholder 1">
            <a:extLst>
              <a:ext uri="{FF2B5EF4-FFF2-40B4-BE49-F238E27FC236}">
                <a16:creationId xmlns:a16="http://schemas.microsoft.com/office/drawing/2014/main" id="{3C1B71DA-602E-EE59-BFDC-A0B6AC958284}"/>
              </a:ext>
            </a:extLst>
          </p:cNvPr>
          <p:cNvSpPr txBox="1">
            <a:spLocks/>
          </p:cNvSpPr>
          <p:nvPr/>
        </p:nvSpPr>
        <p:spPr>
          <a:xfrm>
            <a:off x="480391" y="1981199"/>
            <a:ext cx="5290032" cy="4278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rPr>
              <a:t>The Louisiana Department of Health (LDH) is pursuing a Medicaid 1115 waiver to expand access to healthcare services and facilitate enrollment in Medicaid managed care before individuals are released from prison or </a:t>
            </a:r>
            <a:r>
              <a:rPr lang="en-US" sz="2000" dirty="0" smtClean="0">
                <a:solidFill>
                  <a:schemeClr val="tx2"/>
                </a:solidFill>
              </a:rPr>
              <a:t>jail.</a:t>
            </a:r>
            <a:endParaRPr lang="en-US" sz="2000" dirty="0">
              <a:solidFill>
                <a:schemeClr val="tx2"/>
              </a:solidFill>
            </a:endParaRPr>
          </a:p>
          <a:p>
            <a:r>
              <a:rPr lang="en-US" sz="2000" dirty="0">
                <a:solidFill>
                  <a:schemeClr val="tx2"/>
                </a:solidFill>
              </a:rPr>
              <a:t>This “Reentry Demonstration” aims to facilitate transitions back into the community, particularly for those with mental health and substance use needs, to make sure individuals have the health coverage, medications, and connections with community-based providers upon </a:t>
            </a:r>
            <a:r>
              <a:rPr lang="en-US" sz="2000" dirty="0" smtClean="0">
                <a:solidFill>
                  <a:schemeClr val="tx2"/>
                </a:solidFill>
              </a:rPr>
              <a:t>release.</a:t>
            </a:r>
            <a:endParaRPr lang="en-US" sz="2000" dirty="0">
              <a:solidFill>
                <a:schemeClr val="tx2"/>
              </a:solidFill>
            </a:endParaRPr>
          </a:p>
        </p:txBody>
      </p:sp>
    </p:spTree>
    <p:extLst>
      <p:ext uri="{BB962C8B-B14F-4D97-AF65-F5344CB8AC3E}">
        <p14:creationId xmlns:p14="http://schemas.microsoft.com/office/powerpoint/2010/main" val="4143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2A491-FA58-E1AB-2D91-52AE7ACAAE5B}"/>
              </a:ext>
            </a:extLst>
          </p:cNvPr>
          <p:cNvSpPr>
            <a:spLocks noGrp="1"/>
          </p:cNvSpPr>
          <p:nvPr>
            <p:ph type="dt" sz="half" idx="10"/>
          </p:nvPr>
        </p:nvSpPr>
        <p:spPr>
          <a:xfrm>
            <a:off x="838200" y="6438891"/>
            <a:ext cx="1113898" cy="365125"/>
          </a:xfrm>
        </p:spPr>
        <p:txBody>
          <a:bodyPr/>
          <a:lstStyle/>
          <a:p>
            <a:r>
              <a:rPr lang="en-US" dirty="0"/>
              <a:t>August 2024</a:t>
            </a:r>
          </a:p>
        </p:txBody>
      </p:sp>
      <p:sp>
        <p:nvSpPr>
          <p:cNvPr id="3" name="Footer Placeholder 2">
            <a:extLst>
              <a:ext uri="{FF2B5EF4-FFF2-40B4-BE49-F238E27FC236}">
                <a16:creationId xmlns:a16="http://schemas.microsoft.com/office/drawing/2014/main" id="{4F0BF1DB-A7FD-4DAA-8EB5-63A1BCBF7D2F}"/>
              </a:ext>
            </a:extLst>
          </p:cNvPr>
          <p:cNvSpPr>
            <a:spLocks noGrp="1"/>
          </p:cNvSpPr>
          <p:nvPr>
            <p:ph type="ftr" sz="quarter" idx="11"/>
          </p:nvPr>
        </p:nvSpPr>
        <p:spPr/>
        <p:txBody>
          <a:bodyPr/>
          <a:lstStyle/>
          <a:p>
            <a:pPr algn="ctr"/>
            <a:r>
              <a:rPr lang="en-US" dirty="0"/>
              <a:t>1115 Reentry Demonstration Public Hearings</a:t>
            </a:r>
          </a:p>
        </p:txBody>
      </p:sp>
      <p:sp>
        <p:nvSpPr>
          <p:cNvPr id="4" name="Slide Number Placeholder 3">
            <a:extLst>
              <a:ext uri="{FF2B5EF4-FFF2-40B4-BE49-F238E27FC236}">
                <a16:creationId xmlns:a16="http://schemas.microsoft.com/office/drawing/2014/main" id="{36683C97-A3C4-616E-A056-662373A456E4}"/>
              </a:ext>
            </a:extLst>
          </p:cNvPr>
          <p:cNvSpPr>
            <a:spLocks noGrp="1"/>
          </p:cNvSpPr>
          <p:nvPr>
            <p:ph type="sldNum" sz="quarter" idx="12"/>
          </p:nvPr>
        </p:nvSpPr>
        <p:spPr/>
        <p:txBody>
          <a:bodyPr/>
          <a:lstStyle/>
          <a:p>
            <a:fld id="{4235A44F-0B46-0144-9406-BEEFAFBECA74}" type="slidenum">
              <a:rPr lang="en-US" smtClean="0"/>
              <a:t>5</a:t>
            </a:fld>
            <a:endParaRPr lang="en-US"/>
          </a:p>
        </p:txBody>
      </p:sp>
      <p:sp>
        <p:nvSpPr>
          <p:cNvPr id="5" name="Title 4">
            <a:extLst>
              <a:ext uri="{FF2B5EF4-FFF2-40B4-BE49-F238E27FC236}">
                <a16:creationId xmlns:a16="http://schemas.microsoft.com/office/drawing/2014/main" id="{6EB2454D-CBBE-A1B1-F182-F7FCE27A1C27}"/>
              </a:ext>
            </a:extLst>
          </p:cNvPr>
          <p:cNvSpPr>
            <a:spLocks noGrp="1"/>
          </p:cNvSpPr>
          <p:nvPr>
            <p:ph type="title"/>
          </p:nvPr>
        </p:nvSpPr>
        <p:spPr/>
        <p:txBody>
          <a:bodyPr/>
          <a:lstStyle/>
          <a:p>
            <a:r>
              <a:rPr lang="en-US" dirty="0"/>
              <a:t>What is </a:t>
            </a:r>
            <a:r>
              <a:rPr lang="en-US" dirty="0" smtClean="0"/>
              <a:t>an </a:t>
            </a:r>
            <a:r>
              <a:rPr lang="en-US" dirty="0"/>
              <a:t>1115 Medicaid waiver?</a:t>
            </a:r>
          </a:p>
        </p:txBody>
      </p:sp>
      <p:sp>
        <p:nvSpPr>
          <p:cNvPr id="7" name="Content Placeholder 2">
            <a:extLst>
              <a:ext uri="{FF2B5EF4-FFF2-40B4-BE49-F238E27FC236}">
                <a16:creationId xmlns:a16="http://schemas.microsoft.com/office/drawing/2014/main" id="{C1169BF6-3CE1-E6F7-D2B3-DB67199DCC2A}"/>
              </a:ext>
            </a:extLst>
          </p:cNvPr>
          <p:cNvSpPr txBox="1">
            <a:spLocks/>
          </p:cNvSpPr>
          <p:nvPr/>
        </p:nvSpPr>
        <p:spPr>
          <a:xfrm>
            <a:off x="2312815" y="3367099"/>
            <a:ext cx="8863399" cy="1329595"/>
          </a:xfrm>
          <a:prstGeom prst="rect">
            <a:avLst/>
          </a:prstGeom>
        </p:spPr>
        <p:txBody>
          <a:bodyPr vert="horz" wrap="square" lIns="0" tIns="0" rIns="0" bIns="0" rtlCol="0">
            <a:spAutoFit/>
          </a:bodyPr>
          <a:lstStyle>
            <a:lvl1pPr marL="233363" indent="-233363"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54025" indent="-182563" algn="l" defTabSz="914377" rtl="0" eaLnBrk="1" latinLnBrk="0" hangingPunct="1">
              <a:lnSpc>
                <a:spcPct val="90000"/>
              </a:lnSpc>
              <a:spcBef>
                <a:spcPts val="800"/>
              </a:spcBef>
              <a:buClr>
                <a:schemeClr val="tx1"/>
              </a:buClr>
              <a:buSzPct val="80000"/>
              <a:buFont typeface="Wingdings" charset="2"/>
              <a:buChar char="§"/>
              <a:defRPr sz="1800" kern="1200">
                <a:solidFill>
                  <a:schemeClr val="tx2"/>
                </a:solidFill>
                <a:latin typeface="+mn-lt"/>
                <a:ea typeface="+mn-ea"/>
                <a:cs typeface="+mn-cs"/>
              </a:defRPr>
            </a:lvl2pPr>
            <a:lvl3pPr marL="622300" indent="-136525" algn="l" defTabSz="914377" rtl="0" eaLnBrk="1" latinLnBrk="0" hangingPunct="1">
              <a:lnSpc>
                <a:spcPct val="90000"/>
              </a:lnSpc>
              <a:spcBef>
                <a:spcPts val="600"/>
              </a:spcBef>
              <a:buClr>
                <a:schemeClr val="tx1"/>
              </a:buClr>
              <a:buSzPct val="80000"/>
              <a:buFont typeface="Wingdings" charset="2"/>
              <a:buChar char="§"/>
              <a:defRPr sz="1600" kern="1200">
                <a:solidFill>
                  <a:schemeClr val="tx2"/>
                </a:solidFill>
                <a:latin typeface="+mn-lt"/>
                <a:ea typeface="+mn-ea"/>
                <a:cs typeface="+mn-cs"/>
              </a:defRPr>
            </a:lvl3pPr>
            <a:lvl4pPr marL="793750"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4pPr>
            <a:lvl5pPr marL="963613"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454025" marR="0" lvl="1" indent="-182563" algn="l" defTabSz="914377" rtl="0" eaLnBrk="1" fontAlgn="auto" latinLnBrk="0" hangingPunct="1">
              <a:lnSpc>
                <a:spcPct val="90000"/>
              </a:lnSpc>
              <a:spcBef>
                <a:spcPts val="1000"/>
              </a:spcBef>
              <a:spcAft>
                <a:spcPts val="0"/>
              </a:spcAft>
              <a:buClr>
                <a:srgbClr val="38414D"/>
              </a:buClr>
              <a:buSzPct val="80000"/>
              <a:buFont typeface="Wingdings" charset="2"/>
              <a:buChar char="§"/>
              <a:tabLst/>
              <a:defRPr/>
            </a:pPr>
            <a:r>
              <a:rPr kumimoji="0" lang="en-US" sz="2400" b="0" i="0" u="none" strike="noStrike" kern="1200" cap="none" spc="0" normalizeH="0" baseline="0" noProof="0" dirty="0">
                <a:ln>
                  <a:noFill/>
                </a:ln>
                <a:effectLst/>
                <a:uLnTx/>
                <a:uFillTx/>
                <a:ea typeface="+mn-ea"/>
                <a:cs typeface="+mn-cs"/>
              </a:rPr>
              <a:t>1115 waivers are </a:t>
            </a:r>
            <a:r>
              <a:rPr kumimoji="0" lang="en-US" sz="2400" b="1" i="0" u="none" strike="noStrike" kern="1200" cap="none" spc="0" normalizeH="0" baseline="0" noProof="0" dirty="0">
                <a:ln>
                  <a:noFill/>
                </a:ln>
                <a:effectLst/>
                <a:uLnTx/>
                <a:uFillTx/>
                <a:ea typeface="+mn-ea"/>
                <a:cs typeface="+mn-cs"/>
              </a:rPr>
              <a:t>research</a:t>
            </a:r>
            <a:r>
              <a:rPr kumimoji="0" lang="en-US" sz="2400" b="0" i="0" u="none" strike="noStrike" kern="1200" cap="none" spc="0" normalizeH="0" baseline="0" noProof="0" dirty="0">
                <a:ln>
                  <a:noFill/>
                </a:ln>
                <a:effectLst/>
                <a:uLnTx/>
                <a:uFillTx/>
                <a:ea typeface="+mn-ea"/>
                <a:cs typeface="+mn-cs"/>
              </a:rPr>
              <a:t> and </a:t>
            </a:r>
            <a:r>
              <a:rPr kumimoji="0" lang="en-US" sz="2400" b="1" i="0" u="none" strike="noStrike" kern="1200" cap="none" spc="0" normalizeH="0" baseline="0" noProof="0" dirty="0">
                <a:ln>
                  <a:noFill/>
                </a:ln>
                <a:effectLst/>
                <a:uLnTx/>
                <a:uFillTx/>
                <a:ea typeface="+mn-ea"/>
                <a:cs typeface="+mn-cs"/>
              </a:rPr>
              <a:t>demonstration</a:t>
            </a:r>
            <a:r>
              <a:rPr kumimoji="0" lang="en-US" sz="2400" i="0" u="none" strike="noStrike" kern="1200" cap="none" spc="0" normalizeH="0" baseline="0" noProof="0" dirty="0">
                <a:ln>
                  <a:noFill/>
                </a:ln>
                <a:effectLst/>
                <a:uLnTx/>
                <a:uFillTx/>
                <a:ea typeface="+mn-ea"/>
                <a:cs typeface="+mn-cs"/>
              </a:rPr>
              <a:t> waivers that provide states with authority to test innovative program ideas affecting large portions of the Medicaid population (as opposed to a 1915(c) waiver for home &amp; community-based services</a:t>
            </a:r>
            <a:r>
              <a:rPr kumimoji="0" lang="en-US" sz="2400" i="0" u="none" strike="noStrike" kern="1200" cap="none" spc="0" normalizeH="0" baseline="0" noProof="0" dirty="0" smtClean="0">
                <a:ln>
                  <a:noFill/>
                </a:ln>
                <a:effectLst/>
                <a:uLnTx/>
                <a:uFillTx/>
                <a:ea typeface="+mn-ea"/>
                <a:cs typeface="+mn-cs"/>
              </a:rPr>
              <a:t>).</a:t>
            </a:r>
            <a:endParaRPr kumimoji="0" lang="en-US" sz="2400" i="0" u="none" strike="noStrike" kern="1200" cap="none" spc="0" normalizeH="0" baseline="0" noProof="0" dirty="0">
              <a:ln>
                <a:noFill/>
              </a:ln>
              <a:effectLst/>
              <a:uLnTx/>
              <a:uFillTx/>
              <a:ea typeface="+mn-ea"/>
              <a:cs typeface="+mn-cs"/>
            </a:endParaRPr>
          </a:p>
        </p:txBody>
      </p:sp>
      <p:sp>
        <p:nvSpPr>
          <p:cNvPr id="8" name="Content Placeholder 2">
            <a:extLst>
              <a:ext uri="{FF2B5EF4-FFF2-40B4-BE49-F238E27FC236}">
                <a16:creationId xmlns:a16="http://schemas.microsoft.com/office/drawing/2014/main" id="{EE4393AA-F151-195D-2F2D-C81EBE297EF2}"/>
              </a:ext>
            </a:extLst>
          </p:cNvPr>
          <p:cNvSpPr txBox="1">
            <a:spLocks/>
          </p:cNvSpPr>
          <p:nvPr/>
        </p:nvSpPr>
        <p:spPr>
          <a:xfrm>
            <a:off x="2312814" y="1938411"/>
            <a:ext cx="8781905" cy="664797"/>
          </a:xfrm>
          <a:prstGeom prst="rect">
            <a:avLst/>
          </a:prstGeom>
        </p:spPr>
        <p:txBody>
          <a:bodyPr vert="horz" wrap="square" lIns="0" tIns="0" rIns="0" bIns="0" rtlCol="0">
            <a:spAutoFit/>
          </a:bodyPr>
          <a:lstStyle>
            <a:lvl1pPr marL="233363" indent="-233363"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54025" indent="-182563" algn="l" defTabSz="914377" rtl="0" eaLnBrk="1" latinLnBrk="0" hangingPunct="1">
              <a:lnSpc>
                <a:spcPct val="90000"/>
              </a:lnSpc>
              <a:spcBef>
                <a:spcPts val="800"/>
              </a:spcBef>
              <a:buClr>
                <a:schemeClr val="tx1"/>
              </a:buClr>
              <a:buSzPct val="80000"/>
              <a:buFont typeface="Wingdings" charset="2"/>
              <a:buChar char="§"/>
              <a:defRPr sz="1800" kern="1200">
                <a:solidFill>
                  <a:schemeClr val="tx2"/>
                </a:solidFill>
                <a:latin typeface="+mn-lt"/>
                <a:ea typeface="+mn-ea"/>
                <a:cs typeface="+mn-cs"/>
              </a:defRPr>
            </a:lvl2pPr>
            <a:lvl3pPr marL="622300" indent="-136525" algn="l" defTabSz="914377" rtl="0" eaLnBrk="1" latinLnBrk="0" hangingPunct="1">
              <a:lnSpc>
                <a:spcPct val="90000"/>
              </a:lnSpc>
              <a:spcBef>
                <a:spcPts val="600"/>
              </a:spcBef>
              <a:buClr>
                <a:schemeClr val="tx1"/>
              </a:buClr>
              <a:buSzPct val="80000"/>
              <a:buFont typeface="Wingdings" charset="2"/>
              <a:buChar char="§"/>
              <a:defRPr sz="1600" kern="1200">
                <a:solidFill>
                  <a:schemeClr val="tx2"/>
                </a:solidFill>
                <a:latin typeface="+mn-lt"/>
                <a:ea typeface="+mn-ea"/>
                <a:cs typeface="+mn-cs"/>
              </a:defRPr>
            </a:lvl3pPr>
            <a:lvl4pPr marL="793750"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4pPr>
            <a:lvl5pPr marL="963613"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454025" marR="0" lvl="1" indent="-182563" algn="l" defTabSz="914377" rtl="0" eaLnBrk="1" fontAlgn="auto" latinLnBrk="0" hangingPunct="1">
              <a:lnSpc>
                <a:spcPct val="90000"/>
              </a:lnSpc>
              <a:spcBef>
                <a:spcPts val="800"/>
              </a:spcBef>
              <a:spcAft>
                <a:spcPts val="0"/>
              </a:spcAft>
              <a:buClr>
                <a:srgbClr val="38414D"/>
              </a:buClr>
              <a:buSzPct val="80000"/>
              <a:buFont typeface="Wingdings" charset="2"/>
              <a:buChar char="§"/>
              <a:tabLst/>
              <a:defRPr/>
            </a:pPr>
            <a:r>
              <a:rPr kumimoji="0" lang="en-US" sz="2400" b="0" i="0" u="none" strike="noStrike" kern="1200" cap="none" spc="0" normalizeH="0" baseline="0" noProof="0" dirty="0">
                <a:ln>
                  <a:noFill/>
                </a:ln>
                <a:effectLst/>
                <a:uLnTx/>
                <a:uFillTx/>
                <a:ea typeface="+mn-ea"/>
                <a:cs typeface="+mn-cs"/>
              </a:rPr>
              <a:t>Waivers are a mechanism through which states can request exemptions from select Medicaid program statutory </a:t>
            </a:r>
            <a:r>
              <a:rPr kumimoji="0" lang="en-US" sz="2400" b="0" i="0" u="none" strike="noStrike" kern="1200" cap="none" spc="0" normalizeH="0" baseline="0" noProof="0" dirty="0" smtClean="0">
                <a:ln>
                  <a:noFill/>
                </a:ln>
                <a:effectLst/>
                <a:uLnTx/>
                <a:uFillTx/>
                <a:ea typeface="+mn-ea"/>
                <a:cs typeface="+mn-cs"/>
              </a:rPr>
              <a:t>requirements.</a:t>
            </a:r>
            <a:endParaRPr kumimoji="0" lang="en-US" sz="2400" b="0" i="0" u="none" strike="noStrike" kern="1200" cap="none" spc="0" normalizeH="0" baseline="0" noProof="0" dirty="0">
              <a:ln>
                <a:noFill/>
              </a:ln>
              <a:effectLst/>
              <a:uLnTx/>
              <a:uFillTx/>
              <a:ea typeface="+mn-ea"/>
              <a:cs typeface="+mn-cs"/>
            </a:endParaRPr>
          </a:p>
        </p:txBody>
      </p:sp>
      <p:cxnSp>
        <p:nvCxnSpPr>
          <p:cNvPr id="9" name="Straight Connector 8">
            <a:extLst>
              <a:ext uri="{FF2B5EF4-FFF2-40B4-BE49-F238E27FC236}">
                <a16:creationId xmlns:a16="http://schemas.microsoft.com/office/drawing/2014/main" id="{B93A7212-0CED-5E46-C1D9-CD843405CA29}"/>
              </a:ext>
            </a:extLst>
          </p:cNvPr>
          <p:cNvCxnSpPr>
            <a:cxnSpLocks/>
          </p:cNvCxnSpPr>
          <p:nvPr/>
        </p:nvCxnSpPr>
        <p:spPr>
          <a:xfrm flipH="1">
            <a:off x="1955740" y="1808481"/>
            <a:ext cx="3642" cy="10972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7F74D1-E79F-36CD-EB3E-1579F16A805C}"/>
              </a:ext>
            </a:extLst>
          </p:cNvPr>
          <p:cNvCxnSpPr>
            <a:cxnSpLocks/>
          </p:cNvCxnSpPr>
          <p:nvPr/>
        </p:nvCxnSpPr>
        <p:spPr>
          <a:xfrm>
            <a:off x="1955740" y="3333824"/>
            <a:ext cx="0" cy="109518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C9F8C1-EA51-EC4B-CF8C-091062B9E292}"/>
              </a:ext>
            </a:extLst>
          </p:cNvPr>
          <p:cNvCxnSpPr>
            <a:cxnSpLocks/>
          </p:cNvCxnSpPr>
          <p:nvPr/>
        </p:nvCxnSpPr>
        <p:spPr>
          <a:xfrm>
            <a:off x="1955740" y="5027565"/>
            <a:ext cx="0" cy="10972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EE6FBA8-094A-9EBF-9191-AD564921E789}"/>
              </a:ext>
            </a:extLst>
          </p:cNvPr>
          <p:cNvSpPr txBox="1">
            <a:spLocks/>
          </p:cNvSpPr>
          <p:nvPr/>
        </p:nvSpPr>
        <p:spPr>
          <a:xfrm>
            <a:off x="2312815" y="5108695"/>
            <a:ext cx="8781905" cy="332399"/>
          </a:xfrm>
          <a:prstGeom prst="rect">
            <a:avLst/>
          </a:prstGeom>
        </p:spPr>
        <p:txBody>
          <a:bodyPr vert="horz" wrap="square" lIns="0" tIns="0" rIns="0" bIns="0" rtlCol="0">
            <a:spAutoFit/>
          </a:bodyPr>
          <a:lstStyle>
            <a:lvl1pPr marL="233363" indent="-233363"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54025" indent="-182563" algn="l" defTabSz="914377" rtl="0" eaLnBrk="1" latinLnBrk="0" hangingPunct="1">
              <a:lnSpc>
                <a:spcPct val="90000"/>
              </a:lnSpc>
              <a:spcBef>
                <a:spcPts val="800"/>
              </a:spcBef>
              <a:buClr>
                <a:schemeClr val="tx1"/>
              </a:buClr>
              <a:buSzPct val="80000"/>
              <a:buFont typeface="Wingdings" charset="2"/>
              <a:buChar char="§"/>
              <a:defRPr sz="1800" kern="1200">
                <a:solidFill>
                  <a:schemeClr val="tx2"/>
                </a:solidFill>
                <a:latin typeface="+mn-lt"/>
                <a:ea typeface="+mn-ea"/>
                <a:cs typeface="+mn-cs"/>
              </a:defRPr>
            </a:lvl2pPr>
            <a:lvl3pPr marL="622300" indent="-136525" algn="l" defTabSz="914377" rtl="0" eaLnBrk="1" latinLnBrk="0" hangingPunct="1">
              <a:lnSpc>
                <a:spcPct val="90000"/>
              </a:lnSpc>
              <a:spcBef>
                <a:spcPts val="600"/>
              </a:spcBef>
              <a:buClr>
                <a:schemeClr val="tx1"/>
              </a:buClr>
              <a:buSzPct val="80000"/>
              <a:buFont typeface="Wingdings" charset="2"/>
              <a:buChar char="§"/>
              <a:defRPr sz="1600" kern="1200">
                <a:solidFill>
                  <a:schemeClr val="tx2"/>
                </a:solidFill>
                <a:latin typeface="+mn-lt"/>
                <a:ea typeface="+mn-ea"/>
                <a:cs typeface="+mn-cs"/>
              </a:defRPr>
            </a:lvl3pPr>
            <a:lvl4pPr marL="793750"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4pPr>
            <a:lvl5pPr marL="963613"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454025" marR="0" lvl="1" indent="-182563" algn="l" defTabSz="914377" rtl="0" eaLnBrk="1" fontAlgn="auto" latinLnBrk="0" hangingPunct="1">
              <a:lnSpc>
                <a:spcPct val="90000"/>
              </a:lnSpc>
              <a:spcBef>
                <a:spcPts val="800"/>
              </a:spcBef>
              <a:spcAft>
                <a:spcPts val="0"/>
              </a:spcAft>
              <a:buClr>
                <a:srgbClr val="38414D"/>
              </a:buClr>
              <a:buSzPct val="80000"/>
              <a:buFont typeface="Wingdings" charset="2"/>
              <a:buChar char="§"/>
              <a:tabLst/>
              <a:defRPr/>
            </a:pPr>
            <a:r>
              <a:rPr kumimoji="0" lang="en-US" sz="2400" b="0" i="0" u="none" strike="noStrike" kern="1200" cap="none" spc="0" normalizeH="0" baseline="0" noProof="0" dirty="0">
                <a:ln>
                  <a:noFill/>
                </a:ln>
                <a:effectLst/>
                <a:uLnTx/>
                <a:uFillTx/>
                <a:ea typeface="+mn-ea"/>
                <a:cs typeface="+mn-cs"/>
              </a:rPr>
              <a:t>1115 waivers must be budget neutral to the federal </a:t>
            </a:r>
            <a:r>
              <a:rPr kumimoji="0" lang="en-US" sz="2400" b="0" i="0" u="none" strike="noStrike" kern="1200" cap="none" spc="0" normalizeH="0" baseline="0" noProof="0" dirty="0" smtClean="0">
                <a:ln>
                  <a:noFill/>
                </a:ln>
                <a:effectLst/>
                <a:uLnTx/>
                <a:uFillTx/>
                <a:ea typeface="+mn-ea"/>
                <a:cs typeface="+mn-cs"/>
              </a:rPr>
              <a:t>government.</a:t>
            </a:r>
            <a:endParaRPr kumimoji="0" lang="en-US" sz="2400" b="0" i="0" u="none" strike="noStrike" kern="1200" cap="none" spc="0" normalizeH="0" baseline="0" noProof="0" dirty="0">
              <a:ln>
                <a:noFill/>
              </a:ln>
              <a:effectLst/>
              <a:uLnTx/>
              <a:uFillTx/>
              <a:ea typeface="+mn-ea"/>
              <a:cs typeface="+mn-cs"/>
            </a:endParaRPr>
          </a:p>
        </p:txBody>
      </p:sp>
      <p:pic>
        <p:nvPicPr>
          <p:cNvPr id="13" name="Picture 12">
            <a:extLst>
              <a:ext uri="{FF2B5EF4-FFF2-40B4-BE49-F238E27FC236}">
                <a16:creationId xmlns:a16="http://schemas.microsoft.com/office/drawing/2014/main" id="{D94D0A52-DD6F-72AF-E8A0-A46E28E32284}"/>
              </a:ext>
            </a:extLst>
          </p:cNvPr>
          <p:cNvPicPr>
            <a:picLocks noChangeAspect="1"/>
          </p:cNvPicPr>
          <p:nvPr/>
        </p:nvPicPr>
        <p:blipFill>
          <a:blip r:embed="rId2"/>
          <a:stretch>
            <a:fillRect/>
          </a:stretch>
        </p:blipFill>
        <p:spPr>
          <a:xfrm>
            <a:off x="1015785" y="5224583"/>
            <a:ext cx="640080" cy="640080"/>
          </a:xfrm>
          <a:prstGeom prst="rect">
            <a:avLst/>
          </a:prstGeom>
        </p:spPr>
      </p:pic>
      <p:pic>
        <p:nvPicPr>
          <p:cNvPr id="14" name="Picture 19">
            <a:extLst>
              <a:ext uri="{FF2B5EF4-FFF2-40B4-BE49-F238E27FC236}">
                <a16:creationId xmlns:a16="http://schemas.microsoft.com/office/drawing/2014/main" id="{B37A1F31-AA69-6BE8-55FF-C54661F8952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flipH="1" flipV="1">
            <a:off x="1034742" y="1938411"/>
            <a:ext cx="519953"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a:extLst>
              <a:ext uri="{FF2B5EF4-FFF2-40B4-BE49-F238E27FC236}">
                <a16:creationId xmlns:a16="http://schemas.microsoft.com/office/drawing/2014/main" id="{E46A8844-BE95-6D20-A421-14F3D51D6804}"/>
              </a:ext>
            </a:extLst>
          </p:cNvPr>
          <p:cNvPicPr>
            <a:picLocks noChangeAspect="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rot="10800000" flipH="1" flipV="1">
            <a:off x="1015785" y="3624970"/>
            <a:ext cx="669622"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9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88AD3B-CE99-B441-9FE8-C12F04453162}"/>
              </a:ext>
            </a:extLst>
          </p:cNvPr>
          <p:cNvSpPr>
            <a:spLocks noGrp="1"/>
          </p:cNvSpPr>
          <p:nvPr>
            <p:ph sz="half" idx="1"/>
          </p:nvPr>
        </p:nvSpPr>
        <p:spPr>
          <a:xfrm>
            <a:off x="480391" y="1904736"/>
            <a:ext cx="5290032" cy="4278574"/>
          </a:xfrm>
        </p:spPr>
        <p:txBody>
          <a:bodyPr>
            <a:normAutofit/>
          </a:bodyPr>
          <a:lstStyle/>
          <a:p>
            <a:pPr marL="0" indent="0">
              <a:buNone/>
            </a:pPr>
            <a:r>
              <a:rPr lang="en-US" sz="2000" b="1" dirty="0">
                <a:solidFill>
                  <a:schemeClr val="tx2"/>
                </a:solidFill>
              </a:rPr>
              <a:t>Incarceration and Medicaid Coverage</a:t>
            </a:r>
          </a:p>
          <a:p>
            <a:r>
              <a:rPr lang="en-US" sz="2000" dirty="0">
                <a:solidFill>
                  <a:schemeClr val="tx2"/>
                </a:solidFill>
              </a:rPr>
              <a:t>Federal law does not generally allow the use of federal funds to pay for Medicaid services for individuals who are </a:t>
            </a:r>
            <a:r>
              <a:rPr lang="en-US" sz="2000" dirty="0" smtClean="0">
                <a:solidFill>
                  <a:schemeClr val="tx2"/>
                </a:solidFill>
              </a:rPr>
              <a:t>incarcerated.</a:t>
            </a:r>
            <a:endParaRPr lang="en-US" sz="2000" dirty="0">
              <a:solidFill>
                <a:schemeClr val="tx2"/>
              </a:solidFill>
            </a:endParaRPr>
          </a:p>
          <a:p>
            <a:r>
              <a:rPr lang="en-US" sz="2000" dirty="0">
                <a:solidFill>
                  <a:schemeClr val="tx2"/>
                </a:solidFill>
              </a:rPr>
              <a:t>Currently, when individuals are incarcerated, their Medicaid benefits are suspended until they are released back into the </a:t>
            </a:r>
            <a:r>
              <a:rPr lang="en-US" sz="2000" dirty="0" smtClean="0">
                <a:solidFill>
                  <a:schemeClr val="tx2"/>
                </a:solidFill>
              </a:rPr>
              <a:t>community.</a:t>
            </a:r>
            <a:endParaRPr lang="en-US" sz="2000" dirty="0">
              <a:solidFill>
                <a:schemeClr val="tx2"/>
              </a:solidFill>
            </a:endParaRPr>
          </a:p>
          <a:p>
            <a:pPr lvl="1">
              <a:spcBef>
                <a:spcPts val="1000"/>
              </a:spcBef>
            </a:pPr>
            <a:r>
              <a:rPr lang="en-US" sz="1800" dirty="0">
                <a:solidFill>
                  <a:schemeClr val="tx2"/>
                </a:solidFill>
              </a:rPr>
              <a:t>Due to the disruption in coverage, individuals may face difficulties in accessing the care they need to maintain health and recovery as they transition back into the </a:t>
            </a:r>
            <a:r>
              <a:rPr lang="en-US" sz="1800" dirty="0" smtClean="0">
                <a:solidFill>
                  <a:schemeClr val="tx2"/>
                </a:solidFill>
              </a:rPr>
              <a:t>community.</a:t>
            </a:r>
            <a:endParaRPr lang="en-US" sz="1800" dirty="0">
              <a:solidFill>
                <a:schemeClr val="tx2"/>
              </a:solidFill>
            </a:endParaRPr>
          </a:p>
        </p:txBody>
      </p:sp>
      <p:sp>
        <p:nvSpPr>
          <p:cNvPr id="3" name="Content Placeholder 2">
            <a:extLst>
              <a:ext uri="{FF2B5EF4-FFF2-40B4-BE49-F238E27FC236}">
                <a16:creationId xmlns:a16="http://schemas.microsoft.com/office/drawing/2014/main" id="{8A49A2B3-25DD-FB41-B105-FF121D294D39}"/>
              </a:ext>
            </a:extLst>
          </p:cNvPr>
          <p:cNvSpPr>
            <a:spLocks noGrp="1"/>
          </p:cNvSpPr>
          <p:nvPr>
            <p:ph sz="half" idx="2"/>
          </p:nvPr>
        </p:nvSpPr>
        <p:spPr>
          <a:xfrm>
            <a:off x="6144220" y="1904737"/>
            <a:ext cx="6047780" cy="4278573"/>
          </a:xfrm>
        </p:spPr>
        <p:txBody>
          <a:bodyPr>
            <a:normAutofit lnSpcReduction="10000"/>
          </a:bodyPr>
          <a:lstStyle/>
          <a:p>
            <a:r>
              <a:rPr lang="en-US" sz="2200" b="1" dirty="0">
                <a:solidFill>
                  <a:schemeClr val="bg1"/>
                </a:solidFill>
              </a:rPr>
              <a:t>New Federal Reentry 1115 Waiver Opportunity</a:t>
            </a:r>
          </a:p>
          <a:p>
            <a:pPr marL="342900" indent="-342900">
              <a:lnSpc>
                <a:spcPct val="110000"/>
              </a:lnSpc>
              <a:buFont typeface="Arial" panose="020B0604020202020204" pitchFamily="34" charset="0"/>
              <a:buChar char="•"/>
            </a:pPr>
            <a:r>
              <a:rPr lang="en-US" sz="1900" b="1" dirty="0">
                <a:solidFill>
                  <a:schemeClr val="bg1"/>
                </a:solidFill>
              </a:rPr>
              <a:t>Pre-Release Coverage Option: </a:t>
            </a:r>
            <a:r>
              <a:rPr lang="en-US" sz="1900" dirty="0">
                <a:solidFill>
                  <a:schemeClr val="bg1"/>
                </a:solidFill>
              </a:rPr>
              <a:t>States can provide Medicaid services to eligible inmates in prisons, jails, or both, for a set amount of time before they are </a:t>
            </a:r>
            <a:r>
              <a:rPr lang="en-US" sz="1900" dirty="0" smtClean="0">
                <a:solidFill>
                  <a:schemeClr val="bg1"/>
                </a:solidFill>
              </a:rPr>
              <a:t>released.</a:t>
            </a:r>
            <a:endParaRPr lang="en-US" sz="1900" dirty="0">
              <a:solidFill>
                <a:schemeClr val="bg1"/>
              </a:solidFill>
            </a:endParaRPr>
          </a:p>
          <a:p>
            <a:pPr marL="342900" indent="-342900">
              <a:lnSpc>
                <a:spcPct val="110000"/>
              </a:lnSpc>
              <a:buFont typeface="Arial" panose="020B0604020202020204" pitchFamily="34" charset="0"/>
              <a:buChar char="•"/>
            </a:pPr>
            <a:r>
              <a:rPr lang="en-US" sz="1900" b="1" dirty="0">
                <a:solidFill>
                  <a:schemeClr val="bg1"/>
                </a:solidFill>
              </a:rPr>
              <a:t>Federal Financial Support: </a:t>
            </a:r>
            <a:r>
              <a:rPr lang="en-US" sz="1900" dirty="0">
                <a:solidFill>
                  <a:schemeClr val="bg1"/>
                </a:solidFill>
              </a:rPr>
              <a:t>Under this opportunity, states may obtain federal funding to pay for healthcare services that were previously paid for only by state or local </a:t>
            </a:r>
            <a:r>
              <a:rPr lang="en-US" sz="1900" dirty="0" smtClean="0">
                <a:solidFill>
                  <a:schemeClr val="bg1"/>
                </a:solidFill>
              </a:rPr>
              <a:t>funds.</a:t>
            </a:r>
            <a:endParaRPr lang="en-US" sz="1900" dirty="0">
              <a:solidFill>
                <a:schemeClr val="bg1"/>
              </a:solidFill>
            </a:endParaRPr>
          </a:p>
          <a:p>
            <a:pPr marL="342900" indent="-342900">
              <a:lnSpc>
                <a:spcPct val="110000"/>
              </a:lnSpc>
              <a:buFont typeface="Arial" panose="020B0604020202020204" pitchFamily="34" charset="0"/>
              <a:buChar char="•"/>
            </a:pPr>
            <a:r>
              <a:rPr lang="en-US" sz="1900" b="1" dirty="0">
                <a:solidFill>
                  <a:schemeClr val="bg1"/>
                </a:solidFill>
              </a:rPr>
              <a:t>Pre-Release Services:</a:t>
            </a:r>
            <a:r>
              <a:rPr lang="en-US" sz="1900" dirty="0">
                <a:solidFill>
                  <a:schemeClr val="bg1"/>
                </a:solidFill>
              </a:rPr>
              <a:t> At minimum, states must cover case management, </a:t>
            </a:r>
            <a:r>
              <a:rPr lang="en-US" sz="1900" dirty="0" smtClean="0">
                <a:solidFill>
                  <a:schemeClr val="bg1"/>
                </a:solidFill>
              </a:rPr>
              <a:t>medication-assisted </a:t>
            </a:r>
            <a:r>
              <a:rPr lang="en-US" sz="1900" dirty="0">
                <a:solidFill>
                  <a:schemeClr val="bg1"/>
                </a:solidFill>
              </a:rPr>
              <a:t>treatment (MAT), and a 30-day supply of medications upon release. States have the option to cover additional </a:t>
            </a:r>
            <a:r>
              <a:rPr lang="en-US" sz="1900" dirty="0" smtClean="0">
                <a:solidFill>
                  <a:schemeClr val="bg1"/>
                </a:solidFill>
              </a:rPr>
              <a:t>services.</a:t>
            </a:r>
            <a:endParaRPr lang="en-US" dirty="0">
              <a:solidFill>
                <a:schemeClr val="bg1"/>
              </a:solidFill>
            </a:endParaRPr>
          </a:p>
        </p:txBody>
      </p:sp>
      <p:sp>
        <p:nvSpPr>
          <p:cNvPr id="4" name="Date Placeholder 3">
            <a:extLst>
              <a:ext uri="{FF2B5EF4-FFF2-40B4-BE49-F238E27FC236}">
                <a16:creationId xmlns:a16="http://schemas.microsoft.com/office/drawing/2014/main" id="{2F17E4F4-C3D9-3641-8C70-9ED20A7B8FBC}"/>
              </a:ext>
            </a:extLst>
          </p:cNvPr>
          <p:cNvSpPr>
            <a:spLocks noGrp="1"/>
          </p:cNvSpPr>
          <p:nvPr>
            <p:ph type="dt" sz="half" idx="10"/>
          </p:nvPr>
        </p:nvSpPr>
        <p:spPr>
          <a:xfrm>
            <a:off x="838200" y="6438891"/>
            <a:ext cx="1113148" cy="365125"/>
          </a:xfrm>
        </p:spPr>
        <p:txBody>
          <a:bodyPr/>
          <a:lstStyle/>
          <a:p>
            <a:r>
              <a:rPr lang="en-US" dirty="0"/>
              <a:t>August 2024</a:t>
            </a:r>
          </a:p>
        </p:txBody>
      </p:sp>
      <p:sp>
        <p:nvSpPr>
          <p:cNvPr id="5" name="Footer Placeholder 4">
            <a:extLst>
              <a:ext uri="{FF2B5EF4-FFF2-40B4-BE49-F238E27FC236}">
                <a16:creationId xmlns:a16="http://schemas.microsoft.com/office/drawing/2014/main" id="{5099CF23-979E-114F-B422-32EF59867A3F}"/>
              </a:ext>
            </a:extLst>
          </p:cNvPr>
          <p:cNvSpPr>
            <a:spLocks noGrp="1"/>
          </p:cNvSpPr>
          <p:nvPr>
            <p:ph type="ftr" sz="quarter" idx="11"/>
          </p:nvPr>
        </p:nvSpPr>
        <p:spPr/>
        <p:txBody>
          <a:bodyPr/>
          <a:lstStyle/>
          <a:p>
            <a:pPr algn="ctr"/>
            <a:r>
              <a:rPr lang="en-US" dirty="0"/>
              <a:t>1115 Reentry Demonstration Public Hearings</a:t>
            </a:r>
          </a:p>
        </p:txBody>
      </p:sp>
      <p:sp>
        <p:nvSpPr>
          <p:cNvPr id="6" name="Slide Number Placeholder 5">
            <a:extLst>
              <a:ext uri="{FF2B5EF4-FFF2-40B4-BE49-F238E27FC236}">
                <a16:creationId xmlns:a16="http://schemas.microsoft.com/office/drawing/2014/main" id="{2A1DF5CA-F7AE-FD4C-A0BD-03F018AE91BA}"/>
              </a:ext>
            </a:extLst>
          </p:cNvPr>
          <p:cNvSpPr>
            <a:spLocks noGrp="1"/>
          </p:cNvSpPr>
          <p:nvPr>
            <p:ph type="sldNum" sz="quarter" idx="12"/>
          </p:nvPr>
        </p:nvSpPr>
        <p:spPr/>
        <p:txBody>
          <a:bodyPr/>
          <a:lstStyle/>
          <a:p>
            <a:fld id="{4235A44F-0B46-0144-9406-BEEFAFBECA74}" type="slidenum">
              <a:rPr lang="en-US" smtClean="0">
                <a:solidFill>
                  <a:schemeClr val="bg1"/>
                </a:solidFill>
              </a:rPr>
              <a:t>6</a:t>
            </a:fld>
            <a:endParaRPr lang="en-US" dirty="0">
              <a:solidFill>
                <a:schemeClr val="bg1"/>
              </a:solidFill>
            </a:endParaRPr>
          </a:p>
        </p:txBody>
      </p:sp>
      <p:sp>
        <p:nvSpPr>
          <p:cNvPr id="7" name="Title 6">
            <a:extLst>
              <a:ext uri="{FF2B5EF4-FFF2-40B4-BE49-F238E27FC236}">
                <a16:creationId xmlns:a16="http://schemas.microsoft.com/office/drawing/2014/main" id="{7E902625-00F6-DF41-9D9E-74E468EBE1C2}"/>
              </a:ext>
            </a:extLst>
          </p:cNvPr>
          <p:cNvSpPr>
            <a:spLocks noGrp="1"/>
          </p:cNvSpPr>
          <p:nvPr>
            <p:ph type="title"/>
          </p:nvPr>
        </p:nvSpPr>
        <p:spPr/>
        <p:txBody>
          <a:bodyPr/>
          <a:lstStyle/>
          <a:p>
            <a:r>
              <a:rPr lang="en-US" dirty="0"/>
              <a:t>Overview of Federal Waiver Authority</a:t>
            </a:r>
          </a:p>
        </p:txBody>
      </p:sp>
      <p:sp>
        <p:nvSpPr>
          <p:cNvPr id="8" name="TextBox 7">
            <a:extLst>
              <a:ext uri="{FF2B5EF4-FFF2-40B4-BE49-F238E27FC236}">
                <a16:creationId xmlns:a16="http://schemas.microsoft.com/office/drawing/2014/main" id="{0CDEFD9A-D1F3-6037-A9FF-1725FE0F78CD}"/>
              </a:ext>
            </a:extLst>
          </p:cNvPr>
          <p:cNvSpPr txBox="1"/>
          <p:nvPr/>
        </p:nvSpPr>
        <p:spPr>
          <a:xfrm>
            <a:off x="215213" y="6068383"/>
            <a:ext cx="6094602" cy="215444"/>
          </a:xfrm>
          <a:prstGeom prst="rect">
            <a:avLst/>
          </a:prstGeom>
          <a:noFill/>
        </p:spPr>
        <p:txBody>
          <a:bodyPr wrap="square">
            <a:spAutoFit/>
          </a:bodyPr>
          <a:lstStyle/>
          <a:p>
            <a:r>
              <a:rPr lang="en-US" sz="800" dirty="0">
                <a:hlinkClick r:id="rId2"/>
              </a:rPr>
              <a:t>https://www.medicaid.gov/sites/default/files/2023-04/smd23003.pdf</a:t>
            </a:r>
            <a:endParaRPr lang="en-US" sz="800" dirty="0"/>
          </a:p>
        </p:txBody>
      </p:sp>
    </p:spTree>
    <p:extLst>
      <p:ext uri="{BB962C8B-B14F-4D97-AF65-F5344CB8AC3E}">
        <p14:creationId xmlns:p14="http://schemas.microsoft.com/office/powerpoint/2010/main" val="47365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B85E3-1507-1B91-7160-7CE4DBCFFC9C}"/>
              </a:ext>
            </a:extLst>
          </p:cNvPr>
          <p:cNvSpPr>
            <a:spLocks noGrp="1"/>
          </p:cNvSpPr>
          <p:nvPr>
            <p:ph type="dt" sz="half" idx="10"/>
          </p:nvPr>
        </p:nvSpPr>
        <p:spPr>
          <a:xfrm>
            <a:off x="838200" y="6438891"/>
            <a:ext cx="1104900" cy="365125"/>
          </a:xfrm>
        </p:spPr>
        <p:txBody>
          <a:bodyPr/>
          <a:lstStyle/>
          <a:p>
            <a:r>
              <a:rPr lang="en-US" dirty="0"/>
              <a:t>August 2024</a:t>
            </a:r>
          </a:p>
        </p:txBody>
      </p:sp>
      <p:sp>
        <p:nvSpPr>
          <p:cNvPr id="4" name="Footer Placeholder 3">
            <a:extLst>
              <a:ext uri="{FF2B5EF4-FFF2-40B4-BE49-F238E27FC236}">
                <a16:creationId xmlns:a16="http://schemas.microsoft.com/office/drawing/2014/main" id="{A52FB29F-6C15-1F80-A289-2636C02B437E}"/>
              </a:ext>
            </a:extLst>
          </p:cNvPr>
          <p:cNvSpPr>
            <a:spLocks noGrp="1"/>
          </p:cNvSpPr>
          <p:nvPr>
            <p:ph type="ftr" sz="quarter" idx="11"/>
          </p:nvPr>
        </p:nvSpPr>
        <p:spPr/>
        <p:txBody>
          <a:bodyPr/>
          <a:lstStyle/>
          <a:p>
            <a:pPr algn="ctr"/>
            <a:r>
              <a:rPr lang="en-US" dirty="0"/>
              <a:t>1115 Reentry Demonstration Public Hearings</a:t>
            </a:r>
          </a:p>
        </p:txBody>
      </p:sp>
      <p:sp>
        <p:nvSpPr>
          <p:cNvPr id="5" name="Title 4">
            <a:extLst>
              <a:ext uri="{FF2B5EF4-FFF2-40B4-BE49-F238E27FC236}">
                <a16:creationId xmlns:a16="http://schemas.microsoft.com/office/drawing/2014/main" id="{18D6E049-5E11-DEC9-8D88-4B0BE8F19220}"/>
              </a:ext>
            </a:extLst>
          </p:cNvPr>
          <p:cNvSpPr>
            <a:spLocks noGrp="1"/>
          </p:cNvSpPr>
          <p:nvPr>
            <p:ph type="title"/>
          </p:nvPr>
        </p:nvSpPr>
        <p:spPr/>
        <p:txBody>
          <a:bodyPr/>
          <a:lstStyle/>
          <a:p>
            <a:r>
              <a:rPr lang="en-US" dirty="0"/>
              <a:t>Louisiana Reentry Demonstration Overview</a:t>
            </a:r>
          </a:p>
        </p:txBody>
      </p:sp>
    </p:spTree>
    <p:extLst>
      <p:ext uri="{BB962C8B-B14F-4D97-AF65-F5344CB8AC3E}">
        <p14:creationId xmlns:p14="http://schemas.microsoft.com/office/powerpoint/2010/main" val="254935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2D6ED-4354-A44E-A611-DCE4E4F1674A}"/>
              </a:ext>
            </a:extLst>
          </p:cNvPr>
          <p:cNvSpPr>
            <a:spLocks noGrp="1"/>
          </p:cNvSpPr>
          <p:nvPr>
            <p:ph sz="half" idx="2"/>
          </p:nvPr>
        </p:nvSpPr>
        <p:spPr>
          <a:xfrm>
            <a:off x="838200" y="1782602"/>
            <a:ext cx="10515600" cy="4354181"/>
          </a:xfrm>
        </p:spPr>
        <p:txBody>
          <a:bodyPr>
            <a:normAutofit fontScale="92500"/>
          </a:bodyPr>
          <a:lstStyle/>
          <a:p>
            <a:pPr marL="0" indent="0">
              <a:buNone/>
            </a:pPr>
            <a:r>
              <a:rPr lang="en-US" sz="2400" b="1" dirty="0">
                <a:solidFill>
                  <a:schemeClr val="tx2"/>
                </a:solidFill>
              </a:rPr>
              <a:t>Reentry Demonstration Goals</a:t>
            </a:r>
          </a:p>
          <a:p>
            <a:r>
              <a:rPr lang="en-US" sz="2000" dirty="0">
                <a:solidFill>
                  <a:schemeClr val="tx2"/>
                </a:solidFill>
              </a:rPr>
              <a:t>Increasing coverage, continuity of coverage, and appropriate service uptake </a:t>
            </a:r>
            <a:r>
              <a:rPr lang="en-US" sz="2000" dirty="0" smtClean="0">
                <a:solidFill>
                  <a:schemeClr val="tx2"/>
                </a:solidFill>
              </a:rPr>
              <a:t>for benefits in </a:t>
            </a:r>
            <a:r>
              <a:rPr lang="en-US" sz="2000" dirty="0" err="1" smtClean="0">
                <a:solidFill>
                  <a:schemeClr val="tx2"/>
                </a:solidFill>
              </a:rPr>
              <a:t>carceral</a:t>
            </a:r>
            <a:r>
              <a:rPr lang="en-US" sz="2000" dirty="0" smtClean="0">
                <a:solidFill>
                  <a:schemeClr val="tx2"/>
                </a:solidFill>
              </a:rPr>
              <a:t> settings prior to release</a:t>
            </a:r>
            <a:endParaRPr lang="en-US" sz="2000" dirty="0">
              <a:solidFill>
                <a:schemeClr val="tx2"/>
              </a:solidFill>
            </a:endParaRPr>
          </a:p>
          <a:p>
            <a:r>
              <a:rPr lang="en-US" sz="2000" dirty="0">
                <a:solidFill>
                  <a:schemeClr val="tx2"/>
                </a:solidFill>
              </a:rPr>
              <a:t>Improving access to services </a:t>
            </a:r>
            <a:r>
              <a:rPr lang="en-US" sz="2000" dirty="0" smtClean="0">
                <a:solidFill>
                  <a:schemeClr val="tx2"/>
                </a:solidFill>
              </a:rPr>
              <a:t>prior to release and improving transitions and continuity of care</a:t>
            </a:r>
            <a:endParaRPr lang="en-US" sz="2000" dirty="0">
              <a:solidFill>
                <a:schemeClr val="tx2"/>
              </a:solidFill>
            </a:endParaRPr>
          </a:p>
          <a:p>
            <a:r>
              <a:rPr lang="en-US" sz="2000" dirty="0">
                <a:solidFill>
                  <a:schemeClr val="tx2"/>
                </a:solidFill>
              </a:rPr>
              <a:t>Improving coordination and </a:t>
            </a:r>
            <a:r>
              <a:rPr lang="en-US" sz="2000" dirty="0" smtClean="0">
                <a:solidFill>
                  <a:schemeClr val="tx2"/>
                </a:solidFill>
              </a:rPr>
              <a:t>communication between correctional systems, Medicaid, and providers</a:t>
            </a:r>
            <a:endParaRPr lang="en-US" sz="2000" dirty="0">
              <a:solidFill>
                <a:schemeClr val="tx2"/>
              </a:solidFill>
            </a:endParaRPr>
          </a:p>
          <a:p>
            <a:r>
              <a:rPr lang="en-US" sz="2000" dirty="0">
                <a:solidFill>
                  <a:schemeClr val="tx2"/>
                </a:solidFill>
              </a:rPr>
              <a:t>Increasing additional investments in </a:t>
            </a:r>
            <a:r>
              <a:rPr lang="en-US" sz="2000" dirty="0" smtClean="0">
                <a:solidFill>
                  <a:schemeClr val="tx2"/>
                </a:solidFill>
              </a:rPr>
              <a:t>healthcare </a:t>
            </a:r>
            <a:r>
              <a:rPr lang="en-US" sz="2000" dirty="0">
                <a:solidFill>
                  <a:schemeClr val="tx2"/>
                </a:solidFill>
              </a:rPr>
              <a:t>and related services </a:t>
            </a:r>
            <a:r>
              <a:rPr lang="en-US" sz="2000" dirty="0" smtClean="0">
                <a:solidFill>
                  <a:schemeClr val="tx2"/>
                </a:solidFill>
              </a:rPr>
              <a:t>to maximize successful reentry</a:t>
            </a:r>
            <a:endParaRPr lang="en-US" sz="2000" dirty="0">
              <a:solidFill>
                <a:schemeClr val="tx2"/>
              </a:solidFill>
            </a:endParaRPr>
          </a:p>
          <a:p>
            <a:r>
              <a:rPr lang="en-US" sz="2000" dirty="0">
                <a:solidFill>
                  <a:schemeClr val="tx2"/>
                </a:solidFill>
              </a:rPr>
              <a:t>Improving connections between carceral settings and community services </a:t>
            </a:r>
            <a:r>
              <a:rPr lang="en-US" sz="2000" dirty="0" smtClean="0">
                <a:solidFill>
                  <a:schemeClr val="tx2"/>
                </a:solidFill>
              </a:rPr>
              <a:t>to address physical health, behavioral health, and health-related social needs</a:t>
            </a:r>
            <a:endParaRPr lang="en-US" sz="2000" dirty="0">
              <a:solidFill>
                <a:schemeClr val="tx2"/>
              </a:solidFill>
            </a:endParaRPr>
          </a:p>
          <a:p>
            <a:r>
              <a:rPr lang="en-US" sz="2000" dirty="0">
                <a:solidFill>
                  <a:schemeClr val="tx2"/>
                </a:solidFill>
              </a:rPr>
              <a:t>Reducing all cause </a:t>
            </a:r>
            <a:r>
              <a:rPr lang="en-US" sz="2000" dirty="0" smtClean="0">
                <a:solidFill>
                  <a:schemeClr val="tx2"/>
                </a:solidFill>
              </a:rPr>
              <a:t>deaths in the near-term post release</a:t>
            </a:r>
            <a:endParaRPr lang="en-US" sz="2000" dirty="0">
              <a:solidFill>
                <a:schemeClr val="tx2"/>
              </a:solidFill>
            </a:endParaRPr>
          </a:p>
          <a:p>
            <a:r>
              <a:rPr lang="en-US" sz="2000" dirty="0">
                <a:solidFill>
                  <a:schemeClr val="tx2"/>
                </a:solidFill>
              </a:rPr>
              <a:t>Reducing overdose deaths </a:t>
            </a:r>
            <a:r>
              <a:rPr lang="en-US" sz="2000" dirty="0" smtClean="0">
                <a:solidFill>
                  <a:schemeClr val="tx2"/>
                </a:solidFill>
              </a:rPr>
              <a:t>within 12 months of release </a:t>
            </a:r>
            <a:endParaRPr lang="en-US" sz="2000" dirty="0">
              <a:solidFill>
                <a:schemeClr val="tx2"/>
              </a:solidFill>
            </a:endParaRPr>
          </a:p>
          <a:p>
            <a:r>
              <a:rPr lang="en-US" sz="2000" dirty="0">
                <a:solidFill>
                  <a:schemeClr val="tx2"/>
                </a:solidFill>
              </a:rPr>
              <a:t>Reducing the number of emergency department visits and inpatient </a:t>
            </a:r>
            <a:r>
              <a:rPr lang="en-US" sz="2000" dirty="0" smtClean="0">
                <a:solidFill>
                  <a:schemeClr val="tx2"/>
                </a:solidFill>
              </a:rPr>
              <a:t>hospitalizations among those who were recently incarcerated</a:t>
            </a:r>
            <a:endParaRPr lang="en-US" sz="2000" dirty="0">
              <a:solidFill>
                <a:schemeClr val="tx2"/>
              </a:solidFill>
            </a:endParaRPr>
          </a:p>
        </p:txBody>
      </p:sp>
      <p:sp>
        <p:nvSpPr>
          <p:cNvPr id="4" name="Date Placeholder 3">
            <a:extLst>
              <a:ext uri="{FF2B5EF4-FFF2-40B4-BE49-F238E27FC236}">
                <a16:creationId xmlns:a16="http://schemas.microsoft.com/office/drawing/2014/main" id="{C90A7E99-23AA-324C-BBCB-42CE933161A1}"/>
              </a:ext>
            </a:extLst>
          </p:cNvPr>
          <p:cNvSpPr>
            <a:spLocks noGrp="1"/>
          </p:cNvSpPr>
          <p:nvPr>
            <p:ph type="dt" sz="half" idx="10"/>
          </p:nvPr>
        </p:nvSpPr>
        <p:spPr>
          <a:xfrm>
            <a:off x="838199" y="6438891"/>
            <a:ext cx="1094295" cy="365125"/>
          </a:xfrm>
        </p:spPr>
        <p:txBody>
          <a:bodyPr/>
          <a:lstStyle/>
          <a:p>
            <a:r>
              <a:rPr lang="en-US" dirty="0"/>
              <a:t>August 2024</a:t>
            </a:r>
          </a:p>
        </p:txBody>
      </p:sp>
      <p:sp>
        <p:nvSpPr>
          <p:cNvPr id="5" name="Footer Placeholder 4">
            <a:extLst>
              <a:ext uri="{FF2B5EF4-FFF2-40B4-BE49-F238E27FC236}">
                <a16:creationId xmlns:a16="http://schemas.microsoft.com/office/drawing/2014/main" id="{929BECC6-996B-1C4C-B9F8-FEDD2CC25E4D}"/>
              </a:ext>
            </a:extLst>
          </p:cNvPr>
          <p:cNvSpPr>
            <a:spLocks noGrp="1"/>
          </p:cNvSpPr>
          <p:nvPr>
            <p:ph type="ftr" sz="quarter" idx="11"/>
          </p:nvPr>
        </p:nvSpPr>
        <p:spPr/>
        <p:txBody>
          <a:bodyPr/>
          <a:lstStyle/>
          <a:p>
            <a:pPr algn="ctr"/>
            <a:r>
              <a:rPr lang="en-US" dirty="0"/>
              <a:t>1115 Reentry Demonstration Public Hearings</a:t>
            </a:r>
          </a:p>
        </p:txBody>
      </p:sp>
      <p:sp>
        <p:nvSpPr>
          <p:cNvPr id="6" name="Slide Number Placeholder 5">
            <a:extLst>
              <a:ext uri="{FF2B5EF4-FFF2-40B4-BE49-F238E27FC236}">
                <a16:creationId xmlns:a16="http://schemas.microsoft.com/office/drawing/2014/main" id="{74CDE0B3-19AA-8F48-9382-878F80C89403}"/>
              </a:ext>
            </a:extLst>
          </p:cNvPr>
          <p:cNvSpPr>
            <a:spLocks noGrp="1"/>
          </p:cNvSpPr>
          <p:nvPr>
            <p:ph type="sldNum" sz="quarter" idx="12"/>
          </p:nvPr>
        </p:nvSpPr>
        <p:spPr/>
        <p:txBody>
          <a:bodyPr/>
          <a:lstStyle/>
          <a:p>
            <a:fld id="{4235A44F-0B46-0144-9406-BEEFAFBECA74}" type="slidenum">
              <a:rPr lang="en-US" smtClean="0">
                <a:solidFill>
                  <a:schemeClr val="bg1"/>
                </a:solidFill>
              </a:rPr>
              <a:t>8</a:t>
            </a:fld>
            <a:endParaRPr lang="en-US" dirty="0">
              <a:solidFill>
                <a:schemeClr val="bg1"/>
              </a:solidFill>
            </a:endParaRPr>
          </a:p>
        </p:txBody>
      </p:sp>
      <p:sp>
        <p:nvSpPr>
          <p:cNvPr id="7" name="Title 6">
            <a:extLst>
              <a:ext uri="{FF2B5EF4-FFF2-40B4-BE49-F238E27FC236}">
                <a16:creationId xmlns:a16="http://schemas.microsoft.com/office/drawing/2014/main" id="{4BBA6EDC-0F9B-4443-87ED-5E95B8AA2F2C}"/>
              </a:ext>
            </a:extLst>
          </p:cNvPr>
          <p:cNvSpPr>
            <a:spLocks noGrp="1"/>
          </p:cNvSpPr>
          <p:nvPr>
            <p:ph type="title"/>
          </p:nvPr>
        </p:nvSpPr>
        <p:spPr/>
        <p:txBody>
          <a:bodyPr/>
          <a:lstStyle/>
          <a:p>
            <a:r>
              <a:rPr lang="en-US" dirty="0"/>
              <a:t>Goals of the Louisiana</a:t>
            </a:r>
            <a:r>
              <a:rPr lang="en-US" dirty="0">
                <a:solidFill>
                  <a:srgbClr val="FF0000"/>
                </a:solidFill>
              </a:rPr>
              <a:t> </a:t>
            </a:r>
            <a:r>
              <a:rPr lang="en-US" dirty="0"/>
              <a:t>Reentry Demonstration</a:t>
            </a:r>
          </a:p>
        </p:txBody>
      </p:sp>
    </p:spTree>
    <p:extLst>
      <p:ext uri="{BB962C8B-B14F-4D97-AF65-F5344CB8AC3E}">
        <p14:creationId xmlns:p14="http://schemas.microsoft.com/office/powerpoint/2010/main" val="413852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01791-A633-CA1C-5F74-E3953DD6E0D6}"/>
              </a:ext>
            </a:extLst>
          </p:cNvPr>
          <p:cNvSpPr>
            <a:spLocks noGrp="1"/>
          </p:cNvSpPr>
          <p:nvPr>
            <p:ph type="dt" sz="half" idx="10"/>
          </p:nvPr>
        </p:nvSpPr>
        <p:spPr>
          <a:xfrm>
            <a:off x="838199" y="6438891"/>
            <a:ext cx="1115291" cy="365125"/>
          </a:xfrm>
        </p:spPr>
        <p:txBody>
          <a:bodyPr/>
          <a:lstStyle/>
          <a:p>
            <a:r>
              <a:rPr lang="en-US" dirty="0"/>
              <a:t>August 2024</a:t>
            </a:r>
          </a:p>
        </p:txBody>
      </p:sp>
      <p:sp>
        <p:nvSpPr>
          <p:cNvPr id="3" name="Footer Placeholder 2">
            <a:extLst>
              <a:ext uri="{FF2B5EF4-FFF2-40B4-BE49-F238E27FC236}">
                <a16:creationId xmlns:a16="http://schemas.microsoft.com/office/drawing/2014/main" id="{16DDE467-DC26-B49F-FF0C-FC3337C78ECD}"/>
              </a:ext>
            </a:extLst>
          </p:cNvPr>
          <p:cNvSpPr>
            <a:spLocks noGrp="1"/>
          </p:cNvSpPr>
          <p:nvPr>
            <p:ph type="ftr" sz="quarter" idx="11"/>
          </p:nvPr>
        </p:nvSpPr>
        <p:spPr/>
        <p:txBody>
          <a:bodyPr/>
          <a:lstStyle/>
          <a:p>
            <a:pPr algn="ctr"/>
            <a:r>
              <a:rPr lang="en-US" dirty="0"/>
              <a:t>1115 Reentry Demonstration Public Hearings</a:t>
            </a:r>
          </a:p>
        </p:txBody>
      </p:sp>
      <p:sp>
        <p:nvSpPr>
          <p:cNvPr id="4" name="Slide Number Placeholder 3">
            <a:extLst>
              <a:ext uri="{FF2B5EF4-FFF2-40B4-BE49-F238E27FC236}">
                <a16:creationId xmlns:a16="http://schemas.microsoft.com/office/drawing/2014/main" id="{50ABDF59-525F-1B64-0C44-61F5CCF99A5E}"/>
              </a:ext>
            </a:extLst>
          </p:cNvPr>
          <p:cNvSpPr>
            <a:spLocks noGrp="1"/>
          </p:cNvSpPr>
          <p:nvPr>
            <p:ph type="sldNum" sz="quarter" idx="12"/>
          </p:nvPr>
        </p:nvSpPr>
        <p:spPr/>
        <p:txBody>
          <a:bodyPr/>
          <a:lstStyle/>
          <a:p>
            <a:fld id="{4235A44F-0B46-0144-9406-BEEFAFBECA74}" type="slidenum">
              <a:rPr lang="en-US" smtClean="0"/>
              <a:t>9</a:t>
            </a:fld>
            <a:endParaRPr lang="en-US"/>
          </a:p>
        </p:txBody>
      </p:sp>
      <p:sp>
        <p:nvSpPr>
          <p:cNvPr id="5" name="Text Placeholder 4">
            <a:extLst>
              <a:ext uri="{FF2B5EF4-FFF2-40B4-BE49-F238E27FC236}">
                <a16:creationId xmlns:a16="http://schemas.microsoft.com/office/drawing/2014/main" id="{CB689B19-766D-9579-CFC0-4010C2D7D883}"/>
              </a:ext>
            </a:extLst>
          </p:cNvPr>
          <p:cNvSpPr>
            <a:spLocks noGrp="1"/>
          </p:cNvSpPr>
          <p:nvPr>
            <p:ph type="body" sz="quarter" idx="13"/>
          </p:nvPr>
        </p:nvSpPr>
        <p:spPr/>
        <p:txBody>
          <a:bodyPr/>
          <a:lstStyle/>
          <a:p>
            <a:r>
              <a:rPr lang="en-US" dirty="0"/>
              <a:t>Key Reentry Demonstration Components</a:t>
            </a:r>
          </a:p>
        </p:txBody>
      </p:sp>
      <p:sp>
        <p:nvSpPr>
          <p:cNvPr id="7" name="TextBox 6">
            <a:extLst>
              <a:ext uri="{FF2B5EF4-FFF2-40B4-BE49-F238E27FC236}">
                <a16:creationId xmlns:a16="http://schemas.microsoft.com/office/drawing/2014/main" id="{C194629B-F4B1-A0AC-69E9-6286135F36F8}"/>
              </a:ext>
            </a:extLst>
          </p:cNvPr>
          <p:cNvSpPr txBox="1"/>
          <p:nvPr/>
        </p:nvSpPr>
        <p:spPr>
          <a:xfrm>
            <a:off x="1713353" y="2122447"/>
            <a:ext cx="2328070" cy="365125"/>
          </a:xfrm>
          <a:prstGeom prst="rect">
            <a:avLst/>
          </a:prstGeom>
        </p:spPr>
        <p:txBody>
          <a:bodyPr vert="horz" wrap="square" lIns="91440" tIns="45720" rIns="91440" bIns="45720" rtlCol="0" anchor="b">
            <a:noAutofit/>
          </a:bodyPr>
          <a:lstStyle/>
          <a:p>
            <a:pPr algn="ctr"/>
            <a:r>
              <a:rPr lang="en-US" sz="2000" b="1" dirty="0">
                <a:solidFill>
                  <a:schemeClr val="accent1"/>
                </a:solidFill>
              </a:rPr>
              <a:t>Carceral Facilities</a:t>
            </a:r>
          </a:p>
        </p:txBody>
      </p:sp>
      <p:sp>
        <p:nvSpPr>
          <p:cNvPr id="8" name="TextBox 7">
            <a:extLst>
              <a:ext uri="{FF2B5EF4-FFF2-40B4-BE49-F238E27FC236}">
                <a16:creationId xmlns:a16="http://schemas.microsoft.com/office/drawing/2014/main" id="{1230579C-7731-D37C-193E-8546F9A6B6F0}"/>
              </a:ext>
            </a:extLst>
          </p:cNvPr>
          <p:cNvSpPr txBox="1"/>
          <p:nvPr/>
        </p:nvSpPr>
        <p:spPr>
          <a:xfrm>
            <a:off x="4603313" y="1983028"/>
            <a:ext cx="7354184" cy="1100137"/>
          </a:xfrm>
          <a:prstGeom prst="rect">
            <a:avLst/>
          </a:prstGeom>
        </p:spPr>
        <p:txBody>
          <a:bodyPr vert="horz" wrap="square" lIns="91440" tIns="45720" rIns="91440" bIns="45720" rtlCol="0" anchor="t">
            <a:normAutofit/>
          </a:bodyPr>
          <a:lstStyle/>
          <a:p>
            <a:pPr algn="l"/>
            <a:r>
              <a:rPr lang="en-US" sz="2000" dirty="0">
                <a:solidFill>
                  <a:schemeClr val="tx2"/>
                </a:solidFill>
              </a:rPr>
              <a:t>All state prisons will participate. The demonstration will be implemented on a pilot basis in up to 13 parish jails, which will be onboarded in a phased approach. </a:t>
            </a:r>
          </a:p>
        </p:txBody>
      </p:sp>
      <p:sp>
        <p:nvSpPr>
          <p:cNvPr id="9" name="TextBox 8">
            <a:extLst>
              <a:ext uri="{FF2B5EF4-FFF2-40B4-BE49-F238E27FC236}">
                <a16:creationId xmlns:a16="http://schemas.microsoft.com/office/drawing/2014/main" id="{A8A8AB90-D56E-C17F-352F-4925612C0DEB}"/>
              </a:ext>
            </a:extLst>
          </p:cNvPr>
          <p:cNvSpPr txBox="1"/>
          <p:nvPr/>
        </p:nvSpPr>
        <p:spPr>
          <a:xfrm>
            <a:off x="1713353" y="3321591"/>
            <a:ext cx="2328070" cy="365125"/>
          </a:xfrm>
          <a:prstGeom prst="rect">
            <a:avLst/>
          </a:prstGeom>
        </p:spPr>
        <p:txBody>
          <a:bodyPr vert="horz" wrap="square" lIns="91440" tIns="45720" rIns="91440" bIns="45720" rtlCol="0" anchor="b">
            <a:noAutofit/>
          </a:bodyPr>
          <a:lstStyle/>
          <a:p>
            <a:pPr algn="ctr"/>
            <a:r>
              <a:rPr lang="en-US" sz="2000" b="1" dirty="0">
                <a:solidFill>
                  <a:schemeClr val="accent1"/>
                </a:solidFill>
              </a:rPr>
              <a:t>Eligible Individuals</a:t>
            </a:r>
          </a:p>
        </p:txBody>
      </p:sp>
      <p:sp>
        <p:nvSpPr>
          <p:cNvPr id="10" name="TextBox 9">
            <a:extLst>
              <a:ext uri="{FF2B5EF4-FFF2-40B4-BE49-F238E27FC236}">
                <a16:creationId xmlns:a16="http://schemas.microsoft.com/office/drawing/2014/main" id="{D05F889F-0CA6-35AF-39CE-A79654FEE209}"/>
              </a:ext>
            </a:extLst>
          </p:cNvPr>
          <p:cNvSpPr txBox="1"/>
          <p:nvPr/>
        </p:nvSpPr>
        <p:spPr>
          <a:xfrm>
            <a:off x="4603313" y="3162412"/>
            <a:ext cx="7354184" cy="1100137"/>
          </a:xfrm>
          <a:prstGeom prst="rect">
            <a:avLst/>
          </a:prstGeom>
        </p:spPr>
        <p:txBody>
          <a:bodyPr vert="horz" wrap="square" lIns="91440" tIns="45720" rIns="91440" bIns="45720" rtlCol="0" anchor="t">
            <a:normAutofit/>
          </a:bodyPr>
          <a:lstStyle/>
          <a:p>
            <a:pPr algn="l"/>
            <a:r>
              <a:rPr lang="en-US" sz="2000" dirty="0">
                <a:solidFill>
                  <a:schemeClr val="tx2"/>
                </a:solidFill>
              </a:rPr>
              <a:t>Medicaid-eligible </a:t>
            </a:r>
            <a:r>
              <a:rPr lang="en-US" sz="2000" dirty="0" smtClean="0">
                <a:solidFill>
                  <a:schemeClr val="tx2"/>
                </a:solidFill>
              </a:rPr>
              <a:t>individuals incarcerated </a:t>
            </a:r>
            <a:r>
              <a:rPr lang="en-US" sz="2000" dirty="0">
                <a:solidFill>
                  <a:schemeClr val="tx2"/>
                </a:solidFill>
              </a:rPr>
              <a:t>in participating </a:t>
            </a:r>
            <a:r>
              <a:rPr lang="en-US" sz="2000" dirty="0" smtClean="0">
                <a:solidFill>
                  <a:schemeClr val="tx2"/>
                </a:solidFill>
              </a:rPr>
              <a:t>adult facilities </a:t>
            </a:r>
            <a:r>
              <a:rPr lang="en-US" sz="2000" dirty="0">
                <a:solidFill>
                  <a:schemeClr val="tx2"/>
                </a:solidFill>
              </a:rPr>
              <a:t>will be enrolled in Medicaid managed care with coverage of demonstration services. </a:t>
            </a:r>
          </a:p>
        </p:txBody>
      </p:sp>
      <p:sp>
        <p:nvSpPr>
          <p:cNvPr id="11" name="TextBox 10">
            <a:extLst>
              <a:ext uri="{FF2B5EF4-FFF2-40B4-BE49-F238E27FC236}">
                <a16:creationId xmlns:a16="http://schemas.microsoft.com/office/drawing/2014/main" id="{467B8C02-9884-91E8-DA81-B18B69CCAD3C}"/>
              </a:ext>
            </a:extLst>
          </p:cNvPr>
          <p:cNvSpPr txBox="1"/>
          <p:nvPr/>
        </p:nvSpPr>
        <p:spPr>
          <a:xfrm>
            <a:off x="1448065" y="4639136"/>
            <a:ext cx="2858647" cy="365125"/>
          </a:xfrm>
          <a:prstGeom prst="rect">
            <a:avLst/>
          </a:prstGeom>
        </p:spPr>
        <p:txBody>
          <a:bodyPr vert="horz" wrap="square" lIns="91440" tIns="45720" rIns="91440" bIns="45720" rtlCol="0" anchor="b">
            <a:noAutofit/>
          </a:bodyPr>
          <a:lstStyle/>
          <a:p>
            <a:pPr algn="ctr"/>
            <a:r>
              <a:rPr lang="en-US" sz="2000" b="1" dirty="0">
                <a:solidFill>
                  <a:schemeClr val="accent1"/>
                </a:solidFill>
              </a:rPr>
              <a:t>Pre-Release Timeframe</a:t>
            </a:r>
          </a:p>
        </p:txBody>
      </p:sp>
      <p:sp>
        <p:nvSpPr>
          <p:cNvPr id="12" name="TextBox 11">
            <a:extLst>
              <a:ext uri="{FF2B5EF4-FFF2-40B4-BE49-F238E27FC236}">
                <a16:creationId xmlns:a16="http://schemas.microsoft.com/office/drawing/2014/main" id="{52BB6C4C-FE2C-A35A-64D6-8A27E1BC84BF}"/>
              </a:ext>
            </a:extLst>
          </p:cNvPr>
          <p:cNvSpPr txBox="1"/>
          <p:nvPr/>
        </p:nvSpPr>
        <p:spPr>
          <a:xfrm>
            <a:off x="4603313" y="4454192"/>
            <a:ext cx="7354184" cy="800765"/>
          </a:xfrm>
          <a:prstGeom prst="rect">
            <a:avLst/>
          </a:prstGeom>
        </p:spPr>
        <p:txBody>
          <a:bodyPr vert="horz" wrap="square" lIns="91440" tIns="45720" rIns="91440" bIns="45720" rtlCol="0" anchor="t">
            <a:normAutofit/>
          </a:bodyPr>
          <a:lstStyle/>
          <a:p>
            <a:pPr algn="l"/>
            <a:r>
              <a:rPr lang="en-US" sz="2000" dirty="0">
                <a:solidFill>
                  <a:schemeClr val="tx2"/>
                </a:solidFill>
              </a:rPr>
              <a:t>Enrollment and service coverage will begin 90 days before the individual’s release date. </a:t>
            </a:r>
          </a:p>
        </p:txBody>
      </p:sp>
      <p:cxnSp>
        <p:nvCxnSpPr>
          <p:cNvPr id="14" name="Straight Connector 13">
            <a:extLst>
              <a:ext uri="{FF2B5EF4-FFF2-40B4-BE49-F238E27FC236}">
                <a16:creationId xmlns:a16="http://schemas.microsoft.com/office/drawing/2014/main" id="{5A880FD0-95AA-02C8-84D3-9340EFA6765D}"/>
              </a:ext>
            </a:extLst>
          </p:cNvPr>
          <p:cNvCxnSpPr/>
          <p:nvPr/>
        </p:nvCxnSpPr>
        <p:spPr>
          <a:xfrm>
            <a:off x="4357516" y="1983028"/>
            <a:ext cx="0" cy="737594"/>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EF23A6-AD49-8ADB-B525-3481A6548AFE}"/>
              </a:ext>
            </a:extLst>
          </p:cNvPr>
          <p:cNvCxnSpPr/>
          <p:nvPr/>
        </p:nvCxnSpPr>
        <p:spPr>
          <a:xfrm>
            <a:off x="4357516" y="3178584"/>
            <a:ext cx="0" cy="737594"/>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5CF6E8-A8CB-D812-A240-B5FF876F62E3}"/>
              </a:ext>
            </a:extLst>
          </p:cNvPr>
          <p:cNvCxnSpPr/>
          <p:nvPr/>
        </p:nvCxnSpPr>
        <p:spPr>
          <a:xfrm>
            <a:off x="4357516" y="4451610"/>
            <a:ext cx="0" cy="737594"/>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71E4770-E2B4-4A9C-14E4-3C7BCA9E554E}"/>
              </a:ext>
            </a:extLst>
          </p:cNvPr>
          <p:cNvGrpSpPr/>
          <p:nvPr/>
        </p:nvGrpSpPr>
        <p:grpSpPr>
          <a:xfrm>
            <a:off x="633844" y="1978397"/>
            <a:ext cx="762000" cy="660400"/>
            <a:chOff x="8944934" y="5083625"/>
            <a:chExt cx="762000" cy="660400"/>
          </a:xfrm>
        </p:grpSpPr>
        <p:pic>
          <p:nvPicPr>
            <p:cNvPr id="19" name="Graphic 18">
              <a:extLst>
                <a:ext uri="{FF2B5EF4-FFF2-40B4-BE49-F238E27FC236}">
                  <a16:creationId xmlns:a16="http://schemas.microsoft.com/office/drawing/2014/main" id="{87249ABF-2307-C93E-B6CE-FE1881E2AC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44934" y="5083625"/>
              <a:ext cx="762000" cy="660400"/>
            </a:xfrm>
            <a:prstGeom prst="rect">
              <a:avLst/>
            </a:prstGeom>
          </p:spPr>
        </p:pic>
        <p:pic>
          <p:nvPicPr>
            <p:cNvPr id="20" name="Graphic 19">
              <a:extLst>
                <a:ext uri="{FF2B5EF4-FFF2-40B4-BE49-F238E27FC236}">
                  <a16:creationId xmlns:a16="http://schemas.microsoft.com/office/drawing/2014/main" id="{A7328BC1-55FF-3832-7E29-FF7A6FC032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944934" y="5083625"/>
              <a:ext cx="762000" cy="660400"/>
            </a:xfrm>
            <a:prstGeom prst="rect">
              <a:avLst/>
            </a:prstGeom>
          </p:spPr>
        </p:pic>
      </p:grpSp>
      <p:grpSp>
        <p:nvGrpSpPr>
          <p:cNvPr id="21" name="Group 20">
            <a:extLst>
              <a:ext uri="{FF2B5EF4-FFF2-40B4-BE49-F238E27FC236}">
                <a16:creationId xmlns:a16="http://schemas.microsoft.com/office/drawing/2014/main" id="{01743E89-3E7D-4F2C-00FC-39D5F4DB8DDF}"/>
              </a:ext>
            </a:extLst>
          </p:cNvPr>
          <p:cNvGrpSpPr/>
          <p:nvPr/>
        </p:nvGrpSpPr>
        <p:grpSpPr>
          <a:xfrm>
            <a:off x="633844" y="4451610"/>
            <a:ext cx="762000" cy="660400"/>
            <a:chOff x="7327254" y="1341270"/>
            <a:chExt cx="762000" cy="660400"/>
          </a:xfrm>
        </p:grpSpPr>
        <p:pic>
          <p:nvPicPr>
            <p:cNvPr id="22" name="Graphic 21">
              <a:extLst>
                <a:ext uri="{FF2B5EF4-FFF2-40B4-BE49-F238E27FC236}">
                  <a16:creationId xmlns:a16="http://schemas.microsoft.com/office/drawing/2014/main" id="{70526309-1363-7B64-6D67-C4C8AE7F70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327254" y="1341270"/>
              <a:ext cx="762000" cy="660400"/>
            </a:xfrm>
            <a:prstGeom prst="rect">
              <a:avLst/>
            </a:prstGeom>
          </p:spPr>
        </p:pic>
        <p:pic>
          <p:nvPicPr>
            <p:cNvPr id="23" name="Graphic 22">
              <a:extLst>
                <a:ext uri="{FF2B5EF4-FFF2-40B4-BE49-F238E27FC236}">
                  <a16:creationId xmlns:a16="http://schemas.microsoft.com/office/drawing/2014/main" id="{525AF5EC-5715-FF61-0C13-CD55B22AB51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327254" y="1341270"/>
              <a:ext cx="762000" cy="660400"/>
            </a:xfrm>
            <a:prstGeom prst="rect">
              <a:avLst/>
            </a:prstGeom>
          </p:spPr>
        </p:pic>
      </p:grpSp>
      <p:grpSp>
        <p:nvGrpSpPr>
          <p:cNvPr id="24" name="Group 23">
            <a:extLst>
              <a:ext uri="{FF2B5EF4-FFF2-40B4-BE49-F238E27FC236}">
                <a16:creationId xmlns:a16="http://schemas.microsoft.com/office/drawing/2014/main" id="{024973E8-A9E7-0C70-94D2-86BF86AB45B8}"/>
              </a:ext>
            </a:extLst>
          </p:cNvPr>
          <p:cNvGrpSpPr/>
          <p:nvPr/>
        </p:nvGrpSpPr>
        <p:grpSpPr>
          <a:xfrm>
            <a:off x="630364" y="3164493"/>
            <a:ext cx="762000" cy="660400"/>
            <a:chOff x="10557006" y="1339969"/>
            <a:chExt cx="762000" cy="660400"/>
          </a:xfrm>
        </p:grpSpPr>
        <p:pic>
          <p:nvPicPr>
            <p:cNvPr id="25" name="Graphic 24">
              <a:extLst>
                <a:ext uri="{FF2B5EF4-FFF2-40B4-BE49-F238E27FC236}">
                  <a16:creationId xmlns:a16="http://schemas.microsoft.com/office/drawing/2014/main" id="{1AC272BB-FCAC-F452-FCA1-0479D042CF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557006" y="1339969"/>
              <a:ext cx="762000" cy="660400"/>
            </a:xfrm>
            <a:prstGeom prst="rect">
              <a:avLst/>
            </a:prstGeom>
          </p:spPr>
        </p:pic>
        <p:pic>
          <p:nvPicPr>
            <p:cNvPr id="26" name="Graphic 25">
              <a:extLst>
                <a:ext uri="{FF2B5EF4-FFF2-40B4-BE49-F238E27FC236}">
                  <a16:creationId xmlns:a16="http://schemas.microsoft.com/office/drawing/2014/main" id="{B915C6D5-8C06-B537-9CC2-940083E43CE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557006" y="1339969"/>
              <a:ext cx="762000" cy="660400"/>
            </a:xfrm>
            <a:prstGeom prst="rect">
              <a:avLst/>
            </a:prstGeom>
          </p:spPr>
        </p:pic>
      </p:grpSp>
    </p:spTree>
    <p:extLst>
      <p:ext uri="{BB962C8B-B14F-4D97-AF65-F5344CB8AC3E}">
        <p14:creationId xmlns:p14="http://schemas.microsoft.com/office/powerpoint/2010/main" val="3359848984"/>
      </p:ext>
    </p:extLst>
  </p:cSld>
  <p:clrMapOvr>
    <a:masterClrMapping/>
  </p:clrMapOvr>
</p:sld>
</file>

<file path=ppt/theme/theme1.xml><?xml version="1.0" encoding="utf-8"?>
<a:theme xmlns:a="http://schemas.openxmlformats.org/drawingml/2006/main" name="1_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12534</TotalTime>
  <Words>1005</Words>
  <Application>Microsoft Office PowerPoint</Application>
  <PresentationFormat>Widescreen</PresentationFormat>
  <Paragraphs>130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Wingdings</vt:lpstr>
      <vt:lpstr>1_Office Theme</vt:lpstr>
      <vt:lpstr>Louisiana Reentry Demonstration Medical Care Advisory Committee</vt:lpstr>
      <vt:lpstr>Agenda</vt:lpstr>
      <vt:lpstr>Background</vt:lpstr>
      <vt:lpstr>Louisiana Reentry Demonstration Background</vt:lpstr>
      <vt:lpstr>What is an 1115 Medicaid waiver?</vt:lpstr>
      <vt:lpstr>Overview of Federal Waiver Authority</vt:lpstr>
      <vt:lpstr>Louisiana Reentry Demonstration Overview</vt:lpstr>
      <vt:lpstr>Goals of the Louisiana Reentry Demonstration</vt:lpstr>
      <vt:lpstr>PowerPoint Presentation</vt:lpstr>
      <vt:lpstr>PowerPoint Presentation</vt:lpstr>
      <vt:lpstr>Public Comment Period Details</vt:lpstr>
      <vt:lpstr>Public Notice &amp; Comment Process</vt:lpstr>
      <vt:lpstr>How to Submit 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dc:title>
  <dc:creator>Shantel Hebert-Magee</dc:creator>
  <cp:lastModifiedBy>Tim Williams</cp:lastModifiedBy>
  <cp:revision>45</cp:revision>
  <dcterms:created xsi:type="dcterms:W3CDTF">2023-11-08T16:21:37Z</dcterms:created>
  <dcterms:modified xsi:type="dcterms:W3CDTF">2024-08-15T14:15:13Z</dcterms:modified>
</cp:coreProperties>
</file>