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270" r:id="rId2"/>
    <p:sldId id="473" r:id="rId3"/>
    <p:sldId id="478" r:id="rId4"/>
    <p:sldId id="474" r:id="rId5"/>
    <p:sldId id="475" r:id="rId6"/>
    <p:sldId id="476" r:id="rId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Adkins" initials="EA" lastIdx="2" clrIdx="2">
    <p:extLst>
      <p:ext uri="{19B8F6BF-5375-455C-9EA6-DF929625EA0E}">
        <p15:presenceInfo xmlns:p15="http://schemas.microsoft.com/office/powerpoint/2012/main" userId="Elizabeth Adkins" providerId="None"/>
      </p:ext>
    </p:extLst>
  </p:cmAuthor>
  <p:cmAuthor id="3" name="Eryn Dopson" initials="ED" lastIdx="2" clrIdx="1">
    <p:extLst>
      <p:ext uri="{19B8F6BF-5375-455C-9EA6-DF929625EA0E}">
        <p15:presenceInfo xmlns:p15="http://schemas.microsoft.com/office/powerpoint/2012/main" userId="S-1-5-21-1106148654-1186277012-142223018-2999143" providerId="AD"/>
      </p:ext>
    </p:extLst>
  </p:cmAuthor>
  <p:cmAuthor id="10" name="Tara LeBlanc" initials="TL" lastIdx="2" clrIdx="4">
    <p:extLst>
      <p:ext uri="{19B8F6BF-5375-455C-9EA6-DF929625EA0E}">
        <p15:presenceInfo xmlns:p15="http://schemas.microsoft.com/office/powerpoint/2012/main" userId="S-1-5-21-879169590-2894304047-4147668844-46890" providerId="AD"/>
      </p:ext>
    </p:extLst>
  </p:cmAuthor>
  <p:cmAuthor id="5" name="Tara Leblanc" initials="TL" lastIdx="1" clrIdx="0">
    <p:extLst>
      <p:ext uri="{19B8F6BF-5375-455C-9EA6-DF929625EA0E}">
        <p15:presenceInfo xmlns:p15="http://schemas.microsoft.com/office/powerpoint/2012/main" userId="S-1-5-21-1106148654-1186277012-142223018-2998687" providerId="AD"/>
      </p:ext>
    </p:extLst>
  </p:cmAuthor>
  <p:cmAuthor id="6" name="Ruth Johnson" initials="RJ" lastIdx="1" clrIdx="3">
    <p:extLst>
      <p:ext uri="{19B8F6BF-5375-455C-9EA6-DF929625EA0E}">
        <p15:presenceInfo xmlns:p15="http://schemas.microsoft.com/office/powerpoint/2012/main" userId="S-1-5-21-1527950376-3420975135-3306108593-840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E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7" autoAdjust="0"/>
    <p:restoredTop sz="95655" autoAdjust="0"/>
  </p:normalViewPr>
  <p:slideViewPr>
    <p:cSldViewPr snapToGrid="0" snapToObjects="1">
      <p:cViewPr varScale="1">
        <p:scale>
          <a:sx n="108" d="100"/>
          <a:sy n="108" d="100"/>
        </p:scale>
        <p:origin x="144"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8"/>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51738"/>
          </a:xfrm>
          <a:prstGeom prst="rect">
            <a:avLst/>
          </a:prstGeom>
        </p:spPr>
        <p:txBody>
          <a:bodyPr vert="horz" lIns="93175" tIns="46587" rIns="93175" bIns="46587" rtlCol="0"/>
          <a:lstStyle>
            <a:lvl1pPr algn="r">
              <a:defRPr sz="1200"/>
            </a:lvl1pPr>
          </a:lstStyle>
          <a:p>
            <a:fld id="{FB840F83-94E8-49BB-88CA-3289A7D35701}" type="datetimeFigureOut">
              <a:rPr lang="en-US" smtClean="0"/>
              <a:t>2/19/2025</a:t>
            </a:fld>
            <a:endParaRPr lang="en-US"/>
          </a:p>
        </p:txBody>
      </p:sp>
      <p:sp>
        <p:nvSpPr>
          <p:cNvPr id="4" name="Footer Placeholder 3"/>
          <p:cNvSpPr>
            <a:spLocks noGrp="1"/>
          </p:cNvSpPr>
          <p:nvPr>
            <p:ph type="ftr" sz="quarter" idx="2"/>
          </p:nvPr>
        </p:nvSpPr>
        <p:spPr>
          <a:xfrm>
            <a:off x="0" y="6658663"/>
            <a:ext cx="4028440" cy="351737"/>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658663"/>
            <a:ext cx="4028440" cy="351737"/>
          </a:xfrm>
          <a:prstGeom prst="rect">
            <a:avLst/>
          </a:prstGeom>
        </p:spPr>
        <p:txBody>
          <a:bodyPr vert="horz" lIns="93175" tIns="46587" rIns="93175" bIns="46587" rtlCol="0" anchor="b"/>
          <a:lstStyle>
            <a:lvl1pPr algn="r">
              <a:defRPr sz="1200"/>
            </a:lvl1pPr>
          </a:lstStyle>
          <a:p>
            <a:fld id="{38F8886B-AB5F-4F4E-A47B-88C3CE20580E}" type="slidenum">
              <a:rPr lang="en-US" smtClean="0"/>
              <a:t>‹#›</a:t>
            </a:fld>
            <a:endParaRPr lang="en-US"/>
          </a:p>
        </p:txBody>
      </p:sp>
    </p:spTree>
    <p:extLst>
      <p:ext uri="{BB962C8B-B14F-4D97-AF65-F5344CB8AC3E}">
        <p14:creationId xmlns:p14="http://schemas.microsoft.com/office/powerpoint/2010/main" val="1963248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8"/>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5265810" y="0"/>
            <a:ext cx="4028440" cy="351738"/>
          </a:xfrm>
          <a:prstGeom prst="rect">
            <a:avLst/>
          </a:prstGeom>
        </p:spPr>
        <p:txBody>
          <a:bodyPr vert="horz" lIns="93175" tIns="46587" rIns="93175" bIns="46587" rtlCol="0"/>
          <a:lstStyle>
            <a:lvl1pPr algn="r">
              <a:defRPr sz="1200"/>
            </a:lvl1pPr>
          </a:lstStyle>
          <a:p>
            <a:fld id="{56ACAD7D-392C-424F-960D-F3F3BC33AD24}" type="datetimeFigureOut">
              <a:rPr lang="en-US" smtClean="0"/>
              <a:t>2/19/2025</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929640" y="3373754"/>
            <a:ext cx="7437120" cy="2760345"/>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3"/>
            <a:ext cx="4028440" cy="351737"/>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3"/>
            <a:ext cx="4028440" cy="351737"/>
          </a:xfrm>
          <a:prstGeom prst="rect">
            <a:avLst/>
          </a:prstGeom>
        </p:spPr>
        <p:txBody>
          <a:bodyPr vert="horz" lIns="93175" tIns="46587" rIns="93175" bIns="46587" rtlCol="0" anchor="b"/>
          <a:lstStyle>
            <a:lvl1pPr algn="r">
              <a:defRPr sz="1200"/>
            </a:lvl1pPr>
          </a:lstStyle>
          <a:p>
            <a:fld id="{C876B676-C1C7-A14A-96E6-B49AD3BED0C3}" type="slidenum">
              <a:rPr lang="en-US" smtClean="0"/>
              <a:t>‹#›</a:t>
            </a:fld>
            <a:endParaRPr lang="en-US" dirty="0"/>
          </a:p>
        </p:txBody>
      </p:sp>
    </p:spTree>
    <p:extLst>
      <p:ext uri="{BB962C8B-B14F-4D97-AF65-F5344CB8AC3E}">
        <p14:creationId xmlns:p14="http://schemas.microsoft.com/office/powerpoint/2010/main" val="192972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1413"/>
            <a:ext cx="5473700" cy="3079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BC4DA-30C3-4736-AF83-6E0C7A474B88}" type="slidenum">
              <a:rPr lang="en-US" smtClean="0"/>
              <a:t>2</a:t>
            </a:fld>
            <a:endParaRPr lang="en-US"/>
          </a:p>
        </p:txBody>
      </p:sp>
    </p:spTree>
    <p:extLst>
      <p:ext uri="{BB962C8B-B14F-4D97-AF65-F5344CB8AC3E}">
        <p14:creationId xmlns:p14="http://schemas.microsoft.com/office/powerpoint/2010/main" val="68877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1413"/>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53D85-9BAC-43B8-B1E3-75D1A0EBAF2E}" type="slidenum">
              <a:rPr lang="en-US" smtClean="0"/>
              <a:t>3</a:t>
            </a:fld>
            <a:endParaRPr lang="en-US"/>
          </a:p>
        </p:txBody>
      </p:sp>
    </p:spTree>
    <p:extLst>
      <p:ext uri="{BB962C8B-B14F-4D97-AF65-F5344CB8AC3E}">
        <p14:creationId xmlns:p14="http://schemas.microsoft.com/office/powerpoint/2010/main" val="42553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48792-0069-6E37-0CDD-15971AB45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152CE-76DD-9DDB-F8A2-9CACE8E2F75F}"/>
              </a:ext>
            </a:extLst>
          </p:cNvPr>
          <p:cNvSpPr>
            <a:spLocks noGrp="1" noRot="1" noChangeAspect="1"/>
          </p:cNvSpPr>
          <p:nvPr>
            <p:ph type="sldImg"/>
          </p:nvPr>
        </p:nvSpPr>
        <p:spPr>
          <a:xfrm>
            <a:off x="687388" y="1141413"/>
            <a:ext cx="5473700" cy="3079750"/>
          </a:xfrm>
        </p:spPr>
      </p:sp>
      <p:sp>
        <p:nvSpPr>
          <p:cNvPr id="3" name="Notes Placeholder 2">
            <a:extLst>
              <a:ext uri="{FF2B5EF4-FFF2-40B4-BE49-F238E27FC236}">
                <a16:creationId xmlns:a16="http://schemas.microsoft.com/office/drawing/2014/main" id="{65F374A4-08A1-3667-821E-C6995A48CD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41A431-FD65-71BC-3754-48F7479054B4}"/>
              </a:ext>
            </a:extLst>
          </p:cNvPr>
          <p:cNvSpPr>
            <a:spLocks noGrp="1"/>
          </p:cNvSpPr>
          <p:nvPr>
            <p:ph type="sldNum" sz="quarter" idx="5"/>
          </p:nvPr>
        </p:nvSpPr>
        <p:spPr/>
        <p:txBody>
          <a:bodyPr/>
          <a:lstStyle/>
          <a:p>
            <a:fld id="{C2A53D85-9BAC-43B8-B1E3-75D1A0EBAF2E}" type="slidenum">
              <a:rPr lang="en-US" smtClean="0"/>
              <a:t>4</a:t>
            </a:fld>
            <a:endParaRPr lang="en-US" dirty="0"/>
          </a:p>
        </p:txBody>
      </p:sp>
    </p:spTree>
    <p:extLst>
      <p:ext uri="{BB962C8B-B14F-4D97-AF65-F5344CB8AC3E}">
        <p14:creationId xmlns:p14="http://schemas.microsoft.com/office/powerpoint/2010/main" val="211656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7BFB7-DE35-B833-0F47-D499984F6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3A161-AE25-3A13-F756-3A08C84C582B}"/>
              </a:ext>
            </a:extLst>
          </p:cNvPr>
          <p:cNvSpPr>
            <a:spLocks noGrp="1" noRot="1" noChangeAspect="1"/>
          </p:cNvSpPr>
          <p:nvPr>
            <p:ph type="sldImg"/>
          </p:nvPr>
        </p:nvSpPr>
        <p:spPr>
          <a:xfrm>
            <a:off x="687388" y="1141413"/>
            <a:ext cx="5473700" cy="3079750"/>
          </a:xfrm>
        </p:spPr>
      </p:sp>
      <p:sp>
        <p:nvSpPr>
          <p:cNvPr id="3" name="Notes Placeholder 2">
            <a:extLst>
              <a:ext uri="{FF2B5EF4-FFF2-40B4-BE49-F238E27FC236}">
                <a16:creationId xmlns:a16="http://schemas.microsoft.com/office/drawing/2014/main" id="{9381B899-11E5-18BF-775B-A11D7F9A2D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575D61-29C2-EE53-6613-D47F55F3A335}"/>
              </a:ext>
            </a:extLst>
          </p:cNvPr>
          <p:cNvSpPr>
            <a:spLocks noGrp="1"/>
          </p:cNvSpPr>
          <p:nvPr>
            <p:ph type="sldNum" sz="quarter" idx="5"/>
          </p:nvPr>
        </p:nvSpPr>
        <p:spPr/>
        <p:txBody>
          <a:bodyPr/>
          <a:lstStyle/>
          <a:p>
            <a:fld id="{F7FBC4DA-30C3-4736-AF83-6E0C7A474B88}" type="slidenum">
              <a:rPr lang="en-US" smtClean="0"/>
              <a:t>5</a:t>
            </a:fld>
            <a:endParaRPr lang="en-US"/>
          </a:p>
        </p:txBody>
      </p:sp>
    </p:spTree>
    <p:extLst>
      <p:ext uri="{BB962C8B-B14F-4D97-AF65-F5344CB8AC3E}">
        <p14:creationId xmlns:p14="http://schemas.microsoft.com/office/powerpoint/2010/main" val="329003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1413"/>
            <a:ext cx="5473700" cy="3079750"/>
          </a:xfrm>
        </p:spPr>
      </p:sp>
      <p:sp>
        <p:nvSpPr>
          <p:cNvPr id="3" name="Notes Placeholder 2"/>
          <p:cNvSpPr>
            <a:spLocks noGrp="1"/>
          </p:cNvSpPr>
          <p:nvPr>
            <p:ph type="body" idx="1"/>
          </p:nvPr>
        </p:nvSpPr>
        <p:spPr/>
        <p:txBody>
          <a:bodyPr/>
          <a:lstStyle/>
          <a:p>
            <a:pPr>
              <a:lnSpc>
                <a:spcPct val="115000"/>
              </a:lnSpc>
            </a:pPr>
            <a:endParaRPr lang="en-US"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C2A53D85-9BAC-43B8-B1E3-75D1A0EBAF2E}" type="slidenum">
              <a:rPr lang="en-US" smtClean="0"/>
              <a:t>6</a:t>
            </a:fld>
            <a:endParaRPr lang="en-US" dirty="0"/>
          </a:p>
        </p:txBody>
      </p:sp>
    </p:spTree>
    <p:extLst>
      <p:ext uri="{BB962C8B-B14F-4D97-AF65-F5344CB8AC3E}">
        <p14:creationId xmlns:p14="http://schemas.microsoft.com/office/powerpoint/2010/main" val="1412210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FF6C67-E31C-5440-8090-7B7AE0D3CDCF}"/>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333FBEC1-C742-CE4E-879C-7BA8CE8BA4EB}"/>
              </a:ext>
            </a:extLst>
          </p:cNvPr>
          <p:cNvSpPr>
            <a:spLocks noGrp="1"/>
          </p:cNvSpPr>
          <p:nvPr>
            <p:ph type="ftr" sz="quarter" idx="11"/>
          </p:nvPr>
        </p:nvSpPr>
        <p:spPr/>
        <p:txBody>
          <a:bodyPr/>
          <a:lstStyle>
            <a:lvl1pPr>
              <a:defRPr lang="en-US" smtClean="0">
                <a:effectLst/>
              </a:defRPr>
            </a:lvl1pPr>
          </a:lstStyle>
          <a:p>
            <a:endParaRPr lang="en-US" dirty="0"/>
          </a:p>
        </p:txBody>
      </p:sp>
      <p:pic>
        <p:nvPicPr>
          <p:cNvPr id="11" name="Picture 10">
            <a:extLst>
              <a:ext uri="{FF2B5EF4-FFF2-40B4-BE49-F238E27FC236}">
                <a16:creationId xmlns:a16="http://schemas.microsoft.com/office/drawing/2014/main" id="{08AB1C5B-BC0C-8B49-B7BB-6868FEB3C5E9}"/>
              </a:ext>
            </a:extLst>
          </p:cNvPr>
          <p:cNvPicPr>
            <a:picLocks noChangeAspect="1"/>
          </p:cNvPicPr>
          <p:nvPr userDrawn="1"/>
        </p:nvPicPr>
        <p:blipFill>
          <a:blip r:embed="rId2"/>
          <a:stretch>
            <a:fillRect/>
          </a:stretch>
        </p:blipFill>
        <p:spPr>
          <a:xfrm>
            <a:off x="559913" y="572809"/>
            <a:ext cx="3196668" cy="449684"/>
          </a:xfrm>
          <a:prstGeom prst="rect">
            <a:avLst/>
          </a:prstGeom>
        </p:spPr>
      </p:pic>
      <p:pic>
        <p:nvPicPr>
          <p:cNvPr id="12" name="Picture 11">
            <a:extLst>
              <a:ext uri="{FF2B5EF4-FFF2-40B4-BE49-F238E27FC236}">
                <a16:creationId xmlns:a16="http://schemas.microsoft.com/office/drawing/2014/main" id="{8B7149A6-FC12-1E49-9A2F-F191017E6F7C}"/>
              </a:ext>
            </a:extLst>
          </p:cNvPr>
          <p:cNvPicPr>
            <a:picLocks noChangeAspect="1"/>
          </p:cNvPicPr>
          <p:nvPr userDrawn="1"/>
        </p:nvPicPr>
        <p:blipFill>
          <a:blip r:embed="rId3"/>
          <a:stretch>
            <a:fillRect/>
          </a:stretch>
        </p:blipFill>
        <p:spPr>
          <a:xfrm>
            <a:off x="2800350" y="2736850"/>
            <a:ext cx="6591300" cy="1384300"/>
          </a:xfrm>
          <a:prstGeom prst="rect">
            <a:avLst/>
          </a:prstGeom>
        </p:spPr>
      </p:pic>
      <p:pic>
        <p:nvPicPr>
          <p:cNvPr id="13" name="Picture 12">
            <a:extLst>
              <a:ext uri="{FF2B5EF4-FFF2-40B4-BE49-F238E27FC236}">
                <a16:creationId xmlns:a16="http://schemas.microsoft.com/office/drawing/2014/main" id="{80AE0F9F-EA30-C246-91E1-08B2706083B4}"/>
              </a:ext>
            </a:extLst>
          </p:cNvPr>
          <p:cNvPicPr>
            <a:picLocks noChangeAspect="1"/>
          </p:cNvPicPr>
          <p:nvPr userDrawn="1"/>
        </p:nvPicPr>
        <p:blipFill>
          <a:blip r:embed="rId4"/>
          <a:stretch>
            <a:fillRect/>
          </a:stretch>
        </p:blipFill>
        <p:spPr>
          <a:xfrm>
            <a:off x="10082294" y="6055281"/>
            <a:ext cx="1765300" cy="431800"/>
          </a:xfrm>
          <a:prstGeom prst="rect">
            <a:avLst/>
          </a:prstGeom>
        </p:spPr>
      </p:pic>
      <p:pic>
        <p:nvPicPr>
          <p:cNvPr id="2" name="Picture 1">
            <a:extLst>
              <a:ext uri="{FF2B5EF4-FFF2-40B4-BE49-F238E27FC236}">
                <a16:creationId xmlns:a16="http://schemas.microsoft.com/office/drawing/2014/main" id="{FD7C1335-C8C9-EE46-BE70-3F637747830B}"/>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7058D40-A38C-2E44-BBE4-9CE121544CE7}"/>
              </a:ext>
            </a:extLst>
          </p:cNvPr>
          <p:cNvPicPr>
            <a:picLocks noChangeAspect="1"/>
          </p:cNvPicPr>
          <p:nvPr userDrawn="1"/>
        </p:nvPicPr>
        <p:blipFill>
          <a:blip r:embed="rId6"/>
          <a:stretch>
            <a:fillRect/>
          </a:stretch>
        </p:blipFill>
        <p:spPr>
          <a:xfrm>
            <a:off x="8824994" y="370919"/>
            <a:ext cx="3022600" cy="762000"/>
          </a:xfrm>
          <a:prstGeom prst="rect">
            <a:avLst/>
          </a:prstGeom>
        </p:spPr>
      </p:pic>
      <p:sp>
        <p:nvSpPr>
          <p:cNvPr id="17" name="Date Placeholder 3">
            <a:extLst>
              <a:ext uri="{FF2B5EF4-FFF2-40B4-BE49-F238E27FC236}">
                <a16:creationId xmlns:a16="http://schemas.microsoft.com/office/drawing/2014/main" id="{EE5A798B-099E-474B-A1D5-D6B02AF2C2DB}"/>
              </a:ext>
            </a:extLst>
          </p:cNvPr>
          <p:cNvSpPr txBox="1">
            <a:spLocks/>
          </p:cNvSpPr>
          <p:nvPr userDrawn="1"/>
        </p:nvSpPr>
        <p:spPr>
          <a:xfrm>
            <a:off x="1188907" y="4292844"/>
            <a:ext cx="3094629" cy="51825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EDA5E-22BC-BB40-974C-65FEF1BC9CF2}" type="datetime1">
              <a:rPr lang="en-US" sz="2000" smtClean="0"/>
              <a:pPr/>
              <a:t>2/19/2025</a:t>
            </a:fld>
            <a:endParaRPr lang="en-US" sz="3600" dirty="0"/>
          </a:p>
        </p:txBody>
      </p:sp>
      <p:sp>
        <p:nvSpPr>
          <p:cNvPr id="19" name="Content Placeholder 2">
            <a:extLst>
              <a:ext uri="{FF2B5EF4-FFF2-40B4-BE49-F238E27FC236}">
                <a16:creationId xmlns:a16="http://schemas.microsoft.com/office/drawing/2014/main" id="{4CF06708-6822-F54C-9596-7A245DE7B6F5}"/>
              </a:ext>
            </a:extLst>
          </p:cNvPr>
          <p:cNvSpPr>
            <a:spLocks noGrp="1"/>
          </p:cNvSpPr>
          <p:nvPr>
            <p:ph idx="12" hasCustomPrompt="1"/>
          </p:nvPr>
        </p:nvSpPr>
        <p:spPr>
          <a:xfrm>
            <a:off x="1188907" y="3531883"/>
            <a:ext cx="7304382" cy="716437"/>
          </a:xfrm>
        </p:spPr>
        <p:txBody>
          <a:bodyPr>
            <a:normAutofit/>
          </a:bodyPr>
          <a:lstStyle>
            <a:lvl1pPr marL="0" indent="0">
              <a:buNone/>
              <a:defRPr sz="3600">
                <a:solidFill>
                  <a:schemeClr val="tx1"/>
                </a:solidFill>
              </a:defRPr>
            </a:lvl1pPr>
          </a:lstStyle>
          <a:p>
            <a:pPr lvl="0"/>
            <a:r>
              <a:rPr lang="en-US" dirty="0"/>
              <a:t>CLICK TO EDIT SUBHEAD </a:t>
            </a:r>
          </a:p>
        </p:txBody>
      </p:sp>
      <p:sp>
        <p:nvSpPr>
          <p:cNvPr id="10" name="Text Placeholder 9">
            <a:extLst>
              <a:ext uri="{FF2B5EF4-FFF2-40B4-BE49-F238E27FC236}">
                <a16:creationId xmlns:a16="http://schemas.microsoft.com/office/drawing/2014/main" id="{8B42A4EC-F3DF-BB4B-B0CF-09162642C2CE}"/>
              </a:ext>
            </a:extLst>
          </p:cNvPr>
          <p:cNvSpPr>
            <a:spLocks noGrp="1"/>
          </p:cNvSpPr>
          <p:nvPr>
            <p:ph type="body" sz="quarter" idx="13" hasCustomPrompt="1"/>
          </p:nvPr>
        </p:nvSpPr>
        <p:spPr>
          <a:xfrm>
            <a:off x="1188907" y="2425171"/>
            <a:ext cx="9639960" cy="1081087"/>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4800">
                <a:solidFill>
                  <a:schemeClr val="bg1"/>
                </a:solidFill>
                <a:latin typeface="+mn-lt"/>
              </a:defRPr>
            </a:lvl1pPr>
          </a:lstStyle>
          <a:p>
            <a:r>
              <a:rPr lang="en-US" sz="4800" dirty="0"/>
              <a:t>CLICK TO EDIT MASTER TITLE STYLE</a:t>
            </a:r>
          </a:p>
        </p:txBody>
      </p:sp>
    </p:spTree>
    <p:extLst>
      <p:ext uri="{BB962C8B-B14F-4D97-AF65-F5344CB8AC3E}">
        <p14:creationId xmlns:p14="http://schemas.microsoft.com/office/powerpoint/2010/main" val="158715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8991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42F631-4F56-4949-8B3B-E1A0725D6984}"/>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B841D17-834A-6440-AB65-7B2DA8F2C6B9}"/>
              </a:ext>
            </a:extLst>
          </p:cNvPr>
          <p:cNvSpPr/>
          <p:nvPr userDrawn="1"/>
        </p:nvSpPr>
        <p:spPr>
          <a:xfrm>
            <a:off x="0" y="-29633"/>
            <a:ext cx="12192000" cy="735865"/>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DCAA34EC-4FCD-1945-B24A-12BB48AF2CDF}"/>
              </a:ext>
            </a:extLst>
          </p:cNvPr>
          <p:cNvPicPr>
            <a:picLocks noChangeAspect="1"/>
          </p:cNvPicPr>
          <p:nvPr userDrawn="1"/>
        </p:nvPicPr>
        <p:blipFill>
          <a:blip r:embed="rId2"/>
          <a:stretch>
            <a:fillRect/>
          </a:stretch>
        </p:blipFill>
        <p:spPr>
          <a:xfrm>
            <a:off x="9129025" y="179425"/>
            <a:ext cx="2768600" cy="393700"/>
          </a:xfrm>
          <a:prstGeom prst="rect">
            <a:avLst/>
          </a:prstGeom>
        </p:spPr>
      </p:pic>
    </p:spTree>
    <p:extLst>
      <p:ext uri="{BB962C8B-B14F-4D97-AF65-F5344CB8AC3E}">
        <p14:creationId xmlns:p14="http://schemas.microsoft.com/office/powerpoint/2010/main" val="197490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200"/>
            <a:ext cx="5290032"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56832" y="1981200"/>
            <a:ext cx="5105400"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r>
              <a:rPr lang="en-US"/>
              <a:t>08/05/2024</a:t>
            </a:r>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p>
            <a:pPr algn="ctr"/>
            <a:endParaRPr lang="en-US" dirty="0"/>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0" name="Title Placeholder 1">
            <a:extLst>
              <a:ext uri="{FF2B5EF4-FFF2-40B4-BE49-F238E27FC236}">
                <a16:creationId xmlns:a16="http://schemas.microsoft.com/office/drawing/2014/main" id="{7D953CEF-23C2-0B46-BA72-4D62F43FC878}"/>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484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26817-B17E-F948-B94E-5CFE0E293A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28232" y="1981200"/>
            <a:ext cx="6063768" cy="4278574"/>
          </a:xfrm>
          <a:prstGeom prst="rect">
            <a:avLst/>
          </a:prstGeom>
        </p:spPr>
      </p:pic>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r>
              <a:rPr lang="en-US"/>
              <a:t>08/05/2024</a:t>
            </a:r>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endParaRPr lang="en-US" dirty="0"/>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4532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AA27-EABE-7D44-B6D6-31F11E41A317}"/>
              </a:ext>
            </a:extLst>
          </p:cNvPr>
          <p:cNvSpPr/>
          <p:nvPr userDrawn="1"/>
        </p:nvSpPr>
        <p:spPr>
          <a:xfrm>
            <a:off x="6128232" y="1981199"/>
            <a:ext cx="6063768" cy="4278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rgbClr val="051E4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r>
              <a:rPr lang="en-US"/>
              <a:t>08/05/2024</a:t>
            </a:r>
            <a:endParaRPr lang="en-US" dirty="0"/>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endParaRPr lang="en-US" dirty="0"/>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0577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EAE60B-A4CE-EF46-8849-C7CDB159C3E6}"/>
              </a:ext>
            </a:extLst>
          </p:cNvPr>
          <p:cNvSpPr>
            <a:spLocks noGrp="1"/>
          </p:cNvSpPr>
          <p:nvPr>
            <p:ph type="body" idx="1"/>
          </p:nvPr>
        </p:nvSpPr>
        <p:spPr>
          <a:xfrm>
            <a:off x="838200" y="1981200"/>
            <a:ext cx="55799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2B1D3-5519-8742-90A8-E1851A930B75}"/>
              </a:ext>
            </a:extLst>
          </p:cNvPr>
          <p:cNvSpPr>
            <a:spLocks noGrp="1"/>
          </p:cNvSpPr>
          <p:nvPr>
            <p:ph sz="half" idx="2"/>
          </p:nvPr>
        </p:nvSpPr>
        <p:spPr>
          <a:xfrm>
            <a:off x="838200" y="2805112"/>
            <a:ext cx="557992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E792FDD-AEEC-ED44-8C6E-6398C292D0E0}"/>
              </a:ext>
            </a:extLst>
          </p:cNvPr>
          <p:cNvSpPr>
            <a:spLocks noGrp="1"/>
          </p:cNvSpPr>
          <p:nvPr>
            <p:ph type="body" sz="quarter" idx="3"/>
          </p:nvPr>
        </p:nvSpPr>
        <p:spPr>
          <a:xfrm>
            <a:off x="6170612" y="1981200"/>
            <a:ext cx="5607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B48587-28FE-CC4F-AE27-EF73B560D91A}"/>
              </a:ext>
            </a:extLst>
          </p:cNvPr>
          <p:cNvSpPr>
            <a:spLocks noGrp="1"/>
          </p:cNvSpPr>
          <p:nvPr>
            <p:ph sz="quarter" idx="4"/>
          </p:nvPr>
        </p:nvSpPr>
        <p:spPr>
          <a:xfrm>
            <a:off x="6170612" y="2805112"/>
            <a:ext cx="560740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r>
              <a:rPr lang="en-US"/>
              <a:t>08/05/2024</a:t>
            </a:r>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6939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E01003-CB16-4C4D-B745-D49D0BD183A7}"/>
              </a:ext>
            </a:extLst>
          </p:cNvPr>
          <p:cNvSpPr>
            <a:spLocks noGrp="1"/>
          </p:cNvSpPr>
          <p:nvPr>
            <p:ph type="dt" sz="half" idx="10"/>
          </p:nvPr>
        </p:nvSpPr>
        <p:spPr/>
        <p:txBody>
          <a:bodyPr/>
          <a:lstStyle/>
          <a:p>
            <a:r>
              <a:rPr lang="en-US"/>
              <a:t>08/05/2024</a:t>
            </a:r>
            <a:endParaRPr lang="en-US" dirty="0"/>
          </a:p>
        </p:txBody>
      </p:sp>
      <p:sp>
        <p:nvSpPr>
          <p:cNvPr id="4" name="Footer Placeholder 3">
            <a:extLst>
              <a:ext uri="{FF2B5EF4-FFF2-40B4-BE49-F238E27FC236}">
                <a16:creationId xmlns:a16="http://schemas.microsoft.com/office/drawing/2014/main" id="{3728BB06-BEDD-5C43-B9B2-4B670C25EBCC}"/>
              </a:ext>
            </a:extLst>
          </p:cNvPr>
          <p:cNvSpPr>
            <a:spLocks noGrp="1"/>
          </p:cNvSpPr>
          <p:nvPr>
            <p:ph type="ftr" sz="quarter" idx="11"/>
          </p:nvPr>
        </p:nvSpPr>
        <p:spPr/>
        <p:txBody>
          <a:bodyPr/>
          <a:lstStyle/>
          <a:p>
            <a:pPr algn="ctr"/>
            <a:endParaRPr lang="en-US" dirty="0"/>
          </a:p>
        </p:txBody>
      </p:sp>
      <p:sp>
        <p:nvSpPr>
          <p:cNvPr id="5" name="Slide Number Placeholder 4">
            <a:extLst>
              <a:ext uri="{FF2B5EF4-FFF2-40B4-BE49-F238E27FC236}">
                <a16:creationId xmlns:a16="http://schemas.microsoft.com/office/drawing/2014/main" id="{FEEBC026-4DBE-2B48-97B9-EEF0ECD85ABD}"/>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2" name="TextBox 1">
            <a:extLst>
              <a:ext uri="{FF2B5EF4-FFF2-40B4-BE49-F238E27FC236}">
                <a16:creationId xmlns:a16="http://schemas.microsoft.com/office/drawing/2014/main" id="{A4440692-0393-6446-992D-287352AB402C}"/>
              </a:ext>
            </a:extLst>
          </p:cNvPr>
          <p:cNvSpPr txBox="1"/>
          <p:nvPr userDrawn="1"/>
        </p:nvSpPr>
        <p:spPr>
          <a:xfrm>
            <a:off x="-814316" y="1069075"/>
            <a:ext cx="914400" cy="914400"/>
          </a:xfrm>
          <a:prstGeom prst="rect">
            <a:avLst/>
          </a:prstGeom>
        </p:spPr>
        <p:txBody>
          <a:bodyPr vert="horz" wrap="none" lIns="91440" tIns="45720" rIns="91440" bIns="45720" rtlCol="0" anchor="b">
            <a:normAutofit/>
          </a:bodyPr>
          <a:lstStyle/>
          <a:p>
            <a:pPr algn="l"/>
            <a:endParaRPr lang="en-US" dirty="0"/>
          </a:p>
        </p:txBody>
      </p:sp>
      <p:sp>
        <p:nvSpPr>
          <p:cNvPr id="10" name="Text Placeholder 9">
            <a:extLst>
              <a:ext uri="{FF2B5EF4-FFF2-40B4-BE49-F238E27FC236}">
                <a16:creationId xmlns:a16="http://schemas.microsoft.com/office/drawing/2014/main" id="{A638051D-3981-1E4F-B566-6A618BBC4B9D}"/>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417838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17C66-8338-C843-9C0B-0D6B45BF7C59}"/>
              </a:ext>
            </a:extLst>
          </p:cNvPr>
          <p:cNvSpPr>
            <a:spLocks noGrp="1"/>
          </p:cNvSpPr>
          <p:nvPr>
            <p:ph type="dt" sz="half" idx="10"/>
          </p:nvPr>
        </p:nvSpPr>
        <p:spPr/>
        <p:txBody>
          <a:bodyPr/>
          <a:lstStyle/>
          <a:p>
            <a:r>
              <a:rPr lang="en-US"/>
              <a:t>08/05/2024</a:t>
            </a:r>
            <a:endParaRPr lang="en-US" dirty="0"/>
          </a:p>
        </p:txBody>
      </p:sp>
      <p:sp>
        <p:nvSpPr>
          <p:cNvPr id="3" name="Footer Placeholder 2">
            <a:extLst>
              <a:ext uri="{FF2B5EF4-FFF2-40B4-BE49-F238E27FC236}">
                <a16:creationId xmlns:a16="http://schemas.microsoft.com/office/drawing/2014/main" id="{D9CB4DF2-20D8-324F-9412-5DA89AF4C196}"/>
              </a:ext>
            </a:extLst>
          </p:cNvPr>
          <p:cNvSpPr>
            <a:spLocks noGrp="1"/>
          </p:cNvSpPr>
          <p:nvPr>
            <p:ph type="ftr" sz="quarter" idx="11"/>
          </p:nvPr>
        </p:nvSpPr>
        <p:spPr/>
        <p:txBody>
          <a:bodyPr/>
          <a:lstStyle/>
          <a:p>
            <a:pPr algn="ctr"/>
            <a:endParaRPr lang="en-US" dirty="0"/>
          </a:p>
        </p:txBody>
      </p:sp>
      <p:sp>
        <p:nvSpPr>
          <p:cNvPr id="4" name="Slide Number Placeholder 3">
            <a:extLst>
              <a:ext uri="{FF2B5EF4-FFF2-40B4-BE49-F238E27FC236}">
                <a16:creationId xmlns:a16="http://schemas.microsoft.com/office/drawing/2014/main" id="{0AA57006-74CC-2C48-8001-10B35AAC6F11}"/>
              </a:ext>
            </a:extLst>
          </p:cNvPr>
          <p:cNvSpPr>
            <a:spLocks noGrp="1"/>
          </p:cNvSpPr>
          <p:nvPr>
            <p:ph type="sldNum" sz="quarter" idx="12"/>
          </p:nvPr>
        </p:nvSpPr>
        <p:spPr/>
        <p:txBody>
          <a:bodyPr/>
          <a:lstStyle/>
          <a:p>
            <a:fld id="{4235A44F-0B46-0144-9406-BEEFAFBECA74}" type="slidenum">
              <a:rPr lang="en-US" smtClean="0"/>
              <a:t>‹#›</a:t>
            </a:fld>
            <a:endParaRPr lang="en-US" dirty="0"/>
          </a:p>
        </p:txBody>
      </p:sp>
    </p:spTree>
    <p:extLst>
      <p:ext uri="{BB962C8B-B14F-4D97-AF65-F5344CB8AC3E}">
        <p14:creationId xmlns:p14="http://schemas.microsoft.com/office/powerpoint/2010/main" val="1966957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r>
              <a:rPr lang="en-US"/>
              <a:t>08/05/2024</a:t>
            </a:r>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D90F0F8-865E-034E-BD83-1FA30A7721A5}"/>
              </a:ext>
            </a:extLst>
          </p:cNvPr>
          <p:cNvSpPr>
            <a:spLocks noGrp="1"/>
          </p:cNvSpPr>
          <p:nvPr>
            <p:ph idx="1"/>
          </p:nvPr>
        </p:nvSpPr>
        <p:spPr>
          <a:xfrm>
            <a:off x="5183188" y="1981199"/>
            <a:ext cx="6508394" cy="4242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F840622F-2A39-AB4D-8AE6-E82B67B8B62B}"/>
              </a:ext>
            </a:extLst>
          </p:cNvPr>
          <p:cNvSpPr>
            <a:spLocks noGrp="1"/>
          </p:cNvSpPr>
          <p:nvPr>
            <p:ph type="body" sz="half" idx="2"/>
          </p:nvPr>
        </p:nvSpPr>
        <p:spPr>
          <a:xfrm>
            <a:off x="839788" y="3231484"/>
            <a:ext cx="3932237" cy="2991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15">
            <a:extLst>
              <a:ext uri="{FF2B5EF4-FFF2-40B4-BE49-F238E27FC236}">
                <a16:creationId xmlns:a16="http://schemas.microsoft.com/office/drawing/2014/main" id="{828B441D-316E-D341-8ADF-BAFD13375129}"/>
              </a:ext>
            </a:extLst>
          </p:cNvPr>
          <p:cNvSpPr>
            <a:spLocks noGrp="1"/>
          </p:cNvSpPr>
          <p:nvPr>
            <p:ph type="body" sz="quarter" idx="13" hasCustomPrompt="1"/>
          </p:nvPr>
        </p:nvSpPr>
        <p:spPr>
          <a:xfrm>
            <a:off x="838200" y="1981200"/>
            <a:ext cx="3932236" cy="1148687"/>
          </a:xfrm>
        </p:spPr>
        <p:txBody>
          <a:bodyPr anchor="ctr">
            <a:noAutofit/>
          </a:bodyPr>
          <a:lstStyle>
            <a:lvl1pPr marL="0" indent="0">
              <a:buFontTx/>
              <a:buNone/>
              <a:defRPr sz="3200">
                <a:solidFill>
                  <a:schemeClr val="tx2"/>
                </a:solidFill>
                <a:latin typeface="+mj-lt"/>
              </a:defRPr>
            </a:lvl1pPr>
            <a:lvl2pPr marL="457200" indent="0">
              <a:buFontTx/>
              <a:buNone/>
              <a:defRPr sz="3200">
                <a:solidFill>
                  <a:schemeClr val="tx2"/>
                </a:solidFill>
                <a:latin typeface="+mj-lt"/>
              </a:defRPr>
            </a:lvl2pPr>
            <a:lvl3pPr marL="914400" indent="0">
              <a:buFontTx/>
              <a:buNone/>
              <a:defRPr sz="3200">
                <a:solidFill>
                  <a:schemeClr val="tx2"/>
                </a:solidFill>
                <a:latin typeface="+mj-lt"/>
              </a:defRPr>
            </a:lvl3pPr>
            <a:lvl4pPr marL="1371600" indent="0">
              <a:buFontTx/>
              <a:buNone/>
              <a:defRPr sz="3200">
                <a:solidFill>
                  <a:schemeClr val="tx2"/>
                </a:solidFill>
                <a:latin typeface="+mj-lt"/>
              </a:defRPr>
            </a:lvl4pPr>
            <a:lvl5pPr marL="1828800" indent="0">
              <a:buFontTx/>
              <a:buNone/>
              <a:defRPr sz="3200">
                <a:solidFill>
                  <a:schemeClr val="tx2"/>
                </a:solidFill>
                <a:latin typeface="+mj-lt"/>
              </a:defRPr>
            </a:lvl5pPr>
          </a:lstStyle>
          <a:p>
            <a:r>
              <a:rPr lang="en-US" dirty="0"/>
              <a:t>Click to edit Master title style</a:t>
            </a:r>
          </a:p>
        </p:txBody>
      </p:sp>
    </p:spTree>
    <p:extLst>
      <p:ext uri="{BB962C8B-B14F-4D97-AF65-F5344CB8AC3E}">
        <p14:creationId xmlns:p14="http://schemas.microsoft.com/office/powerpoint/2010/main" val="226882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r>
              <a:rPr lang="en-US"/>
              <a:t>08/05/2024</a:t>
            </a:r>
            <a:endParaRPr lang="en-US" dirty="0"/>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55C81DD-B1F2-734F-969A-34B2CE4E615B}"/>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aphicFrame>
        <p:nvGraphicFramePr>
          <p:cNvPr id="16" name="Chart 15">
            <a:extLst>
              <a:ext uri="{FF2B5EF4-FFF2-40B4-BE49-F238E27FC236}">
                <a16:creationId xmlns:a16="http://schemas.microsoft.com/office/drawing/2014/main" id="{FF6F2382-9EF6-6242-9933-E0629570383A}"/>
              </a:ext>
            </a:extLst>
          </p:cNvPr>
          <p:cNvGraphicFramePr/>
          <p:nvPr userDrawn="1">
            <p:extLst>
              <p:ext uri="{D42A27DB-BD31-4B8C-83A1-F6EECF244321}">
                <p14:modId xmlns:p14="http://schemas.microsoft.com/office/powerpoint/2010/main" val="1038493092"/>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B599CDA-C983-D349-9D7E-04416D4E4B11}"/>
              </a:ext>
            </a:extLst>
          </p:cNvPr>
          <p:cNvSpPr>
            <a:spLocks noGrp="1"/>
          </p:cNvSpPr>
          <p:nvPr>
            <p:ph type="body" sz="quarter" idx="13" hasCustomPrompt="1"/>
          </p:nvPr>
        </p:nvSpPr>
        <p:spPr>
          <a:xfrm>
            <a:off x="838200" y="1981200"/>
            <a:ext cx="3933825" cy="984250"/>
          </a:xfrm>
        </p:spPr>
        <p:txBody>
          <a:bodyPr>
            <a:normAutofit/>
          </a:bodyPr>
          <a:lstStyle>
            <a:lvl1pPr marL="0" indent="0">
              <a:buFontTx/>
              <a:buNone/>
              <a:defRPr sz="320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176771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pic>
        <p:nvPicPr>
          <p:cNvPr id="3" name="Picture 2" descr="Logo, company name&#10;&#10;Description automatically generated">
            <a:extLst>
              <a:ext uri="{FF2B5EF4-FFF2-40B4-BE49-F238E27FC236}">
                <a16:creationId xmlns:a16="http://schemas.microsoft.com/office/drawing/2014/main" id="{7BE3A1A4-7AB9-6046-B517-119AB148F2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82019" y="4564659"/>
            <a:ext cx="1967855" cy="1418496"/>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20C0980A-7C7F-394D-9AAB-34D3FEF349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00339" y="1888433"/>
            <a:ext cx="2331214" cy="1220002"/>
          </a:xfrm>
          <a:prstGeom prst="rect">
            <a:avLst/>
          </a:prstGeom>
        </p:spPr>
      </p:pic>
      <p:pic>
        <p:nvPicPr>
          <p:cNvPr id="14" name="Picture 13" descr="A screenshot of a video game&#10;&#10;Description automatically generated with medium confidence">
            <a:extLst>
              <a:ext uri="{FF2B5EF4-FFF2-40B4-BE49-F238E27FC236}">
                <a16:creationId xmlns:a16="http://schemas.microsoft.com/office/drawing/2014/main" id="{2F413A2B-4E60-E541-86CF-820988F03C3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97546" y="3479521"/>
            <a:ext cx="2336800" cy="850900"/>
          </a:xfrm>
          <a:prstGeom prst="rect">
            <a:avLst/>
          </a:prstGeom>
        </p:spPr>
      </p:pic>
      <p:sp>
        <p:nvSpPr>
          <p:cNvPr id="15" name="TextBox 14">
            <a:extLst>
              <a:ext uri="{FF2B5EF4-FFF2-40B4-BE49-F238E27FC236}">
                <a16:creationId xmlns:a16="http://schemas.microsoft.com/office/drawing/2014/main" id="{21274DB4-53B2-8945-8126-27FF3027459C}"/>
              </a:ext>
            </a:extLst>
          </p:cNvPr>
          <p:cNvSpPr txBox="1"/>
          <p:nvPr userDrawn="1"/>
        </p:nvSpPr>
        <p:spPr>
          <a:xfrm>
            <a:off x="542362" y="1949035"/>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1</a:t>
            </a:r>
          </a:p>
        </p:txBody>
      </p:sp>
      <p:sp>
        <p:nvSpPr>
          <p:cNvPr id="16" name="TextBox 15">
            <a:extLst>
              <a:ext uri="{FF2B5EF4-FFF2-40B4-BE49-F238E27FC236}">
                <a16:creationId xmlns:a16="http://schemas.microsoft.com/office/drawing/2014/main" id="{25620B4B-65BD-3B40-8411-FD3B9575B549}"/>
              </a:ext>
            </a:extLst>
          </p:cNvPr>
          <p:cNvSpPr txBox="1"/>
          <p:nvPr userDrawn="1"/>
        </p:nvSpPr>
        <p:spPr>
          <a:xfrm>
            <a:off x="542362" y="2941672"/>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2</a:t>
            </a:r>
          </a:p>
        </p:txBody>
      </p:sp>
      <p:sp>
        <p:nvSpPr>
          <p:cNvPr id="17" name="TextBox 16">
            <a:extLst>
              <a:ext uri="{FF2B5EF4-FFF2-40B4-BE49-F238E27FC236}">
                <a16:creationId xmlns:a16="http://schemas.microsoft.com/office/drawing/2014/main" id="{FAA95DF3-EB26-A147-BA5A-DC3319C2DF04}"/>
              </a:ext>
            </a:extLst>
          </p:cNvPr>
          <p:cNvSpPr txBox="1"/>
          <p:nvPr userDrawn="1"/>
        </p:nvSpPr>
        <p:spPr>
          <a:xfrm>
            <a:off x="542362" y="3904971"/>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3</a:t>
            </a:r>
          </a:p>
        </p:txBody>
      </p:sp>
      <p:sp>
        <p:nvSpPr>
          <p:cNvPr id="18" name="TextBox 17">
            <a:extLst>
              <a:ext uri="{FF2B5EF4-FFF2-40B4-BE49-F238E27FC236}">
                <a16:creationId xmlns:a16="http://schemas.microsoft.com/office/drawing/2014/main" id="{9BC8F543-E0FF-774C-94C7-29D985899CD5}"/>
              </a:ext>
            </a:extLst>
          </p:cNvPr>
          <p:cNvSpPr txBox="1"/>
          <p:nvPr userDrawn="1"/>
        </p:nvSpPr>
        <p:spPr>
          <a:xfrm>
            <a:off x="542362" y="4912278"/>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4</a:t>
            </a:r>
          </a:p>
        </p:txBody>
      </p:sp>
      <p:sp>
        <p:nvSpPr>
          <p:cNvPr id="19" name="TextBox 18">
            <a:extLst>
              <a:ext uri="{FF2B5EF4-FFF2-40B4-BE49-F238E27FC236}">
                <a16:creationId xmlns:a16="http://schemas.microsoft.com/office/drawing/2014/main" id="{48D3261C-1DAD-FF47-AB6A-924AEBBA8735}"/>
              </a:ext>
            </a:extLst>
          </p:cNvPr>
          <p:cNvSpPr txBox="1"/>
          <p:nvPr userDrawn="1"/>
        </p:nvSpPr>
        <p:spPr>
          <a:xfrm>
            <a:off x="542362" y="5513730"/>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5</a:t>
            </a:r>
          </a:p>
        </p:txBody>
      </p:sp>
      <p:sp>
        <p:nvSpPr>
          <p:cNvPr id="20" name="TextBox 19">
            <a:extLst>
              <a:ext uri="{FF2B5EF4-FFF2-40B4-BE49-F238E27FC236}">
                <a16:creationId xmlns:a16="http://schemas.microsoft.com/office/drawing/2014/main" id="{8FC822B1-FED9-3643-86F6-EE6C895B4A33}"/>
              </a:ext>
            </a:extLst>
          </p:cNvPr>
          <p:cNvSpPr txBox="1"/>
          <p:nvPr userDrawn="1"/>
        </p:nvSpPr>
        <p:spPr>
          <a:xfrm>
            <a:off x="838200" y="1981200"/>
            <a:ext cx="7655451" cy="4272905"/>
          </a:xfrm>
          <a:prstGeom prst="rect">
            <a:avLst/>
          </a:prstGeom>
        </p:spPr>
        <p:txBody>
          <a:bodyPr vert="horz" wrap="square" lIns="91440" tIns="45720" rIns="91440" bIns="45720" rtlCol="0" anchor="t">
            <a:normAutofit fontScale="70000" lnSpcReduction="20000"/>
          </a:bodyPr>
          <a:lstStyle/>
          <a:p>
            <a:pPr algn="l">
              <a:lnSpc>
                <a:spcPct val="120000"/>
              </a:lnSpc>
            </a:pPr>
            <a:r>
              <a:rPr lang="en-US" b="1" dirty="0">
                <a:solidFill>
                  <a:schemeClr val="accent1"/>
                </a:solidFill>
              </a:rPr>
              <a:t>Stood up the Bring Back Louisiana COVID-19 vaccination education and outreach campaign,</a:t>
            </a:r>
            <a:r>
              <a:rPr lang="en-US" b="0" dirty="0"/>
              <a:t> rooted in community partnerships and get-out-the-vote tactics, which would ultimately be hailed as best practice by the White House. In less than one year, more than 55% of Louisianans decided to start their COVID-19 vaccination series. </a:t>
            </a:r>
          </a:p>
          <a:p>
            <a:pPr algn="l">
              <a:lnSpc>
                <a:spcPct val="120000"/>
              </a:lnSpc>
            </a:pPr>
            <a:endParaRPr lang="en-US" b="0" dirty="0"/>
          </a:p>
          <a:p>
            <a:pPr algn="l">
              <a:lnSpc>
                <a:spcPct val="120000"/>
              </a:lnSpc>
            </a:pPr>
            <a:r>
              <a:rPr lang="en-US" b="1" dirty="0">
                <a:solidFill>
                  <a:schemeClr val="accent1"/>
                </a:solidFill>
              </a:rPr>
              <a:t>Continued to provide greater access to care through the expansion of Medicaid coverage, </a:t>
            </a:r>
            <a:r>
              <a:rPr lang="en-US" b="0" dirty="0"/>
              <a:t>which began five years ago. As a result, 73% of adults benefitting from the expansion have seen their doctor for medical care. To date, more than 600,000 residents benefit from access to quality healthcare that many otherwise were not able to afford.</a:t>
            </a:r>
          </a:p>
          <a:p>
            <a:pPr algn="l">
              <a:lnSpc>
                <a:spcPct val="120000"/>
              </a:lnSpc>
            </a:pPr>
            <a:endParaRPr lang="en-US" b="0" dirty="0"/>
          </a:p>
          <a:p>
            <a:pPr algn="l">
              <a:lnSpc>
                <a:spcPct val="120000"/>
              </a:lnSpc>
            </a:pPr>
            <a:r>
              <a:rPr lang="en-US" b="1" dirty="0">
                <a:solidFill>
                  <a:schemeClr val="accent1"/>
                </a:solidFill>
              </a:rPr>
              <a:t>Facilitated a decrease in unexpected delivery outcomes among birthing persons who experienced hemorrhage by 20% </a:t>
            </a:r>
            <a:r>
              <a:rPr lang="en-US" b="0" dirty="0"/>
              <a:t>at hospitals participating in the Reducing Maternal Morbidity Initiative. By the end of the initiative, these facilities reduced unexpected outcomes related to hemorrhage by 35%, and by Black birthing people who experienced hemorrhage by 49%.</a:t>
            </a:r>
          </a:p>
          <a:p>
            <a:pPr algn="l">
              <a:lnSpc>
                <a:spcPct val="120000"/>
              </a:lnSpc>
            </a:pPr>
            <a:endParaRPr lang="en-US" b="0" dirty="0"/>
          </a:p>
          <a:p>
            <a:pPr algn="l">
              <a:lnSpc>
                <a:spcPct val="120000"/>
              </a:lnSpc>
            </a:pPr>
            <a:r>
              <a:rPr lang="en-US" b="1" dirty="0">
                <a:solidFill>
                  <a:schemeClr val="accent1"/>
                </a:solidFill>
              </a:rPr>
              <a:t>Implemented the Children’s Medicaid Option, also known as TEFRA, </a:t>
            </a:r>
            <a:r>
              <a:rPr lang="en-US" b="0" dirty="0"/>
              <a:t>which allows certain children under 19 years of age with disabilities to receive Medicaid coverage, regardless of parental income. </a:t>
            </a:r>
          </a:p>
          <a:p>
            <a:pPr algn="l">
              <a:lnSpc>
                <a:spcPct val="120000"/>
              </a:lnSpc>
            </a:pPr>
            <a:endParaRPr lang="en-US" b="0" dirty="0"/>
          </a:p>
          <a:p>
            <a:pPr algn="l">
              <a:lnSpc>
                <a:spcPct val="120000"/>
              </a:lnSpc>
            </a:pPr>
            <a:r>
              <a:rPr lang="en-US" b="1" dirty="0">
                <a:solidFill>
                  <a:schemeClr val="accent1"/>
                </a:solidFill>
              </a:rPr>
              <a:t>WIC Breastfeeding Award of Excellence in the Gold category by USDA </a:t>
            </a:r>
            <a:r>
              <a:rPr lang="en-US" b="0" dirty="0"/>
              <a:t>for providing “exemplary breastfeeding promotion and support activities.” </a:t>
            </a:r>
          </a:p>
          <a:p>
            <a:pPr algn="l">
              <a:lnSpc>
                <a:spcPct val="120000"/>
              </a:lnSpc>
            </a:pPr>
            <a:endParaRPr lang="en-US" b="1" dirty="0"/>
          </a:p>
          <a:p>
            <a:pPr algn="l">
              <a:lnSpc>
                <a:spcPct val="120000"/>
              </a:lnSpc>
            </a:pPr>
            <a:endParaRPr lang="en-US" b="1" dirty="0"/>
          </a:p>
          <a:p>
            <a:pPr algn="l">
              <a:lnSpc>
                <a:spcPct val="120000"/>
              </a:lnSpc>
            </a:pPr>
            <a:endParaRPr lang="en-US" b="1" dirty="0"/>
          </a:p>
          <a:p>
            <a:pPr algn="l">
              <a:lnSpc>
                <a:spcPct val="120000"/>
              </a:lnSpc>
            </a:pPr>
            <a:endParaRPr lang="en-US" b="1" dirty="0"/>
          </a:p>
        </p:txBody>
      </p:sp>
      <p:sp>
        <p:nvSpPr>
          <p:cNvPr id="21" name="TextBox 20">
            <a:extLst>
              <a:ext uri="{FF2B5EF4-FFF2-40B4-BE49-F238E27FC236}">
                <a16:creationId xmlns:a16="http://schemas.microsoft.com/office/drawing/2014/main" id="{F2939739-72E4-4449-8978-1CFD1EB40144}"/>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LDH’S top accomplishments from 2021:</a:t>
            </a:r>
          </a:p>
        </p:txBody>
      </p:sp>
      <p:sp>
        <p:nvSpPr>
          <p:cNvPr id="22" name="TextBox 21">
            <a:extLst>
              <a:ext uri="{FF2B5EF4-FFF2-40B4-BE49-F238E27FC236}">
                <a16:creationId xmlns:a16="http://schemas.microsoft.com/office/drawing/2014/main" id="{64DE048E-12D0-6541-9470-86763C286DC4}"/>
              </a:ext>
            </a:extLst>
          </p:cNvPr>
          <p:cNvSpPr txBox="1"/>
          <p:nvPr userDrawn="1"/>
        </p:nvSpPr>
        <p:spPr>
          <a:xfrm>
            <a:off x="1119773" y="914400"/>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81085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3F21B5-348E-924A-8E32-80CB7AF31961}"/>
              </a:ext>
            </a:extLst>
          </p:cNvPr>
          <p:cNvSpPr>
            <a:spLocks noGrp="1"/>
          </p:cNvSpPr>
          <p:nvPr>
            <p:ph type="pic" idx="1" hasCustomPrompt="1"/>
          </p:nvPr>
        </p:nvSpPr>
        <p:spPr>
          <a:xfrm>
            <a:off x="5183188" y="1981200"/>
            <a:ext cx="7008812" cy="4367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enter picture </a:t>
            </a:r>
          </a:p>
        </p:txBody>
      </p:sp>
      <p:sp>
        <p:nvSpPr>
          <p:cNvPr id="2" name="Title 1">
            <a:extLst>
              <a:ext uri="{FF2B5EF4-FFF2-40B4-BE49-F238E27FC236}">
                <a16:creationId xmlns:a16="http://schemas.microsoft.com/office/drawing/2014/main" id="{BD1D2B64-3FE3-EB45-BC36-6F9867471730}"/>
              </a:ext>
            </a:extLst>
          </p:cNvPr>
          <p:cNvSpPr>
            <a:spLocks noGrp="1"/>
          </p:cNvSpPr>
          <p:nvPr>
            <p:ph type="title"/>
          </p:nvPr>
        </p:nvSpPr>
        <p:spPr>
          <a:xfrm>
            <a:off x="839788" y="1981200"/>
            <a:ext cx="3932237" cy="10963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B31C325-38A7-8C4C-8C44-7AAA31801BA4}"/>
              </a:ext>
            </a:extLst>
          </p:cNvPr>
          <p:cNvSpPr>
            <a:spLocks noGrp="1"/>
          </p:cNvSpPr>
          <p:nvPr>
            <p:ph type="body" sz="half" idx="2"/>
          </p:nvPr>
        </p:nvSpPr>
        <p:spPr>
          <a:xfrm>
            <a:off x="839788" y="3077570"/>
            <a:ext cx="3932237" cy="3278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79D7-D6DA-5641-AC18-C13979F674D0}"/>
              </a:ext>
            </a:extLst>
          </p:cNvPr>
          <p:cNvSpPr>
            <a:spLocks noGrp="1"/>
          </p:cNvSpPr>
          <p:nvPr>
            <p:ph type="dt" sz="half" idx="10"/>
          </p:nvPr>
        </p:nvSpPr>
        <p:spPr/>
        <p:txBody>
          <a:bodyPr/>
          <a:lstStyle/>
          <a:p>
            <a:r>
              <a:rPr lang="en-US"/>
              <a:t>08/05/2024</a:t>
            </a:r>
            <a:endParaRPr lang="en-US" dirty="0"/>
          </a:p>
        </p:txBody>
      </p:sp>
      <p:sp>
        <p:nvSpPr>
          <p:cNvPr id="6" name="Footer Placeholder 5">
            <a:extLst>
              <a:ext uri="{FF2B5EF4-FFF2-40B4-BE49-F238E27FC236}">
                <a16:creationId xmlns:a16="http://schemas.microsoft.com/office/drawing/2014/main" id="{3783B0D9-ECAC-6945-9E4D-1094B0D6848F}"/>
              </a:ext>
            </a:extLst>
          </p:cNvPr>
          <p:cNvSpPr>
            <a:spLocks noGrp="1"/>
          </p:cNvSpPr>
          <p:nvPr>
            <p:ph type="ftr" sz="quarter" idx="11"/>
          </p:nvPr>
        </p:nvSpPr>
        <p:spPr/>
        <p:txBody>
          <a:bodyPr/>
          <a:lstStyle/>
          <a:p>
            <a:pPr algn="ctr"/>
            <a:endParaRPr lang="en-US" dirty="0"/>
          </a:p>
        </p:txBody>
      </p:sp>
      <p:sp>
        <p:nvSpPr>
          <p:cNvPr id="7" name="Slide Number Placeholder 6">
            <a:extLst>
              <a:ext uri="{FF2B5EF4-FFF2-40B4-BE49-F238E27FC236}">
                <a16:creationId xmlns:a16="http://schemas.microsoft.com/office/drawing/2014/main" id="{37C2A8E4-C0C7-DD4E-8A5D-6547FE0212A1}"/>
              </a:ext>
            </a:extLst>
          </p:cNvPr>
          <p:cNvSpPr>
            <a:spLocks noGrp="1"/>
          </p:cNvSpPr>
          <p:nvPr>
            <p:ph type="sldNum" sz="quarter" idx="12"/>
          </p:nvPr>
        </p:nvSpPr>
        <p:spPr/>
        <p:txBody>
          <a:bodyPr/>
          <a:lstStyle/>
          <a:p>
            <a:fld id="{4235A44F-0B46-0144-9406-BEEFAFBECA74}" type="slidenum">
              <a:rPr lang="en-US" smtClean="0"/>
              <a:t>‹#›</a:t>
            </a:fld>
            <a:endParaRPr lang="en-US" dirty="0"/>
          </a:p>
        </p:txBody>
      </p:sp>
      <p:sp>
        <p:nvSpPr>
          <p:cNvPr id="12" name="Text Placeholder 9">
            <a:extLst>
              <a:ext uri="{FF2B5EF4-FFF2-40B4-BE49-F238E27FC236}">
                <a16:creationId xmlns:a16="http://schemas.microsoft.com/office/drawing/2014/main" id="{F42AEE33-8DC6-404A-A388-6D643C02D3A4}"/>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1126864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02E7-3F83-A84C-B4F2-BF8A4F862D8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D4C963D-5756-774A-9FE2-A81A5803E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3015C-D1A1-1E4B-96A1-F3311CA3F98A}"/>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D5C63F0A-EE46-814C-82BC-F3F068F38F18}"/>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B756A19B-BF92-5C49-B9EA-E35632476B6C}"/>
              </a:ext>
            </a:extLst>
          </p:cNvPr>
          <p:cNvSpPr>
            <a:spLocks noGrp="1"/>
          </p:cNvSpPr>
          <p:nvPr>
            <p:ph type="sldNum" sz="quarter" idx="12"/>
          </p:nvPr>
        </p:nvSpPr>
        <p:spPr/>
        <p:txBody>
          <a:bodyPr/>
          <a:lstStyle/>
          <a:p>
            <a:fld id="{4235A44F-0B46-0144-9406-BEEFAFBECA74}" type="slidenum">
              <a:rPr lang="en-US" smtClean="0"/>
              <a:t>‹#›</a:t>
            </a:fld>
            <a:endParaRPr lang="en-US" dirty="0"/>
          </a:p>
        </p:txBody>
      </p:sp>
    </p:spTree>
    <p:extLst>
      <p:ext uri="{BB962C8B-B14F-4D97-AF65-F5344CB8AC3E}">
        <p14:creationId xmlns:p14="http://schemas.microsoft.com/office/powerpoint/2010/main" val="327776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959B-E560-1B44-9BE3-1F14D6FC6102}"/>
              </a:ext>
            </a:extLst>
          </p:cNvPr>
          <p:cNvSpPr>
            <a:spLocks noGrp="1"/>
          </p:cNvSpPr>
          <p:nvPr>
            <p:ph type="title" orient="vert"/>
          </p:nvPr>
        </p:nvSpPr>
        <p:spPr>
          <a:xfrm>
            <a:off x="8724900" y="818865"/>
            <a:ext cx="2628900" cy="53580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3B0DED-2F35-154A-822C-34D1660D3391}"/>
              </a:ext>
            </a:extLst>
          </p:cNvPr>
          <p:cNvSpPr>
            <a:spLocks noGrp="1"/>
          </p:cNvSpPr>
          <p:nvPr>
            <p:ph type="body" orient="vert" idx="1"/>
          </p:nvPr>
        </p:nvSpPr>
        <p:spPr>
          <a:xfrm>
            <a:off x="838200" y="818865"/>
            <a:ext cx="7734300" cy="53580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3E210-7671-264A-9A80-2B0EC4D65A36}"/>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E2F95768-C0FB-2F46-9FBC-5DD8B3BE2205}"/>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245343BF-CF79-824B-A9AD-01C49EA7E8EF}"/>
              </a:ext>
            </a:extLst>
          </p:cNvPr>
          <p:cNvSpPr>
            <a:spLocks noGrp="1"/>
          </p:cNvSpPr>
          <p:nvPr>
            <p:ph type="sldNum" sz="quarter" idx="12"/>
          </p:nvPr>
        </p:nvSpPr>
        <p:spPr/>
        <p:txBody>
          <a:bodyPr/>
          <a:lstStyle/>
          <a:p>
            <a:fld id="{4235A44F-0B46-0144-9406-BEEFAFBECA74}" type="slidenum">
              <a:rPr lang="en-US" smtClean="0"/>
              <a:t>‹#›</a:t>
            </a:fld>
            <a:endParaRPr lang="en-US" dirty="0"/>
          </a:p>
        </p:txBody>
      </p:sp>
    </p:spTree>
    <p:extLst>
      <p:ext uri="{BB962C8B-B14F-4D97-AF65-F5344CB8AC3E}">
        <p14:creationId xmlns:p14="http://schemas.microsoft.com/office/powerpoint/2010/main" val="306604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FCD8-039D-AE4F-AE70-226CB6A57ADC}"/>
              </a:ext>
            </a:extLst>
          </p:cNvPr>
          <p:cNvSpPr>
            <a:spLocks noGrp="1"/>
          </p:cNvSpPr>
          <p:nvPr>
            <p:ph type="title"/>
          </p:nvPr>
        </p:nvSpPr>
        <p:spPr>
          <a:xfrm>
            <a:off x="839788" y="1981200"/>
            <a:ext cx="3932237" cy="1056004"/>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676A9C7D-FE34-7843-846A-72826BFE32C5}"/>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B69D0-37A3-574C-B0C9-5C37ED9476D1}"/>
              </a:ext>
            </a:extLst>
          </p:cNvPr>
          <p:cNvSpPr>
            <a:spLocks noGrp="1"/>
          </p:cNvSpPr>
          <p:nvPr>
            <p:ph type="dt" sz="half" idx="10"/>
          </p:nvPr>
        </p:nvSpPr>
        <p:spPr/>
        <p:txBody>
          <a:bodyPr/>
          <a:lstStyle/>
          <a:p>
            <a:r>
              <a:rPr lang="en-US"/>
              <a:t>08/05/2024</a:t>
            </a:r>
            <a:endParaRPr lang="en-US" dirty="0"/>
          </a:p>
        </p:txBody>
      </p:sp>
      <p:sp>
        <p:nvSpPr>
          <p:cNvPr id="6" name="Footer Placeholder 5">
            <a:extLst>
              <a:ext uri="{FF2B5EF4-FFF2-40B4-BE49-F238E27FC236}">
                <a16:creationId xmlns:a16="http://schemas.microsoft.com/office/drawing/2014/main" id="{611D7556-FA56-F944-9B51-31FC057F35C9}"/>
              </a:ext>
            </a:extLst>
          </p:cNvPr>
          <p:cNvSpPr>
            <a:spLocks noGrp="1"/>
          </p:cNvSpPr>
          <p:nvPr>
            <p:ph type="ftr" sz="quarter" idx="11"/>
          </p:nvPr>
        </p:nvSpPr>
        <p:spPr/>
        <p:txBody>
          <a:bodyPr/>
          <a:lstStyle/>
          <a:p>
            <a:pPr algn="ctr"/>
            <a:endParaRPr lang="en-US" dirty="0"/>
          </a:p>
        </p:txBody>
      </p:sp>
      <p:sp>
        <p:nvSpPr>
          <p:cNvPr id="7" name="Slide Number Placeholder 6">
            <a:extLst>
              <a:ext uri="{FF2B5EF4-FFF2-40B4-BE49-F238E27FC236}">
                <a16:creationId xmlns:a16="http://schemas.microsoft.com/office/drawing/2014/main" id="{88F553BB-F2F9-2E4D-AA0C-6F5E810163C0}"/>
              </a:ext>
            </a:extLst>
          </p:cNvPr>
          <p:cNvSpPr>
            <a:spLocks noGrp="1"/>
          </p:cNvSpPr>
          <p:nvPr>
            <p:ph type="sldNum" sz="quarter" idx="12"/>
          </p:nvPr>
        </p:nvSpPr>
        <p:spPr/>
        <p:txBody>
          <a:bodyPr/>
          <a:lstStyle/>
          <a:p>
            <a:fld id="{4235A44F-0B46-0144-9406-BEEFAFBECA74}" type="slidenum">
              <a:rPr lang="en-US" smtClean="0"/>
              <a:t>‹#›</a:t>
            </a:fld>
            <a:endParaRPr lang="en-US" dirty="0"/>
          </a:p>
        </p:txBody>
      </p:sp>
      <p:graphicFrame>
        <p:nvGraphicFramePr>
          <p:cNvPr id="10" name="Chart 9">
            <a:extLst>
              <a:ext uri="{FF2B5EF4-FFF2-40B4-BE49-F238E27FC236}">
                <a16:creationId xmlns:a16="http://schemas.microsoft.com/office/drawing/2014/main" id="{5E8CE427-AF3F-CA4B-BD39-F1C255A3A0BD}"/>
              </a:ext>
            </a:extLst>
          </p:cNvPr>
          <p:cNvGraphicFramePr/>
          <p:nvPr userDrawn="1">
            <p:extLst>
              <p:ext uri="{D42A27DB-BD31-4B8C-83A1-F6EECF244321}">
                <p14:modId xmlns:p14="http://schemas.microsoft.com/office/powerpoint/2010/main" val="1007628261"/>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Placeholder 1">
            <a:extLst>
              <a:ext uri="{FF2B5EF4-FFF2-40B4-BE49-F238E27FC236}">
                <a16:creationId xmlns:a16="http://schemas.microsoft.com/office/drawing/2014/main" id="{61D4972F-8AA3-EB4F-A89A-90464D02347F}"/>
              </a:ext>
            </a:extLst>
          </p:cNvPr>
          <p:cNvSpPr txBox="1">
            <a:spLocks/>
          </p:cNvSpPr>
          <p:nvPr userDrawn="1"/>
        </p:nvSpPr>
        <p:spPr>
          <a:xfrm>
            <a:off x="838200" y="732430"/>
            <a:ext cx="10515600" cy="1096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0325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68471" y="2682550"/>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Tree>
    <p:extLst>
      <p:ext uri="{BB962C8B-B14F-4D97-AF65-F5344CB8AC3E}">
        <p14:creationId xmlns:p14="http://schemas.microsoft.com/office/powerpoint/2010/main" val="1968805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13438" y="786017"/>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
        <p:nvSpPr>
          <p:cNvPr id="3" name="Text Placeholder 2">
            <a:extLst>
              <a:ext uri="{FF2B5EF4-FFF2-40B4-BE49-F238E27FC236}">
                <a16:creationId xmlns:a16="http://schemas.microsoft.com/office/drawing/2014/main" id="{7E1C9EEB-5F26-7A4A-A41A-A018B6A4F5ED}"/>
              </a:ext>
            </a:extLst>
          </p:cNvPr>
          <p:cNvSpPr>
            <a:spLocks noGrp="1"/>
          </p:cNvSpPr>
          <p:nvPr>
            <p:ph type="body" sz="quarter" idx="10" hasCustomPrompt="1"/>
          </p:nvPr>
        </p:nvSpPr>
        <p:spPr>
          <a:xfrm>
            <a:off x="3100916" y="2472258"/>
            <a:ext cx="5880100" cy="393170"/>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NAME</a:t>
            </a:r>
          </a:p>
        </p:txBody>
      </p:sp>
      <p:sp>
        <p:nvSpPr>
          <p:cNvPr id="8" name="Text Placeholder 2">
            <a:extLst>
              <a:ext uri="{FF2B5EF4-FFF2-40B4-BE49-F238E27FC236}">
                <a16:creationId xmlns:a16="http://schemas.microsoft.com/office/drawing/2014/main" id="{A16A3631-F4FF-8645-B4E0-E61B336DCFC3}"/>
              </a:ext>
            </a:extLst>
          </p:cNvPr>
          <p:cNvSpPr>
            <a:spLocks noGrp="1"/>
          </p:cNvSpPr>
          <p:nvPr>
            <p:ph type="body" sz="quarter" idx="11" hasCustomPrompt="1"/>
          </p:nvPr>
        </p:nvSpPr>
        <p:spPr>
          <a:xfrm>
            <a:off x="3100916" y="2904057"/>
            <a:ext cx="5880100" cy="325437"/>
          </a:xfrm>
        </p:spPr>
        <p:txBody>
          <a:bodyPr>
            <a:normAutofit/>
          </a:bodyPr>
          <a:lstStyle>
            <a:lvl1pPr marL="0" indent="0" algn="ct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Title</a:t>
            </a:r>
          </a:p>
        </p:txBody>
      </p:sp>
      <p:sp>
        <p:nvSpPr>
          <p:cNvPr id="11" name="Text Placeholder 2">
            <a:extLst>
              <a:ext uri="{FF2B5EF4-FFF2-40B4-BE49-F238E27FC236}">
                <a16:creationId xmlns:a16="http://schemas.microsoft.com/office/drawing/2014/main" id="{0B113F4A-CE25-BB46-ABDF-089C90880EBA}"/>
              </a:ext>
            </a:extLst>
          </p:cNvPr>
          <p:cNvSpPr>
            <a:spLocks noGrp="1"/>
          </p:cNvSpPr>
          <p:nvPr>
            <p:ph type="body" sz="quarter" idx="12" hasCustomPrompt="1"/>
          </p:nvPr>
        </p:nvSpPr>
        <p:spPr>
          <a:xfrm>
            <a:off x="3100916" y="3484563"/>
            <a:ext cx="2918885" cy="325437"/>
          </a:xfrm>
        </p:spPr>
        <p:txBody>
          <a:bodyPr>
            <a:normAutofit/>
          </a:bodyPr>
          <a:lstStyle>
            <a:lvl1pPr marL="0" indent="0" algn="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E-mail Address</a:t>
            </a:r>
          </a:p>
        </p:txBody>
      </p:sp>
      <p:sp>
        <p:nvSpPr>
          <p:cNvPr id="12" name="Text Placeholder 2">
            <a:extLst>
              <a:ext uri="{FF2B5EF4-FFF2-40B4-BE49-F238E27FC236}">
                <a16:creationId xmlns:a16="http://schemas.microsoft.com/office/drawing/2014/main" id="{E16FC165-9D25-934E-87AE-2A50BAF99258}"/>
              </a:ext>
            </a:extLst>
          </p:cNvPr>
          <p:cNvSpPr>
            <a:spLocks noGrp="1"/>
          </p:cNvSpPr>
          <p:nvPr>
            <p:ph type="body" sz="quarter" idx="13" hasCustomPrompt="1"/>
          </p:nvPr>
        </p:nvSpPr>
        <p:spPr>
          <a:xfrm>
            <a:off x="6172200" y="3484563"/>
            <a:ext cx="2808816" cy="325437"/>
          </a:xfrm>
        </p:spPr>
        <p:txBody>
          <a:bodyPr>
            <a:normAutofit/>
          </a:bodyPr>
          <a:lstStyle>
            <a:lvl1pPr marL="0" indent="0" algn="l">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Phone Number</a:t>
            </a:r>
          </a:p>
        </p:txBody>
      </p:sp>
      <p:cxnSp>
        <p:nvCxnSpPr>
          <p:cNvPr id="5" name="Straight Connector 4">
            <a:extLst>
              <a:ext uri="{FF2B5EF4-FFF2-40B4-BE49-F238E27FC236}">
                <a16:creationId xmlns:a16="http://schemas.microsoft.com/office/drawing/2014/main" id="{90B84F8D-6114-E842-AA6E-BD67C7D34D4A}"/>
              </a:ext>
            </a:extLst>
          </p:cNvPr>
          <p:cNvCxnSpPr/>
          <p:nvPr userDrawn="1"/>
        </p:nvCxnSpPr>
        <p:spPr>
          <a:xfrm>
            <a:off x="6096000" y="3484563"/>
            <a:ext cx="0" cy="3254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9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dirty="0"/>
          </a:p>
        </p:txBody>
      </p:sp>
      <p:pic>
        <p:nvPicPr>
          <p:cNvPr id="11" name="Picture 10" descr="A picture containing arrow&#10;&#10;Description automatically generated">
            <a:extLst>
              <a:ext uri="{FF2B5EF4-FFF2-40B4-BE49-F238E27FC236}">
                <a16:creationId xmlns:a16="http://schemas.microsoft.com/office/drawing/2014/main" id="{F4BE89FD-63BF-2F46-818B-259C60EC7C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36564" y="1295508"/>
            <a:ext cx="4876800" cy="4876800"/>
          </a:xfrm>
          <a:prstGeom prst="rect">
            <a:avLst/>
          </a:prstGeom>
        </p:spPr>
      </p:pic>
      <p:sp>
        <p:nvSpPr>
          <p:cNvPr id="13" name="TextBox 12">
            <a:extLst>
              <a:ext uri="{FF2B5EF4-FFF2-40B4-BE49-F238E27FC236}">
                <a16:creationId xmlns:a16="http://schemas.microsoft.com/office/drawing/2014/main" id="{E3476550-4BCB-C445-848B-278C85DB8133}"/>
              </a:ext>
            </a:extLst>
          </p:cNvPr>
          <p:cNvSpPr txBox="1"/>
          <p:nvPr userDrawn="1"/>
        </p:nvSpPr>
        <p:spPr>
          <a:xfrm>
            <a:off x="838200" y="2322675"/>
            <a:ext cx="7626112" cy="1598976"/>
          </a:xfrm>
          <a:prstGeom prst="rect">
            <a:avLst/>
          </a:prstGeom>
        </p:spPr>
        <p:txBody>
          <a:bodyPr vert="horz" wrap="square" lIns="91440" tIns="45720" rIns="91440" bIns="45720" rtlCol="0" anchor="t">
            <a:normAutofit fontScale="85000" lnSpcReduction="10000"/>
          </a:bodyPr>
          <a:lstStyle/>
          <a:p>
            <a:pPr algn="l"/>
            <a:r>
              <a:rPr lang="en-US" b="1" dirty="0">
                <a:solidFill>
                  <a:schemeClr val="accent5"/>
                </a:solidFill>
              </a:rPr>
              <a:t>1) Improve the Health and Well-being of Louisianans with an Emphasis on Prevention </a:t>
            </a:r>
          </a:p>
          <a:p>
            <a:pPr algn="l"/>
            <a:endParaRPr lang="en-US" b="1" dirty="0">
              <a:solidFill>
                <a:schemeClr val="accent5"/>
              </a:solidFill>
            </a:endParaRPr>
          </a:p>
          <a:p>
            <a:pPr algn="l"/>
            <a:r>
              <a:rPr lang="en-US" b="1" dirty="0">
                <a:solidFill>
                  <a:schemeClr val="accent5"/>
                </a:solidFill>
              </a:rPr>
              <a:t>2) Reshape #TeamLDH Culture</a:t>
            </a:r>
          </a:p>
          <a:p>
            <a:pPr algn="l"/>
            <a:endParaRPr lang="en-US" b="1" dirty="0">
              <a:solidFill>
                <a:schemeClr val="accent5"/>
              </a:solidFill>
            </a:endParaRPr>
          </a:p>
          <a:p>
            <a:pPr algn="l"/>
            <a:r>
              <a:rPr lang="en-US" b="1" dirty="0">
                <a:solidFill>
                  <a:schemeClr val="accent5"/>
                </a:solidFill>
              </a:rPr>
              <a:t>3) Enhance Customer Service, Partnerships, and Community Relations </a:t>
            </a:r>
          </a:p>
          <a:p>
            <a:pPr algn="l"/>
            <a:endParaRPr lang="en-US" b="1" dirty="0">
              <a:solidFill>
                <a:schemeClr val="accent5"/>
              </a:solidFill>
            </a:endParaRPr>
          </a:p>
          <a:p>
            <a:pPr algn="l"/>
            <a:r>
              <a:rPr lang="en-US" b="1" dirty="0">
                <a:solidFill>
                  <a:schemeClr val="accent5"/>
                </a:solidFill>
              </a:rPr>
              <a:t>4) Promote Transparency, Accountability, and Compliance</a:t>
            </a:r>
          </a:p>
          <a:p>
            <a:pPr algn="l"/>
            <a:endParaRPr lang="en-US" b="1" dirty="0">
              <a:solidFill>
                <a:schemeClr val="accent5"/>
              </a:solidFill>
            </a:endParaRPr>
          </a:p>
          <a:p>
            <a:pPr algn="l"/>
            <a:endParaRPr lang="en-US" b="1" dirty="0">
              <a:solidFill>
                <a:schemeClr val="accent5"/>
              </a:solidFill>
            </a:endParaRPr>
          </a:p>
        </p:txBody>
      </p:sp>
      <p:sp>
        <p:nvSpPr>
          <p:cNvPr id="25" name="TextBox 24">
            <a:extLst>
              <a:ext uri="{FF2B5EF4-FFF2-40B4-BE49-F238E27FC236}">
                <a16:creationId xmlns:a16="http://schemas.microsoft.com/office/drawing/2014/main" id="{9388DE73-512C-B54A-95F6-0436E63768DE}"/>
              </a:ext>
            </a:extLst>
          </p:cNvPr>
          <p:cNvSpPr txBox="1"/>
          <p:nvPr userDrawn="1"/>
        </p:nvSpPr>
        <p:spPr>
          <a:xfrm>
            <a:off x="838200" y="4395966"/>
            <a:ext cx="7626112" cy="1246909"/>
          </a:xfrm>
          <a:prstGeom prst="rect">
            <a:avLst/>
          </a:prstGeom>
        </p:spPr>
        <p:txBody>
          <a:bodyPr vert="horz" wrap="square" lIns="91440" tIns="45720" rIns="91440" bIns="45720" rtlCol="0" anchor="t">
            <a:normAutofit fontScale="92500" lnSpcReduction="20000"/>
          </a:bodyPr>
          <a:lstStyle/>
          <a:p>
            <a:pPr lvl="0"/>
            <a:r>
              <a:rPr lang="en-US" b="1" dirty="0">
                <a:solidFill>
                  <a:schemeClr val="accent5"/>
                </a:solidFill>
              </a:rPr>
              <a:t>• 17 initiatives</a:t>
            </a:r>
          </a:p>
          <a:p>
            <a:pPr lvl="0"/>
            <a:endParaRPr lang="en-US" b="1" dirty="0">
              <a:solidFill>
                <a:schemeClr val="accent5"/>
              </a:solidFill>
            </a:endParaRPr>
          </a:p>
          <a:p>
            <a:pPr lvl="0"/>
            <a:r>
              <a:rPr lang="en-US" b="1" dirty="0">
                <a:solidFill>
                  <a:schemeClr val="accent5"/>
                </a:solidFill>
              </a:rPr>
              <a:t>• 42 goals</a:t>
            </a:r>
          </a:p>
          <a:p>
            <a:pPr lvl="0"/>
            <a:endParaRPr lang="en-US" b="1" dirty="0">
              <a:solidFill>
                <a:schemeClr val="accent5"/>
              </a:solidFill>
            </a:endParaRPr>
          </a:p>
          <a:p>
            <a:pPr lvl="0"/>
            <a:r>
              <a:rPr lang="en-US" b="1" dirty="0">
                <a:solidFill>
                  <a:schemeClr val="accent5"/>
                </a:solidFill>
              </a:rPr>
              <a:t>• 260 deliverables</a:t>
            </a:r>
          </a:p>
          <a:p>
            <a:pPr lvl="0"/>
            <a:endParaRPr lang="en-US" b="1" dirty="0">
              <a:solidFill>
                <a:schemeClr val="accent5"/>
              </a:solidFill>
            </a:endParaRPr>
          </a:p>
        </p:txBody>
      </p:sp>
      <p:sp>
        <p:nvSpPr>
          <p:cNvPr id="27" name="TextBox 26">
            <a:extLst>
              <a:ext uri="{FF2B5EF4-FFF2-40B4-BE49-F238E27FC236}">
                <a16:creationId xmlns:a16="http://schemas.microsoft.com/office/drawing/2014/main" id="{B71274AB-0667-3F45-9253-151527CC7638}"/>
              </a:ext>
            </a:extLst>
          </p:cNvPr>
          <p:cNvSpPr txBox="1"/>
          <p:nvPr userDrawn="1"/>
        </p:nvSpPr>
        <p:spPr>
          <a:xfrm>
            <a:off x="838199" y="5713151"/>
            <a:ext cx="7450892" cy="584775"/>
          </a:xfrm>
          <a:prstGeom prst="rect">
            <a:avLst/>
          </a:prstGeom>
          <a:noFill/>
        </p:spPr>
        <p:txBody>
          <a:bodyPr wrap="square">
            <a:spAutoFit/>
          </a:bodyPr>
          <a:lstStyle/>
          <a:p>
            <a:pPr lvl="0"/>
            <a:r>
              <a:rPr lang="en-US" sz="1600" i="1" dirty="0"/>
              <a:t>LDH will report to the public progress in meeting its goals at the end of FY22.</a:t>
            </a:r>
          </a:p>
          <a:p>
            <a:pPr lvl="0"/>
            <a:endParaRPr lang="en-US" sz="1600" i="1" dirty="0"/>
          </a:p>
        </p:txBody>
      </p:sp>
      <p:sp>
        <p:nvSpPr>
          <p:cNvPr id="29" name="TextBox 28">
            <a:extLst>
              <a:ext uri="{FF2B5EF4-FFF2-40B4-BE49-F238E27FC236}">
                <a16:creationId xmlns:a16="http://schemas.microsoft.com/office/drawing/2014/main" id="{DA0FEBCC-69D2-924B-A0C6-E516B6660FEB}"/>
              </a:ext>
            </a:extLst>
          </p:cNvPr>
          <p:cNvSpPr txBox="1"/>
          <p:nvPr userDrawn="1"/>
        </p:nvSpPr>
        <p:spPr>
          <a:xfrm>
            <a:off x="838200" y="1895629"/>
            <a:ext cx="6095184" cy="400110"/>
          </a:xfrm>
          <a:prstGeom prst="rect">
            <a:avLst/>
          </a:prstGeom>
          <a:noFill/>
        </p:spPr>
        <p:txBody>
          <a:bodyPr wrap="square">
            <a:spAutoFit/>
          </a:bodyPr>
          <a:lstStyle/>
          <a:p>
            <a:r>
              <a:rPr lang="en-US" sz="2000" b="1" dirty="0"/>
              <a:t>OUR COMMITMENTS: </a:t>
            </a:r>
          </a:p>
        </p:txBody>
      </p:sp>
      <p:sp>
        <p:nvSpPr>
          <p:cNvPr id="31" name="TextBox 30">
            <a:extLst>
              <a:ext uri="{FF2B5EF4-FFF2-40B4-BE49-F238E27FC236}">
                <a16:creationId xmlns:a16="http://schemas.microsoft.com/office/drawing/2014/main" id="{1D6493F0-64DD-AD4E-96DB-EBE7537A7B22}"/>
              </a:ext>
            </a:extLst>
          </p:cNvPr>
          <p:cNvSpPr txBox="1"/>
          <p:nvPr userDrawn="1"/>
        </p:nvSpPr>
        <p:spPr>
          <a:xfrm>
            <a:off x="838199" y="3979014"/>
            <a:ext cx="6095184" cy="369332"/>
          </a:xfrm>
          <a:prstGeom prst="rect">
            <a:avLst/>
          </a:prstGeom>
          <a:noFill/>
        </p:spPr>
        <p:txBody>
          <a:bodyPr wrap="square">
            <a:spAutoFit/>
          </a:bodyPr>
          <a:lstStyle/>
          <a:p>
            <a:r>
              <a:rPr lang="en-US" b="1" dirty="0"/>
              <a:t>THESE COMMITMENTS ENCOMPASS: </a:t>
            </a:r>
          </a:p>
        </p:txBody>
      </p:sp>
      <p:sp>
        <p:nvSpPr>
          <p:cNvPr id="35" name="TextBox 34">
            <a:extLst>
              <a:ext uri="{FF2B5EF4-FFF2-40B4-BE49-F238E27FC236}">
                <a16:creationId xmlns:a16="http://schemas.microsoft.com/office/drawing/2014/main" id="{3564D9E0-57ED-244A-AD2B-CF1977138900}"/>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FY 2022 LDH Business Plan </a:t>
            </a:r>
          </a:p>
        </p:txBody>
      </p:sp>
      <p:sp>
        <p:nvSpPr>
          <p:cNvPr id="2" name="TextBox 1">
            <a:extLst>
              <a:ext uri="{FF2B5EF4-FFF2-40B4-BE49-F238E27FC236}">
                <a16:creationId xmlns:a16="http://schemas.microsoft.com/office/drawing/2014/main" id="{69D75D7D-1B4F-D640-A6D9-785C3487AFC6}"/>
              </a:ext>
            </a:extLst>
          </p:cNvPr>
          <p:cNvSpPr txBox="1"/>
          <p:nvPr userDrawn="1"/>
        </p:nvSpPr>
        <p:spPr>
          <a:xfrm>
            <a:off x="9342967" y="5691876"/>
            <a:ext cx="2345267" cy="254000"/>
          </a:xfrm>
          <a:prstGeom prst="rect">
            <a:avLst/>
          </a:prstGeom>
        </p:spPr>
        <p:txBody>
          <a:bodyPr vert="horz" wrap="square" lIns="91440" tIns="45720" rIns="91440" bIns="45720" rtlCol="0" anchor="b">
            <a:normAutofit fontScale="62500" lnSpcReduction="20000"/>
          </a:bodyPr>
          <a:lstStyle/>
          <a:p>
            <a:pPr algn="l"/>
            <a:r>
              <a:rPr lang="en-US" dirty="0"/>
              <a:t>Click </a:t>
            </a:r>
            <a:r>
              <a:rPr lang="en-US" dirty="0">
                <a:hlinkClick r:id="rId3"/>
              </a:rPr>
              <a:t>HERE</a:t>
            </a:r>
            <a:r>
              <a:rPr lang="en-US" dirty="0"/>
              <a:t> to view full Business Plan.</a:t>
            </a:r>
          </a:p>
        </p:txBody>
      </p:sp>
    </p:spTree>
    <p:extLst>
      <p:ext uri="{BB962C8B-B14F-4D97-AF65-F5344CB8AC3E}">
        <p14:creationId xmlns:p14="http://schemas.microsoft.com/office/powerpoint/2010/main" val="281627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87F57D-493B-F14B-A9F8-09460347436A}"/>
              </a:ext>
            </a:extLst>
          </p:cNvPr>
          <p:cNvPicPr>
            <a:picLocks noChangeAspect="1"/>
          </p:cNvPicPr>
          <p:nvPr userDrawn="1"/>
        </p:nvPicPr>
        <p:blipFill>
          <a:blip r:embed="rId2"/>
          <a:stretch>
            <a:fillRect/>
          </a:stretch>
        </p:blipFill>
        <p:spPr>
          <a:xfrm>
            <a:off x="0" y="-16932"/>
            <a:ext cx="12192000" cy="6858000"/>
          </a:xfrm>
          <a:prstGeom prst="rect">
            <a:avLst/>
          </a:prstGeom>
        </p:spPr>
      </p:pic>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2" name="Picture 11">
            <a:extLst>
              <a:ext uri="{FF2B5EF4-FFF2-40B4-BE49-F238E27FC236}">
                <a16:creationId xmlns:a16="http://schemas.microsoft.com/office/drawing/2014/main" id="{47489D25-1714-214D-A62B-205E588AB3B9}"/>
              </a:ext>
            </a:extLst>
          </p:cNvPr>
          <p:cNvPicPr>
            <a:picLocks noChangeAspect="1"/>
          </p:cNvPicPr>
          <p:nvPr userDrawn="1"/>
        </p:nvPicPr>
        <p:blipFill>
          <a:blip r:embed="rId4"/>
          <a:stretch>
            <a:fillRect/>
          </a:stretch>
        </p:blipFill>
        <p:spPr>
          <a:xfrm flipV="1">
            <a:off x="0" y="6366933"/>
            <a:ext cx="12192000" cy="486834"/>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34468EC7-771E-4142-BDBA-302FA64DE9F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D5DE527B-5E39-364A-AD3A-F893B346C8C2}"/>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77514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BF654E-6C4D-D942-A7C0-DEF611FA5103}"/>
              </a:ext>
            </a:extLst>
          </p:cNvPr>
          <p:cNvSpPr/>
          <p:nvPr userDrawn="1"/>
        </p:nvSpPr>
        <p:spPr>
          <a:xfrm>
            <a:off x="0" y="-29633"/>
            <a:ext cx="12192000" cy="6887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2"/>
          <a:stretch>
            <a:fillRect/>
          </a:stretch>
        </p:blipFill>
        <p:spPr>
          <a:xfrm>
            <a:off x="0" y="2692400"/>
            <a:ext cx="12192000" cy="1473200"/>
          </a:xfrm>
          <a:prstGeom prst="rect">
            <a:avLst/>
          </a:prstGeom>
        </p:spPr>
      </p:pic>
      <p:sp>
        <p:nvSpPr>
          <p:cNvPr id="9" name="Rectangle 8">
            <a:extLst>
              <a:ext uri="{FF2B5EF4-FFF2-40B4-BE49-F238E27FC236}">
                <a16:creationId xmlns:a16="http://schemas.microsoft.com/office/drawing/2014/main" id="{EBD68DF7-7FA8-EF46-A7C8-E49918E18332}"/>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a:t>08/05/2024</a:t>
            </a:r>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endParaRPr lang="en-US" dirty="0"/>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CFE7FBBE-B44B-0742-B81B-1D01B83EAA0B}"/>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919CCE7D-6890-4846-ABFD-E7E5ABB2FBD4}"/>
              </a:ext>
            </a:extLst>
          </p:cNvPr>
          <p:cNvPicPr>
            <a:picLocks noChangeAspect="1"/>
          </p:cNvPicPr>
          <p:nvPr userDrawn="1"/>
        </p:nvPicPr>
        <p:blipFill>
          <a:blip r:embed="rId3"/>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1054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pic>
        <p:nvPicPr>
          <p:cNvPr id="13" name="Picture 12">
            <a:extLst>
              <a:ext uri="{FF2B5EF4-FFF2-40B4-BE49-F238E27FC236}">
                <a16:creationId xmlns:a16="http://schemas.microsoft.com/office/drawing/2014/main" id="{3A5C33A4-7465-5442-8A41-A7CD1015D19A}"/>
              </a:ext>
            </a:extLst>
          </p:cNvPr>
          <p:cNvPicPr>
            <a:picLocks noChangeAspect="1"/>
          </p:cNvPicPr>
          <p:nvPr userDrawn="1"/>
        </p:nvPicPr>
        <p:blipFill>
          <a:blip r:embed="rId4"/>
          <a:stretch>
            <a:fillRect/>
          </a:stretch>
        </p:blipFill>
        <p:spPr>
          <a:xfrm rot="10800000" flipV="1">
            <a:off x="0" y="6396567"/>
            <a:ext cx="12192000" cy="461433"/>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a:t>08/05/2024</a:t>
            </a:r>
            <a:endParaRPr lang="en-US" dirty="0"/>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5"/>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endParaRPr lang="en-US" dirty="0"/>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itle 1">
            <a:extLst>
              <a:ext uri="{FF2B5EF4-FFF2-40B4-BE49-F238E27FC236}">
                <a16:creationId xmlns:a16="http://schemas.microsoft.com/office/drawing/2014/main" id="{5E3794CF-AFDE-4140-95A1-23DC9B9B6C7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D609647-7C30-724A-9766-6A72A52E30C2}"/>
              </a:ext>
            </a:extLst>
          </p:cNvPr>
          <p:cNvPicPr>
            <a:picLocks noChangeAspect="1"/>
          </p:cNvPicPr>
          <p:nvPr userDrawn="1"/>
        </p:nvPicPr>
        <p:blipFill>
          <a:blip r:embed="rId6"/>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98804187"/>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sp>
        <p:nvSpPr>
          <p:cNvPr id="14" name="Rectangle 13">
            <a:extLst>
              <a:ext uri="{FF2B5EF4-FFF2-40B4-BE49-F238E27FC236}">
                <a16:creationId xmlns:a16="http://schemas.microsoft.com/office/drawing/2014/main" id="{4EABFFFF-9437-0B44-8EAC-7E21F7DE574B}"/>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r>
              <a:rPr lang="en-US"/>
              <a:t>08/05/2024</a:t>
            </a:r>
            <a:endParaRPr lang="en-US" dirty="0"/>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4"/>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endParaRPr lang="en-US" dirty="0"/>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Title 1">
            <a:extLst>
              <a:ext uri="{FF2B5EF4-FFF2-40B4-BE49-F238E27FC236}">
                <a16:creationId xmlns:a16="http://schemas.microsoft.com/office/drawing/2014/main" id="{0E7C8BD5-559E-C041-9A39-DEB697DD8AC5}"/>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B50ADA3-6311-0B47-B4FD-FD8632968EB4}"/>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51598285"/>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1" name="Picture 10">
            <a:extLst>
              <a:ext uri="{FF2B5EF4-FFF2-40B4-BE49-F238E27FC236}">
                <a16:creationId xmlns:a16="http://schemas.microsoft.com/office/drawing/2014/main" id="{FBF1298F-79C5-AE40-8BF6-6750608BBF40}"/>
              </a:ext>
            </a:extLst>
          </p:cNvPr>
          <p:cNvPicPr>
            <a:picLocks noChangeAspect="1"/>
          </p:cNvPicPr>
          <p:nvPr userDrawn="1"/>
        </p:nvPicPr>
        <p:blipFill>
          <a:blip r:embed="rId4"/>
          <a:stretch>
            <a:fillRect/>
          </a:stretch>
        </p:blipFill>
        <p:spPr>
          <a:xfrm rot="10800000" flipV="1">
            <a:off x="0" y="6366934"/>
            <a:ext cx="12192000" cy="478368"/>
          </a:xfrm>
          <a:prstGeom prst="rect">
            <a:avLst/>
          </a:prstGeom>
        </p:spPr>
      </p:pic>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endParaRPr lang="en-US" dirty="0"/>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r>
              <a:rPr lang="en-US"/>
              <a:t>08/05/2024</a:t>
            </a:r>
            <a:endParaRPr lang="en-US" dirty="0"/>
          </a:p>
        </p:txBody>
      </p:sp>
      <p:pic>
        <p:nvPicPr>
          <p:cNvPr id="15" name="Picture 14">
            <a:extLst>
              <a:ext uri="{FF2B5EF4-FFF2-40B4-BE49-F238E27FC236}">
                <a16:creationId xmlns:a16="http://schemas.microsoft.com/office/drawing/2014/main" id="{DE41377B-67FD-874D-BDC8-C516FDFA7249}"/>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638348593"/>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13" name="Rectangle 12">
            <a:extLst>
              <a:ext uri="{FF2B5EF4-FFF2-40B4-BE49-F238E27FC236}">
                <a16:creationId xmlns:a16="http://schemas.microsoft.com/office/drawing/2014/main" id="{D888F784-32EE-8F4B-ABC7-BCC7E616714C}"/>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endParaRPr lang="en-US" dirty="0"/>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2" y="2755664"/>
            <a:ext cx="7316247"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r>
              <a:rPr lang="en-US"/>
              <a:t>08/05/2024</a:t>
            </a:r>
            <a:endParaRPr lang="en-US" dirty="0"/>
          </a:p>
        </p:txBody>
      </p:sp>
      <p:pic>
        <p:nvPicPr>
          <p:cNvPr id="15" name="Picture 14">
            <a:extLst>
              <a:ext uri="{FF2B5EF4-FFF2-40B4-BE49-F238E27FC236}">
                <a16:creationId xmlns:a16="http://schemas.microsoft.com/office/drawing/2014/main" id="{813C6B5C-F34D-C44D-925A-56A3DC1F99C3}"/>
              </a:ext>
            </a:extLst>
          </p:cNvPr>
          <p:cNvPicPr>
            <a:picLocks noChangeAspect="1"/>
          </p:cNvPicPr>
          <p:nvPr userDrawn="1"/>
        </p:nvPicPr>
        <p:blipFill>
          <a:blip r:embed="rId4"/>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3618450985"/>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FE777B-9D0E-AF47-8002-C879FBADE02E}"/>
              </a:ext>
            </a:extLst>
          </p:cNvPr>
          <p:cNvPicPr>
            <a:picLocks noChangeAspect="1"/>
          </p:cNvPicPr>
          <p:nvPr userDrawn="1"/>
        </p:nvPicPr>
        <p:blipFill>
          <a:blip r:embed="rId27"/>
          <a:stretch>
            <a:fillRect/>
          </a:stretch>
        </p:blipFill>
        <p:spPr>
          <a:xfrm rot="10800000" flipV="1">
            <a:off x="0" y="6396567"/>
            <a:ext cx="12192000" cy="461433"/>
          </a:xfrm>
          <a:prstGeom prst="rect">
            <a:avLst/>
          </a:prstGeom>
        </p:spPr>
      </p:pic>
      <p:pic>
        <p:nvPicPr>
          <p:cNvPr id="7" name="Picture 6">
            <a:extLst>
              <a:ext uri="{FF2B5EF4-FFF2-40B4-BE49-F238E27FC236}">
                <a16:creationId xmlns:a16="http://schemas.microsoft.com/office/drawing/2014/main" id="{6378B2FE-93DC-FD4B-8312-116CA888342D}"/>
              </a:ext>
            </a:extLst>
          </p:cNvPr>
          <p:cNvPicPr>
            <a:picLocks noChangeAspect="1"/>
          </p:cNvPicPr>
          <p:nvPr userDrawn="1"/>
        </p:nvPicPr>
        <p:blipFill>
          <a:blip r:embed="rId27"/>
          <a:stretch>
            <a:fillRect/>
          </a:stretch>
        </p:blipFill>
        <p:spPr>
          <a:xfrm>
            <a:off x="0" y="-22703"/>
            <a:ext cx="12192000" cy="723900"/>
          </a:xfrm>
          <a:prstGeom prst="rect">
            <a:avLst/>
          </a:prstGeom>
        </p:spPr>
      </p:pic>
      <p:sp>
        <p:nvSpPr>
          <p:cNvPr id="2" name="Title Placeholder 1">
            <a:extLst>
              <a:ext uri="{FF2B5EF4-FFF2-40B4-BE49-F238E27FC236}">
                <a16:creationId xmlns:a16="http://schemas.microsoft.com/office/drawing/2014/main" id="{A097CB87-3B1D-4E4E-980C-1CFDB13EBF7F}"/>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099B18-BAFA-1241-A9BC-80C3498E2EFE}"/>
              </a:ext>
            </a:extLst>
          </p:cNvPr>
          <p:cNvSpPr>
            <a:spLocks noGrp="1"/>
          </p:cNvSpPr>
          <p:nvPr>
            <p:ph type="body" idx="1"/>
          </p:nvPr>
        </p:nvSpPr>
        <p:spPr>
          <a:xfrm>
            <a:off x="838200" y="1986593"/>
            <a:ext cx="10515600" cy="4496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401247-AABF-6442-8F41-511DFF798A98}"/>
              </a:ext>
            </a:extLst>
          </p:cNvPr>
          <p:cNvSpPr>
            <a:spLocks noGrp="1"/>
          </p:cNvSpPr>
          <p:nvPr>
            <p:ph type="dt" sz="half" idx="2"/>
          </p:nvPr>
        </p:nvSpPr>
        <p:spPr>
          <a:xfrm>
            <a:off x="838200" y="6438891"/>
            <a:ext cx="990600" cy="365125"/>
          </a:xfrm>
          <a:prstGeom prst="rect">
            <a:avLst/>
          </a:prstGeom>
        </p:spPr>
        <p:txBody>
          <a:bodyPr vert="horz" lIns="91440" tIns="45720" rIns="91440" bIns="45720" rtlCol="0" anchor="ctr"/>
          <a:lstStyle>
            <a:lvl1pPr algn="l">
              <a:defRPr sz="1400">
                <a:solidFill>
                  <a:schemeClr val="bg1"/>
                </a:solidFill>
              </a:defRPr>
            </a:lvl1pPr>
          </a:lstStyle>
          <a:p>
            <a:r>
              <a:rPr lang="en-US"/>
              <a:t>08/05/2024</a:t>
            </a:r>
            <a:endParaRPr lang="en-US" dirty="0"/>
          </a:p>
        </p:txBody>
      </p:sp>
      <p:sp>
        <p:nvSpPr>
          <p:cNvPr id="5" name="Footer Placeholder 4">
            <a:extLst>
              <a:ext uri="{FF2B5EF4-FFF2-40B4-BE49-F238E27FC236}">
                <a16:creationId xmlns:a16="http://schemas.microsoft.com/office/drawing/2014/main" id="{A40506E0-FD13-7F4D-AB19-1B377F3C148D}"/>
              </a:ext>
            </a:extLst>
          </p:cNvPr>
          <p:cNvSpPr>
            <a:spLocks noGrp="1"/>
          </p:cNvSpPr>
          <p:nvPr>
            <p:ph type="ftr" sz="quarter" idx="3"/>
          </p:nvPr>
        </p:nvSpPr>
        <p:spPr>
          <a:xfrm>
            <a:off x="2780558" y="6434341"/>
            <a:ext cx="6595454" cy="365125"/>
          </a:xfrm>
          <a:prstGeom prst="rect">
            <a:avLst/>
          </a:prstGeom>
        </p:spPr>
        <p:txBody>
          <a:bodyPr vert="horz" lIns="91440" tIns="45720" rIns="91440" bIns="45720" rtlCol="0" anchor="ctr"/>
          <a:lstStyle>
            <a:lvl1pPr algn="l">
              <a:defRPr lang="en-US" smtClean="0">
                <a:solidFill>
                  <a:schemeClr val="bg1"/>
                </a:solidFill>
                <a:effectLst/>
              </a:defRPr>
            </a:lvl1pPr>
          </a:lstStyle>
          <a:p>
            <a:pPr algn="ctr"/>
            <a:endParaRPr lang="en-US" dirty="0"/>
          </a:p>
        </p:txBody>
      </p:sp>
      <p:sp>
        <p:nvSpPr>
          <p:cNvPr id="6" name="Slide Number Placeholder 5">
            <a:extLst>
              <a:ext uri="{FF2B5EF4-FFF2-40B4-BE49-F238E27FC236}">
                <a16:creationId xmlns:a16="http://schemas.microsoft.com/office/drawing/2014/main" id="{98BADAEA-97AB-7944-913C-6B83114CAD6A}"/>
              </a:ext>
            </a:extLst>
          </p:cNvPr>
          <p:cNvSpPr>
            <a:spLocks noGrp="1"/>
          </p:cNvSpPr>
          <p:nvPr>
            <p:ph type="sldNum" sz="quarter" idx="4"/>
          </p:nvPr>
        </p:nvSpPr>
        <p:spPr>
          <a:xfrm>
            <a:off x="10327770" y="6442785"/>
            <a:ext cx="14637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A44F-0B46-0144-9406-BEEFAFBECA74}" type="slidenum">
              <a:rPr lang="en-US" smtClean="0"/>
              <a:t>‹#›</a:t>
            </a:fld>
            <a:endParaRPr lang="en-US" dirty="0"/>
          </a:p>
        </p:txBody>
      </p:sp>
      <p:pic>
        <p:nvPicPr>
          <p:cNvPr id="8" name="Picture 7">
            <a:extLst>
              <a:ext uri="{FF2B5EF4-FFF2-40B4-BE49-F238E27FC236}">
                <a16:creationId xmlns:a16="http://schemas.microsoft.com/office/drawing/2014/main" id="{8CA664BA-3472-944D-913B-095466BD01D9}"/>
              </a:ext>
            </a:extLst>
          </p:cNvPr>
          <p:cNvPicPr>
            <a:picLocks noChangeAspect="1"/>
          </p:cNvPicPr>
          <p:nvPr userDrawn="1"/>
        </p:nvPicPr>
        <p:blipFill>
          <a:blip r:embed="rId28"/>
          <a:stretch>
            <a:fillRect/>
          </a:stretch>
        </p:blipFill>
        <p:spPr>
          <a:xfrm>
            <a:off x="9129025" y="179425"/>
            <a:ext cx="2768600" cy="393700"/>
          </a:xfrm>
          <a:prstGeom prst="rect">
            <a:avLst/>
          </a:prstGeom>
        </p:spPr>
      </p:pic>
      <p:sp>
        <p:nvSpPr>
          <p:cNvPr id="12" name="TextBox 11">
            <a:extLst>
              <a:ext uri="{FF2B5EF4-FFF2-40B4-BE49-F238E27FC236}">
                <a16:creationId xmlns:a16="http://schemas.microsoft.com/office/drawing/2014/main" id="{44B94508-2440-3F40-AAFA-4B6FCCB0B5F1}"/>
              </a:ext>
            </a:extLst>
          </p:cNvPr>
          <p:cNvSpPr txBox="1"/>
          <p:nvPr userDrawn="1"/>
        </p:nvSpPr>
        <p:spPr>
          <a:xfrm>
            <a:off x="6832979" y="-309349"/>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1865444309"/>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50" r:id="rId4"/>
    <p:sldLayoutId id="2147483668" r:id="rId5"/>
    <p:sldLayoutId id="2147483660" r:id="rId6"/>
    <p:sldLayoutId id="2147483669" r:id="rId7"/>
    <p:sldLayoutId id="2147483665" r:id="rId8"/>
    <p:sldLayoutId id="2147483670" r:id="rId9"/>
    <p:sldLayoutId id="2147483651" r:id="rId10"/>
    <p:sldLayoutId id="2147483671" r:id="rId11"/>
    <p:sldLayoutId id="2147483652" r:id="rId12"/>
    <p:sldLayoutId id="2147483663" r:id="rId13"/>
    <p:sldLayoutId id="2147483672" r:id="rId14"/>
    <p:sldLayoutId id="2147483653" r:id="rId15"/>
    <p:sldLayoutId id="2147483654" r:id="rId16"/>
    <p:sldLayoutId id="2147483655" r:id="rId17"/>
    <p:sldLayoutId id="2147483666" r:id="rId18"/>
    <p:sldLayoutId id="2147483667" r:id="rId19"/>
    <p:sldLayoutId id="2147483657" r:id="rId20"/>
    <p:sldLayoutId id="2147483658" r:id="rId21"/>
    <p:sldLayoutId id="2147483659" r:id="rId22"/>
    <p:sldLayoutId id="2147483662" r:id="rId23"/>
    <p:sldLayoutId id="2147483664" r:id="rId24"/>
    <p:sldLayoutId id="2147483675" r:id="rId25"/>
  </p:sldLayoutIdLst>
  <p:hf hdr="0" ft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orient="horz" pos="1248"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4.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8.svg"/><Relationship Id="rId17"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32.svg"/><Relationship Id="rId1" Type="http://schemas.openxmlformats.org/officeDocument/2006/relationships/slideLayout" Target="../slideLayouts/slideLayout17.xml"/><Relationship Id="rId6" Type="http://schemas.openxmlformats.org/officeDocument/2006/relationships/image" Target="../media/image22.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2.png"/><Relationship Id="rId14"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44.sv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38.svg"/><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30.png"/><Relationship Id="rId14" Type="http://schemas.openxmlformats.org/officeDocument/2006/relationships/image" Target="../media/image46.svg"/></Relationships>
</file>

<file path=ppt/slides/_rels/slide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50.svg"/><Relationship Id="rId5" Type="http://schemas.openxmlformats.org/officeDocument/2006/relationships/image" Target="../media/image34.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6.svg"/></Relationships>
</file>

<file path=ppt/slides/_rels/slide6.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43.png"/><Relationship Id="rId18" Type="http://schemas.openxmlformats.org/officeDocument/2006/relationships/image" Target="../media/image72.sv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66.svg"/><Relationship Id="rId17" Type="http://schemas.openxmlformats.org/officeDocument/2006/relationships/image" Target="../media/image45.png"/><Relationship Id="rId2" Type="http://schemas.openxmlformats.org/officeDocument/2006/relationships/notesSlide" Target="../notesSlides/notesSlide5.xml"/><Relationship Id="rId16" Type="http://schemas.openxmlformats.org/officeDocument/2006/relationships/image" Target="../media/image70.svg"/><Relationship Id="rId1" Type="http://schemas.openxmlformats.org/officeDocument/2006/relationships/slideLayout" Target="../slideLayouts/slideLayout17.xml"/><Relationship Id="rId6" Type="http://schemas.openxmlformats.org/officeDocument/2006/relationships/image" Target="../media/image60.svg"/><Relationship Id="rId11" Type="http://schemas.openxmlformats.org/officeDocument/2006/relationships/image" Target="../media/image42.pn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41.png"/><Relationship Id="rId14"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AE2872-933D-524D-A185-B1605AEC12B9}"/>
              </a:ext>
            </a:extLst>
          </p:cNvPr>
          <p:cNvSpPr>
            <a:spLocks noGrp="1"/>
          </p:cNvSpPr>
          <p:nvPr>
            <p:ph type="body" sz="quarter" idx="13"/>
          </p:nvPr>
        </p:nvSpPr>
        <p:spPr>
          <a:xfrm>
            <a:off x="1242646" y="2075650"/>
            <a:ext cx="9639960" cy="2299297"/>
          </a:xfrm>
        </p:spPr>
        <p:txBody>
          <a:bodyPr anchor="ctr">
            <a:normAutofit lnSpcReduction="10000"/>
          </a:bodyPr>
          <a:lstStyle/>
          <a:p>
            <a:pPr algn="ctr"/>
            <a:r>
              <a:rPr lang="en-US" b="1" dirty="0" smtClean="0">
                <a:cs typeface="Times New Roman" panose="02020603050405020304" pitchFamily="18" charset="0"/>
              </a:rPr>
              <a:t>Louisiana Department of Health </a:t>
            </a:r>
          </a:p>
          <a:p>
            <a:pPr algn="ctr"/>
            <a:r>
              <a:rPr lang="en-US" b="1" dirty="0" smtClean="0">
                <a:cs typeface="Times New Roman" panose="02020603050405020304" pitchFamily="18" charset="0"/>
              </a:rPr>
              <a:t>CMS Access Rule</a:t>
            </a:r>
          </a:p>
          <a:p>
            <a:pPr algn="ctr"/>
            <a:r>
              <a:rPr lang="en-US" b="1" dirty="0" smtClean="0">
                <a:cs typeface="Times New Roman" panose="02020603050405020304" pitchFamily="18" charset="0"/>
              </a:rPr>
              <a:t>Communicating the BAC and MAC</a:t>
            </a:r>
          </a:p>
        </p:txBody>
      </p:sp>
      <p:sp>
        <p:nvSpPr>
          <p:cNvPr id="4" name="AutoShape 2" descr="Louisiana State Capitol Building - Council for A Better Louisia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id="{3B92642F-AB54-6D41-A177-DC056BD607C6}"/>
              </a:ext>
            </a:extLst>
          </p:cNvPr>
          <p:cNvSpPr txBox="1"/>
          <p:nvPr/>
        </p:nvSpPr>
        <p:spPr>
          <a:xfrm>
            <a:off x="1890584" y="4559643"/>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5" name="TextBox 4">
            <a:extLst>
              <a:ext uri="{FF2B5EF4-FFF2-40B4-BE49-F238E27FC236}">
                <a16:creationId xmlns:a16="http://schemas.microsoft.com/office/drawing/2014/main" id="{7DC369DB-F32F-F8A1-92B2-2BC90D5DB717}"/>
              </a:ext>
            </a:extLst>
          </p:cNvPr>
          <p:cNvSpPr txBox="1"/>
          <p:nvPr/>
        </p:nvSpPr>
        <p:spPr>
          <a:xfrm rot="2984515">
            <a:off x="1242646" y="4601308"/>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6" name="TextBox 5">
            <a:extLst>
              <a:ext uri="{FF2B5EF4-FFF2-40B4-BE49-F238E27FC236}">
                <a16:creationId xmlns:a16="http://schemas.microsoft.com/office/drawing/2014/main" id="{B92E3185-BB18-AD38-F9B0-F0F8F3C63F99}"/>
              </a:ext>
            </a:extLst>
          </p:cNvPr>
          <p:cNvSpPr txBox="1"/>
          <p:nvPr/>
        </p:nvSpPr>
        <p:spPr>
          <a:xfrm>
            <a:off x="4689231" y="3094892"/>
            <a:ext cx="2749061" cy="656493"/>
          </a:xfrm>
          <a:prstGeom prst="rect">
            <a:avLst/>
          </a:prstGeom>
        </p:spPr>
        <p:txBody>
          <a:bodyPr vert="horz" wrap="square" lIns="91440" tIns="45720" rIns="91440" bIns="45720" rtlCol="0" anchor="b">
            <a:normAutofit/>
          </a:bodyPr>
          <a:lstStyle/>
          <a:p>
            <a:pPr algn="l"/>
            <a:endParaRPr lang="en-US" dirty="0"/>
          </a:p>
        </p:txBody>
      </p:sp>
      <p:sp>
        <p:nvSpPr>
          <p:cNvPr id="9" name="TextBox 8">
            <a:extLst>
              <a:ext uri="{FF2B5EF4-FFF2-40B4-BE49-F238E27FC236}">
                <a16:creationId xmlns:a16="http://schemas.microsoft.com/office/drawing/2014/main" id="{0A6B9B3B-32BD-D711-68CD-CF88D47BCD70}"/>
              </a:ext>
            </a:extLst>
          </p:cNvPr>
          <p:cNvSpPr txBox="1"/>
          <p:nvPr/>
        </p:nvSpPr>
        <p:spPr>
          <a:xfrm>
            <a:off x="1963615" y="4536831"/>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0" name="Rectangle 9">
            <a:extLst>
              <a:ext uri="{FF2B5EF4-FFF2-40B4-BE49-F238E27FC236}">
                <a16:creationId xmlns:a16="http://schemas.microsoft.com/office/drawing/2014/main" id="{AC6DCECC-59BB-4140-DA03-330923DBCD00}"/>
              </a:ext>
            </a:extLst>
          </p:cNvPr>
          <p:cNvSpPr/>
          <p:nvPr/>
        </p:nvSpPr>
        <p:spPr>
          <a:xfrm>
            <a:off x="1276019" y="4374947"/>
            <a:ext cx="1326031" cy="384622"/>
          </a:xfrm>
          <a:prstGeom prst="rect">
            <a:avLst/>
          </a:prstGeom>
          <a:solidFill>
            <a:srgbClr val="051E41"/>
          </a:solidFill>
          <a:ln>
            <a:solidFill>
              <a:srgbClr val="051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808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CECEBC-6A36-95D5-5513-EB79FF33C454}"/>
              </a:ext>
            </a:extLst>
          </p:cNvPr>
          <p:cNvSpPr/>
          <p:nvPr/>
        </p:nvSpPr>
        <p:spPr>
          <a:xfrm>
            <a:off x="-51516" y="-65946"/>
            <a:ext cx="12366228" cy="815900"/>
          </a:xfrm>
          <a:prstGeom prst="rect">
            <a:avLst/>
          </a:prstGeom>
          <a:solidFill>
            <a:schemeClr val="tx2">
              <a:alpha val="9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r>
              <a:rPr lang="en-US" sz="4000" b="1" dirty="0">
                <a:cs typeface="Aparajita" panose="020B0604020202020204" pitchFamily="34" charset="0"/>
              </a:rPr>
              <a:t>GETTING INPUT TO IMPROVE MEDICAID</a:t>
            </a:r>
          </a:p>
        </p:txBody>
      </p:sp>
      <p:sp>
        <p:nvSpPr>
          <p:cNvPr id="3" name="TextBox 2">
            <a:extLst>
              <a:ext uri="{FF2B5EF4-FFF2-40B4-BE49-F238E27FC236}">
                <a16:creationId xmlns:a16="http://schemas.microsoft.com/office/drawing/2014/main" id="{96630F23-ADFE-1E72-35BF-B1EA5320C020}"/>
              </a:ext>
            </a:extLst>
          </p:cNvPr>
          <p:cNvSpPr txBox="1"/>
          <p:nvPr/>
        </p:nvSpPr>
        <p:spPr>
          <a:xfrm>
            <a:off x="546619" y="1255928"/>
            <a:ext cx="4056912" cy="4445285"/>
          </a:xfrm>
          <a:prstGeom prst="rect">
            <a:avLst/>
          </a:prstGeom>
          <a:noFill/>
        </p:spPr>
        <p:txBody>
          <a:bodyPr wrap="square" lIns="0" tIns="0" rIns="0" bIns="0" rtlCol="0">
            <a:noAutofit/>
          </a:bodyPr>
          <a:lstStyle/>
          <a:p>
            <a:pPr>
              <a:lnSpc>
                <a:spcPct val="120000"/>
              </a:lnSpc>
              <a:spcAft>
                <a:spcPts val="1200"/>
              </a:spcAft>
            </a:pP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State Medicaid agencies must create a </a:t>
            </a:r>
            <a:r>
              <a:rPr lang="en-US" sz="1600" b="1"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Beneficiary Advisory Council (BAC) and Medicaid Advisory Committee (MAC) </a:t>
            </a: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by </a:t>
            </a:r>
            <a:b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b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July 2025.* </a:t>
            </a:r>
          </a:p>
          <a:p>
            <a:pPr>
              <a:lnSpc>
                <a:spcPct val="120000"/>
              </a:lnSpc>
              <a:spcAft>
                <a:spcPts val="1200"/>
              </a:spcAft>
            </a:pP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These new advisory groups will offer valuable insights to inform Medicaid policy and program design by creating a channel for enrollees to provide feedback to states and a space for states </a:t>
            </a:r>
            <a:b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b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to ask questions, listen, and learn.</a:t>
            </a:r>
          </a:p>
          <a:p>
            <a:pPr>
              <a:lnSpc>
                <a:spcPct val="120000"/>
              </a:lnSpc>
              <a:spcAft>
                <a:spcPts val="1200"/>
              </a:spcAft>
            </a:pP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States may </a:t>
            </a:r>
            <a:r>
              <a:rPr lang="en-US" sz="1600" b="1"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adapt existing committees </a:t>
            </a:r>
            <a:r>
              <a:rPr lang="en-US" sz="1600" dirty="0">
                <a:solidFill>
                  <a:schemeClr val="bg2">
                    <a:lumMod val="25000"/>
                  </a:schemeClr>
                </a:solidFill>
                <a:latin typeface="Calibri" panose="020F0502020204030204" pitchFamily="34" charset="0"/>
                <a:ea typeface="Helvetica Neue" panose="02000503000000020004" pitchFamily="2" charset="0"/>
                <a:cs typeface="Calibri" panose="020F0502020204030204" pitchFamily="34" charset="0"/>
              </a:rPr>
              <a:t>to meet requirements of the BAC and MAC, as long as the existing committees meet the new requirements, and the state declares in publicly posted bylaws that the group is being used to fulfill the BAC and MAC regulatory requirements. </a:t>
            </a:r>
          </a:p>
          <a:p>
            <a:pPr>
              <a:lnSpc>
                <a:spcPct val="120000"/>
              </a:lnSpc>
            </a:pPr>
            <a:endParaRPr lang="en-US" sz="16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endParaRPr>
          </a:p>
        </p:txBody>
      </p:sp>
      <p:sp>
        <p:nvSpPr>
          <p:cNvPr id="2" name="Rounded Rectangle 1">
            <a:extLst>
              <a:ext uri="{FF2B5EF4-FFF2-40B4-BE49-F238E27FC236}">
                <a16:creationId xmlns:a16="http://schemas.microsoft.com/office/drawing/2014/main" id="{69DC8DB9-D864-4BD5-2192-EF2727D18566}"/>
              </a:ext>
            </a:extLst>
          </p:cNvPr>
          <p:cNvSpPr/>
          <p:nvPr/>
        </p:nvSpPr>
        <p:spPr>
          <a:xfrm>
            <a:off x="5111792" y="1139641"/>
            <a:ext cx="6660619" cy="5278975"/>
          </a:xfrm>
          <a:prstGeom prst="roundRect">
            <a:avLst>
              <a:gd name="adj" fmla="val 4443"/>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4" name="Rectangle: Rounded Corners 239">
            <a:extLst>
              <a:ext uri="{FF2B5EF4-FFF2-40B4-BE49-F238E27FC236}">
                <a16:creationId xmlns:a16="http://schemas.microsoft.com/office/drawing/2014/main" id="{B4CB0274-2710-20B0-5722-EA3F1CF4BA7A}"/>
              </a:ext>
            </a:extLst>
          </p:cNvPr>
          <p:cNvSpPr/>
          <p:nvPr/>
        </p:nvSpPr>
        <p:spPr>
          <a:xfrm>
            <a:off x="6979739" y="2517796"/>
            <a:ext cx="1371600" cy="1645920"/>
          </a:xfrm>
          <a:prstGeom prst="roundRect">
            <a:avLst>
              <a:gd name="adj" fmla="val 8049"/>
            </a:avLst>
          </a:prstGeom>
          <a:solidFill>
            <a:srgbClr val="1EA1A1"/>
          </a:solidFill>
          <a:ln w="25400" cap="flat" cmpd="sng" algn="ctr">
            <a:noFill/>
            <a:prstDash val="solid"/>
          </a:ln>
          <a:effectLst/>
        </p:spPr>
        <p:txBody>
          <a:bodyPr/>
          <a:lstStyle/>
          <a:p>
            <a:endParaRPr lang="en-US" dirty="0"/>
          </a:p>
        </p:txBody>
      </p:sp>
      <p:sp>
        <p:nvSpPr>
          <p:cNvPr id="6" name="TextBox 5">
            <a:extLst>
              <a:ext uri="{FF2B5EF4-FFF2-40B4-BE49-F238E27FC236}">
                <a16:creationId xmlns:a16="http://schemas.microsoft.com/office/drawing/2014/main" id="{8BEC35C7-46F8-28E8-B56B-6C2B978678E1}"/>
              </a:ext>
            </a:extLst>
          </p:cNvPr>
          <p:cNvSpPr txBox="1"/>
          <p:nvPr/>
        </p:nvSpPr>
        <p:spPr>
          <a:xfrm>
            <a:off x="5497569" y="1470420"/>
            <a:ext cx="5669199" cy="738237"/>
          </a:xfrm>
          <a:prstGeom prst="rect">
            <a:avLst/>
          </a:prstGeom>
          <a:noFill/>
        </p:spPr>
        <p:txBody>
          <a:bodyPr wrap="square" lIns="0" tIns="0" rIns="0" bIns="0">
            <a:noAutofit/>
          </a:bodyPr>
          <a:lstStyle/>
          <a:p>
            <a:pPr>
              <a:lnSpc>
                <a:spcPct val="110000"/>
              </a:lnSpc>
              <a:tabLst>
                <a:tab pos="392094" algn="l"/>
              </a:tabLst>
            </a:pPr>
            <a:r>
              <a:rPr lang="en-US" b="1" dirty="0">
                <a:solidFill>
                  <a:srgbClr val="188181"/>
                </a:solidFill>
                <a:ea typeface="Helvetica Neue" panose="02000503000000020004" pitchFamily="2" charset="0"/>
                <a:cs typeface="Helvetica Neue" panose="02000503000000020004" pitchFamily="2" charset="0"/>
              </a:rPr>
              <a:t>The BAC and MAC will provide insights to the state Medicaid agency on topics related to program operations and the needs of Medicaid members, including:</a:t>
            </a:r>
          </a:p>
        </p:txBody>
      </p:sp>
      <p:pic>
        <p:nvPicPr>
          <p:cNvPr id="7" name="Graphic 6">
            <a:extLst>
              <a:ext uri="{FF2B5EF4-FFF2-40B4-BE49-F238E27FC236}">
                <a16:creationId xmlns:a16="http://schemas.microsoft.com/office/drawing/2014/main" id="{0DC210E6-560E-7938-5251-284306F31B25}"/>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7636935" y="2644211"/>
            <a:ext cx="584199" cy="574039"/>
          </a:xfrm>
          <a:prstGeom prst="rect">
            <a:avLst/>
          </a:prstGeom>
        </p:spPr>
      </p:pic>
      <p:sp>
        <p:nvSpPr>
          <p:cNvPr id="12" name="Rectangle: Rounded Corners 239">
            <a:extLst>
              <a:ext uri="{FF2B5EF4-FFF2-40B4-BE49-F238E27FC236}">
                <a16:creationId xmlns:a16="http://schemas.microsoft.com/office/drawing/2014/main" id="{1E595440-ACE5-A6B7-7890-CFECC9264D4B}"/>
              </a:ext>
            </a:extLst>
          </p:cNvPr>
          <p:cNvSpPr/>
          <p:nvPr/>
        </p:nvSpPr>
        <p:spPr>
          <a:xfrm>
            <a:off x="5414335" y="2517796"/>
            <a:ext cx="1371600" cy="1645920"/>
          </a:xfrm>
          <a:prstGeom prst="roundRect">
            <a:avLst>
              <a:gd name="adj" fmla="val 8049"/>
            </a:avLst>
          </a:prstGeom>
          <a:solidFill>
            <a:srgbClr val="1EA1A1"/>
          </a:solidFill>
          <a:ln w="25400" cap="flat" cmpd="sng" algn="ctr">
            <a:noFill/>
            <a:prstDash val="solid"/>
          </a:ln>
          <a:effectLst/>
        </p:spPr>
        <p:txBody>
          <a:bodyPr/>
          <a:lstStyle/>
          <a:p>
            <a:endParaRPr lang="en-US" dirty="0"/>
          </a:p>
        </p:txBody>
      </p:sp>
      <p:pic>
        <p:nvPicPr>
          <p:cNvPr id="13" name="Graphic 12">
            <a:extLst>
              <a:ext uri="{FF2B5EF4-FFF2-40B4-BE49-F238E27FC236}">
                <a16:creationId xmlns:a16="http://schemas.microsoft.com/office/drawing/2014/main" id="{BCAA0BBC-0DDD-6D5E-720D-7B621996A525}"/>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6044484" y="2623767"/>
            <a:ext cx="620136" cy="609351"/>
          </a:xfrm>
          <a:prstGeom prst="rect">
            <a:avLst/>
          </a:prstGeom>
        </p:spPr>
      </p:pic>
      <p:sp>
        <p:nvSpPr>
          <p:cNvPr id="14" name="Rectangle: Rounded Corners 239">
            <a:extLst>
              <a:ext uri="{FF2B5EF4-FFF2-40B4-BE49-F238E27FC236}">
                <a16:creationId xmlns:a16="http://schemas.microsoft.com/office/drawing/2014/main" id="{EB25DB94-12F7-5C72-4486-CB251E330D5C}"/>
              </a:ext>
            </a:extLst>
          </p:cNvPr>
          <p:cNvSpPr/>
          <p:nvPr/>
        </p:nvSpPr>
        <p:spPr>
          <a:xfrm>
            <a:off x="8539476" y="2517796"/>
            <a:ext cx="1371600" cy="1645920"/>
          </a:xfrm>
          <a:prstGeom prst="roundRect">
            <a:avLst>
              <a:gd name="adj" fmla="val 8049"/>
            </a:avLst>
          </a:prstGeom>
          <a:solidFill>
            <a:srgbClr val="1EA1A1"/>
          </a:solidFill>
          <a:ln w="25400" cap="flat" cmpd="sng" algn="ctr">
            <a:noFill/>
            <a:prstDash val="solid"/>
          </a:ln>
          <a:effectLst/>
        </p:spPr>
        <p:txBody>
          <a:bodyPr/>
          <a:lstStyle/>
          <a:p>
            <a:endParaRPr lang="en-US" dirty="0"/>
          </a:p>
        </p:txBody>
      </p:sp>
      <p:pic>
        <p:nvPicPr>
          <p:cNvPr id="15" name="Graphic 14">
            <a:extLst>
              <a:ext uri="{FF2B5EF4-FFF2-40B4-BE49-F238E27FC236}">
                <a16:creationId xmlns:a16="http://schemas.microsoft.com/office/drawing/2014/main" id="{17E549BC-1627-FDF5-5384-129970AC50B6}"/>
              </a:ext>
            </a:extLst>
          </p:cNvPr>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9149824" y="2608900"/>
            <a:ext cx="656075" cy="644665"/>
          </a:xfrm>
          <a:prstGeom prst="rect">
            <a:avLst/>
          </a:prstGeom>
        </p:spPr>
      </p:pic>
      <p:sp>
        <p:nvSpPr>
          <p:cNvPr id="16" name="Rectangle: Rounded Corners 239">
            <a:extLst>
              <a:ext uri="{FF2B5EF4-FFF2-40B4-BE49-F238E27FC236}">
                <a16:creationId xmlns:a16="http://schemas.microsoft.com/office/drawing/2014/main" id="{9C696893-8F97-BDE2-171A-5D7190224128}"/>
              </a:ext>
            </a:extLst>
          </p:cNvPr>
          <p:cNvSpPr/>
          <p:nvPr/>
        </p:nvSpPr>
        <p:spPr>
          <a:xfrm>
            <a:off x="10062669" y="2517796"/>
            <a:ext cx="1371600" cy="1645920"/>
          </a:xfrm>
          <a:prstGeom prst="roundRect">
            <a:avLst>
              <a:gd name="adj" fmla="val 8049"/>
            </a:avLst>
          </a:prstGeom>
          <a:solidFill>
            <a:srgbClr val="1EA1A1"/>
          </a:solidFill>
          <a:ln w="25400" cap="flat" cmpd="sng" algn="ctr">
            <a:noFill/>
            <a:prstDash val="solid"/>
          </a:ln>
          <a:effectLst/>
        </p:spPr>
        <p:txBody>
          <a:bodyPr/>
          <a:lstStyle/>
          <a:p>
            <a:endParaRPr lang="en-US" dirty="0"/>
          </a:p>
        </p:txBody>
      </p:sp>
      <p:sp>
        <p:nvSpPr>
          <p:cNvPr id="17" name="Freeform: Shape 240">
            <a:extLst>
              <a:ext uri="{FF2B5EF4-FFF2-40B4-BE49-F238E27FC236}">
                <a16:creationId xmlns:a16="http://schemas.microsoft.com/office/drawing/2014/main" id="{6E4F82C9-CADD-343B-5FF6-A5EA06987630}"/>
              </a:ext>
            </a:extLst>
          </p:cNvPr>
          <p:cNvSpPr/>
          <p:nvPr/>
        </p:nvSpPr>
        <p:spPr>
          <a:xfrm>
            <a:off x="10027145" y="3344470"/>
            <a:ext cx="1371600"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600" b="1" dirty="0">
                <a:solidFill>
                  <a:srgbClr val="E9F6F6"/>
                </a:solidFill>
                <a:cs typeface="Arial" panose="020B0604020202020204" pitchFamily="34" charset="0"/>
              </a:rPr>
              <a:t>Eligibility, Enroll</a:t>
            </a:r>
            <a:r>
              <a:rPr lang="en-US" sz="1600" b="1" dirty="0" err="1">
                <a:solidFill>
                  <a:srgbClr val="E9F6F6"/>
                </a:solidFill>
                <a:cs typeface="Arial" panose="020B0604020202020204" pitchFamily="34" charset="0"/>
              </a:rPr>
              <a:t>ment</a:t>
            </a:r>
            <a:r>
              <a:rPr lang="en-US" sz="1600" b="1" dirty="0">
                <a:solidFill>
                  <a:srgbClr val="E9F6F6"/>
                </a:solidFill>
                <a:cs typeface="Arial" panose="020B0604020202020204" pitchFamily="34" charset="0"/>
              </a:rPr>
              <a:t>, </a:t>
            </a:r>
            <a:br>
              <a:rPr lang="en-US" sz="1600" b="1" dirty="0">
                <a:solidFill>
                  <a:srgbClr val="E9F6F6"/>
                </a:solidFill>
                <a:cs typeface="Arial" panose="020B0604020202020204" pitchFamily="34" charset="0"/>
              </a:rPr>
            </a:br>
            <a:r>
              <a:rPr lang="en-US" sz="1600" b="1" dirty="0">
                <a:solidFill>
                  <a:srgbClr val="E9F6F6"/>
                </a:solidFill>
                <a:cs typeface="Arial" panose="020B0604020202020204" pitchFamily="34" charset="0"/>
              </a:rPr>
              <a:t>and Renewal Processes</a:t>
            </a:r>
          </a:p>
        </p:txBody>
      </p:sp>
      <p:pic>
        <p:nvPicPr>
          <p:cNvPr id="18" name="Graphic 17">
            <a:extLst>
              <a:ext uri="{FF2B5EF4-FFF2-40B4-BE49-F238E27FC236}">
                <a16:creationId xmlns:a16="http://schemas.microsoft.com/office/drawing/2014/main" id="{F9519CD1-7D54-F727-0851-C1F347C6FB57}"/>
              </a:ext>
            </a:extLst>
          </p:cNvPr>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10702354" y="2625544"/>
            <a:ext cx="622199" cy="611377"/>
          </a:xfrm>
          <a:prstGeom prst="rect">
            <a:avLst/>
          </a:prstGeom>
        </p:spPr>
      </p:pic>
      <p:sp>
        <p:nvSpPr>
          <p:cNvPr id="22" name="Freeform: Shape 240">
            <a:extLst>
              <a:ext uri="{FF2B5EF4-FFF2-40B4-BE49-F238E27FC236}">
                <a16:creationId xmlns:a16="http://schemas.microsoft.com/office/drawing/2014/main" id="{E99E2FC3-5C8B-1014-C0AD-BA6C3658F89D}"/>
              </a:ext>
            </a:extLst>
          </p:cNvPr>
          <p:cNvSpPr/>
          <p:nvPr/>
        </p:nvSpPr>
        <p:spPr>
          <a:xfrm>
            <a:off x="8540549" y="3248585"/>
            <a:ext cx="1359699"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600" b="1" dirty="0">
                <a:solidFill>
                  <a:srgbClr val="E9F6F6"/>
                </a:solidFill>
                <a:cs typeface="Arial" panose="020B0604020202020204" pitchFamily="34" charset="0"/>
              </a:rPr>
              <a:t>Quality of Services</a:t>
            </a:r>
          </a:p>
        </p:txBody>
      </p:sp>
      <p:sp>
        <p:nvSpPr>
          <p:cNvPr id="27" name="Freeform: Shape 240">
            <a:extLst>
              <a:ext uri="{FF2B5EF4-FFF2-40B4-BE49-F238E27FC236}">
                <a16:creationId xmlns:a16="http://schemas.microsoft.com/office/drawing/2014/main" id="{32F7AE37-5CD2-45B2-4861-77594D882368}"/>
              </a:ext>
            </a:extLst>
          </p:cNvPr>
          <p:cNvSpPr/>
          <p:nvPr/>
        </p:nvSpPr>
        <p:spPr>
          <a:xfrm>
            <a:off x="6990567" y="3248585"/>
            <a:ext cx="1360772"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600" b="1" dirty="0">
                <a:solidFill>
                  <a:srgbClr val="E9F6F6"/>
                </a:solidFill>
                <a:cs typeface="Arial" panose="020B0604020202020204" pitchFamily="34" charset="0"/>
              </a:rPr>
              <a:t>Coordination</a:t>
            </a:r>
            <a:r>
              <a:rPr lang="en-US" sz="1400" b="1" dirty="0">
                <a:solidFill>
                  <a:srgbClr val="E9F6F6"/>
                </a:solidFill>
                <a:cs typeface="Arial" panose="020B0604020202020204" pitchFamily="34" charset="0"/>
              </a:rPr>
              <a:t> </a:t>
            </a:r>
            <a:br>
              <a:rPr lang="en-US" sz="1400" b="1" dirty="0">
                <a:solidFill>
                  <a:srgbClr val="E9F6F6"/>
                </a:solidFill>
                <a:cs typeface="Arial" panose="020B0604020202020204" pitchFamily="34" charset="0"/>
              </a:rPr>
            </a:br>
            <a:r>
              <a:rPr lang="en-US" sz="1400" b="1" dirty="0">
                <a:solidFill>
                  <a:srgbClr val="E9F6F6"/>
                </a:solidFill>
                <a:cs typeface="Arial" panose="020B0604020202020204" pitchFamily="34" charset="0"/>
              </a:rPr>
              <a:t>of Care</a:t>
            </a:r>
          </a:p>
        </p:txBody>
      </p:sp>
      <p:sp>
        <p:nvSpPr>
          <p:cNvPr id="29" name="Freeform: Shape 240">
            <a:extLst>
              <a:ext uri="{FF2B5EF4-FFF2-40B4-BE49-F238E27FC236}">
                <a16:creationId xmlns:a16="http://schemas.microsoft.com/office/drawing/2014/main" id="{631D47F6-C121-E50A-1A38-D0C6340128BD}"/>
              </a:ext>
            </a:extLst>
          </p:cNvPr>
          <p:cNvSpPr/>
          <p:nvPr/>
        </p:nvSpPr>
        <p:spPr>
          <a:xfrm>
            <a:off x="5415892" y="3344894"/>
            <a:ext cx="1370043"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600" b="1" dirty="0">
                <a:solidFill>
                  <a:srgbClr val="E9F6F6"/>
                </a:solidFill>
                <a:cs typeface="Arial" panose="020B0604020202020204" pitchFamily="34" charset="0"/>
              </a:rPr>
              <a:t>Additions and Changes </a:t>
            </a:r>
            <a:br>
              <a:rPr lang="en-US" sz="1600" b="1" dirty="0">
                <a:solidFill>
                  <a:srgbClr val="E9F6F6"/>
                </a:solidFill>
                <a:cs typeface="Arial" panose="020B0604020202020204" pitchFamily="34" charset="0"/>
              </a:rPr>
            </a:br>
            <a:r>
              <a:rPr lang="en-US" sz="1600" b="1" dirty="0">
                <a:solidFill>
                  <a:srgbClr val="E9F6F6"/>
                </a:solidFill>
                <a:cs typeface="Arial" panose="020B0604020202020204" pitchFamily="34" charset="0"/>
              </a:rPr>
              <a:t>to Covered Services</a:t>
            </a:r>
          </a:p>
        </p:txBody>
      </p:sp>
      <p:sp>
        <p:nvSpPr>
          <p:cNvPr id="31" name="Rectangle: Rounded Corners 239">
            <a:extLst>
              <a:ext uri="{FF2B5EF4-FFF2-40B4-BE49-F238E27FC236}">
                <a16:creationId xmlns:a16="http://schemas.microsoft.com/office/drawing/2014/main" id="{36837EA1-00FB-D616-2801-9F87F669CEDE}"/>
              </a:ext>
            </a:extLst>
          </p:cNvPr>
          <p:cNvSpPr/>
          <p:nvPr/>
        </p:nvSpPr>
        <p:spPr>
          <a:xfrm>
            <a:off x="5414335" y="4414275"/>
            <a:ext cx="1371600" cy="1645920"/>
          </a:xfrm>
          <a:prstGeom prst="roundRect">
            <a:avLst>
              <a:gd name="adj" fmla="val 8049"/>
            </a:avLst>
          </a:prstGeom>
          <a:solidFill>
            <a:srgbClr val="1EA1A1"/>
          </a:solidFill>
          <a:ln w="25400" cap="flat" cmpd="sng" algn="ctr">
            <a:noFill/>
            <a:prstDash val="solid"/>
          </a:ln>
          <a:effectLst/>
        </p:spPr>
        <p:txBody>
          <a:bodyPr/>
          <a:lstStyle/>
          <a:p>
            <a:endParaRPr lang="en-US"/>
          </a:p>
        </p:txBody>
      </p:sp>
      <p:sp>
        <p:nvSpPr>
          <p:cNvPr id="33" name="Freeform: Shape 240">
            <a:extLst>
              <a:ext uri="{FF2B5EF4-FFF2-40B4-BE49-F238E27FC236}">
                <a16:creationId xmlns:a16="http://schemas.microsoft.com/office/drawing/2014/main" id="{574102FE-4EC8-5ACC-CF13-1A4954A0F718}"/>
              </a:ext>
            </a:extLst>
          </p:cNvPr>
          <p:cNvSpPr/>
          <p:nvPr/>
        </p:nvSpPr>
        <p:spPr>
          <a:xfrm>
            <a:off x="5366393" y="5153869"/>
            <a:ext cx="1518248"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45720" bIns="0" numCol="1" spcCol="1270" anchor="b" anchorCtr="0">
            <a:noAutofit/>
          </a:bodyPr>
          <a:lstStyle/>
          <a:p>
            <a:pPr defTabSz="622268">
              <a:lnSpc>
                <a:spcPct val="90000"/>
              </a:lnSpc>
              <a:spcBef>
                <a:spcPct val="0"/>
              </a:spcBef>
              <a:defRPr/>
            </a:pPr>
            <a:r>
              <a:rPr lang="en-US" sz="1400" b="1" dirty="0">
                <a:solidFill>
                  <a:srgbClr val="E9F6F6"/>
                </a:solidFill>
                <a:cs typeface="Arial" panose="020B0604020202020204" pitchFamily="34" charset="0"/>
              </a:rPr>
              <a:t>Enrollee </a:t>
            </a:r>
            <a:br>
              <a:rPr lang="en-US" sz="1400" b="1" dirty="0">
                <a:solidFill>
                  <a:srgbClr val="E9F6F6"/>
                </a:solidFill>
                <a:cs typeface="Arial" panose="020B0604020202020204" pitchFamily="34" charset="0"/>
              </a:rPr>
            </a:br>
            <a:r>
              <a:rPr lang="en-US" sz="1400" b="1" dirty="0">
                <a:solidFill>
                  <a:srgbClr val="E9F6F6"/>
                </a:solidFill>
                <a:cs typeface="Arial" panose="020B0604020202020204" pitchFamily="34" charset="0"/>
              </a:rPr>
              <a:t>and Provider Communications</a:t>
            </a:r>
          </a:p>
        </p:txBody>
      </p:sp>
      <p:pic>
        <p:nvPicPr>
          <p:cNvPr id="34" name="Graphic 33">
            <a:extLst>
              <a:ext uri="{FF2B5EF4-FFF2-40B4-BE49-F238E27FC236}">
                <a16:creationId xmlns:a16="http://schemas.microsoft.com/office/drawing/2014/main" id="{DBDFDB3D-DE1F-6649-0004-3EFEB3FA5256}"/>
              </a:ext>
            </a:extLst>
          </p:cNvPr>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6096002" y="4545101"/>
            <a:ext cx="568620" cy="558731"/>
          </a:xfrm>
          <a:prstGeom prst="rect">
            <a:avLst/>
          </a:prstGeom>
        </p:spPr>
      </p:pic>
      <p:sp>
        <p:nvSpPr>
          <p:cNvPr id="35" name="Rectangle: Rounded Corners 239">
            <a:extLst>
              <a:ext uri="{FF2B5EF4-FFF2-40B4-BE49-F238E27FC236}">
                <a16:creationId xmlns:a16="http://schemas.microsoft.com/office/drawing/2014/main" id="{DF6DE619-D0A2-337B-2B36-250CE6BEDA2C}"/>
              </a:ext>
            </a:extLst>
          </p:cNvPr>
          <p:cNvSpPr/>
          <p:nvPr/>
        </p:nvSpPr>
        <p:spPr>
          <a:xfrm>
            <a:off x="6955407" y="4414275"/>
            <a:ext cx="1371600" cy="1645920"/>
          </a:xfrm>
          <a:prstGeom prst="roundRect">
            <a:avLst>
              <a:gd name="adj" fmla="val 8049"/>
            </a:avLst>
          </a:prstGeom>
          <a:solidFill>
            <a:srgbClr val="1EA1A1"/>
          </a:solidFill>
          <a:ln w="25400" cap="flat" cmpd="sng" algn="ctr">
            <a:noFill/>
            <a:prstDash val="solid"/>
          </a:ln>
          <a:effectLst/>
        </p:spPr>
        <p:txBody>
          <a:bodyPr/>
          <a:lstStyle/>
          <a:p>
            <a:endParaRPr lang="en-US"/>
          </a:p>
        </p:txBody>
      </p:sp>
      <p:sp>
        <p:nvSpPr>
          <p:cNvPr id="37" name="Freeform: Shape 240">
            <a:extLst>
              <a:ext uri="{FF2B5EF4-FFF2-40B4-BE49-F238E27FC236}">
                <a16:creationId xmlns:a16="http://schemas.microsoft.com/office/drawing/2014/main" id="{66523B9B-0593-A755-A835-519966313071}"/>
              </a:ext>
            </a:extLst>
          </p:cNvPr>
          <p:cNvSpPr/>
          <p:nvPr/>
        </p:nvSpPr>
        <p:spPr>
          <a:xfrm>
            <a:off x="6966235" y="5145065"/>
            <a:ext cx="1360772"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600" b="1" dirty="0">
                <a:solidFill>
                  <a:srgbClr val="E9F6F6"/>
                </a:solidFill>
                <a:cs typeface="Arial" panose="020B0604020202020204" pitchFamily="34" charset="0"/>
              </a:rPr>
              <a:t>Access to Services</a:t>
            </a:r>
          </a:p>
        </p:txBody>
      </p:sp>
      <p:pic>
        <p:nvPicPr>
          <p:cNvPr id="41" name="Graphic 40">
            <a:extLst>
              <a:ext uri="{FF2B5EF4-FFF2-40B4-BE49-F238E27FC236}">
                <a16:creationId xmlns:a16="http://schemas.microsoft.com/office/drawing/2014/main" id="{1C7373A3-8883-8ECF-100E-E34CDED91966}"/>
              </a:ext>
            </a:extLst>
          </p:cNvPr>
          <p:cNvPicPr>
            <a:picLocks noChangeAspect="1"/>
          </p:cNvPicPr>
          <p:nvPr/>
        </p:nvPicPr>
        <p:blipFill>
          <a:blip r:embed="rId13">
            <a:extLst>
              <a:ext uri="{96DAC541-7B7A-43D3-8B79-37D633B846F1}">
                <asvg:svgBlip xmlns="" xmlns:asvg="http://schemas.microsoft.com/office/drawing/2016/SVG/main" r:embed="rId14"/>
              </a:ext>
            </a:extLst>
          </a:blip>
          <a:srcRect/>
          <a:stretch/>
        </p:blipFill>
        <p:spPr>
          <a:xfrm>
            <a:off x="7636933" y="4542716"/>
            <a:ext cx="573920" cy="563939"/>
          </a:xfrm>
          <a:prstGeom prst="rect">
            <a:avLst/>
          </a:prstGeom>
        </p:spPr>
      </p:pic>
      <p:sp>
        <p:nvSpPr>
          <p:cNvPr id="46" name="Rectangle: Rounded Corners 239">
            <a:extLst>
              <a:ext uri="{FF2B5EF4-FFF2-40B4-BE49-F238E27FC236}">
                <a16:creationId xmlns:a16="http://schemas.microsoft.com/office/drawing/2014/main" id="{732C4B1A-9DC1-BD75-521B-96C00CF3ABEF}"/>
              </a:ext>
            </a:extLst>
          </p:cNvPr>
          <p:cNvSpPr/>
          <p:nvPr/>
        </p:nvSpPr>
        <p:spPr>
          <a:xfrm>
            <a:off x="8539476" y="4411883"/>
            <a:ext cx="1371600" cy="1645920"/>
          </a:xfrm>
          <a:prstGeom prst="roundRect">
            <a:avLst>
              <a:gd name="adj" fmla="val 8049"/>
            </a:avLst>
          </a:prstGeom>
          <a:solidFill>
            <a:srgbClr val="1EA1A1"/>
          </a:solidFill>
          <a:ln w="25400" cap="flat" cmpd="sng" algn="ctr">
            <a:noFill/>
            <a:prstDash val="solid"/>
          </a:ln>
          <a:effectLst/>
        </p:spPr>
        <p:txBody>
          <a:bodyPr/>
          <a:lstStyle/>
          <a:p>
            <a:endParaRPr lang="en-US"/>
          </a:p>
        </p:txBody>
      </p:sp>
      <p:sp>
        <p:nvSpPr>
          <p:cNvPr id="47" name="Freeform: Shape 240">
            <a:extLst>
              <a:ext uri="{FF2B5EF4-FFF2-40B4-BE49-F238E27FC236}">
                <a16:creationId xmlns:a16="http://schemas.microsoft.com/office/drawing/2014/main" id="{347C6D5C-A7E6-F525-478A-CD0289852B17}"/>
              </a:ext>
            </a:extLst>
          </p:cNvPr>
          <p:cNvSpPr/>
          <p:nvPr/>
        </p:nvSpPr>
        <p:spPr>
          <a:xfrm>
            <a:off x="8528648" y="5218249"/>
            <a:ext cx="1371600"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400" b="1" dirty="0">
                <a:solidFill>
                  <a:srgbClr val="E9F6F6"/>
                </a:solidFill>
                <a:cs typeface="Arial" panose="020B0604020202020204" pitchFamily="34" charset="0"/>
              </a:rPr>
              <a:t>Cultural Competency, Language Access, and Health Equity</a:t>
            </a:r>
          </a:p>
        </p:txBody>
      </p:sp>
      <p:pic>
        <p:nvPicPr>
          <p:cNvPr id="50" name="Graphic 49">
            <a:extLst>
              <a:ext uri="{FF2B5EF4-FFF2-40B4-BE49-F238E27FC236}">
                <a16:creationId xmlns:a16="http://schemas.microsoft.com/office/drawing/2014/main" id="{11422A3E-FADE-8571-89B9-D0B51DCBBCD4}"/>
              </a:ext>
            </a:extLst>
          </p:cNvPr>
          <p:cNvPicPr>
            <a:picLocks noChangeAspect="1"/>
          </p:cNvPicPr>
          <p:nvPr/>
        </p:nvPicPr>
        <p:blipFill>
          <a:blip r:embed="rId15">
            <a:extLst>
              <a:ext uri="{96DAC541-7B7A-43D3-8B79-37D633B846F1}">
                <asvg:svgBlip xmlns="" xmlns:asvg="http://schemas.microsoft.com/office/drawing/2016/SVG/main" r:embed="rId16"/>
              </a:ext>
            </a:extLst>
          </a:blip>
          <a:srcRect/>
          <a:stretch/>
        </p:blipFill>
        <p:spPr>
          <a:xfrm>
            <a:off x="9028982" y="4558870"/>
            <a:ext cx="752047" cy="433577"/>
          </a:xfrm>
          <a:prstGeom prst="rect">
            <a:avLst/>
          </a:prstGeom>
        </p:spPr>
      </p:pic>
      <p:sp>
        <p:nvSpPr>
          <p:cNvPr id="52" name="Rectangle: Rounded Corners 239">
            <a:extLst>
              <a:ext uri="{FF2B5EF4-FFF2-40B4-BE49-F238E27FC236}">
                <a16:creationId xmlns:a16="http://schemas.microsoft.com/office/drawing/2014/main" id="{F58AF0E1-01E2-D3BF-2346-334E17A162A4}"/>
              </a:ext>
            </a:extLst>
          </p:cNvPr>
          <p:cNvSpPr/>
          <p:nvPr/>
        </p:nvSpPr>
        <p:spPr>
          <a:xfrm>
            <a:off x="10057723" y="4412085"/>
            <a:ext cx="1371600" cy="1645920"/>
          </a:xfrm>
          <a:prstGeom prst="roundRect">
            <a:avLst>
              <a:gd name="adj" fmla="val 8049"/>
            </a:avLst>
          </a:prstGeom>
          <a:solidFill>
            <a:srgbClr val="1EA1A1"/>
          </a:solidFill>
          <a:ln w="25400" cap="flat" cmpd="sng" algn="ctr">
            <a:noFill/>
            <a:prstDash val="solid"/>
          </a:ln>
          <a:effectLst/>
        </p:spPr>
        <p:txBody>
          <a:bodyPr/>
          <a:lstStyle/>
          <a:p>
            <a:endParaRPr lang="en-US"/>
          </a:p>
        </p:txBody>
      </p:sp>
      <p:sp>
        <p:nvSpPr>
          <p:cNvPr id="54" name="Freeform: Shape 240">
            <a:extLst>
              <a:ext uri="{FF2B5EF4-FFF2-40B4-BE49-F238E27FC236}">
                <a16:creationId xmlns:a16="http://schemas.microsoft.com/office/drawing/2014/main" id="{663ABCEC-E61A-A69A-AFDC-E399B9D83315}"/>
              </a:ext>
            </a:extLst>
          </p:cNvPr>
          <p:cNvSpPr/>
          <p:nvPr/>
        </p:nvSpPr>
        <p:spPr>
          <a:xfrm>
            <a:off x="9989813" y="5196521"/>
            <a:ext cx="1507419" cy="776003"/>
          </a:xfrm>
          <a:custGeom>
            <a:avLst/>
            <a:gdLst>
              <a:gd name="connsiteX0" fmla="*/ 0 w 1579147"/>
              <a:gd name="connsiteY0" fmla="*/ 0 h 585863"/>
              <a:gd name="connsiteX1" fmla="*/ 1579147 w 1579147"/>
              <a:gd name="connsiteY1" fmla="*/ 0 h 585863"/>
              <a:gd name="connsiteX2" fmla="*/ 1579147 w 1579147"/>
              <a:gd name="connsiteY2" fmla="*/ 585863 h 585863"/>
              <a:gd name="connsiteX3" fmla="*/ 0 w 1579147"/>
              <a:gd name="connsiteY3" fmla="*/ 585863 h 585863"/>
              <a:gd name="connsiteX4" fmla="*/ 0 w 1579147"/>
              <a:gd name="connsiteY4" fmla="*/ 0 h 58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147" h="585863">
                <a:moveTo>
                  <a:pt x="0" y="0"/>
                </a:moveTo>
                <a:lnTo>
                  <a:pt x="1579147" y="0"/>
                </a:lnTo>
                <a:lnTo>
                  <a:pt x="1579147" y="585863"/>
                </a:lnTo>
                <a:lnTo>
                  <a:pt x="0" y="585863"/>
                </a:lnTo>
                <a:lnTo>
                  <a:pt x="0" y="0"/>
                </a:lnTo>
                <a:close/>
              </a:path>
            </a:pathLst>
          </a:custGeom>
          <a:noFill/>
          <a:ln w="28575">
            <a:noFill/>
          </a:ln>
          <a:effectLst/>
        </p:spPr>
        <p:txBody>
          <a:bodyPr spcFirstLastPara="0" vert="horz" wrap="square" lIns="82296" tIns="0" rIns="73152" bIns="0" numCol="1" spcCol="1270" anchor="b" anchorCtr="0">
            <a:noAutofit/>
          </a:bodyPr>
          <a:lstStyle/>
          <a:p>
            <a:pPr defTabSz="622268">
              <a:lnSpc>
                <a:spcPct val="90000"/>
              </a:lnSpc>
              <a:spcBef>
                <a:spcPct val="0"/>
              </a:spcBef>
              <a:defRPr/>
            </a:pPr>
            <a:r>
              <a:rPr lang="en-US" sz="1600" b="1" dirty="0">
                <a:solidFill>
                  <a:srgbClr val="E9F6F6"/>
                </a:solidFill>
                <a:cs typeface="Arial" panose="020B0604020202020204" pitchFamily="34" charset="0"/>
              </a:rPr>
              <a:t>Other Issues Impacting Health/Medical Services</a:t>
            </a:r>
          </a:p>
        </p:txBody>
      </p:sp>
      <p:pic>
        <p:nvPicPr>
          <p:cNvPr id="55" name="Graphic 54">
            <a:extLst>
              <a:ext uri="{FF2B5EF4-FFF2-40B4-BE49-F238E27FC236}">
                <a16:creationId xmlns:a16="http://schemas.microsoft.com/office/drawing/2014/main" id="{8CEFAA65-55F6-A8F3-B071-EC276F0D47FF}"/>
              </a:ext>
            </a:extLst>
          </p:cNvPr>
          <p:cNvPicPr>
            <a:picLocks noChangeAspect="1"/>
          </p:cNvPicPr>
          <p:nvPr/>
        </p:nvPicPr>
        <p:blipFill>
          <a:blip r:embed="rId17">
            <a:extLst>
              <a:ext uri="{96DAC541-7B7A-43D3-8B79-37D633B846F1}">
                <asvg:svgBlip xmlns="" xmlns:asvg="http://schemas.microsoft.com/office/drawing/2016/SVG/main" r:embed="rId18"/>
              </a:ext>
            </a:extLst>
          </a:blip>
          <a:srcRect/>
          <a:stretch/>
        </p:blipFill>
        <p:spPr>
          <a:xfrm>
            <a:off x="10783775" y="4551215"/>
            <a:ext cx="513344" cy="506176"/>
          </a:xfrm>
          <a:prstGeom prst="rect">
            <a:avLst/>
          </a:prstGeom>
        </p:spPr>
      </p:pic>
      <p:sp>
        <p:nvSpPr>
          <p:cNvPr id="8" name="TextBox 7">
            <a:extLst>
              <a:ext uri="{FF2B5EF4-FFF2-40B4-BE49-F238E27FC236}">
                <a16:creationId xmlns:a16="http://schemas.microsoft.com/office/drawing/2014/main" id="{92D8B25C-B9DE-F6C3-F8E3-B3BB466345BF}"/>
              </a:ext>
            </a:extLst>
          </p:cNvPr>
          <p:cNvSpPr txBox="1"/>
          <p:nvPr/>
        </p:nvSpPr>
        <p:spPr>
          <a:xfrm>
            <a:off x="493649" y="6037964"/>
            <a:ext cx="4354115" cy="207307"/>
          </a:xfrm>
          <a:prstGeom prst="rect">
            <a:avLst/>
          </a:prstGeom>
          <a:noFill/>
        </p:spPr>
        <p:txBody>
          <a:bodyPr wrap="square" lIns="0" tIns="0" rIns="0" bIns="0">
            <a:noAutofit/>
          </a:bodyPr>
          <a:lstStyle/>
          <a:p>
            <a:r>
              <a:rPr lang="en-US" sz="1200" b="1" dirty="0">
                <a:solidFill>
                  <a:srgbClr val="051E41"/>
                </a:solidFill>
                <a:latin typeface="Calibri" panose="020F0502020204030204" pitchFamily="34" charset="0"/>
                <a:cs typeface="Calibri" panose="020F0502020204030204" pitchFamily="34" charset="0"/>
              </a:rPr>
              <a:t>*</a:t>
            </a:r>
            <a:r>
              <a:rPr lang="en-US" sz="1200" b="1" i="1" dirty="0">
                <a:solidFill>
                  <a:srgbClr val="051E41"/>
                </a:solidFill>
                <a:latin typeface="Calibri" panose="020F0502020204030204" pitchFamily="34" charset="0"/>
                <a:cs typeface="Calibri" panose="020F0502020204030204" pitchFamily="34" charset="0"/>
              </a:rPr>
              <a:t>With some requirements phased-in over a longer time period</a:t>
            </a:r>
            <a:r>
              <a:rPr lang="en-US" sz="1200" b="1" dirty="0">
                <a:solidFill>
                  <a:srgbClr val="051E4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54327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8F5C2BF3-DB72-7C40-0D7A-801A2C041BAA}"/>
              </a:ext>
            </a:extLst>
          </p:cNvPr>
          <p:cNvSpPr/>
          <p:nvPr/>
        </p:nvSpPr>
        <p:spPr>
          <a:xfrm>
            <a:off x="6315695" y="657621"/>
            <a:ext cx="5376560" cy="5760993"/>
          </a:xfrm>
          <a:prstGeom prst="roundRect">
            <a:avLst>
              <a:gd name="adj" fmla="val 4443"/>
            </a:avLst>
          </a:prstGeom>
          <a:solidFill>
            <a:srgbClr val="FBE3D6">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9" name="Rounded Rectangle 8">
            <a:extLst>
              <a:ext uri="{FF2B5EF4-FFF2-40B4-BE49-F238E27FC236}">
                <a16:creationId xmlns:a16="http://schemas.microsoft.com/office/drawing/2014/main" id="{F592C41B-86A0-D59D-F99A-CCD8BE1D0146}"/>
              </a:ext>
            </a:extLst>
          </p:cNvPr>
          <p:cNvSpPr/>
          <p:nvPr/>
        </p:nvSpPr>
        <p:spPr>
          <a:xfrm>
            <a:off x="461520" y="657621"/>
            <a:ext cx="5176981" cy="5725162"/>
          </a:xfrm>
          <a:prstGeom prst="roundRect">
            <a:avLst>
              <a:gd name="adj" fmla="val 4443"/>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2" name="TextBox 21">
            <a:extLst>
              <a:ext uri="{FF2B5EF4-FFF2-40B4-BE49-F238E27FC236}">
                <a16:creationId xmlns:a16="http://schemas.microsoft.com/office/drawing/2014/main" id="{2B87736D-D8D6-53E5-60BD-16A70A6B44E3}"/>
              </a:ext>
            </a:extLst>
          </p:cNvPr>
          <p:cNvSpPr txBox="1"/>
          <p:nvPr/>
        </p:nvSpPr>
        <p:spPr>
          <a:xfrm>
            <a:off x="762557" y="1770929"/>
            <a:ext cx="4563872" cy="913139"/>
          </a:xfrm>
          <a:prstGeom prst="rect">
            <a:avLst/>
          </a:prstGeom>
          <a:noFill/>
        </p:spPr>
        <p:txBody>
          <a:bodyPr wrap="square" lIns="0">
            <a:noAutofit/>
          </a:bodyPr>
          <a:lstStyle/>
          <a:p>
            <a:pPr>
              <a:lnSpc>
                <a:spcPct val="114000"/>
              </a:lnSpc>
            </a:pPr>
            <a:r>
              <a:rPr lang="en-US" sz="1300" dirty="0">
                <a:solidFill>
                  <a:schemeClr val="bg2">
                    <a:lumMod val="25000"/>
                  </a:schemeClr>
                </a:solidFill>
                <a:latin typeface="Georgia" panose="02040502050405020303" pitchFamily="18" charset="0"/>
              </a:rPr>
              <a:t>The BAC is a dedicated forum for </a:t>
            </a:r>
            <a:r>
              <a:rPr lang="en-US" b="1" dirty="0">
                <a:solidFill>
                  <a:schemeClr val="bg2">
                    <a:lumMod val="25000"/>
                  </a:schemeClr>
                </a:solidFill>
                <a:latin typeface="Calibri" panose="020F0502020204030204" pitchFamily="34" charset="0"/>
                <a:cs typeface="Calibri" panose="020F0502020204030204" pitchFamily="34" charset="0"/>
              </a:rPr>
              <a:t>people</a:t>
            </a:r>
            <a:r>
              <a:rPr lang="en-US" sz="1300" b="1" dirty="0">
                <a:solidFill>
                  <a:schemeClr val="bg2">
                    <a:lumMod val="25000"/>
                  </a:schemeClr>
                </a:solidFill>
                <a:latin typeface="Georgia" panose="02040502050405020303" pitchFamily="18" charset="0"/>
              </a:rPr>
              <a:t> with lived experience </a:t>
            </a:r>
            <a:r>
              <a:rPr lang="en-US" sz="1300" dirty="0">
                <a:solidFill>
                  <a:schemeClr val="bg2">
                    <a:lumMod val="25000"/>
                  </a:schemeClr>
                </a:solidFill>
                <a:latin typeface="Georgia" panose="02040502050405020303" pitchFamily="18" charset="0"/>
              </a:rPr>
              <a:t>of the Medicaid program. BAC members must include:</a:t>
            </a:r>
          </a:p>
        </p:txBody>
      </p:sp>
      <p:sp>
        <p:nvSpPr>
          <p:cNvPr id="24" name="TextBox 23">
            <a:extLst>
              <a:ext uri="{FF2B5EF4-FFF2-40B4-BE49-F238E27FC236}">
                <a16:creationId xmlns:a16="http://schemas.microsoft.com/office/drawing/2014/main" id="{E2E564BC-4734-1654-6EC8-7D2CC2887BB0}"/>
              </a:ext>
            </a:extLst>
          </p:cNvPr>
          <p:cNvSpPr txBox="1"/>
          <p:nvPr/>
        </p:nvSpPr>
        <p:spPr>
          <a:xfrm>
            <a:off x="6672556" y="1770930"/>
            <a:ext cx="4643144" cy="919407"/>
          </a:xfrm>
          <a:prstGeom prst="rect">
            <a:avLst/>
          </a:prstGeom>
          <a:noFill/>
        </p:spPr>
        <p:txBody>
          <a:bodyPr wrap="square" lIns="0" tIns="0" rIns="0" bIns="0">
            <a:noAutofit/>
          </a:bodyPr>
          <a:lstStyle/>
          <a:p>
            <a:pPr>
              <a:lnSpc>
                <a:spcPct val="114000"/>
              </a:lnSpc>
            </a:pPr>
            <a:r>
              <a:rPr lang="en-US" sz="1300" dirty="0">
                <a:solidFill>
                  <a:schemeClr val="bg2">
                    <a:lumMod val="25000"/>
                  </a:schemeClr>
                </a:solidFill>
                <a:latin typeface="Georgia" panose="02040502050405020303" pitchFamily="18" charset="0"/>
              </a:rPr>
              <a:t>The MAC is a </a:t>
            </a:r>
            <a:r>
              <a:rPr lang="en-US" sz="1300" b="1" dirty="0">
                <a:solidFill>
                  <a:schemeClr val="bg2">
                    <a:lumMod val="25000"/>
                  </a:schemeClr>
                </a:solidFill>
                <a:latin typeface="Georgia" panose="02040502050405020303" pitchFamily="18" charset="0"/>
              </a:rPr>
              <a:t>diverse group of Medicaid stakeholders </a:t>
            </a:r>
            <a:r>
              <a:rPr lang="en-US" sz="1300" dirty="0">
                <a:solidFill>
                  <a:schemeClr val="bg2">
                    <a:lumMod val="25000"/>
                  </a:schemeClr>
                </a:solidFill>
                <a:latin typeface="Georgia" panose="02040502050405020303" pitchFamily="18" charset="0"/>
              </a:rPr>
              <a:t>with a wide range of perspectives and experiences. The MAC includes BAC members and </a:t>
            </a:r>
            <a:r>
              <a:rPr lang="en-US" sz="1400" dirty="0">
                <a:solidFill>
                  <a:schemeClr val="bg2">
                    <a:lumMod val="25000"/>
                  </a:schemeClr>
                </a:solidFill>
                <a:latin typeface="Georgia" panose="02040502050405020303" pitchFamily="18" charset="0"/>
              </a:rPr>
              <a:t>at</a:t>
            </a:r>
            <a:r>
              <a:rPr lang="en-US" sz="1300" dirty="0">
                <a:solidFill>
                  <a:schemeClr val="bg2">
                    <a:lumMod val="25000"/>
                  </a:schemeClr>
                </a:solidFill>
                <a:latin typeface="Georgia" panose="02040502050405020303" pitchFamily="18" charset="0"/>
              </a:rPr>
              <a:t> least one representative from each of these categories:</a:t>
            </a:r>
          </a:p>
        </p:txBody>
      </p:sp>
      <p:sp>
        <p:nvSpPr>
          <p:cNvPr id="10" name="TextBox 9">
            <a:extLst>
              <a:ext uri="{FF2B5EF4-FFF2-40B4-BE49-F238E27FC236}">
                <a16:creationId xmlns:a16="http://schemas.microsoft.com/office/drawing/2014/main" id="{EA92B086-98B9-299F-569B-3EC8CF819E29}"/>
              </a:ext>
            </a:extLst>
          </p:cNvPr>
          <p:cNvSpPr txBox="1"/>
          <p:nvPr/>
        </p:nvSpPr>
        <p:spPr>
          <a:xfrm>
            <a:off x="6670511" y="5285563"/>
            <a:ext cx="2306551" cy="323015"/>
          </a:xfrm>
          <a:prstGeom prst="rect">
            <a:avLst/>
          </a:prstGeom>
          <a:noFill/>
        </p:spPr>
        <p:txBody>
          <a:bodyPr wrap="square" lIns="0" tIns="0" rIns="0" bIns="0" rtlCol="0">
            <a:noAutofit/>
          </a:bodyPr>
          <a:lstStyle/>
          <a:p>
            <a:r>
              <a:rPr lang="en-US" sz="1200" dirty="0">
                <a:solidFill>
                  <a:schemeClr val="accent5"/>
                </a:solidFill>
              </a:rPr>
              <a:t>By July 10, 2027, 25% </a:t>
            </a:r>
            <a:r>
              <a:rPr lang="en-US" sz="1200" dirty="0">
                <a:solidFill>
                  <a:schemeClr val="bg2">
                    <a:lumMod val="25000"/>
                  </a:schemeClr>
                </a:solidFill>
              </a:rPr>
              <a:t>of MAC members must be from the BAC*</a:t>
            </a:r>
          </a:p>
        </p:txBody>
      </p:sp>
      <p:sp>
        <p:nvSpPr>
          <p:cNvPr id="19" name="TextBox 18">
            <a:extLst>
              <a:ext uri="{FF2B5EF4-FFF2-40B4-BE49-F238E27FC236}">
                <a16:creationId xmlns:a16="http://schemas.microsoft.com/office/drawing/2014/main" id="{D6A9612F-1C24-0466-5C43-9A11D8DC904B}"/>
              </a:ext>
            </a:extLst>
          </p:cNvPr>
          <p:cNvSpPr txBox="1"/>
          <p:nvPr/>
        </p:nvSpPr>
        <p:spPr>
          <a:xfrm>
            <a:off x="762559" y="657621"/>
            <a:ext cx="4855972" cy="744179"/>
          </a:xfrm>
          <a:prstGeom prst="rect">
            <a:avLst/>
          </a:prstGeom>
          <a:noFill/>
        </p:spPr>
        <p:txBody>
          <a:bodyPr wrap="square" lIns="0">
            <a:noAutofit/>
          </a:bodyPr>
          <a:lstStyle/>
          <a:p>
            <a:pPr>
              <a:lnSpc>
                <a:spcPct val="90000"/>
              </a:lnSpc>
            </a:pPr>
            <a:r>
              <a:rPr lang="en-US" sz="2700" b="1" dirty="0">
                <a:solidFill>
                  <a:schemeClr val="accent5"/>
                </a:solidFill>
                <a:ea typeface="Helvetica Neue" panose="02000503000000020004" pitchFamily="2" charset="0"/>
                <a:cs typeface="Helvetica Neue" panose="02000503000000020004" pitchFamily="2" charset="0"/>
              </a:rPr>
              <a:t>Beneficiary Advisory Council (BAC)</a:t>
            </a:r>
          </a:p>
        </p:txBody>
      </p:sp>
      <p:sp>
        <p:nvSpPr>
          <p:cNvPr id="34" name="TextBox 33">
            <a:extLst>
              <a:ext uri="{FF2B5EF4-FFF2-40B4-BE49-F238E27FC236}">
                <a16:creationId xmlns:a16="http://schemas.microsoft.com/office/drawing/2014/main" id="{27E4741A-1DE1-06CD-B696-FFA904860C2F}"/>
              </a:ext>
            </a:extLst>
          </p:cNvPr>
          <p:cNvSpPr txBox="1"/>
          <p:nvPr/>
        </p:nvSpPr>
        <p:spPr>
          <a:xfrm>
            <a:off x="6635099" y="657621"/>
            <a:ext cx="5057156" cy="744179"/>
          </a:xfrm>
          <a:prstGeom prst="rect">
            <a:avLst/>
          </a:prstGeom>
          <a:noFill/>
        </p:spPr>
        <p:txBody>
          <a:bodyPr wrap="square" lIns="0">
            <a:noAutofit/>
          </a:bodyPr>
          <a:lstStyle/>
          <a:p>
            <a:pPr>
              <a:lnSpc>
                <a:spcPct val="90000"/>
              </a:lnSpc>
            </a:pPr>
            <a:r>
              <a:rPr lang="en-US" sz="2700" b="1" dirty="0">
                <a:solidFill>
                  <a:schemeClr val="accent2"/>
                </a:solidFill>
                <a:ea typeface="Helvetica Neue" panose="02000503000000020004" pitchFamily="2" charset="0"/>
                <a:cs typeface="Helvetica Neue" panose="02000503000000020004" pitchFamily="2" charset="0"/>
              </a:rPr>
              <a:t>Medicaid Advisory Committee (MAC)</a:t>
            </a:r>
          </a:p>
        </p:txBody>
      </p:sp>
      <p:sp>
        <p:nvSpPr>
          <p:cNvPr id="35" name="TextBox 34">
            <a:extLst>
              <a:ext uri="{FF2B5EF4-FFF2-40B4-BE49-F238E27FC236}">
                <a16:creationId xmlns:a16="http://schemas.microsoft.com/office/drawing/2014/main" id="{ED84EC4F-C948-4BCD-C8C5-0BA76CFDB446}"/>
              </a:ext>
            </a:extLst>
          </p:cNvPr>
          <p:cNvSpPr txBox="1"/>
          <p:nvPr/>
        </p:nvSpPr>
        <p:spPr>
          <a:xfrm>
            <a:off x="762557" y="2851246"/>
            <a:ext cx="1463059" cy="2174753"/>
          </a:xfrm>
          <a:prstGeom prst="rect">
            <a:avLst/>
          </a:prstGeom>
          <a:noFill/>
        </p:spPr>
        <p:txBody>
          <a:bodyPr wrap="square" lIns="0" tIns="0" rIns="0" bIns="0" rtlCol="0">
            <a:noAutofit/>
          </a:bodyPr>
          <a:lstStyle/>
          <a:p>
            <a:pPr>
              <a:spcAft>
                <a:spcPts val="1200"/>
              </a:spcAft>
            </a:pPr>
            <a:r>
              <a:rPr lang="en-US" sz="1600" b="1" dirty="0">
                <a:solidFill>
                  <a:schemeClr val="accent5"/>
                </a:solidFill>
              </a:rPr>
              <a:t>Current and/or former Medicaid enrollees</a:t>
            </a:r>
          </a:p>
          <a:p>
            <a:pPr>
              <a:spcAft>
                <a:spcPts val="1200"/>
              </a:spcAft>
            </a:pPr>
            <a:r>
              <a:rPr lang="en-US" sz="1600" b="1" dirty="0">
                <a:solidFill>
                  <a:schemeClr val="accent5"/>
                </a:solidFill>
              </a:rPr>
              <a:t>Family members of enrollees</a:t>
            </a:r>
          </a:p>
          <a:p>
            <a:pPr>
              <a:spcAft>
                <a:spcPts val="1200"/>
              </a:spcAft>
            </a:pPr>
            <a:r>
              <a:rPr lang="en-US" sz="1600" b="1" dirty="0">
                <a:solidFill>
                  <a:schemeClr val="accent5"/>
                </a:solidFill>
              </a:rPr>
              <a:t>Paid or unpaid caregivers of enrollees</a:t>
            </a:r>
          </a:p>
        </p:txBody>
      </p:sp>
      <p:sp>
        <p:nvSpPr>
          <p:cNvPr id="36" name="TextBox 35">
            <a:extLst>
              <a:ext uri="{FF2B5EF4-FFF2-40B4-BE49-F238E27FC236}">
                <a16:creationId xmlns:a16="http://schemas.microsoft.com/office/drawing/2014/main" id="{3EC58D66-B61F-F1AD-6233-C93F18E7A09A}"/>
              </a:ext>
            </a:extLst>
          </p:cNvPr>
          <p:cNvSpPr txBox="1"/>
          <p:nvPr/>
        </p:nvSpPr>
        <p:spPr>
          <a:xfrm>
            <a:off x="9216425" y="2817376"/>
            <a:ext cx="2208968" cy="2693451"/>
          </a:xfrm>
          <a:prstGeom prst="rect">
            <a:avLst/>
          </a:prstGeom>
          <a:noFill/>
        </p:spPr>
        <p:txBody>
          <a:bodyPr wrap="square" lIns="0" tIns="0" rIns="0" bIns="0" rtlCol="0">
            <a:noAutofit/>
          </a:bodyPr>
          <a:lstStyle/>
          <a:p>
            <a:pPr>
              <a:spcAft>
                <a:spcPts val="1200"/>
              </a:spcAft>
            </a:pPr>
            <a:r>
              <a:rPr lang="en-US" sz="1600" b="1" dirty="0">
                <a:solidFill>
                  <a:schemeClr val="accent1"/>
                </a:solidFill>
              </a:rPr>
              <a:t>Clinical providers/</a:t>
            </a:r>
            <a:br>
              <a:rPr lang="en-US" sz="1600" b="1" dirty="0">
                <a:solidFill>
                  <a:schemeClr val="accent1"/>
                </a:solidFill>
              </a:rPr>
            </a:br>
            <a:r>
              <a:rPr lang="en-US" sz="1600" b="1" dirty="0">
                <a:solidFill>
                  <a:schemeClr val="accent1"/>
                </a:solidFill>
              </a:rPr>
              <a:t>administrators</a:t>
            </a:r>
          </a:p>
          <a:p>
            <a:pPr>
              <a:spcAft>
                <a:spcPts val="1200"/>
              </a:spcAft>
            </a:pPr>
            <a:r>
              <a:rPr lang="en-US" sz="1600" b="1" dirty="0">
                <a:solidFill>
                  <a:srgbClr val="A34F23"/>
                </a:solidFill>
              </a:rPr>
              <a:t>Participating plans/</a:t>
            </a:r>
            <a:br>
              <a:rPr lang="en-US" sz="1600" b="1" dirty="0">
                <a:solidFill>
                  <a:srgbClr val="A34F23"/>
                </a:solidFill>
              </a:rPr>
            </a:br>
            <a:r>
              <a:rPr lang="en-US" sz="1600" b="1" dirty="0">
                <a:solidFill>
                  <a:srgbClr val="A34F23"/>
                </a:solidFill>
              </a:rPr>
              <a:t>state associations</a:t>
            </a:r>
          </a:p>
          <a:p>
            <a:pPr>
              <a:spcAft>
                <a:spcPts val="1200"/>
              </a:spcAft>
            </a:pPr>
            <a:r>
              <a:rPr lang="en-US" sz="1600" b="1" dirty="0">
                <a:solidFill>
                  <a:schemeClr val="accent4"/>
                </a:solidFill>
              </a:rPr>
              <a:t>Other state agencies as </a:t>
            </a:r>
            <a:br>
              <a:rPr lang="en-US" sz="1600" b="1" dirty="0">
                <a:solidFill>
                  <a:schemeClr val="accent4"/>
                </a:solidFill>
              </a:rPr>
            </a:br>
            <a:r>
              <a:rPr lang="en-US" sz="1600" b="1" dirty="0">
                <a:solidFill>
                  <a:schemeClr val="accent4"/>
                </a:solidFill>
              </a:rPr>
              <a:t>ex officio members</a:t>
            </a:r>
          </a:p>
          <a:p>
            <a:pPr>
              <a:spcAft>
                <a:spcPts val="1200"/>
              </a:spcAft>
            </a:pPr>
            <a:r>
              <a:rPr lang="en-US" sz="1600" b="1" dirty="0">
                <a:solidFill>
                  <a:srgbClr val="188181"/>
                </a:solidFill>
              </a:rPr>
              <a:t>State, local, or community-based organizations</a:t>
            </a:r>
          </a:p>
        </p:txBody>
      </p:sp>
      <p:cxnSp>
        <p:nvCxnSpPr>
          <p:cNvPr id="63" name="Straight Connector 62">
            <a:extLst>
              <a:ext uri="{FF2B5EF4-FFF2-40B4-BE49-F238E27FC236}">
                <a16:creationId xmlns:a16="http://schemas.microsoft.com/office/drawing/2014/main" id="{1F7739AB-55B3-3B05-6A3E-1DDEB40B4ADC}"/>
              </a:ext>
            </a:extLst>
          </p:cNvPr>
          <p:cNvCxnSpPr>
            <a:cxnSpLocks/>
          </p:cNvCxnSpPr>
          <p:nvPr/>
        </p:nvCxnSpPr>
        <p:spPr>
          <a:xfrm>
            <a:off x="4841876" y="4514565"/>
            <a:ext cx="1808525" cy="0"/>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522EF98B-1559-F5DA-CF19-64E8CF4073A7}"/>
              </a:ext>
            </a:extLst>
          </p:cNvPr>
          <p:cNvCxnSpPr>
            <a:cxnSpLocks/>
          </p:cNvCxnSpPr>
          <p:nvPr/>
        </p:nvCxnSpPr>
        <p:spPr>
          <a:xfrm>
            <a:off x="741775" y="1581955"/>
            <a:ext cx="4754880" cy="0"/>
          </a:xfrm>
          <a:prstGeom prst="line">
            <a:avLst/>
          </a:prstGeom>
          <a:ln w="254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6B840FB-B563-1392-BEEC-F74F5C69930B}"/>
              </a:ext>
            </a:extLst>
          </p:cNvPr>
          <p:cNvCxnSpPr>
            <a:cxnSpLocks/>
          </p:cNvCxnSpPr>
          <p:nvPr/>
        </p:nvCxnSpPr>
        <p:spPr>
          <a:xfrm>
            <a:off x="6635099" y="1581955"/>
            <a:ext cx="475488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82BC803-D484-98AA-D828-3B0A576AB78A}"/>
              </a:ext>
            </a:extLst>
          </p:cNvPr>
          <p:cNvSpPr txBox="1"/>
          <p:nvPr/>
        </p:nvSpPr>
        <p:spPr>
          <a:xfrm>
            <a:off x="6670512" y="5751832"/>
            <a:ext cx="5021743" cy="581282"/>
          </a:xfrm>
          <a:prstGeom prst="rect">
            <a:avLst/>
          </a:prstGeom>
          <a:noFill/>
        </p:spPr>
        <p:txBody>
          <a:bodyPr wrap="square" lIns="0" tIns="0" rIns="0" bIns="0">
            <a:noAutofit/>
          </a:bodyPr>
          <a:lstStyle/>
          <a:p>
            <a:r>
              <a:rPr lang="en-US" sz="1000" i="1" dirty="0">
                <a:solidFill>
                  <a:schemeClr val="bg2">
                    <a:lumMod val="25000"/>
                  </a:schemeClr>
                </a:solidFill>
                <a:latin typeface="Aptos" panose="020B0004020202020204" pitchFamily="34" charset="0"/>
              </a:rPr>
              <a:t>*In the final rule, CMS opted to phase in this requirement, providing that 10% of MAC members must also be members of the BAC for the period July 9, 2025, through July 9, 2026; 20% for the period July 10, 2026, through July 9, 2027; and 25% thereafter.</a:t>
            </a:r>
          </a:p>
        </p:txBody>
      </p:sp>
      <p:sp>
        <p:nvSpPr>
          <p:cNvPr id="11" name="Rectangle 10">
            <a:extLst>
              <a:ext uri="{FF2B5EF4-FFF2-40B4-BE49-F238E27FC236}">
                <a16:creationId xmlns:a16="http://schemas.microsoft.com/office/drawing/2014/main" id="{BE4BB01C-7518-3892-CE99-1E67F9A2B22B}"/>
              </a:ext>
            </a:extLst>
          </p:cNvPr>
          <p:cNvSpPr/>
          <p:nvPr/>
        </p:nvSpPr>
        <p:spPr>
          <a:xfrm>
            <a:off x="6644007" y="2839867"/>
            <a:ext cx="2333052" cy="2333052"/>
          </a:xfrm>
          <a:prstGeom prst="rect">
            <a:avLst/>
          </a:prstGeom>
          <a:solidFill>
            <a:schemeClr val="accent2">
              <a:lumMod val="60000"/>
              <a:lumOff val="40000"/>
              <a:alpha val="50196"/>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600"/>
          </a:p>
        </p:txBody>
      </p:sp>
      <p:pic>
        <p:nvPicPr>
          <p:cNvPr id="13" name="Graphic 12">
            <a:extLst>
              <a:ext uri="{FF2B5EF4-FFF2-40B4-BE49-F238E27FC236}">
                <a16:creationId xmlns:a16="http://schemas.microsoft.com/office/drawing/2014/main" id="{9E81C9F4-E096-C4A4-9D9C-43B6A6BBDBB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15211" y="4000062"/>
            <a:ext cx="1201255" cy="1201255"/>
          </a:xfrm>
          <a:prstGeom prst="rect">
            <a:avLst/>
          </a:prstGeom>
        </p:spPr>
      </p:pic>
      <p:pic>
        <p:nvPicPr>
          <p:cNvPr id="14" name="Graphic 13">
            <a:extLst>
              <a:ext uri="{FF2B5EF4-FFF2-40B4-BE49-F238E27FC236}">
                <a16:creationId xmlns:a16="http://schemas.microsoft.com/office/drawing/2014/main" id="{03A89B7D-5298-8570-0E4F-411A12EAAA84}"/>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7356511" y="4614123"/>
            <a:ext cx="277461" cy="382412"/>
          </a:xfrm>
          <a:prstGeom prst="rect">
            <a:avLst/>
          </a:prstGeom>
        </p:spPr>
      </p:pic>
      <p:pic>
        <p:nvPicPr>
          <p:cNvPr id="15" name="Graphic 14">
            <a:extLst>
              <a:ext uri="{FF2B5EF4-FFF2-40B4-BE49-F238E27FC236}">
                <a16:creationId xmlns:a16="http://schemas.microsoft.com/office/drawing/2014/main" id="{713CB631-1676-80DB-4F16-886E0F36C69E}"/>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6793928" y="4614123"/>
            <a:ext cx="277461" cy="382412"/>
          </a:xfrm>
          <a:prstGeom prst="rect">
            <a:avLst/>
          </a:prstGeom>
        </p:spPr>
      </p:pic>
      <p:pic>
        <p:nvPicPr>
          <p:cNvPr id="18" name="Graphic 17">
            <a:extLst>
              <a:ext uri="{FF2B5EF4-FFF2-40B4-BE49-F238E27FC236}">
                <a16:creationId xmlns:a16="http://schemas.microsoft.com/office/drawing/2014/main" id="{31512847-43D1-DB27-4B2C-E278E9FE41A7}"/>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7072880" y="4204331"/>
            <a:ext cx="277461" cy="382412"/>
          </a:xfrm>
          <a:prstGeom prst="rect">
            <a:avLst/>
          </a:prstGeom>
        </p:spPr>
      </p:pic>
      <p:pic>
        <p:nvPicPr>
          <p:cNvPr id="20" name="Graphic 19">
            <a:extLst>
              <a:ext uri="{FF2B5EF4-FFF2-40B4-BE49-F238E27FC236}">
                <a16:creationId xmlns:a16="http://schemas.microsoft.com/office/drawing/2014/main" id="{410C5A22-F3B9-DA0F-181D-4F487EE0307D}"/>
              </a:ext>
            </a:extLst>
          </p:cNvPr>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8039644" y="3760423"/>
            <a:ext cx="277461" cy="382412"/>
          </a:xfrm>
          <a:prstGeom prst="rect">
            <a:avLst/>
          </a:prstGeom>
        </p:spPr>
      </p:pic>
      <p:pic>
        <p:nvPicPr>
          <p:cNvPr id="21" name="Graphic 20">
            <a:extLst>
              <a:ext uri="{FF2B5EF4-FFF2-40B4-BE49-F238E27FC236}">
                <a16:creationId xmlns:a16="http://schemas.microsoft.com/office/drawing/2014/main" id="{B51A197F-962E-EBD8-5531-784D9A84F6D2}"/>
              </a:ext>
            </a:extLst>
          </p:cNvPr>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8505768" y="3760423"/>
            <a:ext cx="277461" cy="382412"/>
          </a:xfrm>
          <a:prstGeom prst="rect">
            <a:avLst/>
          </a:prstGeom>
        </p:spPr>
      </p:pic>
      <p:pic>
        <p:nvPicPr>
          <p:cNvPr id="31" name="Graphic 30">
            <a:extLst>
              <a:ext uri="{FF2B5EF4-FFF2-40B4-BE49-F238E27FC236}">
                <a16:creationId xmlns:a16="http://schemas.microsoft.com/office/drawing/2014/main" id="{18D5E27A-67C8-72C6-E512-87178039F522}"/>
              </a:ext>
            </a:extLst>
          </p:cNvPr>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6793928" y="3010759"/>
            <a:ext cx="277461" cy="382412"/>
          </a:xfrm>
          <a:prstGeom prst="rect">
            <a:avLst/>
          </a:prstGeom>
        </p:spPr>
      </p:pic>
      <p:pic>
        <p:nvPicPr>
          <p:cNvPr id="38" name="Graphic 37">
            <a:extLst>
              <a:ext uri="{FF2B5EF4-FFF2-40B4-BE49-F238E27FC236}">
                <a16:creationId xmlns:a16="http://schemas.microsoft.com/office/drawing/2014/main" id="{E45951D4-94F0-58CC-BEDA-899E68F39524}"/>
              </a:ext>
            </a:extLst>
          </p:cNvPr>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7072880" y="3463843"/>
            <a:ext cx="277461" cy="382412"/>
          </a:xfrm>
          <a:prstGeom prst="rect">
            <a:avLst/>
          </a:prstGeom>
        </p:spPr>
      </p:pic>
      <p:pic>
        <p:nvPicPr>
          <p:cNvPr id="39" name="Graphic 38">
            <a:extLst>
              <a:ext uri="{FF2B5EF4-FFF2-40B4-BE49-F238E27FC236}">
                <a16:creationId xmlns:a16="http://schemas.microsoft.com/office/drawing/2014/main" id="{B3F6120A-0034-0AA2-7B99-C3AB90B21EB6}"/>
              </a:ext>
            </a:extLst>
          </p:cNvPr>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8039644" y="3010759"/>
            <a:ext cx="277461" cy="382412"/>
          </a:xfrm>
          <a:prstGeom prst="rect">
            <a:avLst/>
          </a:prstGeom>
        </p:spPr>
      </p:pic>
      <p:pic>
        <p:nvPicPr>
          <p:cNvPr id="40" name="Graphic 39">
            <a:extLst>
              <a:ext uri="{FF2B5EF4-FFF2-40B4-BE49-F238E27FC236}">
                <a16:creationId xmlns:a16="http://schemas.microsoft.com/office/drawing/2014/main" id="{CC49B851-59D8-23D1-46E1-BFE224AFADB9}"/>
              </a:ext>
            </a:extLst>
          </p:cNvPr>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8505768" y="3010759"/>
            <a:ext cx="277461" cy="382412"/>
          </a:xfrm>
          <a:prstGeom prst="rect">
            <a:avLst/>
          </a:prstGeom>
        </p:spPr>
      </p:pic>
      <p:pic>
        <p:nvPicPr>
          <p:cNvPr id="41" name="Graphic 40">
            <a:extLst>
              <a:ext uri="{FF2B5EF4-FFF2-40B4-BE49-F238E27FC236}">
                <a16:creationId xmlns:a16="http://schemas.microsoft.com/office/drawing/2014/main" id="{40B71008-F440-1F47-68EE-4972532960CF}"/>
              </a:ext>
            </a:extLst>
          </p:cNvPr>
          <p:cNvPicPr>
            <a:picLocks noChangeAspect="1"/>
          </p:cNvPicPr>
          <p:nvPr/>
        </p:nvPicPr>
        <p:blipFill>
          <a:blip r:embed="rId13">
            <a:extLst>
              <a:ext uri="{96DAC541-7B7A-43D3-8B79-37D633B846F1}">
                <asvg:svgBlip xmlns="" xmlns:asvg="http://schemas.microsoft.com/office/drawing/2016/SVG/main" r:embed="rId14"/>
              </a:ext>
            </a:extLst>
          </a:blip>
          <a:srcRect/>
          <a:stretch/>
        </p:blipFill>
        <p:spPr>
          <a:xfrm>
            <a:off x="8505768" y="4614123"/>
            <a:ext cx="277461" cy="382412"/>
          </a:xfrm>
          <a:prstGeom prst="rect">
            <a:avLst/>
          </a:prstGeom>
        </p:spPr>
      </p:pic>
      <p:pic>
        <p:nvPicPr>
          <p:cNvPr id="42" name="Graphic 41">
            <a:extLst>
              <a:ext uri="{FF2B5EF4-FFF2-40B4-BE49-F238E27FC236}">
                <a16:creationId xmlns:a16="http://schemas.microsoft.com/office/drawing/2014/main" id="{A26C175F-C76D-DA90-A0F9-6E86E75195A2}"/>
              </a:ext>
            </a:extLst>
          </p:cNvPr>
          <p:cNvPicPr>
            <a:picLocks noChangeAspect="1"/>
          </p:cNvPicPr>
          <p:nvPr/>
        </p:nvPicPr>
        <p:blipFill>
          <a:blip r:embed="rId13">
            <a:extLst>
              <a:ext uri="{96DAC541-7B7A-43D3-8B79-37D633B846F1}">
                <asvg:svgBlip xmlns="" xmlns:asvg="http://schemas.microsoft.com/office/drawing/2016/SVG/main" r:embed="rId14"/>
              </a:ext>
            </a:extLst>
          </a:blip>
          <a:srcRect/>
          <a:stretch/>
        </p:blipFill>
        <p:spPr>
          <a:xfrm>
            <a:off x="8039644" y="4614123"/>
            <a:ext cx="277461" cy="382412"/>
          </a:xfrm>
          <a:prstGeom prst="rect">
            <a:avLst/>
          </a:prstGeom>
        </p:spPr>
      </p:pic>
      <p:pic>
        <p:nvPicPr>
          <p:cNvPr id="43" name="Graphic 42">
            <a:extLst>
              <a:ext uri="{FF2B5EF4-FFF2-40B4-BE49-F238E27FC236}">
                <a16:creationId xmlns:a16="http://schemas.microsoft.com/office/drawing/2014/main" id="{19B5098B-7D2C-345F-D22D-748873D42B1A}"/>
              </a:ext>
            </a:extLst>
          </p:cNvPr>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7356511" y="3010759"/>
            <a:ext cx="277461" cy="382412"/>
          </a:xfrm>
          <a:prstGeom prst="rect">
            <a:avLst/>
          </a:prstGeom>
        </p:spPr>
      </p:pic>
      <p:sp>
        <p:nvSpPr>
          <p:cNvPr id="49" name="Oval 48">
            <a:extLst>
              <a:ext uri="{FF2B5EF4-FFF2-40B4-BE49-F238E27FC236}">
                <a16:creationId xmlns:a16="http://schemas.microsoft.com/office/drawing/2014/main" id="{3A30059E-683C-3A0B-E6B6-D9537EE0E29A}"/>
              </a:ext>
            </a:extLst>
          </p:cNvPr>
          <p:cNvSpPr/>
          <p:nvPr/>
        </p:nvSpPr>
        <p:spPr>
          <a:xfrm>
            <a:off x="2480785" y="2660754"/>
            <a:ext cx="2700081" cy="2700081"/>
          </a:xfrm>
          <a:prstGeom prst="ellipse">
            <a:avLst/>
          </a:prstGeom>
          <a:solidFill>
            <a:schemeClr val="accent5">
              <a:lumMod val="60000"/>
              <a:lumOff val="40000"/>
              <a:alpha val="3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1600"/>
          </a:p>
        </p:txBody>
      </p:sp>
      <p:pic>
        <p:nvPicPr>
          <p:cNvPr id="50" name="Graphic 49">
            <a:extLst>
              <a:ext uri="{FF2B5EF4-FFF2-40B4-BE49-F238E27FC236}">
                <a16:creationId xmlns:a16="http://schemas.microsoft.com/office/drawing/2014/main" id="{F2D1352F-7599-1CBD-2E9C-CD56F27068AF}"/>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2841737" y="3276189"/>
            <a:ext cx="299579" cy="412895"/>
          </a:xfrm>
          <a:prstGeom prst="rect">
            <a:avLst/>
          </a:prstGeom>
        </p:spPr>
      </p:pic>
      <p:pic>
        <p:nvPicPr>
          <p:cNvPr id="51" name="Graphic 50">
            <a:extLst>
              <a:ext uri="{FF2B5EF4-FFF2-40B4-BE49-F238E27FC236}">
                <a16:creationId xmlns:a16="http://schemas.microsoft.com/office/drawing/2014/main" id="{5A2F243D-4779-F4B6-5292-9676F5020A49}"/>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3933304" y="4747322"/>
            <a:ext cx="299579" cy="412895"/>
          </a:xfrm>
          <a:prstGeom prst="rect">
            <a:avLst/>
          </a:prstGeom>
        </p:spPr>
      </p:pic>
      <p:pic>
        <p:nvPicPr>
          <p:cNvPr id="52" name="Graphic 51">
            <a:extLst>
              <a:ext uri="{FF2B5EF4-FFF2-40B4-BE49-F238E27FC236}">
                <a16:creationId xmlns:a16="http://schemas.microsoft.com/office/drawing/2014/main" id="{DC96B50D-987C-669E-E2B7-9C08F8B72165}"/>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2712844" y="4000410"/>
            <a:ext cx="299579" cy="412895"/>
          </a:xfrm>
          <a:prstGeom prst="rect">
            <a:avLst/>
          </a:prstGeom>
        </p:spPr>
      </p:pic>
      <p:pic>
        <p:nvPicPr>
          <p:cNvPr id="54" name="Graphic 53">
            <a:extLst>
              <a:ext uri="{FF2B5EF4-FFF2-40B4-BE49-F238E27FC236}">
                <a16:creationId xmlns:a16="http://schemas.microsoft.com/office/drawing/2014/main" id="{874FB125-C13B-335C-5AEF-824F0C0B46F8}"/>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3214041" y="3739999"/>
            <a:ext cx="299579" cy="412895"/>
          </a:xfrm>
          <a:prstGeom prst="rect">
            <a:avLst/>
          </a:prstGeom>
        </p:spPr>
      </p:pic>
      <p:pic>
        <p:nvPicPr>
          <p:cNvPr id="55" name="Graphic 54">
            <a:extLst>
              <a:ext uri="{FF2B5EF4-FFF2-40B4-BE49-F238E27FC236}">
                <a16:creationId xmlns:a16="http://schemas.microsoft.com/office/drawing/2014/main" id="{1B26B5FA-DFC5-C97F-B463-7F36653B35C5}"/>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3154833" y="4551123"/>
            <a:ext cx="299579" cy="412895"/>
          </a:xfrm>
          <a:prstGeom prst="rect">
            <a:avLst/>
          </a:prstGeom>
        </p:spPr>
      </p:pic>
      <p:pic>
        <p:nvPicPr>
          <p:cNvPr id="56" name="Graphic 55">
            <a:extLst>
              <a:ext uri="{FF2B5EF4-FFF2-40B4-BE49-F238E27FC236}">
                <a16:creationId xmlns:a16="http://schemas.microsoft.com/office/drawing/2014/main" id="{A4A90404-E4F7-2B15-23D4-FD0C546CEAD6}"/>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3435145" y="2870107"/>
            <a:ext cx="299579" cy="412895"/>
          </a:xfrm>
          <a:prstGeom prst="rect">
            <a:avLst/>
          </a:prstGeom>
        </p:spPr>
      </p:pic>
      <p:pic>
        <p:nvPicPr>
          <p:cNvPr id="57" name="Graphic 56">
            <a:extLst>
              <a:ext uri="{FF2B5EF4-FFF2-40B4-BE49-F238E27FC236}">
                <a16:creationId xmlns:a16="http://schemas.microsoft.com/office/drawing/2014/main" id="{CC93E0B0-73D6-5A39-EFFE-8D99B2E8059D}"/>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4119152" y="3619794"/>
            <a:ext cx="299579" cy="412895"/>
          </a:xfrm>
          <a:prstGeom prst="rect">
            <a:avLst/>
          </a:prstGeom>
        </p:spPr>
      </p:pic>
      <p:pic>
        <p:nvPicPr>
          <p:cNvPr id="59" name="Graphic 58">
            <a:extLst>
              <a:ext uri="{FF2B5EF4-FFF2-40B4-BE49-F238E27FC236}">
                <a16:creationId xmlns:a16="http://schemas.microsoft.com/office/drawing/2014/main" id="{28601164-CB3D-BF13-CC6D-8588D76B25E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649327" y="3444327"/>
            <a:ext cx="1239231" cy="1239231"/>
          </a:xfrm>
          <a:prstGeom prst="rect">
            <a:avLst/>
          </a:prstGeom>
        </p:spPr>
      </p:pic>
      <p:pic>
        <p:nvPicPr>
          <p:cNvPr id="60" name="Graphic 59">
            <a:extLst>
              <a:ext uri="{FF2B5EF4-FFF2-40B4-BE49-F238E27FC236}">
                <a16:creationId xmlns:a16="http://schemas.microsoft.com/office/drawing/2014/main" id="{FD85C5AD-FDDE-F239-0253-5B38B5EC2FDF}"/>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4123625" y="2934965"/>
            <a:ext cx="299579" cy="412895"/>
          </a:xfrm>
          <a:prstGeom prst="rect">
            <a:avLst/>
          </a:prstGeom>
        </p:spPr>
      </p:pic>
      <p:pic>
        <p:nvPicPr>
          <p:cNvPr id="61" name="Graphic 60">
            <a:extLst>
              <a:ext uri="{FF2B5EF4-FFF2-40B4-BE49-F238E27FC236}">
                <a16:creationId xmlns:a16="http://schemas.microsoft.com/office/drawing/2014/main" id="{2086107A-0891-CE4A-201F-F2791C9BBF86}"/>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4394473" y="4097426"/>
            <a:ext cx="299579" cy="412895"/>
          </a:xfrm>
          <a:prstGeom prst="rect">
            <a:avLst/>
          </a:prstGeom>
        </p:spPr>
      </p:pic>
      <p:pic>
        <p:nvPicPr>
          <p:cNvPr id="62" name="Graphic 61">
            <a:extLst>
              <a:ext uri="{FF2B5EF4-FFF2-40B4-BE49-F238E27FC236}">
                <a16:creationId xmlns:a16="http://schemas.microsoft.com/office/drawing/2014/main" id="{DE54F463-111E-3383-2300-B7CE76C00E5C}"/>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3833904" y="4098779"/>
            <a:ext cx="299579" cy="412895"/>
          </a:xfrm>
          <a:prstGeom prst="rect">
            <a:avLst/>
          </a:prstGeom>
        </p:spPr>
      </p:pic>
    </p:spTree>
    <p:extLst>
      <p:ext uri="{BB962C8B-B14F-4D97-AF65-F5344CB8AC3E}">
        <p14:creationId xmlns:p14="http://schemas.microsoft.com/office/powerpoint/2010/main" val="3281858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AE091-7039-924D-4795-0A6CC898CE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3D2C00-027B-E184-5172-3FCE60C6DC59}"/>
              </a:ext>
            </a:extLst>
          </p:cNvPr>
          <p:cNvSpPr/>
          <p:nvPr/>
        </p:nvSpPr>
        <p:spPr>
          <a:xfrm>
            <a:off x="0" y="-377"/>
            <a:ext cx="12192000" cy="8159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r>
              <a:rPr lang="en-US" sz="4000" b="1" dirty="0"/>
              <a:t>MEETING REQUIREMENTS</a:t>
            </a:r>
          </a:p>
        </p:txBody>
      </p:sp>
      <p:sp>
        <p:nvSpPr>
          <p:cNvPr id="14" name="Rounded Rectangle 13">
            <a:extLst>
              <a:ext uri="{FF2B5EF4-FFF2-40B4-BE49-F238E27FC236}">
                <a16:creationId xmlns:a16="http://schemas.microsoft.com/office/drawing/2014/main" id="{BEFD80FE-B7A3-5B46-850D-F1EA4E9EA5A0}"/>
              </a:ext>
            </a:extLst>
          </p:cNvPr>
          <p:cNvSpPr/>
          <p:nvPr/>
        </p:nvSpPr>
        <p:spPr>
          <a:xfrm>
            <a:off x="9179168" y="1139641"/>
            <a:ext cx="2573445" cy="5278975"/>
          </a:xfrm>
          <a:prstGeom prst="roundRect">
            <a:avLst>
              <a:gd name="adj" fmla="val 9180"/>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7" name="Rounded Rectangle 16">
            <a:extLst>
              <a:ext uri="{FF2B5EF4-FFF2-40B4-BE49-F238E27FC236}">
                <a16:creationId xmlns:a16="http://schemas.microsoft.com/office/drawing/2014/main" id="{66FE64B0-7813-C16A-6390-06D25E0B24F0}"/>
              </a:ext>
            </a:extLst>
          </p:cNvPr>
          <p:cNvSpPr/>
          <p:nvPr/>
        </p:nvSpPr>
        <p:spPr>
          <a:xfrm>
            <a:off x="6265908" y="1139641"/>
            <a:ext cx="2573445" cy="5278975"/>
          </a:xfrm>
          <a:prstGeom prst="roundRect">
            <a:avLst>
              <a:gd name="adj" fmla="val 9180"/>
            </a:avLst>
          </a:prstGeom>
          <a:solidFill>
            <a:schemeClr val="accent2">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8" name="Rounded Rectangle 17">
            <a:extLst>
              <a:ext uri="{FF2B5EF4-FFF2-40B4-BE49-F238E27FC236}">
                <a16:creationId xmlns:a16="http://schemas.microsoft.com/office/drawing/2014/main" id="{A2699435-75C7-DA21-8350-1C929E175B3E}"/>
              </a:ext>
            </a:extLst>
          </p:cNvPr>
          <p:cNvSpPr/>
          <p:nvPr/>
        </p:nvSpPr>
        <p:spPr>
          <a:xfrm>
            <a:off x="3352648" y="1139641"/>
            <a:ext cx="2573445" cy="5278975"/>
          </a:xfrm>
          <a:prstGeom prst="roundRect">
            <a:avLst>
              <a:gd name="adj" fmla="val 9180"/>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9" name="Rounded Rectangle 18">
            <a:extLst>
              <a:ext uri="{FF2B5EF4-FFF2-40B4-BE49-F238E27FC236}">
                <a16:creationId xmlns:a16="http://schemas.microsoft.com/office/drawing/2014/main" id="{CDC96420-1F2A-F446-5C74-82A6765849AF}"/>
              </a:ext>
            </a:extLst>
          </p:cNvPr>
          <p:cNvSpPr/>
          <p:nvPr/>
        </p:nvSpPr>
        <p:spPr>
          <a:xfrm>
            <a:off x="439387" y="1139641"/>
            <a:ext cx="2573445" cy="5278975"/>
          </a:xfrm>
          <a:prstGeom prst="roundRect">
            <a:avLst>
              <a:gd name="adj" fmla="val 9180"/>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21" name="TextBox 20">
            <a:extLst>
              <a:ext uri="{FF2B5EF4-FFF2-40B4-BE49-F238E27FC236}">
                <a16:creationId xmlns:a16="http://schemas.microsoft.com/office/drawing/2014/main" id="{3EEDEDDB-F66D-F6D8-79DD-0FE0C4EDC172}"/>
              </a:ext>
            </a:extLst>
          </p:cNvPr>
          <p:cNvSpPr txBox="1"/>
          <p:nvPr/>
        </p:nvSpPr>
        <p:spPr>
          <a:xfrm>
            <a:off x="619681" y="2831542"/>
            <a:ext cx="2176527" cy="3654847"/>
          </a:xfrm>
          <a:prstGeom prst="rect">
            <a:avLst/>
          </a:prstGeom>
          <a:noFill/>
        </p:spPr>
        <p:txBody>
          <a:bodyPr wrap="square">
            <a:spAutoFit/>
          </a:bodyPr>
          <a:lstStyle/>
          <a:p>
            <a:pPr>
              <a:spcAft>
                <a:spcPts val="600"/>
              </a:spcAft>
            </a:pPr>
            <a:r>
              <a:rPr lang="en-US" sz="2400" b="1" dirty="0">
                <a:solidFill>
                  <a:schemeClr val="accent5"/>
                </a:solidFill>
                <a:ea typeface="Helvetica Neue" panose="02000503000000020004" pitchFamily="2" charset="0"/>
                <a:cs typeface="Helvetica Neue" panose="02000503000000020004" pitchFamily="2" charset="0"/>
              </a:rPr>
              <a:t>The BAC must meet separately </a:t>
            </a:r>
            <a:br>
              <a:rPr lang="en-US" sz="2400" b="1" dirty="0">
                <a:solidFill>
                  <a:schemeClr val="accent5"/>
                </a:solidFill>
                <a:ea typeface="Helvetica Neue" panose="02000503000000020004" pitchFamily="2" charset="0"/>
                <a:cs typeface="Helvetica Neue" panose="02000503000000020004" pitchFamily="2" charset="0"/>
              </a:rPr>
            </a:br>
            <a:r>
              <a:rPr lang="en-US" sz="2400" b="1" dirty="0">
                <a:solidFill>
                  <a:schemeClr val="accent5"/>
                </a:solidFill>
                <a:ea typeface="Helvetica Neue" panose="02000503000000020004" pitchFamily="2" charset="0"/>
                <a:cs typeface="Helvetica Neue" panose="02000503000000020004" pitchFamily="2" charset="0"/>
              </a:rPr>
              <a:t>and in advance of MAC meetings.</a:t>
            </a:r>
          </a:p>
          <a:p>
            <a:pPr>
              <a:lnSpc>
                <a:spcPct val="110000"/>
              </a:lnSpc>
            </a:pP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This helps ensure </a:t>
            </a:r>
            <a:b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that the perspective </a:t>
            </a:r>
            <a:b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of those with lived experience informs the broader discussions.</a:t>
            </a:r>
          </a:p>
        </p:txBody>
      </p:sp>
      <p:cxnSp>
        <p:nvCxnSpPr>
          <p:cNvPr id="22" name="Straight Connector 21">
            <a:extLst>
              <a:ext uri="{FF2B5EF4-FFF2-40B4-BE49-F238E27FC236}">
                <a16:creationId xmlns:a16="http://schemas.microsoft.com/office/drawing/2014/main" id="{2331773D-DA74-E056-59FD-959808A65323}"/>
              </a:ext>
            </a:extLst>
          </p:cNvPr>
          <p:cNvCxnSpPr>
            <a:cxnSpLocks/>
          </p:cNvCxnSpPr>
          <p:nvPr/>
        </p:nvCxnSpPr>
        <p:spPr>
          <a:xfrm>
            <a:off x="686981" y="2727613"/>
            <a:ext cx="2075471" cy="0"/>
          </a:xfrm>
          <a:prstGeom prst="line">
            <a:avLst/>
          </a:prstGeom>
          <a:ln w="25400">
            <a:solidFill>
              <a:schemeClr val="accent5"/>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2579CE8-6B57-F6D1-5C31-70EEAC3AFA43}"/>
              </a:ext>
            </a:extLst>
          </p:cNvPr>
          <p:cNvSpPr txBox="1"/>
          <p:nvPr/>
        </p:nvSpPr>
        <p:spPr>
          <a:xfrm>
            <a:off x="3519335" y="2831539"/>
            <a:ext cx="2116968" cy="3400931"/>
          </a:xfrm>
          <a:prstGeom prst="rect">
            <a:avLst/>
          </a:prstGeom>
          <a:noFill/>
        </p:spPr>
        <p:txBody>
          <a:bodyPr wrap="square">
            <a:spAutoFit/>
          </a:bodyPr>
          <a:lstStyle/>
          <a:p>
            <a:pPr>
              <a:spcAft>
                <a:spcPts val="600"/>
              </a:spcAft>
            </a:pPr>
            <a:r>
              <a:rPr lang="en-US" sz="2400" b="1" dirty="0">
                <a:solidFill>
                  <a:srgbClr val="109088"/>
                </a:solidFill>
                <a:ea typeface="Helvetica Neue" panose="02000503000000020004" pitchFamily="2" charset="0"/>
                <a:cs typeface="Helvetica Neue" panose="02000503000000020004" pitchFamily="2" charset="0"/>
              </a:rPr>
              <a:t>The BAC and MAC must </a:t>
            </a:r>
            <a:br>
              <a:rPr lang="en-US" sz="2400" b="1" dirty="0">
                <a:solidFill>
                  <a:srgbClr val="109088"/>
                </a:solidFill>
                <a:ea typeface="Helvetica Neue" panose="02000503000000020004" pitchFamily="2" charset="0"/>
                <a:cs typeface="Helvetica Neue" panose="02000503000000020004" pitchFamily="2" charset="0"/>
              </a:rPr>
            </a:br>
            <a:r>
              <a:rPr lang="en-US" sz="2400" b="1" dirty="0">
                <a:solidFill>
                  <a:srgbClr val="109088"/>
                </a:solidFill>
                <a:ea typeface="Helvetica Neue" panose="02000503000000020004" pitchFamily="2" charset="0"/>
                <a:cs typeface="Helvetica Neue" panose="02000503000000020004" pitchFamily="2" charset="0"/>
              </a:rPr>
              <a:t>offer a variety of meeting participation options.</a:t>
            </a:r>
          </a:p>
          <a:p>
            <a:pPr>
              <a:lnSpc>
                <a:spcPct val="110000"/>
              </a:lnSpc>
              <a:spcAft>
                <a:spcPts val="1200"/>
              </a:spcAft>
            </a:pP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Can be in-person, </a:t>
            </a:r>
            <a:b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virtual, or hybrid, but </a:t>
            </a:r>
            <a:b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b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telephone dial-in is always required.</a:t>
            </a:r>
          </a:p>
        </p:txBody>
      </p:sp>
      <p:cxnSp>
        <p:nvCxnSpPr>
          <p:cNvPr id="28" name="Straight Connector 27">
            <a:extLst>
              <a:ext uri="{FF2B5EF4-FFF2-40B4-BE49-F238E27FC236}">
                <a16:creationId xmlns:a16="http://schemas.microsoft.com/office/drawing/2014/main" id="{3451A6D3-860F-E0DD-927A-ABE3CCD2B445}"/>
              </a:ext>
            </a:extLst>
          </p:cNvPr>
          <p:cNvCxnSpPr>
            <a:cxnSpLocks/>
          </p:cNvCxnSpPr>
          <p:nvPr/>
        </p:nvCxnSpPr>
        <p:spPr>
          <a:xfrm>
            <a:off x="3596260" y="2727613"/>
            <a:ext cx="2011680" cy="0"/>
          </a:xfrm>
          <a:prstGeom prst="line">
            <a:avLst/>
          </a:prstGeom>
          <a:ln w="25400">
            <a:solidFill>
              <a:srgbClr val="1EA1A1"/>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B3CD8D50-8ACB-3E19-C923-23F87E79332C}"/>
              </a:ext>
            </a:extLst>
          </p:cNvPr>
          <p:cNvSpPr txBox="1"/>
          <p:nvPr/>
        </p:nvSpPr>
        <p:spPr>
          <a:xfrm>
            <a:off x="6409343" y="2831538"/>
            <a:ext cx="2195015" cy="2339102"/>
          </a:xfrm>
          <a:prstGeom prst="rect">
            <a:avLst/>
          </a:prstGeom>
          <a:noFill/>
        </p:spPr>
        <p:txBody>
          <a:bodyPr wrap="square">
            <a:spAutoFit/>
          </a:bodyPr>
          <a:lstStyle/>
          <a:p>
            <a:pPr>
              <a:spcAft>
                <a:spcPts val="600"/>
              </a:spcAft>
            </a:pPr>
            <a:r>
              <a:rPr lang="en-US" sz="2400" b="1" dirty="0">
                <a:solidFill>
                  <a:schemeClr val="accent2"/>
                </a:solidFill>
                <a:ea typeface="Helvetica Neue" panose="02000503000000020004" pitchFamily="2" charset="0"/>
                <a:cs typeface="Helvetica Neue" panose="02000503000000020004" pitchFamily="2" charset="0"/>
              </a:rPr>
              <a:t>At least two </a:t>
            </a:r>
            <a:br>
              <a:rPr lang="en-US" sz="2400" b="1" dirty="0">
                <a:solidFill>
                  <a:schemeClr val="accent2"/>
                </a:solidFill>
                <a:ea typeface="Helvetica Neue" panose="02000503000000020004" pitchFamily="2" charset="0"/>
                <a:cs typeface="Helvetica Neue" panose="02000503000000020004" pitchFamily="2" charset="0"/>
              </a:rPr>
            </a:br>
            <a:r>
              <a:rPr lang="en-US" sz="2400" b="1" dirty="0">
                <a:solidFill>
                  <a:schemeClr val="accent2"/>
                </a:solidFill>
                <a:ea typeface="Helvetica Neue" panose="02000503000000020004" pitchFamily="2" charset="0"/>
                <a:cs typeface="Helvetica Neue" panose="02000503000000020004" pitchFamily="2" charset="0"/>
              </a:rPr>
              <a:t>MAC meetings </a:t>
            </a:r>
            <a:br>
              <a:rPr lang="en-US" sz="2400" b="1" dirty="0">
                <a:solidFill>
                  <a:schemeClr val="accent2"/>
                </a:solidFill>
                <a:ea typeface="Helvetica Neue" panose="02000503000000020004" pitchFamily="2" charset="0"/>
                <a:cs typeface="Helvetica Neue" panose="02000503000000020004" pitchFamily="2" charset="0"/>
              </a:rPr>
            </a:br>
            <a:r>
              <a:rPr lang="en-US" sz="2400" b="1" dirty="0">
                <a:solidFill>
                  <a:schemeClr val="accent2"/>
                </a:solidFill>
                <a:ea typeface="Helvetica Neue" panose="02000503000000020004" pitchFamily="2" charset="0"/>
                <a:cs typeface="Helvetica Neue" panose="02000503000000020004" pitchFamily="2" charset="0"/>
              </a:rPr>
              <a:t>per year must </a:t>
            </a:r>
            <a:br>
              <a:rPr lang="en-US" sz="2400" b="1" dirty="0">
                <a:solidFill>
                  <a:schemeClr val="accent2"/>
                </a:solidFill>
                <a:ea typeface="Helvetica Neue" panose="02000503000000020004" pitchFamily="2" charset="0"/>
                <a:cs typeface="Helvetica Neue" panose="02000503000000020004" pitchFamily="2" charset="0"/>
              </a:rPr>
            </a:br>
            <a:r>
              <a:rPr lang="en-US" sz="2400" b="1" dirty="0">
                <a:solidFill>
                  <a:schemeClr val="accent2"/>
                </a:solidFill>
                <a:ea typeface="Helvetica Neue" panose="02000503000000020004" pitchFamily="2" charset="0"/>
                <a:cs typeface="Helvetica Neue" panose="02000503000000020004" pitchFamily="2" charset="0"/>
              </a:rPr>
              <a:t>be public.</a:t>
            </a:r>
          </a:p>
          <a:p>
            <a:pPr>
              <a:spcAft>
                <a:spcPts val="600"/>
              </a:spcAft>
            </a:pPr>
            <a:r>
              <a:rPr lang="en-US" sz="1500" dirty="0">
                <a:solidFill>
                  <a:schemeClr val="bg2">
                    <a:lumMod val="25000"/>
                  </a:schemeClr>
                </a:solidFill>
                <a:latin typeface="Georgia" panose="02040502050405020303" pitchFamily="18" charset="0"/>
                <a:ea typeface="Helvetica Neue" panose="02000503000000020004" pitchFamily="2" charset="0"/>
                <a:cs typeface="Helvetica Neue" panose="02000503000000020004" pitchFamily="2" charset="0"/>
              </a:rPr>
              <a:t>Meetings must include dedicated time for public comment.</a:t>
            </a:r>
          </a:p>
        </p:txBody>
      </p:sp>
      <p:cxnSp>
        <p:nvCxnSpPr>
          <p:cNvPr id="33" name="Straight Connector 32">
            <a:extLst>
              <a:ext uri="{FF2B5EF4-FFF2-40B4-BE49-F238E27FC236}">
                <a16:creationId xmlns:a16="http://schemas.microsoft.com/office/drawing/2014/main" id="{FFB5C4C8-712C-C3A0-8379-9D958AF3D591}"/>
              </a:ext>
            </a:extLst>
          </p:cNvPr>
          <p:cNvCxnSpPr>
            <a:cxnSpLocks/>
          </p:cNvCxnSpPr>
          <p:nvPr/>
        </p:nvCxnSpPr>
        <p:spPr>
          <a:xfrm>
            <a:off x="6486270" y="2727613"/>
            <a:ext cx="2069767"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7EB86A4C-16CB-6C08-AFF7-F6FC4904427C}"/>
              </a:ext>
            </a:extLst>
          </p:cNvPr>
          <p:cNvSpPr txBox="1"/>
          <p:nvPr/>
        </p:nvSpPr>
        <p:spPr>
          <a:xfrm>
            <a:off x="9353165" y="2831537"/>
            <a:ext cx="2099536" cy="2954655"/>
          </a:xfrm>
          <a:prstGeom prst="rect">
            <a:avLst/>
          </a:prstGeom>
          <a:noFill/>
        </p:spPr>
        <p:txBody>
          <a:bodyPr wrap="square">
            <a:spAutoFit/>
          </a:bodyPr>
          <a:lstStyle/>
          <a:p>
            <a:pPr>
              <a:spcAft>
                <a:spcPts val="600"/>
              </a:spcAft>
            </a:pPr>
            <a:r>
              <a:rPr lang="en-US" sz="2400" b="1" dirty="0">
                <a:solidFill>
                  <a:schemeClr val="accent4"/>
                </a:solidFill>
                <a:ea typeface="Helvetica Neue" panose="02000503000000020004" pitchFamily="2" charset="0"/>
                <a:cs typeface="Helvetica Neue" panose="02000503000000020004" pitchFamily="2" charset="0"/>
              </a:rPr>
              <a:t>The BAC and MAC must each meet once per quarter.</a:t>
            </a:r>
          </a:p>
          <a:p>
            <a:pPr>
              <a:spcAft>
                <a:spcPts val="1200"/>
              </a:spcAft>
            </a:pPr>
            <a:r>
              <a:rPr lang="en-US" sz="1500" dirty="0">
                <a:solidFill>
                  <a:schemeClr val="bg2">
                    <a:lumMod val="25000"/>
                  </a:schemeClr>
                </a:solidFill>
                <a:latin typeface="Georgia" panose="02040502050405020303" pitchFamily="18" charset="0"/>
              </a:rPr>
              <a:t>Meetings may be held off cycle as necessary.</a:t>
            </a:r>
          </a:p>
          <a:p>
            <a:pPr>
              <a:spcAft>
                <a:spcPts val="1200"/>
              </a:spcAft>
            </a:pPr>
            <a:endParaRPr lang="en-US" sz="2100" dirty="0">
              <a:solidFill>
                <a:schemeClr val="accent4"/>
              </a:solidFill>
              <a:latin typeface="Georgia" panose="02040502050405020303" pitchFamily="18" charset="0"/>
              <a:ea typeface="Helvetica Neue" panose="02000503000000020004" pitchFamily="2" charset="0"/>
              <a:cs typeface="Helvetica Neue" panose="02000503000000020004" pitchFamily="2" charset="0"/>
            </a:endParaRPr>
          </a:p>
        </p:txBody>
      </p:sp>
      <p:cxnSp>
        <p:nvCxnSpPr>
          <p:cNvPr id="36" name="Straight Connector 35">
            <a:extLst>
              <a:ext uri="{FF2B5EF4-FFF2-40B4-BE49-F238E27FC236}">
                <a16:creationId xmlns:a16="http://schemas.microsoft.com/office/drawing/2014/main" id="{89456E6D-F0F8-1D46-8E3F-35EB1935A1AE}"/>
              </a:ext>
            </a:extLst>
          </p:cNvPr>
          <p:cNvCxnSpPr>
            <a:cxnSpLocks/>
          </p:cNvCxnSpPr>
          <p:nvPr/>
        </p:nvCxnSpPr>
        <p:spPr>
          <a:xfrm>
            <a:off x="9422991" y="2727613"/>
            <a:ext cx="1984527" cy="0"/>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sp>
        <p:nvSpPr>
          <p:cNvPr id="38" name="Rounded Rectangle 37">
            <a:extLst>
              <a:ext uri="{FF2B5EF4-FFF2-40B4-BE49-F238E27FC236}">
                <a16:creationId xmlns:a16="http://schemas.microsoft.com/office/drawing/2014/main" id="{D6E17B49-610E-0C7F-512F-A4488456FF61}"/>
              </a:ext>
            </a:extLst>
          </p:cNvPr>
          <p:cNvSpPr/>
          <p:nvPr/>
        </p:nvSpPr>
        <p:spPr>
          <a:xfrm>
            <a:off x="2023333" y="1811179"/>
            <a:ext cx="126527" cy="126527"/>
          </a:xfrm>
          <a:prstGeom prst="roundRect">
            <a:avLst>
              <a:gd name="adj" fmla="val 9936"/>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76A5C27D-382F-C24B-3EE6-1119A84C5402}"/>
              </a:ext>
            </a:extLst>
          </p:cNvPr>
          <p:cNvSpPr/>
          <p:nvPr/>
        </p:nvSpPr>
        <p:spPr>
          <a:xfrm>
            <a:off x="2353299" y="1982951"/>
            <a:ext cx="126527" cy="126527"/>
          </a:xfrm>
          <a:prstGeom prst="roundRect">
            <a:avLst>
              <a:gd name="adj" fmla="val 993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3C435085-0DF3-33CC-F409-8619CF471F02}"/>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1703775" y="1358859"/>
            <a:ext cx="1092432" cy="1092432"/>
          </a:xfrm>
          <a:prstGeom prst="rect">
            <a:avLst/>
          </a:prstGeom>
        </p:spPr>
      </p:pic>
      <p:pic>
        <p:nvPicPr>
          <p:cNvPr id="45" name="Graphic 44">
            <a:extLst>
              <a:ext uri="{FF2B5EF4-FFF2-40B4-BE49-F238E27FC236}">
                <a16:creationId xmlns:a16="http://schemas.microsoft.com/office/drawing/2014/main" id="{E2217474-3BEE-F5C5-7D5D-833A1BB1FA94}"/>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4302700" y="1358859"/>
            <a:ext cx="1313067" cy="1099087"/>
          </a:xfrm>
          <a:prstGeom prst="rect">
            <a:avLst/>
          </a:prstGeom>
        </p:spPr>
      </p:pic>
      <p:pic>
        <p:nvPicPr>
          <p:cNvPr id="52" name="Graphic 51">
            <a:extLst>
              <a:ext uri="{FF2B5EF4-FFF2-40B4-BE49-F238E27FC236}">
                <a16:creationId xmlns:a16="http://schemas.microsoft.com/office/drawing/2014/main" id="{D9766D76-64B8-3992-D5BE-3BD40DF8E560}"/>
              </a:ext>
            </a:extLst>
          </p:cNvPr>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7772402" y="1358859"/>
            <a:ext cx="770753" cy="988144"/>
          </a:xfrm>
          <a:prstGeom prst="rect">
            <a:avLst/>
          </a:prstGeom>
        </p:spPr>
      </p:pic>
      <p:pic>
        <p:nvPicPr>
          <p:cNvPr id="55" name="Graphic 54">
            <a:extLst>
              <a:ext uri="{FF2B5EF4-FFF2-40B4-BE49-F238E27FC236}">
                <a16:creationId xmlns:a16="http://schemas.microsoft.com/office/drawing/2014/main" id="{D274417F-5AB5-5423-90AB-B77D2D97704F}"/>
              </a:ext>
            </a:extLst>
          </p:cNvPr>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10281140" y="1358861"/>
            <a:ext cx="1171563" cy="1173641"/>
          </a:xfrm>
          <a:prstGeom prst="rect">
            <a:avLst/>
          </a:prstGeom>
        </p:spPr>
      </p:pic>
    </p:spTree>
    <p:extLst>
      <p:ext uri="{BB962C8B-B14F-4D97-AF65-F5344CB8AC3E}">
        <p14:creationId xmlns:p14="http://schemas.microsoft.com/office/powerpoint/2010/main" val="1827008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7AE9E-F002-6384-F572-B4B57024C919}"/>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259C06C6-70F0-CE16-F10E-18177E0E8347}"/>
              </a:ext>
            </a:extLst>
          </p:cNvPr>
          <p:cNvSpPr/>
          <p:nvPr/>
        </p:nvSpPr>
        <p:spPr>
          <a:xfrm>
            <a:off x="448068" y="2847375"/>
            <a:ext cx="11295867" cy="3571239"/>
          </a:xfrm>
          <a:prstGeom prst="roundRect">
            <a:avLst>
              <a:gd name="adj" fmla="val 6125"/>
            </a:avLst>
          </a:prstGeom>
          <a:solidFill>
            <a:schemeClr val="tx2">
              <a:lumMod val="10000"/>
              <a:lumOff val="90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1">
                  <a:lumMod val="20000"/>
                  <a:lumOff val="80000"/>
                </a:schemeClr>
              </a:solidFill>
            </a:endParaRPr>
          </a:p>
        </p:txBody>
      </p:sp>
      <p:sp>
        <p:nvSpPr>
          <p:cNvPr id="3" name="TextBox 2">
            <a:extLst>
              <a:ext uri="{FF2B5EF4-FFF2-40B4-BE49-F238E27FC236}">
                <a16:creationId xmlns:a16="http://schemas.microsoft.com/office/drawing/2014/main" id="{A9E9D125-4969-0500-E4E7-1E5485C398A1}"/>
              </a:ext>
            </a:extLst>
          </p:cNvPr>
          <p:cNvSpPr txBox="1"/>
          <p:nvPr/>
        </p:nvSpPr>
        <p:spPr>
          <a:xfrm>
            <a:off x="2307916" y="1231633"/>
            <a:ext cx="9187398" cy="1648811"/>
          </a:xfrm>
          <a:prstGeom prst="rect">
            <a:avLst/>
          </a:prstGeom>
          <a:noFill/>
        </p:spPr>
        <p:txBody>
          <a:bodyPr wrap="square" lIns="0" tIns="0" rIns="0" bIns="0" rtlCol="0">
            <a:noAutofit/>
          </a:bodyPr>
          <a:lstStyle/>
          <a:p>
            <a:pPr>
              <a:lnSpc>
                <a:spcPct val="110000"/>
              </a:lnSpc>
            </a:pPr>
            <a:r>
              <a:rPr lang="en-US" sz="2800" b="1" dirty="0">
                <a:solidFill>
                  <a:srgbClr val="215F9A"/>
                </a:solidFill>
                <a:ea typeface="Helvetica Neue" panose="02000503000000020004" pitchFamily="2" charset="0"/>
                <a:cs typeface="Helvetica Neue" panose="02000503000000020004" pitchFamily="2" charset="0"/>
              </a:rPr>
              <a:t>States must publicly post the MAC and BAC annual report, </a:t>
            </a:r>
            <a:br>
              <a:rPr lang="en-US" sz="2800" b="1" dirty="0">
                <a:solidFill>
                  <a:srgbClr val="215F9A"/>
                </a:solidFill>
                <a:ea typeface="Helvetica Neue" panose="02000503000000020004" pitchFamily="2" charset="0"/>
                <a:cs typeface="Helvetica Neue" panose="02000503000000020004" pitchFamily="2" charset="0"/>
              </a:rPr>
            </a:br>
            <a:r>
              <a:rPr lang="en-US" sz="2800" b="1" dirty="0">
                <a:solidFill>
                  <a:srgbClr val="215F9A"/>
                </a:solidFill>
                <a:ea typeface="Helvetica Neue" panose="02000503000000020004" pitchFamily="2" charset="0"/>
                <a:cs typeface="Helvetica Neue" panose="02000503000000020004" pitchFamily="2" charset="0"/>
              </a:rPr>
              <a:t>bylaws, membership lists, member recruitment/selection processes, and meeting minutes</a:t>
            </a:r>
            <a:r>
              <a:rPr lang="en-US" sz="2800" b="1" dirty="0">
                <a:solidFill>
                  <a:srgbClr val="215F9A"/>
                </a:solidFill>
                <a:effectLst>
                  <a:outerShdw blurRad="38100" dist="38100" dir="2700000" algn="tl">
                    <a:srgbClr val="000000">
                      <a:alpha val="43137"/>
                    </a:srgbClr>
                  </a:outerShdw>
                </a:effectLst>
                <a:ea typeface="Helvetica Neue" panose="02000503000000020004" pitchFamily="2" charset="0"/>
                <a:cs typeface="Helvetica Neue" panose="02000503000000020004" pitchFamily="2" charset="0"/>
              </a:rPr>
              <a:t>.</a:t>
            </a:r>
          </a:p>
        </p:txBody>
      </p:sp>
      <p:sp>
        <p:nvSpPr>
          <p:cNvPr id="10" name="Rectangle 9">
            <a:extLst>
              <a:ext uri="{FF2B5EF4-FFF2-40B4-BE49-F238E27FC236}">
                <a16:creationId xmlns:a16="http://schemas.microsoft.com/office/drawing/2014/main" id="{7252F7D1-C8CB-E491-F63A-60D1312861C0}"/>
              </a:ext>
            </a:extLst>
          </p:cNvPr>
          <p:cNvSpPr/>
          <p:nvPr/>
        </p:nvSpPr>
        <p:spPr>
          <a:xfrm>
            <a:off x="0" y="2"/>
            <a:ext cx="12192000" cy="8159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r>
              <a:rPr lang="en-US" sz="1600" b="1" dirty="0"/>
              <a:t>OUTCOMES FROM THE BAC AND MAC</a:t>
            </a:r>
          </a:p>
        </p:txBody>
      </p:sp>
      <p:sp>
        <p:nvSpPr>
          <p:cNvPr id="4" name="TextBox 3">
            <a:extLst>
              <a:ext uri="{FF2B5EF4-FFF2-40B4-BE49-F238E27FC236}">
                <a16:creationId xmlns:a16="http://schemas.microsoft.com/office/drawing/2014/main" id="{E5E3C607-AAB1-4B96-95D4-539568E6F60E}"/>
              </a:ext>
            </a:extLst>
          </p:cNvPr>
          <p:cNvSpPr txBox="1"/>
          <p:nvPr/>
        </p:nvSpPr>
        <p:spPr>
          <a:xfrm>
            <a:off x="768727" y="3525813"/>
            <a:ext cx="10607834" cy="2801314"/>
          </a:xfrm>
          <a:prstGeom prst="rect">
            <a:avLst/>
          </a:prstGeom>
          <a:noFill/>
        </p:spPr>
        <p:txBody>
          <a:bodyPr wrap="square" lIns="0" tIns="0" rIns="0" bIns="0">
            <a:noAutofit/>
          </a:bodyPr>
          <a:lstStyle/>
          <a:p>
            <a:pPr>
              <a:lnSpc>
                <a:spcPct val="120000"/>
              </a:lnSpc>
              <a:spcAft>
                <a:spcPts val="600"/>
              </a:spcAft>
            </a:pPr>
            <a:r>
              <a:rPr lang="en-US" dirty="0">
                <a:solidFill>
                  <a:schemeClr val="bg2">
                    <a:lumMod val="25000"/>
                  </a:schemeClr>
                </a:solidFill>
                <a:latin typeface="Calibri" panose="020F0502020204030204" pitchFamily="34" charset="0"/>
                <a:cs typeface="Calibri" panose="020F0502020204030204" pitchFamily="34" charset="0"/>
              </a:rPr>
              <a:t>The MAC, with support from the state, must submit an annual report that describes for both the BAC and the MAC: </a:t>
            </a:r>
            <a:endParaRPr lang="en-US" b="1" dirty="0">
              <a:solidFill>
                <a:schemeClr val="bg2">
                  <a:lumMod val="25000"/>
                </a:schemeClr>
              </a:solidFill>
              <a:latin typeface="Calibri" panose="020F0502020204030204" pitchFamily="34" charset="0"/>
              <a:cs typeface="Calibri" panose="020F0502020204030204" pitchFamily="34" charset="0"/>
            </a:endParaRPr>
          </a:p>
          <a:p>
            <a:pPr marL="285737" indent="-285737">
              <a:lnSpc>
                <a:spcPct val="120000"/>
              </a:lnSpc>
              <a:spcAft>
                <a:spcPts val="600"/>
              </a:spcAft>
              <a:buFont typeface="Arial" panose="020B0604020202020204" pitchFamily="34" charset="0"/>
              <a:buChar char="•"/>
            </a:pPr>
            <a:r>
              <a:rPr lang="en-US" dirty="0">
                <a:solidFill>
                  <a:schemeClr val="bg2">
                    <a:lumMod val="25000"/>
                  </a:schemeClr>
                </a:solidFill>
                <a:latin typeface="Calibri" panose="020F0502020204030204" pitchFamily="34" charset="0"/>
                <a:cs typeface="Calibri" panose="020F0502020204030204" pitchFamily="34" charset="0"/>
              </a:rPr>
              <a:t>Activities</a:t>
            </a:r>
          </a:p>
          <a:p>
            <a:pPr marL="285737" indent="-285737">
              <a:lnSpc>
                <a:spcPct val="120000"/>
              </a:lnSpc>
              <a:spcAft>
                <a:spcPts val="600"/>
              </a:spcAft>
              <a:buFont typeface="Arial" panose="020B0604020202020204" pitchFamily="34" charset="0"/>
              <a:buChar char="•"/>
            </a:pPr>
            <a:r>
              <a:rPr lang="en-US" dirty="0">
                <a:solidFill>
                  <a:schemeClr val="bg2">
                    <a:lumMod val="25000"/>
                  </a:schemeClr>
                </a:solidFill>
                <a:latin typeface="Calibri" panose="020F0502020204030204" pitchFamily="34" charset="0"/>
                <a:cs typeface="Calibri" panose="020F0502020204030204" pitchFamily="34" charset="0"/>
              </a:rPr>
              <a:t>Topics discussed</a:t>
            </a:r>
          </a:p>
          <a:p>
            <a:pPr marL="285737" indent="-285737">
              <a:lnSpc>
                <a:spcPct val="120000"/>
              </a:lnSpc>
              <a:spcAft>
                <a:spcPts val="600"/>
              </a:spcAft>
              <a:buFont typeface="Arial" panose="020B0604020202020204" pitchFamily="34" charset="0"/>
              <a:buChar char="•"/>
            </a:pPr>
            <a:r>
              <a:rPr lang="en-US" dirty="0">
                <a:solidFill>
                  <a:schemeClr val="bg2">
                    <a:lumMod val="25000"/>
                  </a:schemeClr>
                </a:solidFill>
                <a:latin typeface="Calibri" panose="020F0502020204030204" pitchFamily="34" charset="0"/>
                <a:cs typeface="Calibri" panose="020F0502020204030204" pitchFamily="34" charset="0"/>
              </a:rPr>
              <a:t>Recommendations </a:t>
            </a:r>
          </a:p>
          <a:p>
            <a:pPr marL="285737" indent="-285737">
              <a:lnSpc>
                <a:spcPct val="120000"/>
              </a:lnSpc>
              <a:spcAft>
                <a:spcPts val="1200"/>
              </a:spcAft>
              <a:buFont typeface="Arial" panose="020B0604020202020204" pitchFamily="34" charset="0"/>
              <a:buChar char="•"/>
            </a:pPr>
            <a:r>
              <a:rPr lang="en-US" dirty="0">
                <a:solidFill>
                  <a:schemeClr val="bg2">
                    <a:lumMod val="25000"/>
                  </a:schemeClr>
                </a:solidFill>
                <a:latin typeface="Calibri" panose="020F0502020204030204" pitchFamily="34" charset="0"/>
                <a:cs typeface="Calibri" panose="020F0502020204030204" pitchFamily="34" charset="0"/>
              </a:rPr>
              <a:t>The state’s responses to recommendations</a:t>
            </a:r>
            <a:endParaRPr lang="en-US" b="1" dirty="0">
              <a:solidFill>
                <a:schemeClr val="bg2">
                  <a:lumMod val="25000"/>
                </a:schemeClr>
              </a:solidFill>
              <a:latin typeface="Calibri" panose="020F0502020204030204" pitchFamily="34" charset="0"/>
              <a:cs typeface="Calibri" panose="020F0502020204030204" pitchFamily="34" charset="0"/>
            </a:endParaRPr>
          </a:p>
          <a:p>
            <a:pPr>
              <a:lnSpc>
                <a:spcPct val="120000"/>
              </a:lnSpc>
              <a:spcAft>
                <a:spcPts val="600"/>
              </a:spcAft>
            </a:pPr>
            <a:r>
              <a:rPr lang="en-US" b="1" dirty="0">
                <a:solidFill>
                  <a:schemeClr val="bg2">
                    <a:lumMod val="25000"/>
                  </a:schemeClr>
                </a:solidFill>
                <a:latin typeface="Calibri" panose="020F0502020204030204" pitchFamily="34" charset="0"/>
                <a:cs typeface="Calibri" panose="020F0502020204030204" pitchFamily="34" charset="0"/>
              </a:rPr>
              <a:t>MAC members must be provided an opportunity to review the annual report.</a:t>
            </a:r>
          </a:p>
          <a:p>
            <a:pPr>
              <a:lnSpc>
                <a:spcPct val="120000"/>
              </a:lnSpc>
              <a:spcAft>
                <a:spcPts val="600"/>
              </a:spcAft>
            </a:pPr>
            <a:endParaRPr lang="en-US" sz="1600" b="1" dirty="0">
              <a:solidFill>
                <a:schemeClr val="bg2">
                  <a:lumMod val="25000"/>
                </a:schemeClr>
              </a:solidFill>
              <a:latin typeface="Georgia" panose="02040502050405020303" pitchFamily="18" charset="0"/>
            </a:endParaRPr>
          </a:p>
        </p:txBody>
      </p:sp>
      <p:cxnSp>
        <p:nvCxnSpPr>
          <p:cNvPr id="14" name="Straight Connector 13">
            <a:extLst>
              <a:ext uri="{FF2B5EF4-FFF2-40B4-BE49-F238E27FC236}">
                <a16:creationId xmlns:a16="http://schemas.microsoft.com/office/drawing/2014/main" id="{7ECB8E5A-E6BE-1C6B-E7F1-DF2630E07E7B}"/>
              </a:ext>
            </a:extLst>
          </p:cNvPr>
          <p:cNvCxnSpPr>
            <a:cxnSpLocks/>
          </p:cNvCxnSpPr>
          <p:nvPr/>
        </p:nvCxnSpPr>
        <p:spPr>
          <a:xfrm>
            <a:off x="768727" y="3396172"/>
            <a:ext cx="10515600" cy="0"/>
          </a:xfrm>
          <a:prstGeom prst="line">
            <a:avLst/>
          </a:prstGeom>
          <a:ln w="2540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24" name="Graphic 23">
            <a:extLst>
              <a:ext uri="{FF2B5EF4-FFF2-40B4-BE49-F238E27FC236}">
                <a16:creationId xmlns:a16="http://schemas.microsoft.com/office/drawing/2014/main" id="{162450BC-41AE-2E49-CD50-2EC51956C4D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72053" y="1115209"/>
            <a:ext cx="1095504" cy="1433232"/>
          </a:xfrm>
          <a:prstGeom prst="rect">
            <a:avLst/>
          </a:prstGeom>
        </p:spPr>
      </p:pic>
      <p:sp>
        <p:nvSpPr>
          <p:cNvPr id="5" name="TextBox 4">
            <a:extLst>
              <a:ext uri="{FF2B5EF4-FFF2-40B4-BE49-F238E27FC236}">
                <a16:creationId xmlns:a16="http://schemas.microsoft.com/office/drawing/2014/main" id="{B001444B-8740-2DC0-6F8C-C9B167743EB0}"/>
              </a:ext>
            </a:extLst>
          </p:cNvPr>
          <p:cNvSpPr txBox="1"/>
          <p:nvPr/>
        </p:nvSpPr>
        <p:spPr>
          <a:xfrm>
            <a:off x="772053" y="2869327"/>
            <a:ext cx="4225737" cy="426848"/>
          </a:xfrm>
          <a:prstGeom prst="rect">
            <a:avLst/>
          </a:prstGeom>
          <a:noFill/>
        </p:spPr>
        <p:txBody>
          <a:bodyPr wrap="square" lIns="0">
            <a:spAutoFit/>
          </a:bodyPr>
          <a:lstStyle/>
          <a:p>
            <a:pPr>
              <a:lnSpc>
                <a:spcPct val="90000"/>
              </a:lnSpc>
            </a:pPr>
            <a:r>
              <a:rPr lang="en-US" sz="2400" b="1" dirty="0">
                <a:solidFill>
                  <a:schemeClr val="tx2">
                    <a:lumMod val="75000"/>
                    <a:lumOff val="25000"/>
                  </a:schemeClr>
                </a:solidFill>
                <a:ea typeface="Helvetica Neue" panose="02000503000000020004" pitchFamily="2" charset="0"/>
                <a:cs typeface="Helvetica Neue" panose="02000503000000020004" pitchFamily="2" charset="0"/>
              </a:rPr>
              <a:t>Annual Report Requirements</a:t>
            </a:r>
            <a:endParaRPr lang="en-US" sz="2700" b="1" dirty="0">
              <a:solidFill>
                <a:schemeClr val="tx2">
                  <a:lumMod val="75000"/>
                  <a:lumOff val="25000"/>
                </a:schemeClr>
              </a:solidFill>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6486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AB2AE7-FFA0-2568-C798-056F6DAC34DA}"/>
              </a:ext>
            </a:extLst>
          </p:cNvPr>
          <p:cNvSpPr/>
          <p:nvPr/>
        </p:nvSpPr>
        <p:spPr>
          <a:xfrm>
            <a:off x="4282861" y="1115751"/>
            <a:ext cx="3573720" cy="4821588"/>
          </a:xfrm>
          <a:prstGeom prst="roundRect">
            <a:avLst>
              <a:gd name="adj" fmla="val 6503"/>
            </a:avLst>
          </a:prstGeom>
          <a:solidFill>
            <a:srgbClr val="FDF0F0">
              <a:alpha val="5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DF0F0"/>
              </a:solidFill>
            </a:endParaRPr>
          </a:p>
        </p:txBody>
      </p:sp>
      <p:pic>
        <p:nvPicPr>
          <p:cNvPr id="3" name="Graphic 2">
            <a:extLst>
              <a:ext uri="{FF2B5EF4-FFF2-40B4-BE49-F238E27FC236}">
                <a16:creationId xmlns:a16="http://schemas.microsoft.com/office/drawing/2014/main" id="{15AD1FB9-ED51-FABA-23B0-AB7A5D6F8DB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817129" y="3507962"/>
            <a:ext cx="945087" cy="1305297"/>
          </a:xfrm>
          <a:prstGeom prst="rect">
            <a:avLst/>
          </a:prstGeom>
        </p:spPr>
      </p:pic>
      <p:sp>
        <p:nvSpPr>
          <p:cNvPr id="4" name="Rounded Rectangle 3">
            <a:extLst>
              <a:ext uri="{FF2B5EF4-FFF2-40B4-BE49-F238E27FC236}">
                <a16:creationId xmlns:a16="http://schemas.microsoft.com/office/drawing/2014/main" id="{2C510FAA-1F80-5D57-920C-11676B1347DC}"/>
              </a:ext>
            </a:extLst>
          </p:cNvPr>
          <p:cNvSpPr/>
          <p:nvPr/>
        </p:nvSpPr>
        <p:spPr>
          <a:xfrm>
            <a:off x="413108" y="1115751"/>
            <a:ext cx="3573720" cy="4821588"/>
          </a:xfrm>
          <a:prstGeom prst="roundRect">
            <a:avLst>
              <a:gd name="adj" fmla="val 6503"/>
            </a:avLst>
          </a:prstGeom>
          <a:solidFill>
            <a:srgbClr val="FE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DF0F0"/>
              </a:solidFill>
            </a:endParaRPr>
          </a:p>
        </p:txBody>
      </p:sp>
      <p:sp>
        <p:nvSpPr>
          <p:cNvPr id="5" name="TextBox 4">
            <a:extLst>
              <a:ext uri="{FF2B5EF4-FFF2-40B4-BE49-F238E27FC236}">
                <a16:creationId xmlns:a16="http://schemas.microsoft.com/office/drawing/2014/main" id="{CB4958C2-2D6F-19F0-01D6-2B3BB7245E59}"/>
              </a:ext>
            </a:extLst>
          </p:cNvPr>
          <p:cNvSpPr txBox="1"/>
          <p:nvPr/>
        </p:nvSpPr>
        <p:spPr>
          <a:xfrm>
            <a:off x="751202" y="1111457"/>
            <a:ext cx="2910494" cy="1384859"/>
          </a:xfrm>
          <a:prstGeom prst="rect">
            <a:avLst/>
          </a:prstGeom>
          <a:noFill/>
        </p:spPr>
        <p:txBody>
          <a:bodyPr wrap="square" lIns="0" tIns="0" rIns="0" bIns="0" rtlCol="0">
            <a:noAutofit/>
          </a:bodyPr>
          <a:lstStyle/>
          <a:p>
            <a:r>
              <a:rPr lang="en-US" sz="2400" b="1" dirty="0">
                <a:solidFill>
                  <a:srgbClr val="EF6666"/>
                </a:solidFill>
                <a:ea typeface="Helvetica Neue" panose="02000503000000020004" pitchFamily="2" charset="0"/>
                <a:cs typeface="Helvetica Neue" panose="02000503000000020004" pitchFamily="2" charset="0"/>
              </a:rPr>
              <a:t>States are encouraged to include diverse perspectives.</a:t>
            </a:r>
          </a:p>
        </p:txBody>
      </p:sp>
      <p:sp>
        <p:nvSpPr>
          <p:cNvPr id="6" name="Rectangle 5">
            <a:extLst>
              <a:ext uri="{FF2B5EF4-FFF2-40B4-BE49-F238E27FC236}">
                <a16:creationId xmlns:a16="http://schemas.microsoft.com/office/drawing/2014/main" id="{A8AF61BD-0C50-E169-3697-8A66E8CFE526}"/>
              </a:ext>
            </a:extLst>
          </p:cNvPr>
          <p:cNvSpPr/>
          <p:nvPr/>
        </p:nvSpPr>
        <p:spPr>
          <a:xfrm>
            <a:off x="0" y="-377"/>
            <a:ext cx="12192000" cy="8159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r>
              <a:rPr lang="en-US" sz="4000" b="1" dirty="0"/>
              <a:t>MEMBERSHIP</a:t>
            </a:r>
          </a:p>
        </p:txBody>
      </p:sp>
      <p:cxnSp>
        <p:nvCxnSpPr>
          <p:cNvPr id="7" name="Straight Connector 6">
            <a:extLst>
              <a:ext uri="{FF2B5EF4-FFF2-40B4-BE49-F238E27FC236}">
                <a16:creationId xmlns:a16="http://schemas.microsoft.com/office/drawing/2014/main" id="{F0E5F850-C603-1D9F-F946-833482BA22A3}"/>
              </a:ext>
            </a:extLst>
          </p:cNvPr>
          <p:cNvCxnSpPr>
            <a:cxnSpLocks/>
          </p:cNvCxnSpPr>
          <p:nvPr/>
        </p:nvCxnSpPr>
        <p:spPr>
          <a:xfrm>
            <a:off x="735616" y="2557404"/>
            <a:ext cx="2926080" cy="0"/>
          </a:xfrm>
          <a:prstGeom prst="line">
            <a:avLst/>
          </a:prstGeom>
          <a:ln w="25400">
            <a:solidFill>
              <a:srgbClr val="EF6666"/>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7CA583B-D36E-DCD4-9134-796981D3E2E0}"/>
              </a:ext>
            </a:extLst>
          </p:cNvPr>
          <p:cNvSpPr txBox="1"/>
          <p:nvPr/>
        </p:nvSpPr>
        <p:spPr>
          <a:xfrm>
            <a:off x="1760817" y="2914606"/>
            <a:ext cx="1484391" cy="369332"/>
          </a:xfrm>
          <a:prstGeom prst="rect">
            <a:avLst/>
          </a:prstGeom>
          <a:noFill/>
        </p:spPr>
        <p:txBody>
          <a:bodyPr wrap="square" lIns="0">
            <a:spAutoFit/>
          </a:bodyPr>
          <a:lstStyle/>
          <a:p>
            <a:pPr>
              <a:lnSpc>
                <a:spcPct val="90000"/>
              </a:lnSpc>
            </a:pPr>
            <a:r>
              <a:rPr lang="en-US" sz="2000" dirty="0">
                <a:solidFill>
                  <a:srgbClr val="3A3A3A"/>
                </a:solidFill>
                <a:ea typeface="Helvetica Neue" panose="02000503000000020004" pitchFamily="2" charset="0"/>
                <a:cs typeface="Helvetica Neue" panose="02000503000000020004" pitchFamily="2" charset="0"/>
              </a:rPr>
              <a:t>Geographic</a:t>
            </a:r>
          </a:p>
        </p:txBody>
      </p:sp>
      <p:sp>
        <p:nvSpPr>
          <p:cNvPr id="9" name="TextBox 8">
            <a:extLst>
              <a:ext uri="{FF2B5EF4-FFF2-40B4-BE49-F238E27FC236}">
                <a16:creationId xmlns:a16="http://schemas.microsoft.com/office/drawing/2014/main" id="{1D2467DF-FD61-27FC-564B-A94207B97AE1}"/>
              </a:ext>
            </a:extLst>
          </p:cNvPr>
          <p:cNvSpPr txBox="1"/>
          <p:nvPr/>
        </p:nvSpPr>
        <p:spPr>
          <a:xfrm>
            <a:off x="1760813" y="3624790"/>
            <a:ext cx="1748123" cy="369332"/>
          </a:xfrm>
          <a:prstGeom prst="rect">
            <a:avLst/>
          </a:prstGeom>
          <a:noFill/>
        </p:spPr>
        <p:txBody>
          <a:bodyPr wrap="square" lIns="0">
            <a:spAutoFit/>
          </a:bodyPr>
          <a:lstStyle/>
          <a:p>
            <a:pPr>
              <a:lnSpc>
                <a:spcPct val="90000"/>
              </a:lnSpc>
            </a:pPr>
            <a:r>
              <a:rPr lang="en-US" sz="2000" dirty="0">
                <a:solidFill>
                  <a:srgbClr val="3A3A3A"/>
                </a:solidFill>
                <a:ea typeface="Helvetica Neue" panose="02000503000000020004" pitchFamily="2" charset="0"/>
                <a:cs typeface="Helvetica Neue" panose="02000503000000020004" pitchFamily="2" charset="0"/>
              </a:rPr>
              <a:t>Demographic</a:t>
            </a:r>
            <a:endParaRPr lang="en-US" sz="1600" dirty="0">
              <a:solidFill>
                <a:srgbClr val="3A3A3A"/>
              </a:solidFill>
              <a:ea typeface="Helvetica Neue" panose="02000503000000020004" pitchFamily="2" charset="0"/>
              <a:cs typeface="Helvetica Neue" panose="02000503000000020004" pitchFamily="2" charset="0"/>
            </a:endParaRPr>
          </a:p>
        </p:txBody>
      </p:sp>
      <p:sp>
        <p:nvSpPr>
          <p:cNvPr id="10" name="TextBox 9">
            <a:extLst>
              <a:ext uri="{FF2B5EF4-FFF2-40B4-BE49-F238E27FC236}">
                <a16:creationId xmlns:a16="http://schemas.microsoft.com/office/drawing/2014/main" id="{CC7A7B14-9664-471C-70AD-3645179F48C9}"/>
              </a:ext>
            </a:extLst>
          </p:cNvPr>
          <p:cNvSpPr txBox="1"/>
          <p:nvPr/>
        </p:nvSpPr>
        <p:spPr>
          <a:xfrm>
            <a:off x="1760813" y="4424381"/>
            <a:ext cx="2014833" cy="646331"/>
          </a:xfrm>
          <a:prstGeom prst="rect">
            <a:avLst/>
          </a:prstGeom>
          <a:noFill/>
        </p:spPr>
        <p:txBody>
          <a:bodyPr wrap="square" lIns="0">
            <a:spAutoFit/>
          </a:bodyPr>
          <a:lstStyle/>
          <a:p>
            <a:pPr>
              <a:lnSpc>
                <a:spcPct val="90000"/>
              </a:lnSpc>
            </a:pPr>
            <a:r>
              <a:rPr lang="en-US" sz="2000" dirty="0">
                <a:solidFill>
                  <a:srgbClr val="3A3A3A"/>
                </a:solidFill>
                <a:ea typeface="Helvetica Neue" panose="02000503000000020004" pitchFamily="2" charset="0"/>
                <a:cs typeface="Helvetica Neue" panose="02000503000000020004" pitchFamily="2" charset="0"/>
              </a:rPr>
              <a:t>Healthcare</a:t>
            </a:r>
            <a:r>
              <a:rPr lang="en-US" sz="1600" dirty="0">
                <a:solidFill>
                  <a:srgbClr val="3A3A3A"/>
                </a:solidFill>
                <a:latin typeface="Aptos" panose="020B0004020202020204" pitchFamily="34" charset="0"/>
                <a:ea typeface="Helvetica Neue" panose="02000503000000020004" pitchFamily="2" charset="0"/>
                <a:cs typeface="Helvetica Neue" panose="02000503000000020004" pitchFamily="2" charset="0"/>
              </a:rPr>
              <a:t> </a:t>
            </a:r>
            <a:endParaRPr lang="en-US" sz="1600" dirty="0" smtClean="0">
              <a:solidFill>
                <a:srgbClr val="3A3A3A"/>
              </a:solidFill>
              <a:latin typeface="Aptos" panose="020B0004020202020204" pitchFamily="34" charset="0"/>
              <a:ea typeface="Helvetica Neue" panose="02000503000000020004" pitchFamily="2" charset="0"/>
              <a:cs typeface="Helvetica Neue" panose="02000503000000020004" pitchFamily="2" charset="0"/>
            </a:endParaRPr>
          </a:p>
          <a:p>
            <a:pPr>
              <a:lnSpc>
                <a:spcPct val="90000"/>
              </a:lnSpc>
            </a:pPr>
            <a:r>
              <a:rPr lang="en-US" sz="2000" dirty="0" smtClean="0">
                <a:solidFill>
                  <a:srgbClr val="3A3A3A"/>
                </a:solidFill>
                <a:ea typeface="Helvetica Neue" panose="02000503000000020004" pitchFamily="2" charset="0"/>
                <a:cs typeface="Helvetica Neue" panose="02000503000000020004" pitchFamily="2" charset="0"/>
              </a:rPr>
              <a:t>Needs</a:t>
            </a:r>
            <a:endParaRPr lang="en-US" sz="2000" dirty="0">
              <a:solidFill>
                <a:srgbClr val="3A3A3A"/>
              </a:solidFill>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8A80A56B-4D27-9520-6BB8-3C9F850D8B43}"/>
              </a:ext>
            </a:extLst>
          </p:cNvPr>
          <p:cNvSpPr txBox="1"/>
          <p:nvPr/>
        </p:nvSpPr>
        <p:spPr>
          <a:xfrm>
            <a:off x="1760816" y="5185178"/>
            <a:ext cx="1996115" cy="369332"/>
          </a:xfrm>
          <a:prstGeom prst="rect">
            <a:avLst/>
          </a:prstGeom>
          <a:noFill/>
        </p:spPr>
        <p:txBody>
          <a:bodyPr wrap="square" lIns="0">
            <a:spAutoFit/>
          </a:bodyPr>
          <a:lstStyle/>
          <a:p>
            <a:pPr>
              <a:lnSpc>
                <a:spcPct val="90000"/>
              </a:lnSpc>
            </a:pPr>
            <a:r>
              <a:rPr lang="en-US" sz="2000" dirty="0">
                <a:solidFill>
                  <a:srgbClr val="3A3A3A"/>
                </a:solidFill>
                <a:ea typeface="Helvetica Neue" panose="02000503000000020004" pitchFamily="2" charset="0"/>
                <a:cs typeface="Helvetica Neue" panose="02000503000000020004" pitchFamily="2" charset="0"/>
              </a:rPr>
              <a:t>Provider Types</a:t>
            </a:r>
          </a:p>
        </p:txBody>
      </p:sp>
      <p:sp>
        <p:nvSpPr>
          <p:cNvPr id="12" name="Rounded Rectangle 11">
            <a:extLst>
              <a:ext uri="{FF2B5EF4-FFF2-40B4-BE49-F238E27FC236}">
                <a16:creationId xmlns:a16="http://schemas.microsoft.com/office/drawing/2014/main" id="{88C4B748-89A4-88DA-8A47-C2B96EF3AA4B}"/>
              </a:ext>
            </a:extLst>
          </p:cNvPr>
          <p:cNvSpPr/>
          <p:nvPr/>
        </p:nvSpPr>
        <p:spPr>
          <a:xfrm>
            <a:off x="8152615" y="1115750"/>
            <a:ext cx="3573720" cy="4821588"/>
          </a:xfrm>
          <a:prstGeom prst="roundRect">
            <a:avLst>
              <a:gd name="adj" fmla="val 6503"/>
            </a:avLst>
          </a:prstGeom>
          <a:solidFill>
            <a:srgbClr val="FDF0F0">
              <a:alpha val="5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DF0F0"/>
              </a:solidFill>
            </a:endParaRPr>
          </a:p>
        </p:txBody>
      </p:sp>
      <p:sp>
        <p:nvSpPr>
          <p:cNvPr id="13" name="TextBox 12">
            <a:extLst>
              <a:ext uri="{FF2B5EF4-FFF2-40B4-BE49-F238E27FC236}">
                <a16:creationId xmlns:a16="http://schemas.microsoft.com/office/drawing/2014/main" id="{F6D79789-93BB-360E-236F-07CF7EA6BCA2}"/>
              </a:ext>
            </a:extLst>
          </p:cNvPr>
          <p:cNvSpPr txBox="1"/>
          <p:nvPr/>
        </p:nvSpPr>
        <p:spPr>
          <a:xfrm>
            <a:off x="4482922" y="1157946"/>
            <a:ext cx="2817243" cy="1047999"/>
          </a:xfrm>
          <a:prstGeom prst="rect">
            <a:avLst/>
          </a:prstGeom>
          <a:noFill/>
        </p:spPr>
        <p:txBody>
          <a:bodyPr wrap="square" lIns="0" tIns="0" rIns="0" bIns="0" rtlCol="0">
            <a:noAutofit/>
          </a:bodyPr>
          <a:lstStyle/>
          <a:p>
            <a:r>
              <a:rPr lang="en-US" sz="2400" b="1" dirty="0">
                <a:solidFill>
                  <a:srgbClr val="EF6666"/>
                </a:solidFill>
                <a:ea typeface="Helvetica Neue" panose="02000503000000020004" pitchFamily="2" charset="0"/>
                <a:cs typeface="Helvetica Neue" panose="02000503000000020004" pitchFamily="2" charset="0"/>
              </a:rPr>
              <a:t>The selection process must be open to the public.</a:t>
            </a:r>
          </a:p>
        </p:txBody>
      </p:sp>
      <p:cxnSp>
        <p:nvCxnSpPr>
          <p:cNvPr id="14" name="Straight Connector 13">
            <a:extLst>
              <a:ext uri="{FF2B5EF4-FFF2-40B4-BE49-F238E27FC236}">
                <a16:creationId xmlns:a16="http://schemas.microsoft.com/office/drawing/2014/main" id="{5181528C-29A7-D27A-4F89-5D2705231FD3}"/>
              </a:ext>
            </a:extLst>
          </p:cNvPr>
          <p:cNvCxnSpPr>
            <a:cxnSpLocks/>
          </p:cNvCxnSpPr>
          <p:nvPr/>
        </p:nvCxnSpPr>
        <p:spPr>
          <a:xfrm>
            <a:off x="4606683" y="2557404"/>
            <a:ext cx="2926080" cy="0"/>
          </a:xfrm>
          <a:prstGeom prst="line">
            <a:avLst/>
          </a:prstGeom>
          <a:ln w="25400">
            <a:solidFill>
              <a:srgbClr val="EF6666"/>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CE086B2-14FF-E9D4-2E3A-65F6A12BE662}"/>
              </a:ext>
            </a:extLst>
          </p:cNvPr>
          <p:cNvSpPr txBox="1"/>
          <p:nvPr/>
        </p:nvSpPr>
        <p:spPr>
          <a:xfrm>
            <a:off x="8477750" y="1383379"/>
            <a:ext cx="3112567" cy="1047999"/>
          </a:xfrm>
          <a:prstGeom prst="rect">
            <a:avLst/>
          </a:prstGeom>
          <a:noFill/>
        </p:spPr>
        <p:txBody>
          <a:bodyPr wrap="square" lIns="0" tIns="0" rIns="0" bIns="0" rtlCol="0">
            <a:noAutofit/>
          </a:bodyPr>
          <a:lstStyle/>
          <a:p>
            <a:r>
              <a:rPr lang="en-US" sz="2400" b="1" dirty="0">
                <a:solidFill>
                  <a:srgbClr val="EF6666"/>
                </a:solidFill>
                <a:ea typeface="Helvetica Neue" panose="02000503000000020004" pitchFamily="2" charset="0"/>
                <a:cs typeface="Helvetica Neue" panose="02000503000000020004" pitchFamily="2" charset="0"/>
              </a:rPr>
              <a:t>States must establish membership term limits</a:t>
            </a:r>
            <a:r>
              <a:rPr lang="en-US" sz="2100" b="1" dirty="0">
                <a:solidFill>
                  <a:srgbClr val="EF6666"/>
                </a:solidFill>
                <a:latin typeface="Aptos" panose="020B0004020202020204" pitchFamily="34" charset="0"/>
                <a:ea typeface="Helvetica Neue" panose="02000503000000020004" pitchFamily="2" charset="0"/>
                <a:cs typeface="Helvetica Neue" panose="02000503000000020004" pitchFamily="2" charset="0"/>
              </a:rPr>
              <a:t>. </a:t>
            </a:r>
          </a:p>
        </p:txBody>
      </p:sp>
      <p:cxnSp>
        <p:nvCxnSpPr>
          <p:cNvPr id="16" name="Straight Connector 15">
            <a:extLst>
              <a:ext uri="{FF2B5EF4-FFF2-40B4-BE49-F238E27FC236}">
                <a16:creationId xmlns:a16="http://schemas.microsoft.com/office/drawing/2014/main" id="{B751A637-993C-3D4C-EE9B-EF218868940B}"/>
              </a:ext>
            </a:extLst>
          </p:cNvPr>
          <p:cNvCxnSpPr>
            <a:cxnSpLocks/>
          </p:cNvCxnSpPr>
          <p:nvPr/>
        </p:nvCxnSpPr>
        <p:spPr>
          <a:xfrm>
            <a:off x="8479596" y="2557404"/>
            <a:ext cx="2926080" cy="0"/>
          </a:xfrm>
          <a:prstGeom prst="line">
            <a:avLst/>
          </a:prstGeom>
          <a:ln w="25400">
            <a:solidFill>
              <a:srgbClr val="EF6666"/>
            </a:solidFill>
          </a:ln>
        </p:spPr>
        <p:style>
          <a:lnRef idx="2">
            <a:schemeClr val="accent1"/>
          </a:lnRef>
          <a:fillRef idx="0">
            <a:schemeClr val="accent1"/>
          </a:fillRef>
          <a:effectRef idx="1">
            <a:schemeClr val="accent1"/>
          </a:effectRef>
          <a:fontRef idx="minor">
            <a:schemeClr val="tx1"/>
          </a:fontRef>
        </p:style>
      </p:cxnSp>
      <p:sp>
        <p:nvSpPr>
          <p:cNvPr id="17" name="Rectangle: Rounded Corners 239">
            <a:extLst>
              <a:ext uri="{FF2B5EF4-FFF2-40B4-BE49-F238E27FC236}">
                <a16:creationId xmlns:a16="http://schemas.microsoft.com/office/drawing/2014/main" id="{7851EC02-296A-EB0C-116C-CA8B376BA234}"/>
              </a:ext>
            </a:extLst>
          </p:cNvPr>
          <p:cNvSpPr/>
          <p:nvPr/>
        </p:nvSpPr>
        <p:spPr>
          <a:xfrm>
            <a:off x="4910231" y="2786562"/>
            <a:ext cx="2286000" cy="492244"/>
          </a:xfrm>
          <a:prstGeom prst="roundRect">
            <a:avLst>
              <a:gd name="adj" fmla="val 14293"/>
            </a:avLst>
          </a:prstGeom>
          <a:solidFill>
            <a:srgbClr val="F9C2C2"/>
          </a:solidFill>
          <a:ln w="25400" cap="flat" cmpd="sng" algn="ctr">
            <a:solidFill>
              <a:srgbClr val="F9C2C2"/>
            </a:solidFill>
            <a:prstDash val="solid"/>
          </a:ln>
          <a:effectLst/>
        </p:spPr>
        <p:txBody>
          <a:bodyPr anchor="ctr"/>
          <a:lstStyle/>
          <a:p>
            <a:pPr algn="ctr"/>
            <a:r>
              <a:rPr lang="en-US" sz="1600" dirty="0">
                <a:solidFill>
                  <a:srgbClr val="3A3A3A"/>
                </a:solidFill>
              </a:rPr>
              <a:t>Create Application</a:t>
            </a:r>
          </a:p>
        </p:txBody>
      </p:sp>
      <p:sp>
        <p:nvSpPr>
          <p:cNvPr id="18" name="Rectangle: Rounded Corners 239">
            <a:extLst>
              <a:ext uri="{FF2B5EF4-FFF2-40B4-BE49-F238E27FC236}">
                <a16:creationId xmlns:a16="http://schemas.microsoft.com/office/drawing/2014/main" id="{F0357116-A3D1-E2B2-FD2D-27632C5F510D}"/>
              </a:ext>
            </a:extLst>
          </p:cNvPr>
          <p:cNvSpPr/>
          <p:nvPr/>
        </p:nvSpPr>
        <p:spPr>
          <a:xfrm>
            <a:off x="4910231" y="3590827"/>
            <a:ext cx="2286000" cy="492244"/>
          </a:xfrm>
          <a:prstGeom prst="roundRect">
            <a:avLst>
              <a:gd name="adj" fmla="val 14870"/>
            </a:avLst>
          </a:prstGeom>
          <a:solidFill>
            <a:srgbClr val="F9C2C2"/>
          </a:solidFill>
          <a:ln w="25400" cap="flat" cmpd="sng" algn="ctr">
            <a:noFill/>
            <a:prstDash val="solid"/>
          </a:ln>
          <a:effectLst/>
        </p:spPr>
        <p:txBody>
          <a:bodyPr anchor="ctr"/>
          <a:lstStyle/>
          <a:p>
            <a:pPr algn="ctr"/>
            <a:r>
              <a:rPr lang="en-US" sz="1600" dirty="0">
                <a:solidFill>
                  <a:srgbClr val="3A3A3A"/>
                </a:solidFill>
              </a:rPr>
              <a:t>Publish and Recruit</a:t>
            </a:r>
          </a:p>
        </p:txBody>
      </p:sp>
      <p:sp>
        <p:nvSpPr>
          <p:cNvPr id="19" name="Rectangle: Rounded Corners 239">
            <a:extLst>
              <a:ext uri="{FF2B5EF4-FFF2-40B4-BE49-F238E27FC236}">
                <a16:creationId xmlns:a16="http://schemas.microsoft.com/office/drawing/2014/main" id="{A2828E47-8760-9F61-269C-6D4C585C2A73}"/>
              </a:ext>
            </a:extLst>
          </p:cNvPr>
          <p:cNvSpPr/>
          <p:nvPr/>
        </p:nvSpPr>
        <p:spPr>
          <a:xfrm>
            <a:off x="4910231" y="4393570"/>
            <a:ext cx="2286000" cy="492244"/>
          </a:xfrm>
          <a:prstGeom prst="roundRect">
            <a:avLst>
              <a:gd name="adj" fmla="val 15854"/>
            </a:avLst>
          </a:prstGeom>
          <a:solidFill>
            <a:srgbClr val="F9C2C2"/>
          </a:solidFill>
          <a:ln w="25400" cap="flat" cmpd="sng" algn="ctr">
            <a:noFill/>
            <a:prstDash val="solid"/>
          </a:ln>
          <a:effectLst/>
        </p:spPr>
        <p:txBody>
          <a:bodyPr anchor="ctr"/>
          <a:lstStyle/>
          <a:p>
            <a:pPr algn="ctr"/>
            <a:r>
              <a:rPr lang="en-US" sz="1600" dirty="0">
                <a:solidFill>
                  <a:srgbClr val="3A3A3A"/>
                </a:solidFill>
              </a:rPr>
              <a:t>Medicaid Agency Reviews</a:t>
            </a:r>
          </a:p>
        </p:txBody>
      </p:sp>
      <p:sp>
        <p:nvSpPr>
          <p:cNvPr id="20" name="Rectangle: Rounded Corners 239">
            <a:extLst>
              <a:ext uri="{FF2B5EF4-FFF2-40B4-BE49-F238E27FC236}">
                <a16:creationId xmlns:a16="http://schemas.microsoft.com/office/drawing/2014/main" id="{5B5C3DB4-4E10-C34D-D740-DF14E09DC5B6}"/>
              </a:ext>
            </a:extLst>
          </p:cNvPr>
          <p:cNvSpPr/>
          <p:nvPr/>
        </p:nvSpPr>
        <p:spPr>
          <a:xfrm>
            <a:off x="4762216" y="5190939"/>
            <a:ext cx="2537949" cy="492244"/>
          </a:xfrm>
          <a:prstGeom prst="roundRect">
            <a:avLst>
              <a:gd name="adj" fmla="val 15854"/>
            </a:avLst>
          </a:prstGeom>
          <a:solidFill>
            <a:srgbClr val="F9C2C2"/>
          </a:solidFill>
          <a:ln w="25400" cap="flat" cmpd="sng" algn="ctr">
            <a:noFill/>
            <a:prstDash val="solid"/>
          </a:ln>
          <a:effectLst/>
        </p:spPr>
        <p:txBody>
          <a:bodyPr anchor="ctr"/>
          <a:lstStyle/>
          <a:p>
            <a:pPr algn="ctr">
              <a:lnSpc>
                <a:spcPct val="90000"/>
              </a:lnSpc>
            </a:pPr>
            <a:r>
              <a:rPr lang="en-US" sz="1600" dirty="0">
                <a:solidFill>
                  <a:srgbClr val="3A3A3A"/>
                </a:solidFill>
              </a:rPr>
              <a:t>Medicaid Director Selects </a:t>
            </a:r>
            <a:br>
              <a:rPr lang="en-US" sz="1600" dirty="0">
                <a:solidFill>
                  <a:srgbClr val="3A3A3A"/>
                </a:solidFill>
              </a:rPr>
            </a:br>
            <a:r>
              <a:rPr lang="en-US" sz="1600" dirty="0">
                <a:solidFill>
                  <a:srgbClr val="3A3A3A"/>
                </a:solidFill>
              </a:rPr>
              <a:t>BAC and MAC Members</a:t>
            </a:r>
          </a:p>
        </p:txBody>
      </p:sp>
      <p:sp>
        <p:nvSpPr>
          <p:cNvPr id="21" name="TextBox 20">
            <a:extLst>
              <a:ext uri="{FF2B5EF4-FFF2-40B4-BE49-F238E27FC236}">
                <a16:creationId xmlns:a16="http://schemas.microsoft.com/office/drawing/2014/main" id="{CD2E45E8-1338-9D35-6BF9-E72830A52C8B}"/>
              </a:ext>
            </a:extLst>
          </p:cNvPr>
          <p:cNvSpPr txBox="1"/>
          <p:nvPr/>
        </p:nvSpPr>
        <p:spPr>
          <a:xfrm>
            <a:off x="8479596" y="2747548"/>
            <a:ext cx="3110721" cy="2985433"/>
          </a:xfrm>
          <a:prstGeom prst="rect">
            <a:avLst/>
          </a:prstGeom>
          <a:noFill/>
        </p:spPr>
        <p:txBody>
          <a:bodyPr wrap="square" rtlCol="0">
            <a:spAutoFit/>
          </a:bodyPr>
          <a:lstStyle/>
          <a:p>
            <a:pPr marL="285737" indent="-285737">
              <a:lnSpc>
                <a:spcPct val="105000"/>
              </a:lnSpc>
              <a:spcAft>
                <a:spcPts val="1200"/>
              </a:spcAft>
              <a:buFont typeface="Arial" panose="020B0604020202020204" pitchFamily="34" charset="0"/>
              <a:buChar char="•"/>
            </a:pPr>
            <a:r>
              <a:rPr lang="en-US" sz="1600" dirty="0">
                <a:solidFill>
                  <a:srgbClr val="3A3A3A"/>
                </a:solidFill>
              </a:rPr>
              <a:t>Length of term can be decided by state.</a:t>
            </a:r>
          </a:p>
          <a:p>
            <a:pPr marL="285737" indent="-285737">
              <a:lnSpc>
                <a:spcPct val="105000"/>
              </a:lnSpc>
              <a:spcAft>
                <a:spcPts val="1200"/>
              </a:spcAft>
              <a:buFont typeface="Arial" panose="020B0604020202020204" pitchFamily="34" charset="0"/>
              <a:buChar char="•"/>
            </a:pPr>
            <a:r>
              <a:rPr lang="en-US" sz="1600" dirty="0">
                <a:solidFill>
                  <a:srgbClr val="3A3A3A"/>
                </a:solidFill>
              </a:rPr>
              <a:t>BAC and MAC members must be selected on a continuous and rotating basis. Once a member’s term has been completed, the state must select a new member.</a:t>
            </a:r>
          </a:p>
          <a:p>
            <a:pPr marL="285737" indent="-285737">
              <a:lnSpc>
                <a:spcPct val="105000"/>
              </a:lnSpc>
              <a:spcAft>
                <a:spcPts val="1200"/>
              </a:spcAft>
              <a:buFont typeface="Arial" panose="020B0604020202020204" pitchFamily="34" charset="0"/>
              <a:buChar char="•"/>
            </a:pPr>
            <a:r>
              <a:rPr lang="en-US" sz="1600" dirty="0">
                <a:solidFill>
                  <a:srgbClr val="3A3A3A"/>
                </a:solidFill>
              </a:rPr>
              <a:t>Members may not serve consecutive terms.</a:t>
            </a:r>
          </a:p>
        </p:txBody>
      </p:sp>
      <p:pic>
        <p:nvPicPr>
          <p:cNvPr id="22" name="Graphic 21">
            <a:extLst>
              <a:ext uri="{FF2B5EF4-FFF2-40B4-BE49-F238E27FC236}">
                <a16:creationId xmlns:a16="http://schemas.microsoft.com/office/drawing/2014/main" id="{AA91EB3D-DD80-B003-7D1C-51FAD05075F6}"/>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1038462" y="2780829"/>
            <a:ext cx="374812" cy="525483"/>
          </a:xfrm>
          <a:prstGeom prst="rect">
            <a:avLst/>
          </a:prstGeom>
        </p:spPr>
      </p:pic>
      <p:grpSp>
        <p:nvGrpSpPr>
          <p:cNvPr id="23" name="Group 22">
            <a:extLst>
              <a:ext uri="{FF2B5EF4-FFF2-40B4-BE49-F238E27FC236}">
                <a16:creationId xmlns:a16="http://schemas.microsoft.com/office/drawing/2014/main" id="{6DEF773D-ED22-FAEA-25D8-A2C2B7DA9962}"/>
              </a:ext>
            </a:extLst>
          </p:cNvPr>
          <p:cNvGrpSpPr/>
          <p:nvPr/>
        </p:nvGrpSpPr>
        <p:grpSpPr>
          <a:xfrm>
            <a:off x="977858" y="3528295"/>
            <a:ext cx="496020" cy="489095"/>
            <a:chOff x="802210" y="3848597"/>
            <a:chExt cx="496020" cy="489095"/>
          </a:xfrm>
        </p:grpSpPr>
        <p:pic>
          <p:nvPicPr>
            <p:cNvPr id="24" name="Graphic 23">
              <a:extLst>
                <a:ext uri="{FF2B5EF4-FFF2-40B4-BE49-F238E27FC236}">
                  <a16:creationId xmlns:a16="http://schemas.microsoft.com/office/drawing/2014/main" id="{25071764-D71E-1D21-77D6-714715BB8868}"/>
                </a:ext>
              </a:extLst>
            </p:cNvPr>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802210" y="3848597"/>
              <a:ext cx="496020" cy="489095"/>
            </a:xfrm>
            <a:prstGeom prst="rect">
              <a:avLst/>
            </a:prstGeom>
          </p:spPr>
        </p:pic>
        <p:pic>
          <p:nvPicPr>
            <p:cNvPr id="25" name="Graphic 24">
              <a:extLst>
                <a:ext uri="{FF2B5EF4-FFF2-40B4-BE49-F238E27FC236}">
                  <a16:creationId xmlns:a16="http://schemas.microsoft.com/office/drawing/2014/main" id="{8C6B39FC-985F-3D92-4C15-78A25BBBA811}"/>
                </a:ext>
              </a:extLst>
            </p:cNvPr>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908499" y="3974353"/>
              <a:ext cx="75659" cy="104277"/>
            </a:xfrm>
            <a:prstGeom prst="rect">
              <a:avLst/>
            </a:prstGeom>
          </p:spPr>
        </p:pic>
        <p:pic>
          <p:nvPicPr>
            <p:cNvPr id="26" name="Graphic 25">
              <a:extLst>
                <a:ext uri="{FF2B5EF4-FFF2-40B4-BE49-F238E27FC236}">
                  <a16:creationId xmlns:a16="http://schemas.microsoft.com/office/drawing/2014/main" id="{03CB7CFC-DA65-5E83-CA7B-C3601BAB7FB0}"/>
                </a:ext>
              </a:extLst>
            </p:cNvPr>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1012390" y="4159202"/>
              <a:ext cx="75659" cy="104277"/>
            </a:xfrm>
            <a:prstGeom prst="rect">
              <a:avLst/>
            </a:prstGeom>
          </p:spPr>
        </p:pic>
        <p:pic>
          <p:nvPicPr>
            <p:cNvPr id="27" name="Graphic 26">
              <a:extLst>
                <a:ext uri="{FF2B5EF4-FFF2-40B4-BE49-F238E27FC236}">
                  <a16:creationId xmlns:a16="http://schemas.microsoft.com/office/drawing/2014/main" id="{62299B52-E6F0-2F52-4890-E35BEBAC983D}"/>
                </a:ext>
              </a:extLst>
            </p:cNvPr>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1119541" y="3974353"/>
              <a:ext cx="75659" cy="104277"/>
            </a:xfrm>
            <a:prstGeom prst="rect">
              <a:avLst/>
            </a:prstGeom>
          </p:spPr>
        </p:pic>
      </p:grpSp>
      <p:pic>
        <p:nvPicPr>
          <p:cNvPr id="28" name="Graphic 27">
            <a:extLst>
              <a:ext uri="{FF2B5EF4-FFF2-40B4-BE49-F238E27FC236}">
                <a16:creationId xmlns:a16="http://schemas.microsoft.com/office/drawing/2014/main" id="{95E2482C-BCED-2D8B-2A9F-81F3DEDB3481}"/>
              </a:ext>
            </a:extLst>
          </p:cNvPr>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977569" y="5049369"/>
            <a:ext cx="496601" cy="489667"/>
          </a:xfrm>
          <a:prstGeom prst="rect">
            <a:avLst/>
          </a:prstGeom>
        </p:spPr>
      </p:pic>
      <p:pic>
        <p:nvPicPr>
          <p:cNvPr id="29" name="Graphic 28">
            <a:extLst>
              <a:ext uri="{FF2B5EF4-FFF2-40B4-BE49-F238E27FC236}">
                <a16:creationId xmlns:a16="http://schemas.microsoft.com/office/drawing/2014/main" id="{1DD6429A-5FF0-A3E7-85B0-2C7604064F4F}"/>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980213" y="4324305"/>
            <a:ext cx="491313" cy="484455"/>
          </a:xfrm>
          <a:prstGeom prst="rect">
            <a:avLst/>
          </a:prstGeom>
        </p:spPr>
      </p:pic>
      <p:pic>
        <p:nvPicPr>
          <p:cNvPr id="30" name="Graphic 29">
            <a:extLst>
              <a:ext uri="{FF2B5EF4-FFF2-40B4-BE49-F238E27FC236}">
                <a16:creationId xmlns:a16="http://schemas.microsoft.com/office/drawing/2014/main" id="{31EC26F4-E350-A833-672E-8B79DE165962}"/>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rot="5400000">
            <a:off x="5891544" y="3188072"/>
            <a:ext cx="355267" cy="355267"/>
          </a:xfrm>
          <a:prstGeom prst="rect">
            <a:avLst/>
          </a:prstGeom>
        </p:spPr>
      </p:pic>
      <p:pic>
        <p:nvPicPr>
          <p:cNvPr id="31" name="Graphic 30">
            <a:extLst>
              <a:ext uri="{FF2B5EF4-FFF2-40B4-BE49-F238E27FC236}">
                <a16:creationId xmlns:a16="http://schemas.microsoft.com/office/drawing/2014/main" id="{6B29DC65-24CB-40AD-43CD-F44B01C0756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74785" y="3507962"/>
            <a:ext cx="945087" cy="1305297"/>
          </a:xfrm>
          <a:prstGeom prst="rect">
            <a:avLst/>
          </a:prstGeom>
        </p:spPr>
      </p:pic>
      <p:pic>
        <p:nvPicPr>
          <p:cNvPr id="32" name="Graphic 31">
            <a:extLst>
              <a:ext uri="{FF2B5EF4-FFF2-40B4-BE49-F238E27FC236}">
                <a16:creationId xmlns:a16="http://schemas.microsoft.com/office/drawing/2014/main" id="{E41A5A66-80AB-804D-A95E-43BBB31BA23A}"/>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rot="5400000">
            <a:off x="5891544" y="3992793"/>
            <a:ext cx="355267" cy="355267"/>
          </a:xfrm>
          <a:prstGeom prst="rect">
            <a:avLst/>
          </a:prstGeom>
        </p:spPr>
      </p:pic>
      <p:pic>
        <p:nvPicPr>
          <p:cNvPr id="33" name="Graphic 32">
            <a:extLst>
              <a:ext uri="{FF2B5EF4-FFF2-40B4-BE49-F238E27FC236}">
                <a16:creationId xmlns:a16="http://schemas.microsoft.com/office/drawing/2014/main" id="{8DB6319C-E8B8-549B-E81B-8AF183B59FDF}"/>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rot="5400000">
            <a:off x="5891544" y="4807285"/>
            <a:ext cx="355267" cy="355267"/>
          </a:xfrm>
          <a:prstGeom prst="rect">
            <a:avLst/>
          </a:prstGeom>
        </p:spPr>
      </p:pic>
      <p:pic>
        <p:nvPicPr>
          <p:cNvPr id="34" name="Graphic 33">
            <a:extLst>
              <a:ext uri="{FF2B5EF4-FFF2-40B4-BE49-F238E27FC236}">
                <a16:creationId xmlns:a16="http://schemas.microsoft.com/office/drawing/2014/main" id="{29049DE3-17FB-74DE-D68E-47B8CB3C3C2A}"/>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7661381" y="3716835"/>
            <a:ext cx="642617" cy="887544"/>
          </a:xfrm>
          <a:prstGeom prst="rect">
            <a:avLst/>
          </a:prstGeom>
        </p:spPr>
      </p:pic>
      <p:pic>
        <p:nvPicPr>
          <p:cNvPr id="35" name="Graphic 34">
            <a:extLst>
              <a:ext uri="{FF2B5EF4-FFF2-40B4-BE49-F238E27FC236}">
                <a16:creationId xmlns:a16="http://schemas.microsoft.com/office/drawing/2014/main" id="{4125A945-16D4-315A-C985-031416BF72EC}"/>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3775646" y="3716835"/>
            <a:ext cx="642617" cy="887544"/>
          </a:xfrm>
          <a:prstGeom prst="rect">
            <a:avLst/>
          </a:prstGeom>
        </p:spPr>
      </p:pic>
      <p:sp>
        <p:nvSpPr>
          <p:cNvPr id="36" name="Rectangle: Rounded Corners 239">
            <a:extLst>
              <a:ext uri="{FF2B5EF4-FFF2-40B4-BE49-F238E27FC236}">
                <a16:creationId xmlns:a16="http://schemas.microsoft.com/office/drawing/2014/main" id="{6952FEEE-9D25-08DD-7D6E-9A4A4646A94C}"/>
              </a:ext>
            </a:extLst>
          </p:cNvPr>
          <p:cNvSpPr/>
          <p:nvPr/>
        </p:nvSpPr>
        <p:spPr>
          <a:xfrm>
            <a:off x="413109" y="6203681"/>
            <a:ext cx="11314539" cy="384435"/>
          </a:xfrm>
          <a:prstGeom prst="roundRect">
            <a:avLst>
              <a:gd name="adj" fmla="val 18454"/>
            </a:avLst>
          </a:prstGeom>
          <a:solidFill>
            <a:srgbClr val="F9C2C2"/>
          </a:solidFill>
          <a:ln w="25400" cap="flat" cmpd="sng" algn="ctr">
            <a:noFill/>
            <a:prstDash val="solid"/>
          </a:ln>
          <a:effectLst/>
        </p:spPr>
        <p:txBody>
          <a:bodyPr anchor="ctr"/>
          <a:lstStyle/>
          <a:p>
            <a:pPr algn="ctr"/>
            <a:r>
              <a:rPr lang="en-US" dirty="0">
                <a:solidFill>
                  <a:srgbClr val="3A3A3A"/>
                </a:solidFill>
              </a:rPr>
              <a:t>At least one member of the state’s executive staff </a:t>
            </a:r>
            <a:r>
              <a:rPr lang="en-US" b="1" dirty="0">
                <a:solidFill>
                  <a:srgbClr val="3A3A3A"/>
                </a:solidFill>
              </a:rPr>
              <a:t>must attend </a:t>
            </a:r>
            <a:r>
              <a:rPr lang="en-US" dirty="0">
                <a:solidFill>
                  <a:srgbClr val="3A3A3A"/>
                </a:solidFill>
              </a:rPr>
              <a:t>all BAC and MAC meetings. </a:t>
            </a:r>
          </a:p>
        </p:txBody>
      </p:sp>
    </p:spTree>
    <p:extLst>
      <p:ext uri="{BB962C8B-B14F-4D97-AF65-F5344CB8AC3E}">
        <p14:creationId xmlns:p14="http://schemas.microsoft.com/office/powerpoint/2010/main" val="2311212318"/>
      </p:ext>
    </p:extLst>
  </p:cSld>
  <p:clrMapOvr>
    <a:masterClrMapping/>
  </p:clrMapOvr>
</p:sld>
</file>

<file path=ppt/theme/theme1.xml><?xml version="1.0" encoding="utf-8"?>
<a:theme xmlns:a="http://schemas.openxmlformats.org/drawingml/2006/main" name="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LDH-Pres2022-v3" id="{D7DD40BE-7992-E64B-8AB0-0F20A257C663}" vid="{F9B67447-DCD0-E345-9E1B-8BF573BB2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11398</TotalTime>
  <Words>704</Words>
  <Application>Microsoft Office PowerPoint</Application>
  <PresentationFormat>Widescreen</PresentationFormat>
  <Paragraphs>70</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Aparajita</vt:lpstr>
      <vt:lpstr>Aptos</vt:lpstr>
      <vt:lpstr>Arial</vt:lpstr>
      <vt:lpstr>Calibri</vt:lpstr>
      <vt:lpstr>Calibri Light</vt:lpstr>
      <vt:lpstr>Georgia</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Chelsey Alsander (MVA)</cp:lastModifiedBy>
  <cp:revision>123</cp:revision>
  <cp:lastPrinted>2024-11-07T20:08:17Z</cp:lastPrinted>
  <dcterms:created xsi:type="dcterms:W3CDTF">2022-02-17T22:28:37Z</dcterms:created>
  <dcterms:modified xsi:type="dcterms:W3CDTF">2025-02-19T16:57:12Z</dcterms:modified>
</cp:coreProperties>
</file>