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60" r:id="rId2"/>
    <p:sldId id="261" r:id="rId3"/>
    <p:sldId id="265" r:id="rId4"/>
    <p:sldId id="278" r:id="rId5"/>
    <p:sldId id="279" r:id="rId6"/>
    <p:sldId id="281" r:id="rId7"/>
    <p:sldId id="280" r:id="rId8"/>
    <p:sldId id="282" r:id="rId9"/>
    <p:sldId id="283" r:id="rId10"/>
    <p:sldId id="284" r:id="rId11"/>
    <p:sldId id="287" r:id="rId12"/>
    <p:sldId id="298" r:id="rId13"/>
    <p:sldId id="297" r:id="rId14"/>
    <p:sldId id="295" r:id="rId15"/>
    <p:sldId id="273" r:id="rId16"/>
    <p:sldId id="288" r:id="rId17"/>
    <p:sldId id="275" r:id="rId18"/>
    <p:sldId id="292"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e Babin" initials="AB" lastIdx="31" clrIdx="0">
    <p:extLst>
      <p:ext uri="{19B8F6BF-5375-455C-9EA6-DF929625EA0E}">
        <p15:presenceInfo xmlns:p15="http://schemas.microsoft.com/office/powerpoint/2012/main" userId="S-1-5-21-879169590-2894304047-4147668844-35746" providerId="AD"/>
      </p:ext>
    </p:extLst>
  </p:cmAuthor>
  <p:cmAuthor id="2" name="Theresa Forrester" initials="TF" lastIdx="4" clrIdx="1">
    <p:extLst>
      <p:ext uri="{19B8F6BF-5375-455C-9EA6-DF929625EA0E}">
        <p15:presenceInfo xmlns:p15="http://schemas.microsoft.com/office/powerpoint/2012/main" userId="S-1-5-21-879169590-2894304047-4147668844-43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112E58"/>
    <a:srgbClr val="285084"/>
    <a:srgbClr val="9595D2"/>
    <a:srgbClr val="3F93A3"/>
    <a:srgbClr val="05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4" autoAdjust="0"/>
    <p:restoredTop sz="90411" autoAdjust="0"/>
  </p:normalViewPr>
  <p:slideViewPr>
    <p:cSldViewPr snapToGrid="0" snapToObjects="1">
      <p:cViewPr varScale="1">
        <p:scale>
          <a:sx n="59" d="100"/>
          <a:sy n="59" d="100"/>
        </p:scale>
        <p:origin x="122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AD7D-392C-424F-960D-F3F3BC33AD24}"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B676-C1C7-A14A-96E6-B49AD3BED0C3}" type="slidenum">
              <a:rPr lang="en-US" smtClean="0"/>
              <a:t>‹#›</a:t>
            </a:fld>
            <a:endParaRPr lang="en-US"/>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a:t>
            </a:fld>
            <a:endParaRPr lang="en-US"/>
          </a:p>
        </p:txBody>
      </p:sp>
    </p:spTree>
    <p:extLst>
      <p:ext uri="{BB962C8B-B14F-4D97-AF65-F5344CB8AC3E}">
        <p14:creationId xmlns:p14="http://schemas.microsoft.com/office/powerpoint/2010/main" val="356216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16</a:t>
            </a:fld>
            <a:endParaRPr lang="en-US"/>
          </a:p>
        </p:txBody>
      </p:sp>
    </p:spTree>
    <p:extLst>
      <p:ext uri="{BB962C8B-B14F-4D97-AF65-F5344CB8AC3E}">
        <p14:creationId xmlns:p14="http://schemas.microsoft.com/office/powerpoint/2010/main" val="116935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17</a:t>
            </a:fld>
            <a:endParaRPr lang="en-US"/>
          </a:p>
        </p:txBody>
      </p:sp>
    </p:spTree>
    <p:extLst>
      <p:ext uri="{BB962C8B-B14F-4D97-AF65-F5344CB8AC3E}">
        <p14:creationId xmlns:p14="http://schemas.microsoft.com/office/powerpoint/2010/main" val="371515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a:t>
            </a:fld>
            <a:endParaRPr lang="en-US"/>
          </a:p>
        </p:txBody>
      </p:sp>
    </p:spTree>
    <p:extLst>
      <p:ext uri="{BB962C8B-B14F-4D97-AF65-F5344CB8AC3E}">
        <p14:creationId xmlns:p14="http://schemas.microsoft.com/office/powerpoint/2010/main" val="418673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8</a:t>
            </a:fld>
            <a:endParaRPr lang="en-US"/>
          </a:p>
        </p:txBody>
      </p:sp>
    </p:spTree>
    <p:extLst>
      <p:ext uri="{BB962C8B-B14F-4D97-AF65-F5344CB8AC3E}">
        <p14:creationId xmlns:p14="http://schemas.microsoft.com/office/powerpoint/2010/main" val="196440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the User Login screen, users must input their Login ID and Password before clicking the Next button to continue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9</a:t>
            </a:fld>
            <a:endParaRPr lang="en-US"/>
          </a:p>
        </p:txBody>
      </p:sp>
    </p:spTree>
    <p:extLst>
      <p:ext uri="{BB962C8B-B14F-4D97-AF65-F5344CB8AC3E}">
        <p14:creationId xmlns:p14="http://schemas.microsoft.com/office/powerpoint/2010/main" val="283230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 The list of applications shown here is comprehensive; therefore you may not see as many options on the Provider Applications page. </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10</a:t>
            </a:fld>
            <a:endParaRPr lang="en-US"/>
          </a:p>
        </p:txBody>
      </p:sp>
    </p:spTree>
    <p:extLst>
      <p:ext uri="{BB962C8B-B14F-4D97-AF65-F5344CB8AC3E}">
        <p14:creationId xmlns:p14="http://schemas.microsoft.com/office/powerpoint/2010/main" val="427972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Providers</a:t>
            </a:r>
            <a:r>
              <a:rPr lang="en-US" sz="1200" dirty="0" smtClean="0"/>
              <a:t> can update the existing contact information that the public user will be provided with when using the Provider Locator application.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website field can direct potential recipients to where they will find extra information regarding your services. </a:t>
            </a: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11</a:t>
            </a:fld>
            <a:endParaRPr lang="en-US"/>
          </a:p>
        </p:txBody>
      </p:sp>
    </p:spTree>
    <p:extLst>
      <p:ext uri="{BB962C8B-B14F-4D97-AF65-F5344CB8AC3E}">
        <p14:creationId xmlns:p14="http://schemas.microsoft.com/office/powerpoint/2010/main" val="250527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is for updated required on the provider license and does not include the contact person and contact person contact info that is on the public facing FOC. </a:t>
            </a:r>
          </a:p>
        </p:txBody>
      </p:sp>
      <p:sp>
        <p:nvSpPr>
          <p:cNvPr id="4" name="Slide Number Placeholder 3"/>
          <p:cNvSpPr>
            <a:spLocks noGrp="1"/>
          </p:cNvSpPr>
          <p:nvPr>
            <p:ph type="sldNum" sz="quarter" idx="10"/>
          </p:nvPr>
        </p:nvSpPr>
        <p:spPr/>
        <p:txBody>
          <a:bodyPr/>
          <a:lstStyle/>
          <a:p>
            <a:fld id="{C876B676-C1C7-A14A-96E6-B49AD3BED0C3}" type="slidenum">
              <a:rPr lang="en-US" smtClean="0"/>
              <a:t>13</a:t>
            </a:fld>
            <a:endParaRPr lang="en-US"/>
          </a:p>
        </p:txBody>
      </p:sp>
    </p:spTree>
    <p:extLst>
      <p:ext uri="{BB962C8B-B14F-4D97-AF65-F5344CB8AC3E}">
        <p14:creationId xmlns:p14="http://schemas.microsoft.com/office/powerpoint/2010/main" val="195183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Key</a:t>
            </a:r>
            <a:r>
              <a:rPr lang="en-US" baseline="0" dirty="0" smtClean="0"/>
              <a:t> personnel updates allow</a:t>
            </a:r>
            <a:r>
              <a:rPr lang="en-US" dirty="0" smtClean="0"/>
              <a:t> all communications regarding the agency to be directed to the appropriate Administrator.</a:t>
            </a:r>
          </a:p>
        </p:txBody>
      </p:sp>
      <p:sp>
        <p:nvSpPr>
          <p:cNvPr id="4" name="Slide Number Placeholder 3"/>
          <p:cNvSpPr>
            <a:spLocks noGrp="1"/>
          </p:cNvSpPr>
          <p:nvPr>
            <p:ph type="sldNum" sz="quarter" idx="10"/>
          </p:nvPr>
        </p:nvSpPr>
        <p:spPr/>
        <p:txBody>
          <a:bodyPr/>
          <a:lstStyle/>
          <a:p>
            <a:fld id="{C876B676-C1C7-A14A-96E6-B49AD3BED0C3}" type="slidenum">
              <a:rPr lang="en-US" smtClean="0"/>
              <a:t>14</a:t>
            </a:fld>
            <a:endParaRPr lang="en-US"/>
          </a:p>
        </p:txBody>
      </p:sp>
    </p:spTree>
    <p:extLst>
      <p:ext uri="{BB962C8B-B14F-4D97-AF65-F5344CB8AC3E}">
        <p14:creationId xmlns:p14="http://schemas.microsoft.com/office/powerpoint/2010/main" val="185666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smtClean="0">
              <a:solidFill>
                <a:schemeClr val="bg1"/>
              </a:solidFill>
            </a:endParaRPr>
          </a:p>
        </p:txBody>
      </p:sp>
      <p:sp>
        <p:nvSpPr>
          <p:cNvPr id="4" name="Slide Number Placeholder 3"/>
          <p:cNvSpPr>
            <a:spLocks noGrp="1"/>
          </p:cNvSpPr>
          <p:nvPr>
            <p:ph type="sldNum" sz="quarter" idx="10"/>
          </p:nvPr>
        </p:nvSpPr>
        <p:spPr/>
        <p:txBody>
          <a:bodyPr/>
          <a:lstStyle/>
          <a:p>
            <a:fld id="{C876B676-C1C7-A14A-96E6-B49AD3BED0C3}" type="slidenum">
              <a:rPr lang="en-US" smtClean="0"/>
              <a:t>15</a:t>
            </a:fld>
            <a:endParaRPr lang="en-US"/>
          </a:p>
        </p:txBody>
      </p:sp>
    </p:spTree>
    <p:extLst>
      <p:ext uri="{BB962C8B-B14F-4D97-AF65-F5344CB8AC3E}">
        <p14:creationId xmlns:p14="http://schemas.microsoft.com/office/powerpoint/2010/main" val="2212054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r>
              <a:rPr lang="en-US" smtClean="0"/>
              <a:t>Issued September 7, 2023 OAAS-TNG-23-019</a:t>
            </a:r>
            <a:endParaRPr lang="en-US"/>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smtClean="0"/>
              <a:t>NEW OAAS WAIVER SERVICES</a:t>
            </a:r>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3/18/2024</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smtClean="0"/>
              <a:t>Issued September 7, 2023 OAAS-TNG-23-019</a:t>
            </a:r>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smtClean="0"/>
              <a:t>Issued September 7, 2023 OAAS-TNG-23-019</a:t>
            </a:r>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smtClean="0"/>
              <a:t>Issued September 7, 2023 OAAS-TNG-23-019</a:t>
            </a:r>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smtClean="0"/>
              <a:t>NEW OAAS WAIVER SERVICES</a:t>
            </a: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smtClean="0"/>
              <a:t>Issued September 7, 2023 OAAS-TNG-23-019</a:t>
            </a:r>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NEW OAAS WAIVER SERVICES</a:t>
            </a:r>
            <a:endParaRPr lang="en-US"/>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smtClean="0"/>
              <a:t>Issued September 7, 2023 OAAS-TNG-23-019</a:t>
            </a:r>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NEW OAAS WAIVER SERVICES</a:t>
            </a:r>
            <a:endParaRPr lang="en-US"/>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smtClean="0"/>
              <a:t>Issued September 7, 2023 OAAS-TNG-23-019</a:t>
            </a:r>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NEW OAAS WAIVER SERVICES</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r>
              <a:rPr lang="en-US" smtClean="0"/>
              <a:t>Issued September 7, 2023 OAAS-TNG-23-019</a:t>
            </a:r>
            <a:endParaRPr lang="en-US"/>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smtClean="0"/>
              <a:t>NEW OAAS WAIVER SERVICES</a:t>
            </a:r>
            <a:endParaRPr lang="en-US" dirty="0"/>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r>
              <a:rPr lang="en-US" smtClean="0"/>
              <a:t>Issued September 7, 2023 OAAS-TNG-23-019</a:t>
            </a:r>
            <a:endParaRPr lang="en-US"/>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smtClean="0"/>
              <a:t>NEW OAAS WAIVER SERVICES</a:t>
            </a:r>
            <a:endParaRPr lang="en-US" dirty="0"/>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smtClean="0"/>
              <a:t>Issued September 7, 2023 OAAS-TNG-23-019</a:t>
            </a:r>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NEW OAAS WAIVER SERVICES</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smtClean="0"/>
              <a:t>Issued September 7, 2023 OAAS-TNG-23-019</a:t>
            </a:r>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NEW OAAS WAIVER SERVICES</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smtClean="0"/>
              <a:t>Issued September 7, 2023 OAAS-TNG-23-019</a:t>
            </a:r>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r>
              <a:rPr lang="en-US" smtClean="0"/>
              <a:t>Issued September 7, 2023 OAAS-TNG-23-019</a:t>
            </a:r>
            <a:endParaRPr lang="en-US"/>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smtClean="0"/>
              <a:t>NEW OAAS WAIVER SERVICES</a:t>
            </a:r>
            <a:endParaRPr lang="en-US" dirty="0"/>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r>
              <a:rPr lang="en-US" smtClean="0"/>
              <a:t>Issued September 7, 2023 OAAS-TNG-23-019</a:t>
            </a:r>
            <a:endParaRPr lang="en-US"/>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r>
              <a:rPr lang="en-US" smtClean="0"/>
              <a:t>Issued September 7, 2023 OAAS-TNG-23-019</a:t>
            </a:r>
            <a:endParaRPr lang="en-US"/>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r>
              <a:rPr lang="en-US" smtClean="0"/>
              <a:t>Issued September 7, 2023 OAAS-TNG-23-019</a:t>
            </a:r>
            <a:endParaRPr lang="en-US"/>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smtClean="0"/>
              <a:t>NEW OAAS WAIVER SERVICES</a:t>
            </a:r>
            <a:endParaRPr lang="en-US" dirty="0"/>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smtClean="0"/>
              <a:t>Issued September 7, 2023 OAAS-TNG-23-019</a:t>
            </a:r>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a:t>
            </a:r>
            <a:r>
              <a:rPr lang="en-US" b="1" dirty="0" err="1">
                <a:solidFill>
                  <a:schemeClr val="accent5"/>
                </a:solidFill>
              </a:rPr>
              <a:t>TeamLDH</a:t>
            </a:r>
            <a:r>
              <a:rPr lang="en-US" b="1" dirty="0">
                <a:solidFill>
                  <a:schemeClr val="accent5"/>
                </a:solidFill>
              </a:rPr>
              <a:t>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September 7, 2023 OAAS-TNG-23-019</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September 7, 2023 OAAS-TNG-23-019</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September 7, 2023 OAAS-TNG-23-019</a:t>
            </a:r>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NEW OAAS WAIVER SERVICES</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September 7, 2023 OAAS-TNG-23-019</a:t>
            </a:r>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NEW OAAS WAIVER SERVICES</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NEW OAAS WAIVER SERVICES</a:t>
            </a: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r>
              <a:rPr lang="en-US" smtClean="0"/>
              <a:t>Issued September 7, 2023 OAAS-TNG-23-019</a:t>
            </a:r>
            <a:endParaRPr lang="en-US"/>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NEW OAAS WAIVER SERVICES</a:t>
            </a: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r>
              <a:rPr lang="en-US" smtClean="0"/>
              <a:t>Issued September 7, 2023 OAAS-TNG-23-019</a:t>
            </a:r>
            <a:endParaRPr lang="en-US"/>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Issued September 7, 2023 OAAS-TNG-23-019</a:t>
            </a:r>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smtClean="0"/>
              <a:t>NEW OAAS WAIVER SERVICES</a:t>
            </a:r>
            <a:endParaRPr lang="en-US" dirty="0"/>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ldh.la.gov/assets/medicaid/hss/docs/ALL_Prgms/HSS_ALL_50_Key_Personnel_Chng_Form_04.27.2022.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www.lamedicaid.com/provweb1/Provider_Enrollment/20070924%20File%20Update%20Form%20_3_.pdf" TargetMode="Externa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lamedicaid.com/provweb1/Provider_Enrollment/20070924%20File%20Update%20Form%20_3_.pdf" TargetMode="External"/><Relationship Id="rId2" Type="http://schemas.openxmlformats.org/officeDocument/2006/relationships/hyperlink" Target="https://www.lamedicaid.com/provweb1/Forms/UserGuides/ProviderLocatorInformationUserManual.pdf" TargetMode="External"/><Relationship Id="rId1" Type="http://schemas.openxmlformats.org/officeDocument/2006/relationships/slideLayout" Target="../slideLayouts/slideLayout10.xml"/><Relationship Id="rId5" Type="http://schemas.openxmlformats.org/officeDocument/2006/relationships/hyperlink" Target="https://ldh.la.gov/page/hss-change-of-address-key-personnel-or-name" TargetMode="External"/><Relationship Id="rId4" Type="http://schemas.openxmlformats.org/officeDocument/2006/relationships/hyperlink" Target="https://www.lamedicaid.com/apps/provider_demographics/provider_map.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www.lamedicaid.com/apps/provider_demographics/provider_map.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lamedicaid.com/provweb1/Forms/UserGuides/ProviderLocatorInformationUserManual.pdf"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amedicaid.com/"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lamedicaid.com/"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C278C-CCDB-3245-8D33-98FFD8C7AF9A}"/>
              </a:ext>
            </a:extLst>
          </p:cNvPr>
          <p:cNvSpPr>
            <a:spLocks noGrp="1"/>
          </p:cNvSpPr>
          <p:nvPr>
            <p:ph type="title"/>
          </p:nvPr>
        </p:nvSpPr>
        <p:spPr>
          <a:xfrm>
            <a:off x="82193" y="2829237"/>
            <a:ext cx="11962661" cy="1260999"/>
          </a:xfrm>
        </p:spPr>
        <p:txBody>
          <a:bodyPr>
            <a:noAutofit/>
          </a:bodyPr>
          <a:lstStyle/>
          <a:p>
            <a:r>
              <a:rPr lang="en-US" sz="5400" dirty="0"/>
              <a:t>Accessing &amp; Updating Provider Information </a:t>
            </a:r>
          </a:p>
        </p:txBody>
      </p:sp>
      <p:sp>
        <p:nvSpPr>
          <p:cNvPr id="5" name="TextBox 4"/>
          <p:cNvSpPr txBox="1"/>
          <p:nvPr/>
        </p:nvSpPr>
        <p:spPr>
          <a:xfrm>
            <a:off x="41098" y="4289461"/>
            <a:ext cx="7356296" cy="421240"/>
          </a:xfrm>
          <a:prstGeom prst="rect">
            <a:avLst/>
          </a:prstGeom>
        </p:spPr>
        <p:txBody>
          <a:bodyPr vert="horz" wrap="square" lIns="91440" tIns="45720" rIns="91440" bIns="45720" rtlCol="0" anchor="b">
            <a:normAutofit/>
          </a:bodyPr>
          <a:lstStyle/>
          <a:p>
            <a:pPr algn="l"/>
            <a:endParaRPr lang="en-US" dirty="0" smtClean="0"/>
          </a:p>
        </p:txBody>
      </p:sp>
      <p:sp>
        <p:nvSpPr>
          <p:cNvPr id="6" name="TextBox 5"/>
          <p:cNvSpPr txBox="1"/>
          <p:nvPr/>
        </p:nvSpPr>
        <p:spPr>
          <a:xfrm>
            <a:off x="82194" y="4289461"/>
            <a:ext cx="7315200" cy="421240"/>
          </a:xfrm>
          <a:prstGeom prst="rect">
            <a:avLst/>
          </a:prstGeom>
        </p:spPr>
        <p:txBody>
          <a:bodyPr vert="horz" wrap="square" lIns="91440" tIns="45720" rIns="91440" bIns="45720" rtlCol="0" anchor="b">
            <a:noAutofit/>
          </a:bodyPr>
          <a:lstStyle/>
          <a:p>
            <a:pPr algn="l"/>
            <a:endParaRPr lang="en-US" sz="3200" dirty="0" smtClean="0">
              <a:solidFill>
                <a:schemeClr val="bg1"/>
              </a:solidFill>
            </a:endParaRPr>
          </a:p>
        </p:txBody>
      </p:sp>
      <p:sp>
        <p:nvSpPr>
          <p:cNvPr id="2" name="TextBox 1"/>
          <p:cNvSpPr txBox="1"/>
          <p:nvPr/>
        </p:nvSpPr>
        <p:spPr>
          <a:xfrm>
            <a:off x="256366" y="4253991"/>
            <a:ext cx="6085115" cy="862785"/>
          </a:xfrm>
          <a:prstGeom prst="rect">
            <a:avLst/>
          </a:prstGeom>
        </p:spPr>
        <p:txBody>
          <a:bodyPr vert="horz" wrap="square" lIns="91440" tIns="45720" rIns="91440" bIns="45720" rtlCol="0" anchor="b">
            <a:normAutofit/>
          </a:bodyPr>
          <a:lstStyle/>
          <a:p>
            <a:pPr algn="l"/>
            <a:r>
              <a:rPr lang="en-US" sz="2400" dirty="0" smtClean="0">
                <a:solidFill>
                  <a:schemeClr val="bg1"/>
                </a:solidFill>
              </a:rPr>
              <a:t>OAAS-TNG-24-003</a:t>
            </a:r>
          </a:p>
          <a:p>
            <a:pPr algn="l"/>
            <a:r>
              <a:rPr lang="en-US" sz="2400" dirty="0" smtClean="0">
                <a:solidFill>
                  <a:schemeClr val="bg1"/>
                </a:solidFill>
              </a:rPr>
              <a:t>Issued March 18, 2024</a:t>
            </a:r>
            <a:endParaRPr lang="en-US" sz="2400" dirty="0" smtClean="0">
              <a:solidFill>
                <a:schemeClr val="bg1"/>
              </a:solidFill>
            </a:endParaRPr>
          </a:p>
        </p:txBody>
      </p:sp>
    </p:spTree>
    <p:extLst>
      <p:ext uri="{BB962C8B-B14F-4D97-AF65-F5344CB8AC3E}">
        <p14:creationId xmlns:p14="http://schemas.microsoft.com/office/powerpoint/2010/main" val="1694986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stretch>
            <a:fillRect/>
          </a:stretch>
        </p:blipFill>
        <p:spPr>
          <a:xfrm>
            <a:off x="3386191" y="1667445"/>
            <a:ext cx="4394690" cy="3921125"/>
          </a:xfrm>
          <a:prstGeom prst="rect">
            <a:avLst/>
          </a:prstGeom>
        </p:spPr>
      </p:pic>
      <p:sp>
        <p:nvSpPr>
          <p:cNvPr id="6" name="Title 5"/>
          <p:cNvSpPr>
            <a:spLocks noGrp="1"/>
          </p:cNvSpPr>
          <p:nvPr>
            <p:ph type="title"/>
          </p:nvPr>
        </p:nvSpPr>
        <p:spPr>
          <a:xfrm>
            <a:off x="820485" y="5588570"/>
            <a:ext cx="10515600" cy="1097882"/>
          </a:xfrm>
        </p:spPr>
        <p:txBody>
          <a:bodyPr>
            <a:normAutofit/>
          </a:bodyPr>
          <a:lstStyle/>
          <a:p>
            <a:pPr algn="ctr"/>
            <a:r>
              <a:rPr lang="en-US" sz="2800" b="1" dirty="0" smtClean="0"/>
              <a:t>Select </a:t>
            </a:r>
            <a:r>
              <a:rPr lang="en-US" sz="2800" b="1" dirty="0"/>
              <a:t>the Provider Locator Information link to </a:t>
            </a:r>
            <a:r>
              <a:rPr lang="en-US" sz="2800" b="1" dirty="0" smtClean="0"/>
              <a:t>continue.</a:t>
            </a:r>
            <a:endParaRPr lang="en-US" sz="2800" b="1" dirty="0"/>
          </a:p>
        </p:txBody>
      </p:sp>
      <p:sp>
        <p:nvSpPr>
          <p:cNvPr id="5" name="Title 5"/>
          <p:cNvSpPr txBox="1">
            <a:spLocks/>
          </p:cNvSpPr>
          <p:nvPr/>
        </p:nvSpPr>
        <p:spPr>
          <a:xfrm>
            <a:off x="838200" y="770304"/>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smtClean="0">
                <a:latin typeface="+mn-lt"/>
              </a:rPr>
              <a:t>Provider Locator Information </a:t>
            </a:r>
            <a:endParaRPr lang="en-US" sz="4800" dirty="0">
              <a:latin typeface="+mn-lt"/>
            </a:endParaRPr>
          </a:p>
        </p:txBody>
      </p:sp>
      <p:sp>
        <p:nvSpPr>
          <p:cNvPr id="8"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10</a:t>
            </a:fld>
            <a:r>
              <a:rPr lang="en-US" dirty="0" smtClean="0"/>
              <a:t> of 19 </a:t>
            </a:r>
            <a:endParaRPr lang="en-US" dirty="0"/>
          </a:p>
        </p:txBody>
      </p:sp>
      <p:sp>
        <p:nvSpPr>
          <p:cNvPr id="9" name="TextBox 8"/>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373777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15002" y="1935321"/>
            <a:ext cx="6269274" cy="4126432"/>
          </a:xfrm>
        </p:spPr>
        <p:txBody>
          <a:bodyPr>
            <a:normAutofit/>
          </a:bodyPr>
          <a:lstStyle/>
          <a:p>
            <a:r>
              <a:rPr lang="en-US" dirty="0" smtClean="0"/>
              <a:t>Users should select the </a:t>
            </a:r>
            <a:r>
              <a:rPr lang="en-US" dirty="0"/>
              <a:t>text box </a:t>
            </a:r>
            <a:r>
              <a:rPr lang="en-US" dirty="0" smtClean="0"/>
              <a:t>requiring the update </a:t>
            </a:r>
            <a:r>
              <a:rPr lang="en-US" dirty="0"/>
              <a:t>and type in the new </a:t>
            </a:r>
            <a:r>
              <a:rPr lang="en-US" dirty="0" smtClean="0"/>
              <a:t>information for the following fields: </a:t>
            </a:r>
          </a:p>
          <a:p>
            <a:pPr lvl="1"/>
            <a:r>
              <a:rPr lang="en-US" sz="2600" dirty="0" smtClean="0"/>
              <a:t>Contact Name, Contact Phone, Toll Free Phone, Fax Number, Email Address, Languages Spoken, Website and Managed Care Plans. </a:t>
            </a:r>
          </a:p>
          <a:p>
            <a:r>
              <a:rPr lang="en-US" dirty="0" smtClean="0"/>
              <a:t>Users are required to choose the </a:t>
            </a:r>
            <a:r>
              <a:rPr lang="en-US" b="1" dirty="0" smtClean="0"/>
              <a:t>Yes</a:t>
            </a:r>
            <a:r>
              <a:rPr lang="en-US" dirty="0" smtClean="0"/>
              <a:t> or </a:t>
            </a:r>
            <a:r>
              <a:rPr lang="en-US" b="1" dirty="0" smtClean="0"/>
              <a:t>No</a:t>
            </a:r>
            <a:r>
              <a:rPr lang="en-US" dirty="0" smtClean="0"/>
              <a:t> radio button for ‘Can Accommodate Special Needs.’ </a:t>
            </a:r>
          </a:p>
        </p:txBody>
      </p:sp>
      <p:sp>
        <p:nvSpPr>
          <p:cNvPr id="4" name="Title 5"/>
          <p:cNvSpPr txBox="1">
            <a:spLocks/>
          </p:cNvSpPr>
          <p:nvPr/>
        </p:nvSpPr>
        <p:spPr>
          <a:xfrm>
            <a:off x="726173" y="775794"/>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smtClean="0">
                <a:latin typeface="+mn-lt"/>
              </a:rPr>
              <a:t>Updating Provider Information on PLT </a:t>
            </a:r>
            <a:endParaRPr lang="en-US" sz="4800" dirty="0">
              <a:latin typeface="+mn-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81" t="2190" r="872" b="2901"/>
          <a:stretch/>
        </p:blipFill>
        <p:spPr>
          <a:xfrm>
            <a:off x="7068620" y="1715784"/>
            <a:ext cx="4911048" cy="4458984"/>
          </a:xfrm>
          <a:prstGeom prst="rect">
            <a:avLst/>
          </a:prstGeom>
        </p:spPr>
      </p:pic>
      <p:sp>
        <p:nvSpPr>
          <p:cNvPr id="7"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11</a:t>
            </a:fld>
            <a:r>
              <a:rPr lang="en-US" dirty="0" smtClean="0"/>
              <a:t> of 19 </a:t>
            </a:r>
            <a:endParaRPr lang="en-US" dirty="0"/>
          </a:p>
        </p:txBody>
      </p:sp>
      <p:sp>
        <p:nvSpPr>
          <p:cNvPr id="8" name="TextBox 7"/>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1892973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C278C-CCDB-3245-8D33-98FFD8C7AF9A}"/>
              </a:ext>
            </a:extLst>
          </p:cNvPr>
          <p:cNvSpPr>
            <a:spLocks noGrp="1"/>
          </p:cNvSpPr>
          <p:nvPr>
            <p:ph type="title"/>
          </p:nvPr>
        </p:nvSpPr>
        <p:spPr>
          <a:xfrm>
            <a:off x="155765" y="2755664"/>
            <a:ext cx="11468675" cy="1260999"/>
          </a:xfrm>
        </p:spPr>
        <p:txBody>
          <a:bodyPr>
            <a:noAutofit/>
          </a:bodyPr>
          <a:lstStyle/>
          <a:p>
            <a:r>
              <a:rPr lang="en-US" dirty="0"/>
              <a:t>Notifying Health Standards </a:t>
            </a:r>
            <a:r>
              <a:rPr lang="en-US" dirty="0" smtClean="0"/>
              <a:t>Section (HSS) of </a:t>
            </a:r>
            <a:r>
              <a:rPr lang="en-US" dirty="0"/>
              <a:t>Changes</a:t>
            </a:r>
          </a:p>
        </p:txBody>
      </p:sp>
      <p:sp>
        <p:nvSpPr>
          <p:cNvPr id="5" name="TextBox 4"/>
          <p:cNvSpPr txBox="1"/>
          <p:nvPr/>
        </p:nvSpPr>
        <p:spPr>
          <a:xfrm>
            <a:off x="41098" y="4289461"/>
            <a:ext cx="7356296" cy="421240"/>
          </a:xfrm>
          <a:prstGeom prst="rect">
            <a:avLst/>
          </a:prstGeom>
        </p:spPr>
        <p:txBody>
          <a:bodyPr vert="horz" wrap="square" lIns="91440" tIns="45720" rIns="91440" bIns="45720" rtlCol="0" anchor="b">
            <a:normAutofit/>
          </a:bodyPr>
          <a:lstStyle/>
          <a:p>
            <a:pPr algn="l"/>
            <a:endParaRPr lang="en-US" dirty="0" smtClean="0"/>
          </a:p>
        </p:txBody>
      </p:sp>
      <p:sp>
        <p:nvSpPr>
          <p:cNvPr id="6"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12</a:t>
            </a:fld>
            <a:r>
              <a:rPr lang="en-US" dirty="0" smtClean="0"/>
              <a:t> of 19 </a:t>
            </a:r>
            <a:endParaRPr lang="en-US" dirty="0"/>
          </a:p>
        </p:txBody>
      </p:sp>
      <p:sp>
        <p:nvSpPr>
          <p:cNvPr id="7" name="TextBox 6"/>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416559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15000" y="1873676"/>
            <a:ext cx="11419345" cy="4284726"/>
          </a:xfrm>
        </p:spPr>
        <p:txBody>
          <a:bodyPr>
            <a:normAutofit/>
          </a:bodyPr>
          <a:lstStyle/>
          <a:p>
            <a:r>
              <a:rPr lang="en-US" dirty="0"/>
              <a:t>Providers licensed by Health Standards Section (HSS) must notify the appropriate </a:t>
            </a:r>
            <a:r>
              <a:rPr lang="en-US" dirty="0" smtClean="0"/>
              <a:t>HSS department </a:t>
            </a:r>
            <a:r>
              <a:rPr lang="en-US" dirty="0"/>
              <a:t>of any changes regarding </a:t>
            </a:r>
            <a:r>
              <a:rPr lang="en-US" dirty="0" smtClean="0"/>
              <a:t>key personnel, facility </a:t>
            </a:r>
            <a:r>
              <a:rPr lang="en-US" dirty="0"/>
              <a:t>name, </a:t>
            </a:r>
            <a:r>
              <a:rPr lang="en-US" dirty="0" smtClean="0"/>
              <a:t>facility email </a:t>
            </a:r>
            <a:r>
              <a:rPr lang="en-US" dirty="0"/>
              <a:t>address, </a:t>
            </a:r>
            <a:r>
              <a:rPr lang="en-US" dirty="0" smtClean="0"/>
              <a:t>facility phone </a:t>
            </a:r>
            <a:r>
              <a:rPr lang="en-US" dirty="0"/>
              <a:t>or </a:t>
            </a:r>
            <a:r>
              <a:rPr lang="en-US" dirty="0" smtClean="0"/>
              <a:t>facility fax number.</a:t>
            </a:r>
          </a:p>
          <a:p>
            <a:r>
              <a:rPr lang="en-US" dirty="0" smtClean="0"/>
              <a:t>Notification </a:t>
            </a:r>
            <a:r>
              <a:rPr lang="en-US" dirty="0"/>
              <a:t>shall be in writing, on facility or agency letterhead and sent </a:t>
            </a:r>
            <a:r>
              <a:rPr lang="en-US" dirty="0" smtClean="0"/>
              <a:t>to:</a:t>
            </a:r>
          </a:p>
          <a:p>
            <a:pPr marL="914400" lvl="2" indent="0">
              <a:spcBef>
                <a:spcPts val="0"/>
              </a:spcBef>
              <a:buNone/>
            </a:pPr>
            <a:r>
              <a:rPr lang="en-US" sz="2400" dirty="0" smtClean="0"/>
              <a:t>Health Standards Section</a:t>
            </a:r>
          </a:p>
          <a:p>
            <a:pPr marL="914400" lvl="2" indent="0">
              <a:spcBef>
                <a:spcPts val="0"/>
              </a:spcBef>
              <a:buNone/>
            </a:pPr>
            <a:r>
              <a:rPr lang="en-US" sz="2400" dirty="0" smtClean="0"/>
              <a:t>Attn</a:t>
            </a:r>
            <a:r>
              <a:rPr lang="en-US" sz="2400" dirty="0"/>
              <a:t>: Program Desk (insert name for the particular program)</a:t>
            </a:r>
          </a:p>
          <a:p>
            <a:pPr marL="914400" lvl="2" indent="0">
              <a:spcBef>
                <a:spcPts val="0"/>
              </a:spcBef>
              <a:buNone/>
            </a:pPr>
            <a:r>
              <a:rPr lang="en-US" sz="2400" dirty="0"/>
              <a:t>P.O. Box 3767</a:t>
            </a:r>
          </a:p>
          <a:p>
            <a:pPr marL="914400" lvl="2" indent="0">
              <a:spcBef>
                <a:spcPts val="0"/>
              </a:spcBef>
              <a:buNone/>
            </a:pPr>
            <a:r>
              <a:rPr lang="en-US" sz="2400" dirty="0"/>
              <a:t>Baton Rouge, LA </a:t>
            </a:r>
            <a:r>
              <a:rPr lang="en-US" sz="2400" dirty="0" smtClean="0"/>
              <a:t>70821</a:t>
            </a:r>
          </a:p>
          <a:p>
            <a:pPr>
              <a:lnSpc>
                <a:spcPct val="150000"/>
              </a:lnSpc>
              <a:spcBef>
                <a:spcPts val="0"/>
              </a:spcBef>
            </a:pPr>
            <a:r>
              <a:rPr lang="en-US" dirty="0" smtClean="0"/>
              <a:t>HSS may require fees to be paid when updating your license. </a:t>
            </a:r>
            <a:endParaRPr lang="en-US" dirty="0"/>
          </a:p>
          <a:p>
            <a:pPr>
              <a:spcBef>
                <a:spcPts val="0"/>
              </a:spcBef>
            </a:pPr>
            <a:endParaRPr lang="en-US" sz="3200" dirty="0"/>
          </a:p>
        </p:txBody>
      </p:sp>
      <p:sp>
        <p:nvSpPr>
          <p:cNvPr id="4" name="Title 5"/>
          <p:cNvSpPr txBox="1">
            <a:spLocks/>
          </p:cNvSpPr>
          <p:nvPr/>
        </p:nvSpPr>
        <p:spPr>
          <a:xfrm>
            <a:off x="726173" y="775794"/>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smtClean="0">
                <a:latin typeface="+mn-lt"/>
              </a:rPr>
              <a:t>HSS Changes</a:t>
            </a:r>
            <a:endParaRPr lang="en-US" sz="4800" dirty="0">
              <a:latin typeface="+mn-lt"/>
            </a:endParaRPr>
          </a:p>
        </p:txBody>
      </p:sp>
      <p:sp>
        <p:nvSpPr>
          <p:cNvPr id="6"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13</a:t>
            </a:fld>
            <a:r>
              <a:rPr lang="en-US" dirty="0" smtClean="0"/>
              <a:t> of 19 </a:t>
            </a:r>
            <a:endParaRPr lang="en-US" dirty="0"/>
          </a:p>
        </p:txBody>
      </p:sp>
      <p:sp>
        <p:nvSpPr>
          <p:cNvPr id="7" name="TextBox 6"/>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48736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30768" y="1726531"/>
            <a:ext cx="10626773" cy="4284726"/>
          </a:xfrm>
        </p:spPr>
        <p:txBody>
          <a:bodyPr>
            <a:normAutofit/>
          </a:bodyPr>
          <a:lstStyle/>
          <a:p>
            <a:r>
              <a:rPr lang="en-US" dirty="0" smtClean="0"/>
              <a:t>A change in key personnel such as the Administrator </a:t>
            </a:r>
            <a:r>
              <a:rPr lang="en-US" dirty="0"/>
              <a:t>requires that the provider notify </a:t>
            </a:r>
            <a:r>
              <a:rPr lang="en-US" dirty="0" smtClean="0"/>
              <a:t>HSS. </a:t>
            </a:r>
          </a:p>
          <a:p>
            <a:pPr lvl="1"/>
            <a:r>
              <a:rPr lang="en-US" sz="2600" dirty="0" smtClean="0"/>
              <a:t>Notification </a:t>
            </a:r>
            <a:r>
              <a:rPr lang="en-US" sz="2600" dirty="0"/>
              <a:t>shall be made using the HSS Key Personnel Change </a:t>
            </a:r>
            <a:r>
              <a:rPr lang="en-US" sz="2600" dirty="0" smtClean="0"/>
              <a:t>form: </a:t>
            </a:r>
          </a:p>
          <a:p>
            <a:pPr marL="457200" lvl="1" indent="0">
              <a:buNone/>
            </a:pPr>
            <a:r>
              <a:rPr lang="en-US" sz="2600" b="1" dirty="0" smtClean="0">
                <a:hlinkClick r:id="rId3"/>
              </a:rPr>
              <a:t>HSS </a:t>
            </a:r>
            <a:r>
              <a:rPr lang="en-US" sz="2600" b="1" dirty="0">
                <a:hlinkClick r:id="rId3"/>
              </a:rPr>
              <a:t>Key Personnel Change Form</a:t>
            </a:r>
            <a:endParaRPr lang="en-US" sz="2600" dirty="0"/>
          </a:p>
          <a:p>
            <a:pPr lvl="1"/>
            <a:endParaRPr lang="en-US" dirty="0" smtClean="0"/>
          </a:p>
        </p:txBody>
      </p:sp>
      <p:sp>
        <p:nvSpPr>
          <p:cNvPr id="4" name="Title 5"/>
          <p:cNvSpPr txBox="1">
            <a:spLocks/>
          </p:cNvSpPr>
          <p:nvPr/>
        </p:nvSpPr>
        <p:spPr>
          <a:xfrm>
            <a:off x="726173" y="775794"/>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a:latin typeface="+mn-lt"/>
              </a:rPr>
              <a:t>Change </a:t>
            </a:r>
            <a:r>
              <a:rPr lang="en-US" sz="4800" dirty="0" smtClean="0">
                <a:latin typeface="+mn-lt"/>
              </a:rPr>
              <a:t>of </a:t>
            </a:r>
            <a:r>
              <a:rPr lang="en-US" sz="4800" dirty="0">
                <a:latin typeface="+mn-lt"/>
              </a:rPr>
              <a:t>Key </a:t>
            </a:r>
            <a:r>
              <a:rPr lang="en-US" sz="4800" dirty="0" smtClean="0">
                <a:latin typeface="+mn-lt"/>
              </a:rPr>
              <a:t>Personnel</a:t>
            </a:r>
            <a:endParaRPr lang="en-US" sz="4800" dirty="0">
              <a:latin typeface="+mn-lt"/>
            </a:endParaRPr>
          </a:p>
        </p:txBody>
      </p:sp>
      <p:sp>
        <p:nvSpPr>
          <p:cNvPr id="6" name="Content Placeholder 4"/>
          <p:cNvSpPr txBox="1">
            <a:spLocks/>
          </p:cNvSpPr>
          <p:nvPr/>
        </p:nvSpPr>
        <p:spPr>
          <a:xfrm>
            <a:off x="615000" y="4664167"/>
            <a:ext cx="11165873" cy="16525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smtClean="0"/>
              <a:t>Providers with a </a:t>
            </a:r>
            <a:r>
              <a:rPr lang="en-US" sz="3000" u="sng" dirty="0" smtClean="0"/>
              <a:t>change of address </a:t>
            </a:r>
            <a:r>
              <a:rPr lang="en-US" sz="3000" dirty="0" smtClean="0"/>
              <a:t>MUST submit a Letter of Intent with the date that the change of address will be effective to HSS. </a:t>
            </a:r>
          </a:p>
          <a:p>
            <a:pPr marL="0" indent="0">
              <a:buFont typeface="Arial" panose="020B0604020202020204" pitchFamily="34" charset="0"/>
              <a:buNone/>
            </a:pPr>
            <a:endParaRPr lang="en-US" sz="2600" b="1" u="sng" dirty="0" smtClean="0"/>
          </a:p>
          <a:p>
            <a:pPr marL="0" indent="0">
              <a:buFont typeface="Arial" panose="020B0604020202020204" pitchFamily="34" charset="0"/>
              <a:buNone/>
            </a:pPr>
            <a:r>
              <a:rPr lang="en-US" sz="2600" b="1" u="sng" dirty="0" smtClean="0"/>
              <a:t>Note:</a:t>
            </a:r>
            <a:r>
              <a:rPr lang="en-US" sz="2600" dirty="0" smtClean="0"/>
              <a:t> For specific questions, call HSS : 225.342.0138 or 225.342.3204</a:t>
            </a:r>
          </a:p>
        </p:txBody>
      </p:sp>
      <p:sp>
        <p:nvSpPr>
          <p:cNvPr id="7" name="Title 5"/>
          <p:cNvSpPr txBox="1">
            <a:spLocks/>
          </p:cNvSpPr>
          <p:nvPr/>
        </p:nvSpPr>
        <p:spPr>
          <a:xfrm>
            <a:off x="741941" y="3660878"/>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a:latin typeface="+mn-lt"/>
              </a:rPr>
              <a:t>Change </a:t>
            </a:r>
            <a:r>
              <a:rPr lang="en-US" sz="4800" dirty="0" smtClean="0">
                <a:latin typeface="+mn-lt"/>
              </a:rPr>
              <a:t>of Address</a:t>
            </a:r>
            <a:endParaRPr lang="en-US" sz="4800" dirty="0">
              <a:latin typeface="+mn-lt"/>
            </a:endParaRPr>
          </a:p>
        </p:txBody>
      </p:sp>
      <p:sp>
        <p:nvSpPr>
          <p:cNvPr id="8"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14</a:t>
            </a:fld>
            <a:r>
              <a:rPr lang="en-US" dirty="0" smtClean="0"/>
              <a:t> of 19 </a:t>
            </a:r>
            <a:endParaRPr lang="en-US" dirty="0"/>
          </a:p>
        </p:txBody>
      </p:sp>
      <p:sp>
        <p:nvSpPr>
          <p:cNvPr id="9" name="TextBox 8"/>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4059126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4158" y="2100108"/>
            <a:ext cx="11206716" cy="3641473"/>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EF2BC084-E6DB-4DE7-B309-042A85EBA700}"/>
              </a:ext>
            </a:extLst>
          </p:cNvPr>
          <p:cNvSpPr txBox="1">
            <a:spLocks/>
          </p:cNvSpPr>
          <p:nvPr/>
        </p:nvSpPr>
        <p:spPr>
          <a:xfrm>
            <a:off x="6452171" y="3221651"/>
            <a:ext cx="5075433" cy="2141459"/>
          </a:xfrm>
          <a:prstGeom prst="rect">
            <a:avLst/>
          </a:prstGeom>
          <a:effectLst/>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accent5"/>
              </a:buClr>
              <a:buNone/>
            </a:pPr>
            <a:endParaRPr lang="en-US" sz="2400" dirty="0">
              <a:solidFill>
                <a:schemeClr val="accent5"/>
              </a:solidFill>
            </a:endParaRPr>
          </a:p>
        </p:txBody>
      </p:sp>
      <p:sp>
        <p:nvSpPr>
          <p:cNvPr id="8" name="Text Placeholder 9">
            <a:extLst>
              <a:ext uri="{FF2B5EF4-FFF2-40B4-BE49-F238E27FC236}">
                <a16:creationId xmlns:a16="http://schemas.microsoft.com/office/drawing/2014/main" id="{EF2BC084-E6DB-4DE7-B309-042A85EBA700}"/>
              </a:ext>
            </a:extLst>
          </p:cNvPr>
          <p:cNvSpPr txBox="1">
            <a:spLocks/>
          </p:cNvSpPr>
          <p:nvPr/>
        </p:nvSpPr>
        <p:spPr>
          <a:xfrm>
            <a:off x="725779" y="3581400"/>
            <a:ext cx="6023363" cy="26265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accent5"/>
              </a:buClr>
              <a:buNone/>
            </a:pPr>
            <a:endParaRPr lang="en-US" sz="2400" dirty="0">
              <a:solidFill>
                <a:schemeClr val="accent5"/>
              </a:solidFill>
            </a:endParaRPr>
          </a:p>
        </p:txBody>
      </p:sp>
      <p:sp>
        <p:nvSpPr>
          <p:cNvPr id="4" name="TextBox 3"/>
          <p:cNvSpPr txBox="1"/>
          <p:nvPr/>
        </p:nvSpPr>
        <p:spPr>
          <a:xfrm>
            <a:off x="574158" y="1937203"/>
            <a:ext cx="11185934" cy="3862181"/>
          </a:xfrm>
          <a:prstGeom prst="rect">
            <a:avLst/>
          </a:prstGeom>
        </p:spPr>
        <p:txBody>
          <a:bodyPr vert="horz" wrap="square" lIns="91440" tIns="45720" rIns="91440" bIns="45720" rtlCol="0" anchor="t">
            <a:normAutofit fontScale="92500"/>
          </a:bodyPr>
          <a:lstStyle/>
          <a:p>
            <a:pPr algn="ctr"/>
            <a:r>
              <a:rPr lang="en-US" sz="2800" b="1" dirty="0" smtClean="0">
                <a:solidFill>
                  <a:schemeClr val="bg1"/>
                </a:solidFill>
              </a:rPr>
              <a:t> </a:t>
            </a:r>
            <a:endParaRPr lang="en-US" sz="2800" dirty="0">
              <a:solidFill>
                <a:schemeClr val="bg1"/>
              </a:solidFill>
            </a:endParaRPr>
          </a:p>
          <a:p>
            <a:pPr marL="457200" indent="-457200">
              <a:buFont typeface="Arial" panose="020B0604020202020204" pitchFamily="34" charset="0"/>
              <a:buChar char="•"/>
            </a:pPr>
            <a:r>
              <a:rPr lang="en-US" sz="2800" dirty="0" smtClean="0">
                <a:solidFill>
                  <a:schemeClr val="bg1"/>
                </a:solidFill>
              </a:rPr>
              <a:t>Once the </a:t>
            </a:r>
            <a:r>
              <a:rPr lang="en-US" sz="2800" dirty="0">
                <a:solidFill>
                  <a:schemeClr val="bg1"/>
                </a:solidFill>
              </a:rPr>
              <a:t>provider </a:t>
            </a:r>
            <a:r>
              <a:rPr lang="en-US" sz="2800" dirty="0" smtClean="0">
                <a:solidFill>
                  <a:schemeClr val="bg1"/>
                </a:solidFill>
              </a:rPr>
              <a:t>license is updated </a:t>
            </a:r>
            <a:r>
              <a:rPr lang="en-US" sz="2800" dirty="0">
                <a:solidFill>
                  <a:schemeClr val="bg1"/>
                </a:solidFill>
              </a:rPr>
              <a:t>with </a:t>
            </a:r>
            <a:r>
              <a:rPr lang="en-US" sz="2800" dirty="0" smtClean="0">
                <a:solidFill>
                  <a:schemeClr val="bg1"/>
                </a:solidFill>
              </a:rPr>
              <a:t>HSS, providers MUST complete the provider ‘File </a:t>
            </a:r>
            <a:r>
              <a:rPr lang="en-US" sz="2800" dirty="0">
                <a:solidFill>
                  <a:schemeClr val="bg1"/>
                </a:solidFill>
              </a:rPr>
              <a:t>Update </a:t>
            </a:r>
            <a:r>
              <a:rPr lang="en-US" sz="2800" dirty="0" smtClean="0">
                <a:solidFill>
                  <a:schemeClr val="bg1"/>
                </a:solidFill>
              </a:rPr>
              <a:t>Form’ to send </a:t>
            </a:r>
            <a:r>
              <a:rPr lang="en-US" sz="2800" dirty="0">
                <a:solidFill>
                  <a:schemeClr val="bg1"/>
                </a:solidFill>
              </a:rPr>
              <a:t>to Provider </a:t>
            </a:r>
            <a:r>
              <a:rPr lang="en-US" sz="2800" dirty="0" smtClean="0">
                <a:solidFill>
                  <a:schemeClr val="bg1"/>
                </a:solidFill>
              </a:rPr>
              <a:t>Enrollment (</a:t>
            </a:r>
            <a:r>
              <a:rPr lang="en-US" sz="2800" dirty="0" err="1" smtClean="0">
                <a:solidFill>
                  <a:schemeClr val="bg1"/>
                </a:solidFill>
              </a:rPr>
              <a:t>Gainwell</a:t>
            </a:r>
            <a:r>
              <a:rPr lang="en-US" sz="2800" dirty="0" smtClean="0">
                <a:solidFill>
                  <a:schemeClr val="bg1"/>
                </a:solidFill>
              </a:rPr>
              <a:t>).</a:t>
            </a:r>
          </a:p>
          <a:p>
            <a:pPr marL="457200" indent="-457200">
              <a:buFont typeface="Arial" panose="020B0604020202020204" pitchFamily="34" charset="0"/>
              <a:buChar char="•"/>
            </a:pPr>
            <a:r>
              <a:rPr lang="en-US" sz="2800" dirty="0" smtClean="0">
                <a:solidFill>
                  <a:schemeClr val="bg1"/>
                </a:solidFill>
              </a:rPr>
              <a:t>Reminders when sending to </a:t>
            </a:r>
            <a:r>
              <a:rPr lang="en-US" sz="2800" dirty="0" err="1" smtClean="0">
                <a:solidFill>
                  <a:schemeClr val="bg1"/>
                </a:solidFill>
              </a:rPr>
              <a:t>Gainwell</a:t>
            </a:r>
            <a:r>
              <a:rPr lang="en-US" sz="2800" dirty="0">
                <a:solidFill>
                  <a:schemeClr val="bg1"/>
                </a:solidFill>
              </a:rPr>
              <a:t>:</a:t>
            </a:r>
            <a:endParaRPr lang="en-US" sz="2800" dirty="0" smtClean="0">
              <a:solidFill>
                <a:schemeClr val="bg1"/>
              </a:solidFill>
            </a:endParaRPr>
          </a:p>
          <a:p>
            <a:pPr marL="914400" lvl="1" indent="-457200">
              <a:buFont typeface="Arial" panose="020B0604020202020204" pitchFamily="34" charset="0"/>
              <a:buChar char="•"/>
            </a:pPr>
            <a:r>
              <a:rPr lang="en-US" sz="2800" dirty="0" smtClean="0">
                <a:solidFill>
                  <a:schemeClr val="bg1"/>
                </a:solidFill>
              </a:rPr>
              <a:t>Mail </a:t>
            </a:r>
            <a:r>
              <a:rPr lang="en-US" sz="2800" b="1" i="1" u="sng" dirty="0" smtClean="0">
                <a:solidFill>
                  <a:schemeClr val="bg1"/>
                </a:solidFill>
              </a:rPr>
              <a:t>original form </a:t>
            </a:r>
            <a:r>
              <a:rPr lang="en-US" sz="2800" dirty="0">
                <a:solidFill>
                  <a:schemeClr val="bg1"/>
                </a:solidFill>
              </a:rPr>
              <a:t>to </a:t>
            </a:r>
            <a:r>
              <a:rPr lang="en-US" sz="2800" dirty="0" smtClean="0">
                <a:solidFill>
                  <a:schemeClr val="bg1"/>
                </a:solidFill>
              </a:rPr>
              <a:t>PO </a:t>
            </a:r>
            <a:r>
              <a:rPr lang="en-US" sz="2800" dirty="0">
                <a:solidFill>
                  <a:schemeClr val="bg1"/>
                </a:solidFill>
              </a:rPr>
              <a:t>Box 80159 </a:t>
            </a:r>
            <a:r>
              <a:rPr lang="en-US" sz="2800" dirty="0" smtClean="0">
                <a:solidFill>
                  <a:schemeClr val="bg1"/>
                </a:solidFill>
              </a:rPr>
              <a:t> Baton Rouge, LA 70898-0159.</a:t>
            </a:r>
          </a:p>
          <a:p>
            <a:pPr marL="914400" lvl="1" indent="-457200">
              <a:buFont typeface="Arial" panose="020B0604020202020204" pitchFamily="34" charset="0"/>
              <a:buChar char="•"/>
            </a:pPr>
            <a:r>
              <a:rPr lang="en-US" sz="2800" dirty="0" smtClean="0">
                <a:solidFill>
                  <a:schemeClr val="bg1"/>
                </a:solidFill>
              </a:rPr>
              <a:t>Provider enrollment prefers the form </a:t>
            </a:r>
            <a:r>
              <a:rPr lang="en-US" sz="2800" dirty="0">
                <a:solidFill>
                  <a:schemeClr val="bg1"/>
                </a:solidFill>
              </a:rPr>
              <a:t>to be completed in </a:t>
            </a:r>
            <a:r>
              <a:rPr lang="en-US" sz="2800" b="1" u="sng" dirty="0">
                <a:solidFill>
                  <a:srgbClr val="0070C0"/>
                </a:solidFill>
              </a:rPr>
              <a:t>Blue </a:t>
            </a:r>
            <a:r>
              <a:rPr lang="en-US" sz="2800" b="1" u="sng" dirty="0" smtClean="0">
                <a:solidFill>
                  <a:srgbClr val="0070C0"/>
                </a:solidFill>
              </a:rPr>
              <a:t>Ink</a:t>
            </a:r>
            <a:r>
              <a:rPr lang="en-US" sz="2800" b="1" dirty="0" smtClean="0">
                <a:solidFill>
                  <a:srgbClr val="0070C0"/>
                </a:solidFill>
              </a:rPr>
              <a:t>.</a:t>
            </a:r>
          </a:p>
          <a:p>
            <a:pPr lvl="1"/>
            <a:endParaRPr lang="en-US" sz="2800" dirty="0" smtClean="0">
              <a:solidFill>
                <a:schemeClr val="bg1"/>
              </a:solidFill>
            </a:endParaRPr>
          </a:p>
          <a:p>
            <a:pPr algn="ctr"/>
            <a:r>
              <a:rPr lang="en-US" sz="2800" u="sng" dirty="0" smtClean="0">
                <a:solidFill>
                  <a:schemeClr val="bg1"/>
                </a:solidFill>
              </a:rPr>
              <a:t>Note</a:t>
            </a:r>
            <a:r>
              <a:rPr lang="en-US" sz="2800" dirty="0" smtClean="0">
                <a:solidFill>
                  <a:schemeClr val="bg1"/>
                </a:solidFill>
              </a:rPr>
              <a:t>: For </a:t>
            </a:r>
            <a:r>
              <a:rPr lang="en-US" sz="2800" dirty="0">
                <a:solidFill>
                  <a:schemeClr val="bg1"/>
                </a:solidFill>
              </a:rPr>
              <a:t>specific questions, call </a:t>
            </a:r>
            <a:r>
              <a:rPr lang="en-US" sz="2800" dirty="0" err="1">
                <a:solidFill>
                  <a:schemeClr val="bg1"/>
                </a:solidFill>
              </a:rPr>
              <a:t>Gainwell</a:t>
            </a:r>
            <a:r>
              <a:rPr lang="en-US" sz="2800" dirty="0">
                <a:solidFill>
                  <a:schemeClr val="bg1"/>
                </a:solidFill>
              </a:rPr>
              <a:t> Provider </a:t>
            </a:r>
            <a:r>
              <a:rPr lang="en-US" sz="2800" dirty="0" smtClean="0">
                <a:solidFill>
                  <a:schemeClr val="bg1"/>
                </a:solidFill>
              </a:rPr>
              <a:t>Enrollment at  (225) 216-6370</a:t>
            </a:r>
            <a:r>
              <a:rPr lang="en-US" sz="2800" dirty="0">
                <a:solidFill>
                  <a:schemeClr val="bg1"/>
                </a:solidFill>
              </a:rPr>
              <a:t>.</a:t>
            </a:r>
          </a:p>
          <a:p>
            <a:pPr marL="914400" lvl="1" indent="-457200">
              <a:buFont typeface="Arial" panose="020B0604020202020204" pitchFamily="34" charset="0"/>
              <a:buChar char="•"/>
            </a:pPr>
            <a:endParaRPr lang="en-US" sz="2800" b="1" dirty="0" smtClean="0">
              <a:solidFill>
                <a:srgbClr val="0070C0"/>
              </a:solidFill>
            </a:endParaRPr>
          </a:p>
          <a:p>
            <a:pPr marL="914400" lvl="1" indent="-457200">
              <a:buFont typeface="Arial" panose="020B0604020202020204" pitchFamily="34" charset="0"/>
              <a:buChar char="•"/>
            </a:pPr>
            <a:endParaRPr lang="en-US" sz="2800" b="1" dirty="0" smtClean="0">
              <a:solidFill>
                <a:srgbClr val="0070C0"/>
              </a:solidFill>
            </a:endParaRPr>
          </a:p>
        </p:txBody>
      </p:sp>
      <p:sp>
        <p:nvSpPr>
          <p:cNvPr id="10" name="Title 5"/>
          <p:cNvSpPr txBox="1">
            <a:spLocks/>
          </p:cNvSpPr>
          <p:nvPr/>
        </p:nvSpPr>
        <p:spPr>
          <a:xfrm>
            <a:off x="725779" y="839321"/>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smtClean="0">
                <a:latin typeface="+mn-lt"/>
              </a:rPr>
              <a:t>Provider Enrollment</a:t>
            </a:r>
            <a:endParaRPr lang="en-US" sz="4800" dirty="0">
              <a:latin typeface="+mn-lt"/>
            </a:endParaRPr>
          </a:p>
        </p:txBody>
      </p:sp>
      <p:sp>
        <p:nvSpPr>
          <p:cNvPr id="9"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15</a:t>
            </a:fld>
            <a:r>
              <a:rPr lang="en-US" dirty="0" smtClean="0"/>
              <a:t> of 19 </a:t>
            </a:r>
            <a:endParaRPr lang="en-US" dirty="0"/>
          </a:p>
        </p:txBody>
      </p:sp>
      <p:sp>
        <p:nvSpPr>
          <p:cNvPr id="11" name="TextBox 10"/>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4289204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94106" y="850257"/>
            <a:ext cx="9227820" cy="5008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44558" y="1032823"/>
            <a:ext cx="3503487" cy="458284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234" y="1032827"/>
            <a:ext cx="3512651" cy="4582843"/>
          </a:xfrm>
          <a:prstGeom prst="rect">
            <a:avLst/>
          </a:prstGeom>
        </p:spPr>
      </p:pic>
      <p:sp>
        <p:nvSpPr>
          <p:cNvPr id="9" name="TextBox 8"/>
          <p:cNvSpPr txBox="1"/>
          <p:nvPr/>
        </p:nvSpPr>
        <p:spPr>
          <a:xfrm>
            <a:off x="4710736" y="5658200"/>
            <a:ext cx="2806995" cy="636107"/>
          </a:xfrm>
          <a:prstGeom prst="rect">
            <a:avLst/>
          </a:prstGeom>
        </p:spPr>
        <p:txBody>
          <a:bodyPr vert="horz" wrap="square" lIns="91440" tIns="45720" rIns="91440" bIns="45720" rtlCol="0" anchor="b">
            <a:noAutofit/>
          </a:bodyPr>
          <a:lstStyle/>
          <a:p>
            <a:pPr lvl="0">
              <a:defRPr/>
            </a:pPr>
            <a:r>
              <a:rPr lang="en-US" sz="2800" dirty="0" smtClean="0">
                <a:hlinkClick r:id="rId5"/>
              </a:rPr>
              <a:t>File Update Form</a:t>
            </a:r>
            <a:endParaRPr lang="en-US" sz="2800" dirty="0"/>
          </a:p>
        </p:txBody>
      </p:sp>
      <p:sp>
        <p:nvSpPr>
          <p:cNvPr id="6"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16</a:t>
            </a:fld>
            <a:r>
              <a:rPr lang="en-US" dirty="0" smtClean="0"/>
              <a:t> of 19 </a:t>
            </a:r>
            <a:endParaRPr lang="en-US" dirty="0"/>
          </a:p>
        </p:txBody>
      </p:sp>
      <p:sp>
        <p:nvSpPr>
          <p:cNvPr id="10" name="TextBox 9"/>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29280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838200" y="883317"/>
            <a:ext cx="10515600" cy="1097882"/>
          </a:xfrm>
        </p:spPr>
        <p:txBody>
          <a:bodyPr>
            <a:normAutofit/>
          </a:bodyPr>
          <a:lstStyle/>
          <a:p>
            <a:r>
              <a:rPr lang="en-US" sz="4800" dirty="0">
                <a:latin typeface="+mn-lt"/>
              </a:rPr>
              <a:t>File Update Form</a:t>
            </a:r>
          </a:p>
        </p:txBody>
      </p:sp>
      <p:sp>
        <p:nvSpPr>
          <p:cNvPr id="7" name="Content Placeholder 6"/>
          <p:cNvSpPr>
            <a:spLocks noGrp="1"/>
          </p:cNvSpPr>
          <p:nvPr>
            <p:ph sz="half" idx="2"/>
          </p:nvPr>
        </p:nvSpPr>
        <p:spPr>
          <a:xfrm>
            <a:off x="838200" y="1981199"/>
            <a:ext cx="10357884" cy="2867248"/>
          </a:xfrm>
        </p:spPr>
        <p:txBody>
          <a:bodyPr>
            <a:normAutofit/>
          </a:bodyPr>
          <a:lstStyle/>
          <a:p>
            <a:r>
              <a:rPr lang="en-US" dirty="0" smtClean="0"/>
              <a:t>Page 1 includes instructions.</a:t>
            </a:r>
          </a:p>
          <a:p>
            <a:r>
              <a:rPr lang="en-US" dirty="0" smtClean="0"/>
              <a:t>Page 2 is the form to be completed/submitted.</a:t>
            </a:r>
            <a:endParaRPr lang="en-US" dirty="0"/>
          </a:p>
          <a:p>
            <a:pPr lvl="1"/>
            <a:r>
              <a:rPr lang="en-US" sz="2600" dirty="0" smtClean="0"/>
              <a:t>Complete only the fields that need to be updated.</a:t>
            </a:r>
          </a:p>
          <a:p>
            <a:r>
              <a:rPr lang="en-US" dirty="0" smtClean="0"/>
              <a:t>This form </a:t>
            </a:r>
            <a:r>
              <a:rPr lang="en-US" u="sng" dirty="0" smtClean="0"/>
              <a:t>CANNOT</a:t>
            </a:r>
            <a:r>
              <a:rPr lang="en-US" dirty="0" smtClean="0"/>
              <a:t> be sent via </a:t>
            </a:r>
            <a:r>
              <a:rPr lang="en-US" dirty="0"/>
              <a:t>fax- ORIGINAL SIGNATURES </a:t>
            </a:r>
            <a:r>
              <a:rPr lang="en-US" dirty="0" smtClean="0"/>
              <a:t>ONLY.</a:t>
            </a:r>
          </a:p>
          <a:p>
            <a:pPr lvl="1"/>
            <a:r>
              <a:rPr lang="en-US" sz="2600" dirty="0" smtClean="0"/>
              <a:t>No stamps or copied signatures will be accepted. </a:t>
            </a:r>
          </a:p>
          <a:p>
            <a:pPr lvl="1"/>
            <a:r>
              <a:rPr lang="en-US" sz="2600" dirty="0" smtClean="0"/>
              <a:t>Individual providers must sign their own forms. </a:t>
            </a:r>
            <a:endParaRPr lang="en-US" sz="2600" dirty="0"/>
          </a:p>
        </p:txBody>
      </p:sp>
      <p:sp>
        <p:nvSpPr>
          <p:cNvPr id="5"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17</a:t>
            </a:fld>
            <a:r>
              <a:rPr lang="en-US" dirty="0" smtClean="0"/>
              <a:t> of 19 </a:t>
            </a:r>
            <a:endParaRPr lang="en-US" dirty="0"/>
          </a:p>
        </p:txBody>
      </p:sp>
      <p:sp>
        <p:nvSpPr>
          <p:cNvPr id="6" name="TextBox 5"/>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705060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a:hlinkClick r:id="rId2"/>
              </a:rPr>
              <a:t>ProviderLocatorInformationUserManual.pdf (lamedicaid.com</a:t>
            </a:r>
            <a:r>
              <a:rPr lang="en-US" dirty="0" smtClean="0">
                <a:hlinkClick r:id="rId2"/>
              </a:rPr>
              <a:t>)</a:t>
            </a:r>
            <a:endParaRPr lang="en-US" dirty="0" smtClean="0"/>
          </a:p>
          <a:p>
            <a:r>
              <a:rPr lang="en-US" dirty="0" smtClean="0">
                <a:hlinkClick r:id="rId3"/>
              </a:rPr>
              <a:t>File Update Form.doc (lamedicaid.com)</a:t>
            </a:r>
            <a:endParaRPr lang="en-US" dirty="0" smtClean="0"/>
          </a:p>
          <a:p>
            <a:r>
              <a:rPr lang="en-US" dirty="0">
                <a:hlinkClick r:id="rId4"/>
              </a:rPr>
              <a:t>https://</a:t>
            </a:r>
            <a:r>
              <a:rPr lang="en-US" dirty="0" smtClean="0">
                <a:hlinkClick r:id="rId4"/>
              </a:rPr>
              <a:t>www.lamedicaid.com/apps/provider_demographics/provider_map.aspx</a:t>
            </a:r>
            <a:r>
              <a:rPr lang="en-US" dirty="0" smtClean="0"/>
              <a:t> </a:t>
            </a:r>
          </a:p>
          <a:p>
            <a:r>
              <a:rPr lang="en-US" dirty="0">
                <a:hlinkClick r:id="rId5"/>
              </a:rPr>
              <a:t>https://</a:t>
            </a:r>
            <a:r>
              <a:rPr lang="en-US" dirty="0" smtClean="0">
                <a:hlinkClick r:id="rId5"/>
              </a:rPr>
              <a:t>ldh.la.gov/page/hss-change-of-address-key-personnel-or-name</a:t>
            </a:r>
            <a:endParaRPr lang="en-US" dirty="0" smtClean="0"/>
          </a:p>
          <a:p>
            <a:endParaRPr lang="en-US" dirty="0"/>
          </a:p>
        </p:txBody>
      </p:sp>
      <p:sp>
        <p:nvSpPr>
          <p:cNvPr id="6" name="Title 5"/>
          <p:cNvSpPr>
            <a:spLocks noGrp="1"/>
          </p:cNvSpPr>
          <p:nvPr>
            <p:ph type="title"/>
          </p:nvPr>
        </p:nvSpPr>
        <p:spPr>
          <a:xfrm>
            <a:off x="838200" y="805346"/>
            <a:ext cx="10515600" cy="1097882"/>
          </a:xfrm>
        </p:spPr>
        <p:txBody>
          <a:bodyPr>
            <a:normAutofit/>
          </a:bodyPr>
          <a:lstStyle/>
          <a:p>
            <a:r>
              <a:rPr lang="en-US" sz="4800" dirty="0" smtClean="0">
                <a:latin typeface="+mn-lt"/>
              </a:rPr>
              <a:t>References: </a:t>
            </a:r>
            <a:endParaRPr lang="en-US" sz="4800" dirty="0">
              <a:latin typeface="+mn-lt"/>
            </a:endParaRPr>
          </a:p>
        </p:txBody>
      </p:sp>
      <p:sp>
        <p:nvSpPr>
          <p:cNvPr id="4"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18</a:t>
            </a:fld>
            <a:r>
              <a:rPr lang="en-US" dirty="0" smtClean="0"/>
              <a:t> of 19 </a:t>
            </a:r>
            <a:endParaRPr lang="en-US" dirty="0"/>
          </a:p>
        </p:txBody>
      </p:sp>
      <p:sp>
        <p:nvSpPr>
          <p:cNvPr id="7" name="TextBox 6"/>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248552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AE2872-933D-524D-A185-B1605AEC12B9}"/>
              </a:ext>
            </a:extLst>
          </p:cNvPr>
          <p:cNvSpPr>
            <a:spLocks noGrp="1"/>
          </p:cNvSpPr>
          <p:nvPr>
            <p:ph type="body" sz="quarter" idx="13"/>
          </p:nvPr>
        </p:nvSpPr>
        <p:spPr/>
        <p:txBody>
          <a:bodyPr>
            <a:normAutofit/>
          </a:bodyPr>
          <a:lstStyle/>
          <a:p>
            <a:pPr algn="ctr"/>
            <a:r>
              <a:rPr lang="en-US" sz="6000" dirty="0" smtClean="0"/>
              <a:t>Questions?</a:t>
            </a:r>
            <a:endParaRPr lang="en-US" sz="6000" dirty="0"/>
          </a:p>
        </p:txBody>
      </p:sp>
      <p:sp>
        <p:nvSpPr>
          <p:cNvPr id="4" name="Rectangle 3"/>
          <p:cNvSpPr/>
          <p:nvPr/>
        </p:nvSpPr>
        <p:spPr>
          <a:xfrm>
            <a:off x="1188907" y="3725839"/>
            <a:ext cx="1249493" cy="2033515"/>
          </a:xfrm>
          <a:prstGeom prst="rect">
            <a:avLst/>
          </a:prstGeom>
          <a:solidFill>
            <a:srgbClr val="04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19</a:t>
            </a:fld>
            <a:r>
              <a:rPr lang="en-US" dirty="0" smtClean="0"/>
              <a:t> of 19 </a:t>
            </a:r>
            <a:endParaRPr lang="en-US" dirty="0"/>
          </a:p>
        </p:txBody>
      </p:sp>
      <p:sp>
        <p:nvSpPr>
          <p:cNvPr id="6" name="TextBox 5"/>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186180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76AD7E-5FBB-8E4C-9129-AAD4A644A581}"/>
              </a:ext>
            </a:extLst>
          </p:cNvPr>
          <p:cNvSpPr>
            <a:spLocks noGrp="1"/>
          </p:cNvSpPr>
          <p:nvPr>
            <p:ph type="title"/>
          </p:nvPr>
        </p:nvSpPr>
        <p:spPr>
          <a:xfrm>
            <a:off x="820485" y="614888"/>
            <a:ext cx="10515600" cy="1097882"/>
          </a:xfrm>
        </p:spPr>
        <p:txBody>
          <a:bodyPr>
            <a:noAutofit/>
          </a:bodyPr>
          <a:lstStyle/>
          <a:p>
            <a:r>
              <a:rPr lang="en-US" sz="4800" dirty="0" smtClean="0">
                <a:latin typeface="+mn-lt"/>
              </a:rPr>
              <a:t>Provider</a:t>
            </a:r>
            <a:r>
              <a:rPr lang="en-US" dirty="0" smtClean="0">
                <a:latin typeface="+mn-lt"/>
              </a:rPr>
              <a:t> </a:t>
            </a:r>
            <a:r>
              <a:rPr lang="en-US" dirty="0">
                <a:latin typeface="+mn-lt"/>
              </a:rPr>
              <a:t>Locator Tool (</a:t>
            </a:r>
            <a:r>
              <a:rPr lang="en-US" dirty="0" smtClean="0">
                <a:latin typeface="+mn-lt"/>
              </a:rPr>
              <a:t>PLT)</a:t>
            </a:r>
            <a:endParaRPr lang="en-US" dirty="0">
              <a:latin typeface="+mn-lt"/>
            </a:endParaRPr>
          </a:p>
        </p:txBody>
      </p:sp>
      <p:sp>
        <p:nvSpPr>
          <p:cNvPr id="9" name="Rectangle 8"/>
          <p:cNvSpPr/>
          <p:nvPr/>
        </p:nvSpPr>
        <p:spPr>
          <a:xfrm>
            <a:off x="3996647" y="3041151"/>
            <a:ext cx="4325420" cy="3167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4222679" y="3227717"/>
            <a:ext cx="3940120" cy="2824468"/>
          </a:xfrm>
          <a:prstGeom prst="rect">
            <a:avLst/>
          </a:prstGeom>
        </p:spPr>
      </p:pic>
      <p:sp>
        <p:nvSpPr>
          <p:cNvPr id="5" name="TextBox 4"/>
          <p:cNvSpPr txBox="1"/>
          <p:nvPr/>
        </p:nvSpPr>
        <p:spPr>
          <a:xfrm>
            <a:off x="308344" y="1664413"/>
            <a:ext cx="11483163" cy="1448657"/>
          </a:xfrm>
          <a:prstGeom prst="rect">
            <a:avLst/>
          </a:prstGeom>
        </p:spPr>
        <p:txBody>
          <a:bodyPr vert="horz" wrap="square" lIns="91440" tIns="45720" rIns="91440" bIns="45720" rtlCol="0" anchor="t">
            <a:normAutofit/>
          </a:bodyPr>
          <a:lstStyle/>
          <a:p>
            <a:pPr algn="ctr"/>
            <a:r>
              <a:rPr lang="en-US" sz="2400" dirty="0" smtClean="0">
                <a:solidFill>
                  <a:srgbClr val="041E41"/>
                </a:solidFill>
              </a:rPr>
              <a:t>The Office of Aging and Adult Services’ (OAAS) Freedom of Choice (FOC) for waiver service providers is accessed through Medicaid’s website on the provider locator tool: </a:t>
            </a:r>
          </a:p>
          <a:p>
            <a:r>
              <a:rPr lang="en-US" sz="2400" dirty="0">
                <a:hlinkClick r:id="rId4"/>
              </a:rPr>
              <a:t>https://www.lamedicaid.com/apps/provider_demographics/provider_map.aspx </a:t>
            </a:r>
            <a:r>
              <a:rPr lang="en-US" sz="2400" dirty="0" smtClean="0">
                <a:solidFill>
                  <a:srgbClr val="041E41"/>
                </a:solidFill>
              </a:rPr>
              <a:t> </a:t>
            </a:r>
          </a:p>
        </p:txBody>
      </p:sp>
      <p:sp>
        <p:nvSpPr>
          <p:cNvPr id="7"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2</a:t>
            </a:fld>
            <a:r>
              <a:rPr lang="en-US" dirty="0" smtClean="0"/>
              <a:t> of 19 </a:t>
            </a:r>
            <a:endParaRPr lang="en-US" dirty="0"/>
          </a:p>
        </p:txBody>
      </p:sp>
      <p:sp>
        <p:nvSpPr>
          <p:cNvPr id="2" name="TextBox 1"/>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139394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1762" y="1754393"/>
            <a:ext cx="5022042" cy="4163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C1C6D1E-CDEC-0F46-89D6-6BD4B349CEAC}"/>
              </a:ext>
            </a:extLst>
          </p:cNvPr>
          <p:cNvSpPr>
            <a:spLocks noGrp="1"/>
          </p:cNvSpPr>
          <p:nvPr>
            <p:ph sz="half" idx="2"/>
          </p:nvPr>
        </p:nvSpPr>
        <p:spPr>
          <a:xfrm>
            <a:off x="231762" y="1808249"/>
            <a:ext cx="4804390" cy="3113073"/>
          </a:xfrm>
        </p:spPr>
        <p:txBody>
          <a:bodyPr>
            <a:noAutofit/>
          </a:bodyPr>
          <a:lstStyle/>
          <a:p>
            <a:r>
              <a:rPr lang="en-US" sz="2600" dirty="0" smtClean="0">
                <a:solidFill>
                  <a:schemeClr val="bg1"/>
                </a:solidFill>
              </a:rPr>
              <a:t>Service Type:  select Waiver Programs</a:t>
            </a:r>
          </a:p>
          <a:p>
            <a:r>
              <a:rPr lang="en-US" sz="2600" dirty="0" smtClean="0">
                <a:solidFill>
                  <a:schemeClr val="bg1"/>
                </a:solidFill>
              </a:rPr>
              <a:t>Provider Groups:  select Community </a:t>
            </a:r>
            <a:r>
              <a:rPr lang="en-US" sz="2600" dirty="0">
                <a:solidFill>
                  <a:schemeClr val="bg1"/>
                </a:solidFill>
              </a:rPr>
              <a:t>Choices </a:t>
            </a:r>
            <a:r>
              <a:rPr lang="en-US" sz="2600" dirty="0" smtClean="0">
                <a:solidFill>
                  <a:schemeClr val="bg1"/>
                </a:solidFill>
              </a:rPr>
              <a:t>Waiver</a:t>
            </a:r>
          </a:p>
          <a:p>
            <a:r>
              <a:rPr lang="en-US" sz="2600" dirty="0" smtClean="0">
                <a:solidFill>
                  <a:schemeClr val="bg1"/>
                </a:solidFill>
              </a:rPr>
              <a:t>Provider Services:  scroll </a:t>
            </a:r>
            <a:r>
              <a:rPr lang="en-US" sz="2600" dirty="0">
                <a:solidFill>
                  <a:schemeClr val="bg1"/>
                </a:solidFill>
              </a:rPr>
              <a:t>and </a:t>
            </a:r>
            <a:r>
              <a:rPr lang="en-US" sz="2600" dirty="0" smtClean="0">
                <a:solidFill>
                  <a:schemeClr val="bg1"/>
                </a:solidFill>
              </a:rPr>
              <a:t>select Personal </a:t>
            </a:r>
            <a:r>
              <a:rPr lang="en-US" sz="2600" dirty="0">
                <a:solidFill>
                  <a:schemeClr val="bg1"/>
                </a:solidFill>
              </a:rPr>
              <a:t>Assistance </a:t>
            </a:r>
            <a:r>
              <a:rPr lang="en-US" sz="2600" dirty="0" smtClean="0">
                <a:solidFill>
                  <a:schemeClr val="bg1"/>
                </a:solidFill>
              </a:rPr>
              <a:t>Services</a:t>
            </a:r>
          </a:p>
          <a:p>
            <a:r>
              <a:rPr lang="en-US" sz="2600" dirty="0" smtClean="0">
                <a:solidFill>
                  <a:schemeClr val="bg1"/>
                </a:solidFill>
              </a:rPr>
              <a:t>Select Search </a:t>
            </a:r>
            <a:r>
              <a:rPr lang="en-US" sz="2600" dirty="0">
                <a:solidFill>
                  <a:schemeClr val="bg1"/>
                </a:solidFill>
              </a:rPr>
              <a:t>by </a:t>
            </a:r>
            <a:r>
              <a:rPr lang="en-US" sz="2600" dirty="0" smtClean="0">
                <a:solidFill>
                  <a:schemeClr val="bg1"/>
                </a:solidFill>
              </a:rPr>
              <a:t>Region</a:t>
            </a:r>
          </a:p>
          <a:p>
            <a:r>
              <a:rPr lang="en-US" sz="2600" dirty="0" smtClean="0">
                <a:solidFill>
                  <a:schemeClr val="bg1"/>
                </a:solidFill>
              </a:rPr>
              <a:t>Select </a:t>
            </a:r>
            <a:r>
              <a:rPr lang="en-US" sz="2600" dirty="0">
                <a:solidFill>
                  <a:schemeClr val="bg1"/>
                </a:solidFill>
              </a:rPr>
              <a:t>the Region (on the map)</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770" y="1613041"/>
            <a:ext cx="5371568" cy="445242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012" y="4264184"/>
            <a:ext cx="2540679" cy="2009616"/>
          </a:xfrm>
          <a:prstGeom prst="rect">
            <a:avLst/>
          </a:prstGeom>
        </p:spPr>
      </p:pic>
      <p:sp>
        <p:nvSpPr>
          <p:cNvPr id="4" name="Left Arrow 3"/>
          <p:cNvSpPr/>
          <p:nvPr/>
        </p:nvSpPr>
        <p:spPr>
          <a:xfrm>
            <a:off x="7633699" y="4654194"/>
            <a:ext cx="666751" cy="267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229545" y="5517224"/>
            <a:ext cx="439520" cy="15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0171416" y="3935003"/>
            <a:ext cx="236305" cy="3702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a:spLocks noGrp="1"/>
          </p:cNvSpPr>
          <p:nvPr>
            <p:ph type="title"/>
          </p:nvPr>
        </p:nvSpPr>
        <p:spPr>
          <a:xfrm>
            <a:off x="1195526" y="639875"/>
            <a:ext cx="10515600" cy="1097882"/>
          </a:xfrm>
        </p:spPr>
        <p:txBody>
          <a:bodyPr>
            <a:normAutofit/>
          </a:bodyPr>
          <a:lstStyle/>
          <a:p>
            <a:r>
              <a:rPr lang="en-US" sz="4800" dirty="0" smtClean="0">
                <a:latin typeface="+mn-lt"/>
              </a:rPr>
              <a:t>Finding Providers by Region</a:t>
            </a:r>
            <a:endParaRPr lang="en-US" sz="4800" dirty="0">
              <a:latin typeface="+mn-lt"/>
            </a:endParaRPr>
          </a:p>
        </p:txBody>
      </p:sp>
      <p:sp>
        <p:nvSpPr>
          <p:cNvPr id="13" name="Right Arrow 12"/>
          <p:cNvSpPr/>
          <p:nvPr/>
        </p:nvSpPr>
        <p:spPr>
          <a:xfrm>
            <a:off x="5253804" y="3174714"/>
            <a:ext cx="439520" cy="15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39527" y="5840859"/>
            <a:ext cx="439520" cy="15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3</a:t>
            </a:fld>
            <a:r>
              <a:rPr lang="en-US" dirty="0" smtClean="0"/>
              <a:t> of 19 </a:t>
            </a:r>
            <a:endParaRPr lang="en-US" dirty="0"/>
          </a:p>
        </p:txBody>
      </p:sp>
      <p:sp>
        <p:nvSpPr>
          <p:cNvPr id="16" name="TextBox 15"/>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12093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1110" y="2444266"/>
            <a:ext cx="5322013" cy="20542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p:cNvSpPr>
            <a:spLocks noGrp="1"/>
          </p:cNvSpPr>
          <p:nvPr>
            <p:ph sz="half" idx="2"/>
          </p:nvPr>
        </p:nvSpPr>
        <p:spPr>
          <a:xfrm>
            <a:off x="863030" y="2629734"/>
            <a:ext cx="5230492" cy="1764039"/>
          </a:xfrm>
        </p:spPr>
        <p:txBody>
          <a:bodyPr>
            <a:normAutofit/>
          </a:bodyPr>
          <a:lstStyle/>
          <a:p>
            <a:pPr marL="0" indent="0" algn="ctr">
              <a:buNone/>
            </a:pPr>
            <a:r>
              <a:rPr lang="en-US" dirty="0" smtClean="0">
                <a:solidFill>
                  <a:schemeClr val="bg1"/>
                </a:solidFill>
              </a:rPr>
              <a:t>Instructions to update the 'additional </a:t>
            </a:r>
            <a:r>
              <a:rPr lang="en-US" dirty="0">
                <a:solidFill>
                  <a:schemeClr val="bg1"/>
                </a:solidFill>
              </a:rPr>
              <a:t>contact information </a:t>
            </a:r>
            <a:r>
              <a:rPr lang="en-US" dirty="0" smtClean="0">
                <a:solidFill>
                  <a:schemeClr val="bg1"/>
                </a:solidFill>
              </a:rPr>
              <a:t>screen‘ are located in the PLT User Manual </a:t>
            </a:r>
            <a:r>
              <a:rPr lang="en-US" b="1" dirty="0" smtClean="0">
                <a:solidFill>
                  <a:schemeClr val="bg1"/>
                </a:solidFill>
                <a:hlinkClick r:id="rId2" tooltip="Provider Locator Information User Manual"/>
              </a:rPr>
              <a:t> here</a:t>
            </a:r>
            <a:r>
              <a:rPr lang="en-US" dirty="0" smtClean="0">
                <a:solidFill>
                  <a:schemeClr val="bg1"/>
                </a:solidFil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439" y="775553"/>
            <a:ext cx="4180811" cy="5460860"/>
          </a:xfrm>
          <a:prstGeom prst="rect">
            <a:avLst/>
          </a:prstGeom>
        </p:spPr>
      </p:pic>
      <p:sp>
        <p:nvSpPr>
          <p:cNvPr id="6" name="Title 5"/>
          <p:cNvSpPr>
            <a:spLocks noGrp="1"/>
          </p:cNvSpPr>
          <p:nvPr>
            <p:ph type="title"/>
          </p:nvPr>
        </p:nvSpPr>
        <p:spPr>
          <a:xfrm>
            <a:off x="653265" y="850637"/>
            <a:ext cx="10515600" cy="1097882"/>
          </a:xfrm>
        </p:spPr>
        <p:txBody>
          <a:bodyPr>
            <a:normAutofit/>
          </a:bodyPr>
          <a:lstStyle/>
          <a:p>
            <a:r>
              <a:rPr lang="en-US" sz="4800" dirty="0" smtClean="0">
                <a:latin typeface="+mn-lt"/>
              </a:rPr>
              <a:t>PLT User Manual</a:t>
            </a:r>
            <a:endParaRPr lang="en-US" sz="4800" dirty="0">
              <a:latin typeface="+mn-lt"/>
            </a:endParaRPr>
          </a:p>
        </p:txBody>
      </p:sp>
      <p:sp>
        <p:nvSpPr>
          <p:cNvPr id="8"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4</a:t>
            </a:fld>
            <a:r>
              <a:rPr lang="en-US" dirty="0" smtClean="0"/>
              <a:t> of 19 </a:t>
            </a:r>
            <a:endParaRPr lang="en-US" dirty="0"/>
          </a:p>
        </p:txBody>
      </p:sp>
      <p:sp>
        <p:nvSpPr>
          <p:cNvPr id="10" name="TextBox 9"/>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3787623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10968" y="1896771"/>
            <a:ext cx="5979558" cy="3685702"/>
          </a:xfrm>
        </p:spPr>
        <p:txBody>
          <a:bodyPr>
            <a:normAutofit/>
          </a:bodyPr>
          <a:lstStyle/>
          <a:p>
            <a:r>
              <a:rPr lang="en-US" dirty="0"/>
              <a:t>The Provider Locator application </a:t>
            </a:r>
            <a:r>
              <a:rPr lang="en-US" dirty="0" smtClean="0"/>
              <a:t>allows Louisiana </a:t>
            </a:r>
            <a:r>
              <a:rPr lang="en-US" dirty="0"/>
              <a:t>Medicaid </a:t>
            </a:r>
            <a:r>
              <a:rPr lang="en-US" dirty="0" smtClean="0"/>
              <a:t>providers to </a:t>
            </a:r>
            <a:r>
              <a:rPr lang="en-US" dirty="0"/>
              <a:t>update and maintain the </a:t>
            </a:r>
            <a:r>
              <a:rPr lang="en-US" dirty="0" smtClean="0"/>
              <a:t>information presented </a:t>
            </a:r>
            <a:r>
              <a:rPr lang="en-US" dirty="0"/>
              <a:t>to users </a:t>
            </a:r>
            <a:r>
              <a:rPr lang="en-US" dirty="0" smtClean="0"/>
              <a:t>on the PLT site.</a:t>
            </a:r>
          </a:p>
          <a:p>
            <a:pPr lvl="1"/>
            <a:r>
              <a:rPr lang="en-US" sz="2600" dirty="0" smtClean="0"/>
              <a:t>Public </a:t>
            </a:r>
            <a:r>
              <a:rPr lang="en-US" sz="2600" dirty="0"/>
              <a:t>users </a:t>
            </a:r>
            <a:r>
              <a:rPr lang="en-US" sz="2600" dirty="0" smtClean="0"/>
              <a:t>can search for </a:t>
            </a:r>
            <a:r>
              <a:rPr lang="en-US" sz="2600" dirty="0"/>
              <a:t>providers who accept LA Medicaid by service type and region/location.</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314" t="2002" r="2115" b="1539"/>
          <a:stretch/>
        </p:blipFill>
        <p:spPr>
          <a:xfrm>
            <a:off x="6698751" y="1684962"/>
            <a:ext cx="4982966" cy="4674741"/>
          </a:xfrm>
          <a:prstGeom prst="rect">
            <a:avLst/>
          </a:prstGeom>
        </p:spPr>
      </p:pic>
      <p:sp>
        <p:nvSpPr>
          <p:cNvPr id="6" name="Title 5"/>
          <p:cNvSpPr>
            <a:spLocks noGrp="1"/>
          </p:cNvSpPr>
          <p:nvPr>
            <p:ph type="title"/>
          </p:nvPr>
        </p:nvSpPr>
        <p:spPr>
          <a:xfrm>
            <a:off x="519701" y="724251"/>
            <a:ext cx="10515600" cy="1097882"/>
          </a:xfrm>
        </p:spPr>
        <p:txBody>
          <a:bodyPr>
            <a:normAutofit/>
          </a:bodyPr>
          <a:lstStyle/>
          <a:p>
            <a:r>
              <a:rPr lang="en-US" sz="4800" dirty="0" smtClean="0">
                <a:latin typeface="+mn-lt"/>
              </a:rPr>
              <a:t>Provider Locator Information</a:t>
            </a:r>
            <a:endParaRPr lang="en-US" sz="4800" dirty="0">
              <a:latin typeface="+mn-lt"/>
            </a:endParaRPr>
          </a:p>
        </p:txBody>
      </p:sp>
      <p:sp>
        <p:nvSpPr>
          <p:cNvPr id="8"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5</a:t>
            </a:fld>
            <a:r>
              <a:rPr lang="en-US" dirty="0" smtClean="0"/>
              <a:t> of 19 </a:t>
            </a:r>
            <a:endParaRPr lang="en-US" dirty="0"/>
          </a:p>
        </p:txBody>
      </p:sp>
      <p:sp>
        <p:nvSpPr>
          <p:cNvPr id="9" name="TextBox 8"/>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1617968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95215" y="1975973"/>
            <a:ext cx="10543399" cy="1585934"/>
          </a:xfrm>
        </p:spPr>
        <p:txBody>
          <a:bodyPr>
            <a:normAutofit fontScale="85000" lnSpcReduction="20000"/>
          </a:bodyPr>
          <a:lstStyle/>
          <a:p>
            <a:r>
              <a:rPr lang="en-US" sz="3300" dirty="0" smtClean="0"/>
              <a:t>Providers access the </a:t>
            </a:r>
            <a:r>
              <a:rPr lang="en-US" sz="3300" dirty="0"/>
              <a:t>Provider Locator </a:t>
            </a:r>
            <a:r>
              <a:rPr lang="en-US" sz="3300" dirty="0" smtClean="0"/>
              <a:t>application </a:t>
            </a:r>
            <a:r>
              <a:rPr lang="en-US" sz="3300" dirty="0"/>
              <a:t>through the Provider Login section of the Louisiana Medicaid </a:t>
            </a:r>
            <a:r>
              <a:rPr lang="en-US" sz="3300" dirty="0" smtClean="0"/>
              <a:t>website </a:t>
            </a:r>
            <a:r>
              <a:rPr lang="en-US" sz="3300" dirty="0" smtClean="0">
                <a:hlinkClick r:id="rId2"/>
              </a:rPr>
              <a:t>www.lamedicaid.com</a:t>
            </a:r>
            <a:r>
              <a:rPr lang="en-US" sz="3300" dirty="0" smtClean="0"/>
              <a:t>:</a:t>
            </a:r>
          </a:p>
          <a:p>
            <a:pPr marL="457200" lvl="1" indent="0">
              <a:lnSpc>
                <a:spcPct val="120000"/>
              </a:lnSpc>
              <a:buNone/>
            </a:pPr>
            <a:r>
              <a:rPr lang="en-US" sz="3100" dirty="0"/>
              <a:t>Select &gt; Provider Tools then select &gt;Provider Login</a:t>
            </a:r>
          </a:p>
          <a:p>
            <a:endParaRPr lang="en-US" dirty="0"/>
          </a:p>
        </p:txBody>
      </p:sp>
      <p:pic>
        <p:nvPicPr>
          <p:cNvPr id="7" name="Picture 6"/>
          <p:cNvPicPr>
            <a:picLocks noChangeAspect="1"/>
          </p:cNvPicPr>
          <p:nvPr/>
        </p:nvPicPr>
        <p:blipFill rotWithShape="1">
          <a:blip r:embed="rId3"/>
          <a:srcRect l="1611" t="25444" r="65238" b="3479"/>
          <a:stretch/>
        </p:blipFill>
        <p:spPr>
          <a:xfrm>
            <a:off x="4365734" y="3457715"/>
            <a:ext cx="2817081" cy="2845681"/>
          </a:xfrm>
          <a:prstGeom prst="rect">
            <a:avLst/>
          </a:prstGeom>
        </p:spPr>
      </p:pic>
      <p:sp>
        <p:nvSpPr>
          <p:cNvPr id="8" name="Title 5"/>
          <p:cNvSpPr txBox="1">
            <a:spLocks/>
          </p:cNvSpPr>
          <p:nvPr/>
        </p:nvSpPr>
        <p:spPr>
          <a:xfrm>
            <a:off x="612168" y="767406"/>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smtClean="0">
                <a:latin typeface="+mn-lt"/>
              </a:rPr>
              <a:t>Accessing the Application</a:t>
            </a:r>
            <a:endParaRPr lang="en-US" sz="4800" dirty="0">
              <a:latin typeface="+mn-lt"/>
            </a:endParaRPr>
          </a:p>
        </p:txBody>
      </p:sp>
      <p:sp>
        <p:nvSpPr>
          <p:cNvPr id="6"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6</a:t>
            </a:fld>
            <a:r>
              <a:rPr lang="en-US" dirty="0" smtClean="0"/>
              <a:t> of 19 </a:t>
            </a:r>
            <a:endParaRPr lang="en-US" dirty="0"/>
          </a:p>
        </p:txBody>
      </p:sp>
      <p:sp>
        <p:nvSpPr>
          <p:cNvPr id="9" name="TextBox 8"/>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240809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838200" y="1754372"/>
            <a:ext cx="5922196" cy="4248452"/>
          </a:xfrm>
        </p:spPr>
        <p:txBody>
          <a:bodyPr>
            <a:normAutofit/>
          </a:bodyPr>
          <a:lstStyle/>
          <a:p>
            <a:r>
              <a:rPr lang="en-US" dirty="0"/>
              <a:t>The Louisiana Department of Health (LDH) determines </a:t>
            </a:r>
            <a:r>
              <a:rPr lang="en-US" dirty="0" smtClean="0"/>
              <a:t>authorized users and define all </a:t>
            </a:r>
            <a:r>
              <a:rPr lang="en-US" dirty="0"/>
              <a:t>user access capabilities. </a:t>
            </a:r>
            <a:endParaRPr lang="en-US" dirty="0" smtClean="0"/>
          </a:p>
          <a:p>
            <a:r>
              <a:rPr lang="en-US" dirty="0" smtClean="0"/>
              <a:t>Directions </a:t>
            </a:r>
            <a:r>
              <a:rPr lang="en-US" dirty="0"/>
              <a:t>for establishing a valid online provider account are available on the Louisiana Medicaid website at </a:t>
            </a:r>
            <a:r>
              <a:rPr lang="en-US" dirty="0" smtClean="0">
                <a:hlinkClick r:id="rId2"/>
              </a:rPr>
              <a:t>www.lamedicaid.com</a:t>
            </a:r>
            <a:r>
              <a:rPr lang="en-US" dirty="0" smtClean="0"/>
              <a:t>:</a:t>
            </a:r>
          </a:p>
          <a:p>
            <a:pPr marL="457200" lvl="1" indent="0">
              <a:buNone/>
            </a:pPr>
            <a:r>
              <a:rPr lang="en-US" sz="2600" dirty="0" smtClean="0"/>
              <a:t>Select </a:t>
            </a:r>
            <a:r>
              <a:rPr lang="en-US" sz="2600" dirty="0"/>
              <a:t>&gt; Provider Tools </a:t>
            </a:r>
            <a:r>
              <a:rPr lang="en-US" sz="2600" dirty="0" smtClean="0"/>
              <a:t>then select &gt; Website Enrollment.</a:t>
            </a:r>
            <a:endParaRPr lang="en-US" sz="2600" dirty="0"/>
          </a:p>
        </p:txBody>
      </p:sp>
      <p:sp>
        <p:nvSpPr>
          <p:cNvPr id="6" name="Title 5"/>
          <p:cNvSpPr>
            <a:spLocks noGrp="1"/>
          </p:cNvSpPr>
          <p:nvPr>
            <p:ph type="title"/>
          </p:nvPr>
        </p:nvSpPr>
        <p:spPr/>
        <p:txBody>
          <a:bodyPr>
            <a:normAutofit/>
          </a:bodyPr>
          <a:lstStyle/>
          <a:p>
            <a:r>
              <a:rPr lang="en-US" sz="4800" dirty="0" smtClean="0">
                <a:latin typeface="+mn-lt"/>
              </a:rPr>
              <a:t>Provider Accounts</a:t>
            </a:r>
            <a:endParaRPr lang="en-US" sz="4800" dirty="0">
              <a:latin typeface="+mn-lt"/>
            </a:endParaRPr>
          </a:p>
        </p:txBody>
      </p:sp>
      <p:pic>
        <p:nvPicPr>
          <p:cNvPr id="7" name="Picture 6"/>
          <p:cNvPicPr>
            <a:picLocks noChangeAspect="1"/>
          </p:cNvPicPr>
          <p:nvPr/>
        </p:nvPicPr>
        <p:blipFill>
          <a:blip r:embed="rId3"/>
          <a:stretch>
            <a:fillRect/>
          </a:stretch>
        </p:blipFill>
        <p:spPr>
          <a:xfrm>
            <a:off x="7582449" y="1165633"/>
            <a:ext cx="3587125" cy="5178504"/>
          </a:xfrm>
          <a:prstGeom prst="rect">
            <a:avLst/>
          </a:prstGeom>
        </p:spPr>
      </p:pic>
      <p:sp>
        <p:nvSpPr>
          <p:cNvPr id="8"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7</a:t>
            </a:fld>
            <a:r>
              <a:rPr lang="en-US" dirty="0" smtClean="0"/>
              <a:t> of 19 </a:t>
            </a:r>
            <a:endParaRPr lang="en-US" dirty="0"/>
          </a:p>
        </p:txBody>
      </p:sp>
      <p:sp>
        <p:nvSpPr>
          <p:cNvPr id="9" name="TextBox 8"/>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128935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17389" y="1859057"/>
            <a:ext cx="5585254" cy="4181581"/>
          </a:xfrm>
        </p:spPr>
        <p:txBody>
          <a:bodyPr>
            <a:normAutofit/>
          </a:bodyPr>
          <a:lstStyle/>
          <a:p>
            <a:pPr lvl="1"/>
            <a:r>
              <a:rPr lang="en-US" sz="2800" dirty="0" smtClean="0"/>
              <a:t>On the Provider Login page, users must:</a:t>
            </a:r>
          </a:p>
          <a:p>
            <a:pPr lvl="2"/>
            <a:r>
              <a:rPr lang="en-US" sz="2400" dirty="0" smtClean="0"/>
              <a:t>Enter the </a:t>
            </a:r>
            <a:r>
              <a:rPr lang="en-US" sz="2400" dirty="0"/>
              <a:t>10-digit National Provider Identifier (NPI) or 7-Digit Medicaid Provider ID in the field </a:t>
            </a:r>
            <a:r>
              <a:rPr lang="en-US" sz="2400" dirty="0" smtClean="0"/>
              <a:t>provided. </a:t>
            </a:r>
          </a:p>
          <a:p>
            <a:pPr lvl="2"/>
            <a:r>
              <a:rPr lang="en-US" sz="2400" dirty="0" smtClean="0"/>
              <a:t>Enter </a:t>
            </a:r>
            <a:r>
              <a:rPr lang="en-US" sz="2400" dirty="0"/>
              <a:t>the characters from the CAPTCHA </a:t>
            </a:r>
            <a:r>
              <a:rPr lang="en-US" sz="2400" dirty="0" smtClean="0"/>
              <a:t>image. </a:t>
            </a:r>
          </a:p>
          <a:p>
            <a:pPr lvl="2"/>
            <a:r>
              <a:rPr lang="en-US" sz="2400" dirty="0" smtClean="0"/>
              <a:t>Review </a:t>
            </a:r>
            <a:r>
              <a:rPr lang="en-US" sz="2400" dirty="0"/>
              <a:t>the Notice to Users section before </a:t>
            </a:r>
            <a:r>
              <a:rPr lang="en-US" sz="2400" dirty="0" smtClean="0"/>
              <a:t>proceeding (selecting the Next button). </a:t>
            </a:r>
            <a:endParaRPr lang="en-US" sz="2400" dirty="0"/>
          </a:p>
          <a:p>
            <a:pPr lvl="1"/>
            <a:endParaRPr lang="en-US" dirty="0"/>
          </a:p>
        </p:txBody>
      </p:sp>
      <p:pic>
        <p:nvPicPr>
          <p:cNvPr id="7" name="Picture 6"/>
          <p:cNvPicPr>
            <a:picLocks noChangeAspect="1"/>
          </p:cNvPicPr>
          <p:nvPr/>
        </p:nvPicPr>
        <p:blipFill>
          <a:blip r:embed="rId3"/>
          <a:stretch>
            <a:fillRect/>
          </a:stretch>
        </p:blipFill>
        <p:spPr>
          <a:xfrm>
            <a:off x="5900594" y="1738940"/>
            <a:ext cx="6096000" cy="4400550"/>
          </a:xfrm>
          <a:prstGeom prst="rect">
            <a:avLst/>
          </a:prstGeom>
        </p:spPr>
      </p:pic>
      <p:sp>
        <p:nvSpPr>
          <p:cNvPr id="6" name="Title 5"/>
          <p:cNvSpPr>
            <a:spLocks noGrp="1"/>
          </p:cNvSpPr>
          <p:nvPr>
            <p:ph type="title"/>
          </p:nvPr>
        </p:nvSpPr>
        <p:spPr>
          <a:xfrm>
            <a:off x="396412" y="706433"/>
            <a:ext cx="10515600" cy="1097882"/>
          </a:xfrm>
        </p:spPr>
        <p:txBody>
          <a:bodyPr>
            <a:normAutofit/>
          </a:bodyPr>
          <a:lstStyle/>
          <a:p>
            <a:r>
              <a:rPr lang="en-US" sz="4800" dirty="0" smtClean="0">
                <a:latin typeface="+mn-lt"/>
              </a:rPr>
              <a:t>Provider Log In</a:t>
            </a:r>
            <a:endParaRPr lang="en-US" sz="4800" dirty="0">
              <a:latin typeface="+mn-lt"/>
            </a:endParaRPr>
          </a:p>
        </p:txBody>
      </p:sp>
      <p:sp>
        <p:nvSpPr>
          <p:cNvPr id="8"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8</a:t>
            </a:fld>
            <a:r>
              <a:rPr lang="en-US" dirty="0" smtClean="0"/>
              <a:t> of 19 </a:t>
            </a:r>
            <a:endParaRPr lang="en-US" dirty="0"/>
          </a:p>
        </p:txBody>
      </p:sp>
      <p:sp>
        <p:nvSpPr>
          <p:cNvPr id="9" name="TextBox 8"/>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347012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a:srcRect t="15095" r="1674"/>
          <a:stretch/>
        </p:blipFill>
        <p:spPr>
          <a:xfrm>
            <a:off x="3859619" y="2655977"/>
            <a:ext cx="4997302" cy="3594602"/>
          </a:xfrm>
          <a:prstGeom prst="rect">
            <a:avLst/>
          </a:prstGeom>
        </p:spPr>
      </p:pic>
      <p:sp>
        <p:nvSpPr>
          <p:cNvPr id="5" name="Title 5"/>
          <p:cNvSpPr txBox="1">
            <a:spLocks/>
          </p:cNvSpPr>
          <p:nvPr/>
        </p:nvSpPr>
        <p:spPr>
          <a:xfrm>
            <a:off x="990600" y="723342"/>
            <a:ext cx="10515600" cy="1097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800" dirty="0" smtClean="0">
                <a:latin typeface="+mn-lt"/>
              </a:rPr>
              <a:t>User Log In</a:t>
            </a:r>
            <a:endParaRPr lang="en-US" sz="4800" dirty="0">
              <a:latin typeface="+mn-lt"/>
            </a:endParaRPr>
          </a:p>
        </p:txBody>
      </p:sp>
      <p:pic>
        <p:nvPicPr>
          <p:cNvPr id="8" name="Picture 7"/>
          <p:cNvPicPr/>
          <p:nvPr/>
        </p:nvPicPr>
        <p:blipFill rotWithShape="1">
          <a:blip r:embed="rId4"/>
          <a:srcRect l="1274" t="-23" r="849" b="82951"/>
          <a:stretch/>
        </p:blipFill>
        <p:spPr bwMode="auto">
          <a:xfrm>
            <a:off x="3949995" y="2009553"/>
            <a:ext cx="4901610" cy="646424"/>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OAAS-TNG-24-003</a:t>
            </a:r>
          </a:p>
          <a:p>
            <a:r>
              <a:rPr lang="en-US" dirty="0" smtClean="0"/>
              <a:t>Slide</a:t>
            </a:r>
            <a:r>
              <a:rPr lang="en-US" dirty="0" smtClean="0"/>
              <a:t> </a:t>
            </a:r>
            <a:fld id="{4235A44F-0B46-0144-9406-BEEFAFBECA74}" type="slidenum">
              <a:rPr lang="en-US" smtClean="0"/>
              <a:pPr/>
              <a:t>9</a:t>
            </a:fld>
            <a:r>
              <a:rPr lang="en-US" dirty="0" smtClean="0"/>
              <a:t> of 19 </a:t>
            </a:r>
            <a:endParaRPr lang="en-US" dirty="0"/>
          </a:p>
        </p:txBody>
      </p:sp>
      <p:sp>
        <p:nvSpPr>
          <p:cNvPr id="9" name="TextBox 8"/>
          <p:cNvSpPr txBox="1"/>
          <p:nvPr/>
        </p:nvSpPr>
        <p:spPr>
          <a:xfrm>
            <a:off x="402771" y="6498771"/>
            <a:ext cx="1611086" cy="288741"/>
          </a:xfrm>
          <a:prstGeom prst="rect">
            <a:avLst/>
          </a:prstGeom>
        </p:spPr>
        <p:txBody>
          <a:bodyPr vert="horz" wrap="square" lIns="91440" tIns="45720" rIns="91440" bIns="45720" rtlCol="0" anchor="b">
            <a:normAutofit/>
          </a:bodyPr>
          <a:lstStyle/>
          <a:p>
            <a:pPr algn="l"/>
            <a:r>
              <a:rPr lang="en-US" sz="1200" dirty="0" smtClean="0">
                <a:solidFill>
                  <a:schemeClr val="bg1"/>
                </a:solidFill>
              </a:rPr>
              <a:t>Issued March 18, 2024</a:t>
            </a:r>
            <a:endParaRPr lang="en-US" sz="1200" dirty="0" smtClean="0">
              <a:solidFill>
                <a:schemeClr val="bg1"/>
              </a:solidFill>
            </a:endParaRPr>
          </a:p>
        </p:txBody>
      </p:sp>
    </p:spTree>
    <p:extLst>
      <p:ext uri="{BB962C8B-B14F-4D97-AF65-F5344CB8AC3E}">
        <p14:creationId xmlns:p14="http://schemas.microsoft.com/office/powerpoint/2010/main" val="3314065918"/>
      </p:ext>
    </p:extLst>
  </p:cSld>
  <p:clrMapOvr>
    <a:masterClrMapping/>
  </p:clrMapOvr>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3477</TotalTime>
  <Words>1022</Words>
  <Application>Microsoft Office PowerPoint</Application>
  <PresentationFormat>Widescreen</PresentationFormat>
  <Paragraphs>146</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Accessing &amp; Updating Provider Information </vt:lpstr>
      <vt:lpstr>Provider Locator Tool (PLT)</vt:lpstr>
      <vt:lpstr>Finding Providers by Region</vt:lpstr>
      <vt:lpstr>PLT User Manual</vt:lpstr>
      <vt:lpstr>Provider Locator Information</vt:lpstr>
      <vt:lpstr>PowerPoint Presentation</vt:lpstr>
      <vt:lpstr>Provider Accounts</vt:lpstr>
      <vt:lpstr>Provider Log In</vt:lpstr>
      <vt:lpstr>PowerPoint Presentation</vt:lpstr>
      <vt:lpstr>Select the Provider Locator Information link to continue.</vt:lpstr>
      <vt:lpstr>PowerPoint Presentation</vt:lpstr>
      <vt:lpstr>Notifying Health Standards Section (HSS) of Changes</vt:lpstr>
      <vt:lpstr>PowerPoint Presentation</vt:lpstr>
      <vt:lpstr>PowerPoint Presentation</vt:lpstr>
      <vt:lpstr>PowerPoint Presentation</vt:lpstr>
      <vt:lpstr>PowerPoint Presentation</vt:lpstr>
      <vt:lpstr>File Update Form</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Layne Janet</cp:lastModifiedBy>
  <cp:revision>156</cp:revision>
  <dcterms:created xsi:type="dcterms:W3CDTF">2022-02-17T22:28:37Z</dcterms:created>
  <dcterms:modified xsi:type="dcterms:W3CDTF">2024-03-18T20:57:32Z</dcterms:modified>
</cp:coreProperties>
</file>