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8" r:id="rId2"/>
    <p:sldId id="260" r:id="rId3"/>
    <p:sldId id="261" r:id="rId4"/>
    <p:sldId id="259" r:id="rId5"/>
    <p:sldId id="262" r:id="rId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E36"/>
    <a:srgbClr val="003057"/>
    <a:srgbClr val="002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5E6"/>
          </a:solidFill>
        </a:fill>
      </a:tcStyle>
    </a:wholeTbl>
    <a:band2H>
      <a:tcTxStyle/>
      <a:tcStyle>
        <a:tcBdr/>
        <a:fill>
          <a:solidFill>
            <a:srgbClr val="E6EBF3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4CA"/>
          </a:solidFill>
        </a:fill>
      </a:tcStyle>
    </a:wholeTbl>
    <a:band2H>
      <a:tcTxStyle/>
      <a:tcStyle>
        <a:tcBdr/>
        <a:fill>
          <a:solidFill>
            <a:srgbClr val="E7F2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CCBD6"/>
          </a:solidFill>
        </a:fill>
      </a:tcStyle>
    </a:wholeTbl>
    <a:band2H>
      <a:tcTxStyle/>
      <a:tcStyle>
        <a:tcBdr/>
        <a:fill>
          <a:solidFill>
            <a:srgbClr val="F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298" autoAdjust="0"/>
  </p:normalViewPr>
  <p:slideViewPr>
    <p:cSldViewPr snapToGrid="0">
      <p:cViewPr varScale="1">
        <p:scale>
          <a:sx n="41" d="100"/>
          <a:sy n="41" d="100"/>
        </p:scale>
        <p:origin x="440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28599">
              <a:defRPr sz="5781"/>
            </a:pPr>
            <a:r>
              <a:rPr lang="en-US" dirty="0" smtClean="0"/>
              <a:t>If you are using a MOBILE DEVICE using Zoom App:</a:t>
            </a:r>
          </a:p>
          <a:p>
            <a:pPr defTabSz="428599">
              <a:defRPr sz="5781"/>
            </a:pPr>
            <a:r>
              <a:rPr lang="en-US" dirty="0" smtClean="0"/>
              <a:t>A.  click “settings” </a:t>
            </a:r>
          </a:p>
          <a:p>
            <a:pPr defTabSz="428599">
              <a:defRPr sz="5781"/>
            </a:pPr>
            <a:r>
              <a:rPr lang="en-US" dirty="0" smtClean="0"/>
              <a:t>B.  Click the top icon - may have your name or your email address, or other identifying information…</a:t>
            </a:r>
          </a:p>
          <a:p>
            <a:pPr defTabSz="428599">
              <a:defRPr sz="5781"/>
            </a:pPr>
            <a:r>
              <a:rPr lang="en-US" dirty="0" smtClean="0"/>
              <a:t>C.  Click  “Display Name.”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207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u="sng" dirty="0" err="1" smtClean="0">
                <a:effectLst/>
                <a:latin typeface="+mj-lt"/>
                <a:ea typeface="+mj-ea"/>
                <a:cs typeface="+mj-cs"/>
                <a:sym typeface="Helvetica Neue"/>
              </a:rPr>
              <a:t>Iryn</a:t>
            </a:r>
            <a:r>
              <a:rPr lang="en-US" sz="2400" b="1" u="sng" dirty="0" smtClean="0">
                <a:effectLst/>
                <a:latin typeface="+mj-lt"/>
                <a:ea typeface="+mj-ea"/>
                <a:cs typeface="+mj-cs"/>
                <a:sym typeface="Helvetica Neue"/>
              </a:rPr>
              <a:t> Carlin-Butler:  </a:t>
            </a:r>
            <a:endParaRPr lang="en-US" sz="1800" dirty="0" smtClean="0">
              <a:effectLst/>
              <a:latin typeface="+mj-lt"/>
              <a:ea typeface="+mj-ea"/>
              <a:cs typeface="+mj-cs"/>
              <a:sym typeface="Helvetica Neue"/>
            </a:endParaRPr>
          </a:p>
          <a:p>
            <a:pPr lvl="0"/>
            <a:r>
              <a:rPr lang="en-US" sz="2400" b="1" dirty="0" smtClean="0">
                <a:effectLst/>
                <a:latin typeface="+mj-lt"/>
                <a:ea typeface="+mj-ea"/>
                <a:cs typeface="+mj-cs"/>
                <a:sym typeface="Helvetica Neue"/>
              </a:rPr>
              <a:t>More than 10 years of experience in the Social Service field. </a:t>
            </a:r>
            <a:endParaRPr lang="en-US" sz="1800" dirty="0" smtClean="0">
              <a:effectLst/>
              <a:latin typeface="+mj-lt"/>
              <a:ea typeface="+mj-ea"/>
              <a:cs typeface="+mj-cs"/>
              <a:sym typeface="Helvetica Neue"/>
            </a:endParaRPr>
          </a:p>
          <a:p>
            <a:pPr lvl="0"/>
            <a:r>
              <a:rPr lang="en-US" sz="2400" b="1" dirty="0" smtClean="0">
                <a:effectLst/>
                <a:latin typeface="+mj-lt"/>
                <a:ea typeface="+mj-ea"/>
                <a:cs typeface="+mj-cs"/>
                <a:sym typeface="Helvetica Neue"/>
              </a:rPr>
              <a:t>Five years with OAAS assisting in various capacities. </a:t>
            </a:r>
            <a:endParaRPr lang="en-US" sz="1800" dirty="0" smtClean="0">
              <a:effectLst/>
              <a:latin typeface="+mj-lt"/>
              <a:ea typeface="+mj-ea"/>
              <a:cs typeface="+mj-cs"/>
              <a:sym typeface="Helvetica Neue"/>
            </a:endParaRPr>
          </a:p>
          <a:p>
            <a:pPr lvl="0"/>
            <a:r>
              <a:rPr lang="en-US" sz="2400" b="1" dirty="0" smtClean="0">
                <a:effectLst/>
                <a:latin typeface="+mj-lt"/>
                <a:ea typeface="+mj-ea"/>
                <a:cs typeface="+mj-cs"/>
                <a:sym typeface="Helvetica Neue"/>
              </a:rPr>
              <a:t>Masters in Vocational Rehabilitation Counseling </a:t>
            </a:r>
            <a:endParaRPr lang="en-US" sz="1800" dirty="0" smtClean="0">
              <a:effectLst/>
              <a:latin typeface="+mj-lt"/>
              <a:ea typeface="+mj-ea"/>
              <a:cs typeface="+mj-cs"/>
              <a:sym typeface="Helvetica Neue"/>
            </a:endParaRPr>
          </a:p>
          <a:p>
            <a:pPr lvl="0"/>
            <a:r>
              <a:rPr lang="en-US" sz="2400" b="1" dirty="0" err="1" smtClean="0">
                <a:effectLst/>
                <a:latin typeface="+mj-lt"/>
                <a:ea typeface="+mj-ea"/>
                <a:cs typeface="+mj-cs"/>
                <a:sym typeface="Helvetica Neue"/>
              </a:rPr>
              <a:t>interRAI</a:t>
            </a:r>
            <a:r>
              <a:rPr lang="en-US" sz="2400" b="1" dirty="0" smtClean="0">
                <a:effectLst/>
                <a:latin typeface="+mj-lt"/>
                <a:ea typeface="+mj-ea"/>
                <a:cs typeface="+mj-cs"/>
                <a:sym typeface="Helvetica Neue"/>
              </a:rPr>
              <a:t> Home Care (</a:t>
            </a:r>
            <a:r>
              <a:rPr lang="en-US" sz="2400" b="1" dirty="0" err="1" smtClean="0">
                <a:effectLst/>
                <a:latin typeface="+mj-lt"/>
                <a:ea typeface="+mj-ea"/>
                <a:cs typeface="+mj-cs"/>
                <a:sym typeface="Helvetica Neue"/>
              </a:rPr>
              <a:t>iHC</a:t>
            </a:r>
            <a:r>
              <a:rPr lang="en-US" sz="2400" b="1" dirty="0" smtClean="0">
                <a:effectLst/>
                <a:latin typeface="+mj-lt"/>
                <a:ea typeface="+mj-ea"/>
                <a:cs typeface="+mj-cs"/>
                <a:sym typeface="Helvetica Neue"/>
              </a:rPr>
              <a:t>) Certified.   </a:t>
            </a:r>
            <a:endParaRPr lang="en-US" sz="1800" dirty="0" smtClean="0">
              <a:effectLst/>
              <a:latin typeface="+mj-lt"/>
              <a:ea typeface="+mj-ea"/>
              <a:cs typeface="+mj-cs"/>
              <a:sym typeface="Helvetica Neue"/>
            </a:endParaRPr>
          </a:p>
          <a:p>
            <a:r>
              <a:rPr lang="en-US" sz="2400" b="1" dirty="0" smtClean="0">
                <a:effectLst/>
                <a:latin typeface="+mj-lt"/>
                <a:ea typeface="+mj-ea"/>
                <a:cs typeface="+mj-cs"/>
                <a:sym typeface="Helvetica Neue"/>
              </a:rPr>
              <a:t> </a:t>
            </a:r>
            <a:endParaRPr lang="en-US" sz="1800" dirty="0" smtClean="0">
              <a:effectLst/>
              <a:latin typeface="+mj-lt"/>
              <a:ea typeface="+mj-ea"/>
              <a:cs typeface="+mj-cs"/>
              <a:sym typeface="Helvetica Neue"/>
            </a:endParaRPr>
          </a:p>
          <a:p>
            <a:r>
              <a:rPr lang="en-US" sz="2400" b="1" u="sng" dirty="0" smtClean="0">
                <a:effectLst/>
                <a:latin typeface="+mj-lt"/>
                <a:ea typeface="+mj-ea"/>
                <a:cs typeface="+mj-cs"/>
                <a:sym typeface="Helvetica Neue"/>
              </a:rPr>
              <a:t>Eula Moore:  </a:t>
            </a:r>
            <a:endParaRPr lang="en-US" sz="1800" dirty="0" smtClean="0">
              <a:effectLst/>
              <a:latin typeface="+mj-lt"/>
              <a:ea typeface="+mj-ea"/>
              <a:cs typeface="+mj-cs"/>
              <a:sym typeface="Helvetica Neue"/>
            </a:endParaRPr>
          </a:p>
          <a:p>
            <a:pPr lvl="0"/>
            <a:r>
              <a:rPr lang="en-US" sz="2400" b="1" dirty="0" smtClean="0">
                <a:effectLst/>
                <a:latin typeface="+mj-lt"/>
                <a:ea typeface="+mj-ea"/>
                <a:cs typeface="+mj-cs"/>
                <a:sym typeface="Helvetica Neue"/>
              </a:rPr>
              <a:t>She has more than a quarter of a century of experience in healthcare administration.</a:t>
            </a:r>
            <a:endParaRPr lang="en-US" sz="1800" dirty="0" smtClean="0">
              <a:effectLst/>
              <a:latin typeface="+mj-lt"/>
              <a:ea typeface="+mj-ea"/>
              <a:cs typeface="+mj-cs"/>
              <a:sym typeface="Helvetica Neue"/>
            </a:endParaRPr>
          </a:p>
          <a:p>
            <a:pPr lvl="1"/>
            <a:r>
              <a:rPr lang="en-US" sz="2400" b="1" dirty="0" smtClean="0">
                <a:effectLst/>
                <a:latin typeface="+mj-lt"/>
                <a:ea typeface="+mj-ea"/>
                <a:cs typeface="+mj-cs"/>
                <a:sym typeface="Helvetica Neue"/>
              </a:rPr>
              <a:t>Focus on overseeing medical claims, client accounts, and provider licensing. </a:t>
            </a:r>
            <a:endParaRPr lang="en-US" sz="1800" dirty="0" smtClean="0">
              <a:effectLst/>
              <a:latin typeface="+mj-lt"/>
              <a:ea typeface="+mj-ea"/>
              <a:cs typeface="+mj-cs"/>
              <a:sym typeface="Helvetica Neue"/>
            </a:endParaRPr>
          </a:p>
          <a:p>
            <a:pPr lvl="0"/>
            <a:r>
              <a:rPr lang="en-US" sz="2400" b="1" dirty="0" smtClean="0">
                <a:effectLst/>
                <a:latin typeface="+mj-lt"/>
                <a:ea typeface="+mj-ea"/>
                <a:cs typeface="+mj-cs"/>
                <a:sym typeface="Helvetica Neue"/>
              </a:rPr>
              <a:t>Mrs. Eula has an analytical mindset. </a:t>
            </a:r>
            <a:endParaRPr lang="en-US" sz="1800" dirty="0" smtClean="0">
              <a:effectLst/>
              <a:latin typeface="+mj-lt"/>
              <a:ea typeface="+mj-ea"/>
              <a:cs typeface="+mj-cs"/>
              <a:sym typeface="Helvetica Neue"/>
            </a:endParaRPr>
          </a:p>
          <a:p>
            <a:pPr lvl="1"/>
            <a:r>
              <a:rPr lang="en-US" sz="2400" b="1" dirty="0" smtClean="0">
                <a:effectLst/>
                <a:latin typeface="+mj-lt"/>
                <a:ea typeface="+mj-ea"/>
                <a:cs typeface="+mj-cs"/>
                <a:sym typeface="Helvetica Neue"/>
              </a:rPr>
              <a:t>Her priority is collaboration and fostering positive relationships. </a:t>
            </a:r>
            <a:endParaRPr lang="en-US" sz="1800" dirty="0" smtClean="0">
              <a:effectLst/>
              <a:latin typeface="+mj-lt"/>
              <a:ea typeface="+mj-ea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97915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b10067705dm-001_2880x2161.jpg"/>
          <p:cNvSpPr>
            <a:spLocks noGrp="1"/>
          </p:cNvSpPr>
          <p:nvPr>
            <p:ph type="pic" idx="21"/>
          </p:nvPr>
        </p:nvSpPr>
        <p:spPr>
          <a:xfrm>
            <a:off x="3125967" y="-1762100"/>
            <a:ext cx="18135603" cy="1360799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108348088_flipped_1647x1098.jpg"/>
          <p:cNvSpPr>
            <a:spLocks noGrp="1"/>
          </p:cNvSpPr>
          <p:nvPr>
            <p:ph type="pic" sz="half" idx="21"/>
          </p:nvPr>
        </p:nvSpPr>
        <p:spPr>
          <a:xfrm>
            <a:off x="87503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1197913361_2035x1354.jpg"/>
          <p:cNvSpPr>
            <a:spLocks noGrp="1"/>
          </p:cNvSpPr>
          <p:nvPr>
            <p:ph type="pic" sz="quarter" idx="21"/>
          </p:nvPr>
        </p:nvSpPr>
        <p:spPr>
          <a:xfrm>
            <a:off x="15292127" y="6870700"/>
            <a:ext cx="8341246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108348088_flipped_1647x1098.jpg"/>
          <p:cNvSpPr>
            <a:spLocks noGrp="1"/>
          </p:cNvSpPr>
          <p:nvPr>
            <p:ph type="pic" sz="quarter" idx="22"/>
          </p:nvPr>
        </p:nvSpPr>
        <p:spPr>
          <a:xfrm>
            <a:off x="14859000" y="952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b10067705dm-001_2880x2161.jpg"/>
          <p:cNvSpPr>
            <a:spLocks noGrp="1"/>
          </p:cNvSpPr>
          <p:nvPr>
            <p:ph type="pic" idx="23"/>
          </p:nvPr>
        </p:nvSpPr>
        <p:spPr>
          <a:xfrm>
            <a:off x="651236" y="952500"/>
            <a:ext cx="15283728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  <a:lvl2pPr marL="1058333" indent="-423333" algn="ctr">
              <a:spcBef>
                <a:spcPts val="0"/>
              </a:spcBef>
              <a:defRPr sz="3200" i="1"/>
            </a:lvl2pPr>
            <a:lvl3pPr marL="1693333" indent="-423333" algn="ctr">
              <a:spcBef>
                <a:spcPts val="0"/>
              </a:spcBef>
              <a:defRPr sz="3200" i="1"/>
            </a:lvl3pPr>
            <a:lvl4pPr marL="2328333" indent="-423333" algn="ctr">
              <a:spcBef>
                <a:spcPts val="0"/>
              </a:spcBef>
              <a:defRPr sz="3200" i="1"/>
            </a:lvl4pPr>
            <a:lvl5pPr marL="2963333" indent="-423333" algn="ctr">
              <a:spcBef>
                <a:spcPts val="0"/>
              </a:spcBef>
              <a:defRPr sz="320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1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b10067705dm-001_2880x2161.jpg"/>
          <p:cNvSpPr>
            <a:spLocks noGrp="1"/>
          </p:cNvSpPr>
          <p:nvPr>
            <p:ph type="pic" idx="21"/>
          </p:nvPr>
        </p:nvSpPr>
        <p:spPr>
          <a:xfrm>
            <a:off x="0" y="-2290235"/>
            <a:ext cx="24384000" cy="1829646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9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OAAS.ProviderRelations@la.go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E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904" y="3872864"/>
            <a:ext cx="22165372" cy="8546870"/>
          </a:xfrm>
        </p:spPr>
        <p:txBody>
          <a:bodyPr anchor="t">
            <a:normAutofit fontScale="90000"/>
          </a:bodyPr>
          <a:lstStyle/>
          <a:p>
            <a:r>
              <a:rPr lang="en-US" dirty="0" smtClean="0"/>
              <a:t>GOOD MORNING!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smtClean="0"/>
              <a:t>1st </a:t>
            </a:r>
            <a:r>
              <a:rPr lang="en-US" dirty="0" smtClean="0"/>
              <a:t>QR PROVIDER MEETING IS SCHEDULED TO BEGIN AT 10AM.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968" y="921708"/>
            <a:ext cx="12349672" cy="225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809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E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86268" t="36144" r="2581" b="45410"/>
          <a:stretch/>
        </p:blipFill>
        <p:spPr>
          <a:xfrm>
            <a:off x="3606494" y="10042839"/>
            <a:ext cx="6668110" cy="3538181"/>
          </a:xfrm>
          <a:prstGeom prst="rect">
            <a:avLst/>
          </a:prstGeom>
        </p:spPr>
      </p:pic>
      <p:sp>
        <p:nvSpPr>
          <p:cNvPr id="6" name="Find and Hover Over Your Name"/>
          <p:cNvSpPr txBox="1">
            <a:spLocks/>
          </p:cNvSpPr>
          <p:nvPr/>
        </p:nvSpPr>
        <p:spPr>
          <a:xfrm>
            <a:off x="12192000" y="2662168"/>
            <a:ext cx="10736120" cy="2276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FFFFFF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FFFFFF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FFFFFF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FFFFFF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FFFFFF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FFFFFF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FFFFFF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FFFFFF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FFFFFF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hangingPunct="1"/>
            <a:r>
              <a:rPr lang="en-US" sz="8000" dirty="0" smtClean="0"/>
              <a:t>Find &amp; Hover Over Your Name</a:t>
            </a:r>
            <a:endParaRPr lang="en-US" sz="8000" dirty="0"/>
          </a:p>
        </p:txBody>
      </p:sp>
      <p:sp>
        <p:nvSpPr>
          <p:cNvPr id="8" name="You will either see a “…” or “more” at the top right corner of your screen.…"/>
          <p:cNvSpPr txBox="1">
            <a:spLocks/>
          </p:cNvSpPr>
          <p:nvPr/>
        </p:nvSpPr>
        <p:spPr>
          <a:xfrm>
            <a:off x="11261007" y="4971343"/>
            <a:ext cx="12712406" cy="4065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defTabSz="759459" hangingPunct="1">
              <a:defRPr sz="4900"/>
            </a:pPr>
            <a:r>
              <a:rPr lang="en-US" sz="5200" dirty="0" smtClean="0"/>
              <a:t>**You will either see “more</a:t>
            </a:r>
            <a:r>
              <a:rPr lang="en-US" sz="5200" dirty="0"/>
              <a:t>” or “…” </a:t>
            </a:r>
            <a:r>
              <a:rPr lang="en-US" sz="5200" dirty="0" smtClean="0"/>
              <a:t>at the top right corner of your name.  </a:t>
            </a:r>
          </a:p>
          <a:p>
            <a:pPr defTabSz="759459" hangingPunct="1">
              <a:defRPr sz="4900"/>
            </a:pPr>
            <a:r>
              <a:rPr lang="en-US" sz="5200" dirty="0" smtClean="0"/>
              <a:t>Click the icon.  (If you are having trouble finding your name, click start video)</a:t>
            </a:r>
            <a:endParaRPr lang="en-US" sz="5200" dirty="0"/>
          </a:p>
        </p:txBody>
      </p:sp>
      <p:sp>
        <p:nvSpPr>
          <p:cNvPr id="9" name="Click on “Rename”"/>
          <p:cNvSpPr txBox="1">
            <a:spLocks/>
          </p:cNvSpPr>
          <p:nvPr/>
        </p:nvSpPr>
        <p:spPr>
          <a:xfrm>
            <a:off x="13246098" y="8154333"/>
            <a:ext cx="10170391" cy="200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FFFFFF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FFFFFF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FFFFFF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FFFFFF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FFFFFF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FFFFFF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FFFFFF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FFFFFF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FFFFFF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hangingPunct="1"/>
            <a:r>
              <a:rPr lang="en-US" sz="8000" dirty="0" smtClean="0"/>
              <a:t>Select “Rename”</a:t>
            </a:r>
            <a:endParaRPr lang="en-US" sz="8000" dirty="0"/>
          </a:p>
        </p:txBody>
      </p:sp>
      <p:sp>
        <p:nvSpPr>
          <p:cNvPr id="11" name="Type Your Full Name and Agency Name"/>
          <p:cNvSpPr txBox="1">
            <a:spLocks/>
          </p:cNvSpPr>
          <p:nvPr/>
        </p:nvSpPr>
        <p:spPr>
          <a:xfrm>
            <a:off x="13079842" y="10388067"/>
            <a:ext cx="10502901" cy="2847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00" b="0" i="0" u="none" strike="noStrike" cap="none" spc="0" baseline="0">
                <a:solidFill>
                  <a:srgbClr val="FFFFFF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FFFFFF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FFFFFF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FFFFFF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FFFFFF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FFFFFF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FFFFFF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FFFFFF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FFFFFF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hangingPunct="1"/>
            <a:r>
              <a:rPr lang="en-US" sz="7000" dirty="0" smtClean="0"/>
              <a:t>Type Your Full Name &amp; Agency Name then click OK</a:t>
            </a:r>
            <a:endParaRPr lang="en-US" sz="70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2659186"/>
            <a:ext cx="24384000" cy="8797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0" y="9832588"/>
            <a:ext cx="24384000" cy="8797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83183" t="12254" r="3964" b="81162"/>
          <a:stretch/>
        </p:blipFill>
        <p:spPr>
          <a:xfrm>
            <a:off x="114300" y="2971800"/>
            <a:ext cx="10086975" cy="1657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71527" t="2970" r="22876" b="86833"/>
          <a:stretch/>
        </p:blipFill>
        <p:spPr>
          <a:xfrm>
            <a:off x="896505" y="5714187"/>
            <a:ext cx="5907294" cy="3452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68463" t="89665" r="16845" b="4367"/>
          <a:stretch/>
        </p:blipFill>
        <p:spPr>
          <a:xfrm>
            <a:off x="13647881" y="819897"/>
            <a:ext cx="10614889" cy="1480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3647880" y="842321"/>
            <a:ext cx="2239820" cy="1370268"/>
          </a:xfrm>
          <a:prstGeom prst="rect">
            <a:avLst/>
          </a:prstGeom>
          <a:noFill/>
          <a:ln w="136525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94456" t="15731" r="294" b="78289"/>
          <a:stretch/>
        </p:blipFill>
        <p:spPr>
          <a:xfrm>
            <a:off x="8372479" y="4601010"/>
            <a:ext cx="3194740" cy="1167327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8548098" y="5108477"/>
            <a:ext cx="1406232" cy="0"/>
          </a:xfrm>
          <a:prstGeom prst="line">
            <a:avLst/>
          </a:prstGeom>
          <a:noFill/>
          <a:ln w="635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/>
          <a:srcRect l="92920" t="30857" r="662" b="55768"/>
          <a:stretch/>
        </p:blipFill>
        <p:spPr>
          <a:xfrm>
            <a:off x="5972174" y="6619341"/>
            <a:ext cx="4067611" cy="2788698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3751124" y="10913555"/>
            <a:ext cx="6380605" cy="1256544"/>
          </a:xfrm>
          <a:prstGeom prst="rect">
            <a:avLst/>
          </a:prstGeom>
          <a:noFill/>
          <a:ln w="136525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381408" y="3792720"/>
            <a:ext cx="1853912" cy="876636"/>
          </a:xfrm>
          <a:prstGeom prst="ellipse">
            <a:avLst/>
          </a:prstGeom>
          <a:noFill/>
          <a:ln w="130175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6029324" y="8489852"/>
            <a:ext cx="1406232" cy="0"/>
          </a:xfrm>
          <a:prstGeom prst="line">
            <a:avLst/>
          </a:prstGeom>
          <a:noFill/>
          <a:ln w="635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Oval 11"/>
          <p:cNvSpPr/>
          <p:nvPr/>
        </p:nvSpPr>
        <p:spPr>
          <a:xfrm>
            <a:off x="5886449" y="5763639"/>
            <a:ext cx="913745" cy="844568"/>
          </a:xfrm>
          <a:prstGeom prst="ellipse">
            <a:avLst/>
          </a:prstGeom>
          <a:noFill/>
          <a:ln w="1270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Click “Manage Participants”"/>
          <p:cNvSpPr txBox="1">
            <a:spLocks/>
          </p:cNvSpPr>
          <p:nvPr/>
        </p:nvSpPr>
        <p:spPr>
          <a:xfrm>
            <a:off x="4798" y="-411478"/>
            <a:ext cx="13625477" cy="13485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FFFFFF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FFFFFF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FFFFFF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FFFFFF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FFFFFF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FFFFFF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FFFFFF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FFFFFF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FFFFFF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hangingPunct="1">
              <a:lnSpc>
                <a:spcPct val="150000"/>
              </a:lnSpc>
              <a:spcBef>
                <a:spcPts val="3000"/>
              </a:spcBef>
            </a:pPr>
            <a:r>
              <a:rPr lang="en-US" sz="8200" i="1" u="sng" dirty="0" smtClean="0"/>
              <a:t>Change your Name in Zoom</a:t>
            </a:r>
            <a:r>
              <a:rPr lang="en-US" sz="8200" dirty="0" smtClean="0"/>
              <a:t>: </a:t>
            </a:r>
          </a:p>
          <a:p>
            <a:pPr hangingPunct="1">
              <a:lnSpc>
                <a:spcPct val="150000"/>
              </a:lnSpc>
              <a:spcBef>
                <a:spcPts val="3000"/>
              </a:spcBef>
            </a:pPr>
            <a:r>
              <a:rPr lang="en-US" sz="6600" dirty="0" smtClean="0"/>
              <a:t/>
            </a:r>
            <a:br>
              <a:rPr lang="en-US" sz="6600" dirty="0" smtClean="0"/>
            </a:br>
            <a:endParaRPr lang="en-US" sz="7000" dirty="0"/>
          </a:p>
        </p:txBody>
      </p:sp>
      <p:sp>
        <p:nvSpPr>
          <p:cNvPr id="38" name="Click “Manage Participants”"/>
          <p:cNvSpPr txBox="1">
            <a:spLocks noGrp="1"/>
          </p:cNvSpPr>
          <p:nvPr>
            <p:ph type="title"/>
          </p:nvPr>
        </p:nvSpPr>
        <p:spPr>
          <a:xfrm>
            <a:off x="1369845" y="1456426"/>
            <a:ext cx="11887200" cy="101703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3000"/>
              </a:spcBef>
            </a:pPr>
            <a:r>
              <a:rPr sz="7200" dirty="0" smtClean="0"/>
              <a:t>Click “Participants</a:t>
            </a:r>
            <a:r>
              <a:rPr sz="7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19099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E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72"/>
          <a:stretch/>
        </p:blipFill>
        <p:spPr>
          <a:xfrm>
            <a:off x="786151" y="4114800"/>
            <a:ext cx="23039235" cy="70170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751" y="1180125"/>
            <a:ext cx="12349672" cy="225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9172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E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2150" y="5921829"/>
            <a:ext cx="21005800" cy="191588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>
            <a:normAutofit fontScale="90000"/>
          </a:bodyPr>
          <a:lstStyle/>
          <a:p>
            <a:r>
              <a:rPr lang="en-US" b="1" u="sng" dirty="0" smtClean="0">
                <a:hlinkClick r:id="rId3"/>
              </a:rPr>
              <a:t>OAAS.ProviderRelations@la.gov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23885" y="3188523"/>
            <a:ext cx="18403949" cy="1717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rmAutofit fontScale="97500"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FFFFFF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FFFFFF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FFFFFF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FFFFFF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FFFFFF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FFFFFF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FFFFFF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FFFFFF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FFFFFF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hangingPunct="1"/>
            <a:r>
              <a:rPr lang="en-US" sz="9600" b="1" dirty="0"/>
              <a:t>OAAS Provider Relations email: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4561214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E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464" y="3957780"/>
            <a:ext cx="21005800" cy="4957619"/>
          </a:xfrm>
        </p:spPr>
        <p:txBody>
          <a:bodyPr anchor="t">
            <a:normAutofit fontScale="90000"/>
          </a:bodyPr>
          <a:lstStyle/>
          <a:p>
            <a:r>
              <a:rPr lang="en-US" dirty="0" smtClean="0"/>
              <a:t>THE MEETING HAS ENDED.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2849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238</Words>
  <Application>Microsoft Office PowerPoint</Application>
  <PresentationFormat>Custom</PresentationFormat>
  <Paragraphs>27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Helvetica</vt:lpstr>
      <vt:lpstr>Helvetica Neue</vt:lpstr>
      <vt:lpstr>Helvetica Neue Light</vt:lpstr>
      <vt:lpstr>Helvetica Neue Medium</vt:lpstr>
      <vt:lpstr>Black</vt:lpstr>
      <vt:lpstr>GOOD MORNING!  THE 1st QR PROVIDER MEETING IS SCHEDULED TO BEGIN AT 10AM.  </vt:lpstr>
      <vt:lpstr>Click “Participants”</vt:lpstr>
      <vt:lpstr>PowerPoint Presentation</vt:lpstr>
      <vt:lpstr>OAAS.ProviderRelations@la.gov</vt:lpstr>
      <vt:lpstr>THE MEETING HAS ENDED.  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Zoom</dc:title>
  <dc:creator>Ashlee Babin</dc:creator>
  <cp:lastModifiedBy>Ashlee Babin</cp:lastModifiedBy>
  <cp:revision>34</cp:revision>
  <dcterms:modified xsi:type="dcterms:W3CDTF">2024-03-14T14:36:01Z</dcterms:modified>
</cp:coreProperties>
</file>