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74" r:id="rId3"/>
    <p:sldId id="278" r:id="rId4"/>
    <p:sldId id="277" r:id="rId5"/>
    <p:sldId id="272" r:id="rId6"/>
    <p:sldId id="271" r:id="rId7"/>
    <p:sldId id="280" r:id="rId8"/>
    <p:sldId id="283" r:id="rId9"/>
    <p:sldId id="273" r:id="rId10"/>
    <p:sldId id="287" r:id="rId11"/>
    <p:sldId id="288" r:id="rId12"/>
    <p:sldId id="279" r:id="rId13"/>
    <p:sldId id="284" r:id="rId14"/>
    <p:sldId id="286" r:id="rId15"/>
    <p:sldId id="285" r:id="rId16"/>
    <p:sldId id="276" r:id="rId17"/>
    <p:sldId id="27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rMxyrJzq2pLRIiZlcV00g8CYN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48" autoAdjust="0"/>
  </p:normalViewPr>
  <p:slideViewPr>
    <p:cSldViewPr snapToGrid="0">
      <p:cViewPr varScale="1">
        <p:scale>
          <a:sx n="58" d="100"/>
          <a:sy n="58" d="100"/>
        </p:scale>
        <p:origin x="96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referral, connect America intake team will coordinate with the participant on who they would like to be notified if meds are missed etc.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292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provider mentioned</a:t>
            </a:r>
            <a:r>
              <a:rPr lang="en-US" baseline="0" dirty="0" smtClean="0"/>
              <a:t> being able to give agencies access to their portal. We are not sure on the logistics on how this will work (i.e. log ins, HIPAA </a:t>
            </a:r>
            <a:r>
              <a:rPr lang="en-US" baseline="0" dirty="0" err="1" smtClean="0"/>
              <a:t>etc</a:t>
            </a:r>
            <a:r>
              <a:rPr lang="en-US" baseline="0" dirty="0" smtClean="0"/>
              <a:t>). But, they can send via email or fax upon request if needed too.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902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highlighted services</a:t>
            </a:r>
            <a:r>
              <a:rPr lang="en-US" baseline="0" dirty="0" smtClean="0"/>
              <a:t> have been on our fee schedule for years………we finally have a provider available to provide the services. </a:t>
            </a:r>
          </a:p>
          <a:p>
            <a:endParaRPr lang="en-US" baseline="0" dirty="0" smtClean="0"/>
          </a:p>
          <a:p>
            <a:r>
              <a:rPr lang="en-US" baseline="0" dirty="0" smtClean="0"/>
              <a:t>Connect America currently does not provider ‘Activity Sensor Monitoring’ service available via Telecare.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25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i="0" u="none" strike="noStrike" cap="none" dirty="0" smtClean="0">
                <a:solidFill>
                  <a:schemeClr val="dk1"/>
                </a:solidFill>
                <a:effectLst/>
                <a:latin typeface="Calibri"/>
                <a:ea typeface="Calibri"/>
                <a:cs typeface="Calibri"/>
                <a:sym typeface="Calibri"/>
              </a:rPr>
              <a:t>Remember: OAAS best practices for approving initial POCs- Add another service if the</a:t>
            </a:r>
            <a:r>
              <a:rPr lang="en-US" sz="1200" b="0" i="0" u="none" strike="noStrike" cap="none" baseline="0" dirty="0" smtClean="0">
                <a:solidFill>
                  <a:schemeClr val="dk1"/>
                </a:solidFill>
                <a:effectLst/>
                <a:latin typeface="Calibri"/>
                <a:ea typeface="Calibri"/>
                <a:cs typeface="Calibri"/>
                <a:sym typeface="Calibri"/>
              </a:rPr>
              <a:t> SC is having </a:t>
            </a:r>
            <a:r>
              <a:rPr lang="en-US" sz="1200" b="0" i="0" u="none" strike="noStrike" cap="none" dirty="0" smtClean="0">
                <a:solidFill>
                  <a:schemeClr val="dk1"/>
                </a:solidFill>
                <a:effectLst/>
                <a:latin typeface="Calibri"/>
                <a:ea typeface="Calibri"/>
                <a:cs typeface="Calibri"/>
                <a:sym typeface="Calibri"/>
              </a:rPr>
              <a:t>difficulty finding a PAS provider. These</a:t>
            </a:r>
            <a:r>
              <a:rPr lang="en-US" sz="1200" b="0" i="0" u="none" strike="noStrike" cap="none" baseline="0" dirty="0" smtClean="0">
                <a:solidFill>
                  <a:schemeClr val="dk1"/>
                </a:solidFill>
                <a:effectLst/>
                <a:latin typeface="Calibri"/>
                <a:ea typeface="Calibri"/>
                <a:cs typeface="Calibri"/>
                <a:sym typeface="Calibri"/>
              </a:rPr>
              <a:t> Telecare services may be added as an additional service in addition to Support Coordination to get the person initially approved for waiver. </a:t>
            </a:r>
            <a:endParaRPr lang="en-US" sz="1200" b="0"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160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983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two highlighted services will soon be available via Connect America under “Telecare” which is sub service of “Assistive Devices &amp; Med Supplies.” OAAS is in the process of getting a demo of the medication dispensing service to verify validity. </a:t>
            </a:r>
          </a:p>
          <a:p>
            <a:endParaRPr lang="en-US" baseline="0" dirty="0" smtClean="0"/>
          </a:p>
          <a:p>
            <a:r>
              <a:rPr lang="en-US" baseline="0" dirty="0" smtClean="0"/>
              <a:t> </a:t>
            </a:r>
            <a:r>
              <a:rPr lang="en-US" dirty="0" smtClean="0"/>
              <a:t>Health status monitoring in CCW is NOT the same as the following services:</a:t>
            </a:r>
          </a:p>
          <a:p>
            <a:r>
              <a:rPr lang="en-US" dirty="0" smtClean="0"/>
              <a:t>- </a:t>
            </a:r>
            <a:r>
              <a:rPr lang="en-US" b="1" u="sng" dirty="0" smtClean="0"/>
              <a:t>Activity Sensor Monitoring in CCW </a:t>
            </a:r>
            <a:r>
              <a:rPr lang="en-US" dirty="0" smtClean="0"/>
              <a:t>which is </a:t>
            </a:r>
            <a:r>
              <a:rPr lang="en-US" sz="1200" b="0" i="0" u="none" strike="noStrike" cap="none" baseline="0" dirty="0" smtClean="0">
                <a:solidFill>
                  <a:schemeClr val="dk1"/>
                </a:solidFill>
                <a:latin typeface="Calibri"/>
                <a:ea typeface="Calibri"/>
                <a:cs typeface="Calibri"/>
                <a:sym typeface="Calibri"/>
              </a:rPr>
              <a:t>a computerized system that monitors the beneficiary’s in-home movement and</a:t>
            </a:r>
          </a:p>
          <a:p>
            <a:r>
              <a:rPr lang="en-US" sz="1200" b="0" i="0" u="none" strike="noStrike" cap="none" baseline="0" dirty="0" smtClean="0">
                <a:solidFill>
                  <a:schemeClr val="dk1"/>
                </a:solidFill>
                <a:latin typeface="Calibri"/>
                <a:ea typeface="Calibri"/>
                <a:cs typeface="Calibri"/>
                <a:sym typeface="Calibri"/>
              </a:rPr>
              <a:t>activity for health, welfare, and safety purposes. The system is individually calibrated based on typical in-home movements/activities.</a:t>
            </a:r>
            <a:endParaRPr lang="en-US" dirty="0" smtClean="0"/>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dirty="0" smtClean="0"/>
              <a:t>-</a:t>
            </a:r>
            <a:r>
              <a:rPr lang="en-US" baseline="0" dirty="0" smtClean="0"/>
              <a:t>  </a:t>
            </a:r>
            <a:r>
              <a:rPr lang="en-US" b="1" u="sng" baseline="0" dirty="0" smtClean="0"/>
              <a:t>Health Status Monitoring in ADHC waiver</a:t>
            </a:r>
            <a:r>
              <a:rPr lang="en-US" b="1" u="none" baseline="0" dirty="0" smtClean="0"/>
              <a:t> </a:t>
            </a:r>
            <a:r>
              <a:rPr lang="en-US" baseline="0" dirty="0" smtClean="0"/>
              <a:t>which is a per diem billable service automatically available for ADHC centers ONLY and is not required to be on the POC budget pg. </a:t>
            </a:r>
            <a:r>
              <a:rPr lang="en-US" sz="1200" b="0" i="0" u="none" strike="noStrike" cap="none" dirty="0" smtClean="0">
                <a:solidFill>
                  <a:schemeClr val="dk1"/>
                </a:solidFill>
                <a:effectLst/>
                <a:latin typeface="Calibri"/>
                <a:ea typeface="Calibri"/>
                <a:cs typeface="Calibri"/>
                <a:sym typeface="Calibri"/>
              </a:rPr>
              <a:t>The purpose of ADHC Health Status Monitoring (HSM) is for ADHC providers to contact participants via telephone on days when a participant is unable or does not attend the ADHC center on the specific scheduled day(s) outlined in their approved POC. During this telephone call, the ADHC provider will check in on the participant and provide follow-up on any need identified during this telephone contact. </a:t>
            </a:r>
          </a:p>
          <a:p>
            <a:pPr marL="228600" indent="0">
              <a:buFontTx/>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542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940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199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America</a:t>
            </a:r>
            <a:r>
              <a:rPr lang="en-US" baseline="0" dirty="0" smtClean="0"/>
              <a:t> monitors the patient at home via device readings that are connected via Bluetooth. Upon identifying inconsistent results, danger blood sugar levels </a:t>
            </a:r>
            <a:r>
              <a:rPr lang="en-US" baseline="0" dirty="0" err="1" smtClean="0"/>
              <a:t>etc</a:t>
            </a:r>
            <a:r>
              <a:rPr lang="en-US" baseline="0" dirty="0" smtClean="0"/>
              <a:t>, Connect America support team nurse consultant OR health coach can contact the participant OR the participant can contact Connect America via the device to get in touch with these support staff members. If necessary or upon request, connect America staff can contact or send info directly to the PCP who may choose to intervene with the participant.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22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two devices available for the ‘health status monitoring’ services</a:t>
            </a:r>
            <a:r>
              <a:rPr lang="en-US" baseline="0" dirty="0" smtClean="0"/>
              <a:t> with the provider that is on the FOC. Only real difference is one has a video call option and the other does not and the device with no video comes with an optional PERS.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2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Amazon's Alexa is an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example of conversational AI. A</a:t>
            </a:r>
            <a:r>
              <a:rPr lang="en-US" sz="1200" b="0" i="0" u="none" strike="noStrike" cap="none" baseline="0" dirty="0" smtClean="0">
                <a:solidFill>
                  <a:schemeClr val="dk1"/>
                </a:solidFill>
                <a:effectLst/>
                <a:latin typeface="Calibri"/>
                <a:ea typeface="Calibri"/>
                <a:cs typeface="Calibri"/>
                <a:sym typeface="Calibri"/>
              </a:rPr>
              <a:t> person can turn off the ‘conversational Al’ feature if they would like but the feature just asks the person how they are feeling today, have they taken their blood pressure yet etc. </a:t>
            </a:r>
          </a:p>
          <a:p>
            <a:r>
              <a:rPr lang="en-US" sz="1200" b="0" i="0" u="none" strike="noStrike" cap="none" baseline="0" dirty="0" smtClean="0">
                <a:solidFill>
                  <a:schemeClr val="dk1"/>
                </a:solidFill>
                <a:effectLst/>
                <a:latin typeface="Calibri"/>
                <a:cs typeface="Calibri"/>
                <a:sym typeface="Calibri"/>
              </a:rPr>
              <a:t>The Connect America rate for either of these devices are $160 per month (+the one time install)</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823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will depend on the person’s primary diagnosis on which devices they will send- there is no reason a person could not have it all. </a:t>
            </a:r>
          </a:p>
          <a:p>
            <a:r>
              <a:rPr lang="en-US" baseline="0" dirty="0" smtClean="0"/>
              <a:t>“Health coaches” OR Nurse consultant will monitor the data coming in- they would call the participant if they notice changes in their results &amp; will ask them to redo their reading etc. They can send info to the persons primary care physician, family etc. </a:t>
            </a:r>
          </a:p>
          <a:p>
            <a:r>
              <a:rPr lang="en-US" dirty="0" smtClean="0"/>
              <a:t>The provider</a:t>
            </a:r>
            <a:r>
              <a:rPr lang="en-US" baseline="0" dirty="0" smtClean="0"/>
              <a:t> would need a list of diagnosis to start with then they will coordinate with the participant to determine which devices are selected upon their enrollment process with the participant.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133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OAAS requested</a:t>
            </a:r>
            <a:r>
              <a:rPr lang="en-US" baseline="0" dirty="0" smtClean="0"/>
              <a:t> a sample of the Med Ready device and will be testing it.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4236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1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2" name="Google Shape;22;p17"/>
          <p:cNvPicPr preferRelativeResize="0"/>
          <p:nvPr/>
        </p:nvPicPr>
        <p:blipFill rotWithShape="1">
          <a:blip r:embed="rId2">
            <a:alphaModFix/>
          </a:blip>
          <a:srcRect/>
          <a:stretch/>
        </p:blipFill>
        <p:spPr>
          <a:xfrm>
            <a:off x="559913" y="572809"/>
            <a:ext cx="3196668" cy="449684"/>
          </a:xfrm>
          <a:prstGeom prst="rect">
            <a:avLst/>
          </a:prstGeom>
          <a:noFill/>
          <a:ln>
            <a:noFill/>
          </a:ln>
        </p:spPr>
      </p:pic>
      <p:pic>
        <p:nvPicPr>
          <p:cNvPr id="23" name="Google Shape;23;p17"/>
          <p:cNvPicPr preferRelativeResize="0"/>
          <p:nvPr/>
        </p:nvPicPr>
        <p:blipFill rotWithShape="1">
          <a:blip r:embed="rId3">
            <a:alphaModFix/>
          </a:blip>
          <a:srcRect/>
          <a:stretch/>
        </p:blipFill>
        <p:spPr>
          <a:xfrm>
            <a:off x="2800350" y="2736850"/>
            <a:ext cx="6591300" cy="1384300"/>
          </a:xfrm>
          <a:prstGeom prst="rect">
            <a:avLst/>
          </a:prstGeom>
          <a:noFill/>
          <a:ln>
            <a:noFill/>
          </a:ln>
        </p:spPr>
      </p:pic>
      <p:pic>
        <p:nvPicPr>
          <p:cNvPr id="24" name="Google Shape;24;p17"/>
          <p:cNvPicPr preferRelativeResize="0"/>
          <p:nvPr/>
        </p:nvPicPr>
        <p:blipFill rotWithShape="1">
          <a:blip r:embed="rId4">
            <a:alphaModFix/>
          </a:blip>
          <a:srcRect/>
          <a:stretch/>
        </p:blipFill>
        <p:spPr>
          <a:xfrm>
            <a:off x="10082294" y="6055281"/>
            <a:ext cx="1765300" cy="431800"/>
          </a:xfrm>
          <a:prstGeom prst="rect">
            <a:avLst/>
          </a:prstGeom>
          <a:noFill/>
          <a:ln>
            <a:noFill/>
          </a:ln>
        </p:spPr>
      </p:pic>
      <p:pic>
        <p:nvPicPr>
          <p:cNvPr id="25" name="Google Shape;25;p17"/>
          <p:cNvPicPr preferRelativeResize="0"/>
          <p:nvPr/>
        </p:nvPicPr>
        <p:blipFill rotWithShape="1">
          <a:blip r:embed="rId5">
            <a:alphaModFix/>
          </a:blip>
          <a:srcRect/>
          <a:stretch/>
        </p:blipFill>
        <p:spPr>
          <a:xfrm>
            <a:off x="0" y="0"/>
            <a:ext cx="12192000" cy="6858000"/>
          </a:xfrm>
          <a:prstGeom prst="rect">
            <a:avLst/>
          </a:prstGeom>
          <a:noFill/>
          <a:ln>
            <a:noFill/>
          </a:ln>
        </p:spPr>
      </p:pic>
      <p:pic>
        <p:nvPicPr>
          <p:cNvPr id="26" name="Google Shape;26;p17"/>
          <p:cNvPicPr preferRelativeResize="0"/>
          <p:nvPr/>
        </p:nvPicPr>
        <p:blipFill rotWithShape="1">
          <a:blip r:embed="rId6">
            <a:alphaModFix/>
          </a:blip>
          <a:srcRect/>
          <a:stretch/>
        </p:blipFill>
        <p:spPr>
          <a:xfrm>
            <a:off x="8824994" y="370919"/>
            <a:ext cx="3022600" cy="762000"/>
          </a:xfrm>
          <a:prstGeom prst="rect">
            <a:avLst/>
          </a:prstGeom>
          <a:noFill/>
          <a:ln>
            <a:noFill/>
          </a:ln>
        </p:spPr>
      </p:pic>
      <p:sp>
        <p:nvSpPr>
          <p:cNvPr id="28" name="Google Shape;28;p17"/>
          <p:cNvSpPr txBox="1">
            <a:spLocks noGrp="1"/>
          </p:cNvSpPr>
          <p:nvPr>
            <p:ph type="body" idx="1"/>
          </p:nvPr>
        </p:nvSpPr>
        <p:spPr>
          <a:xfrm>
            <a:off x="1188907" y="5192743"/>
            <a:ext cx="7304382"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7"/>
          <p:cNvSpPr txBox="1">
            <a:spLocks noGrp="1"/>
          </p:cNvSpPr>
          <p:nvPr>
            <p:ph type="body" idx="2"/>
          </p:nvPr>
        </p:nvSpPr>
        <p:spPr>
          <a:xfrm>
            <a:off x="1188907" y="2425171"/>
            <a:ext cx="9639960" cy="1081087"/>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4800"/>
              <a:buFont typeface="Calibri"/>
              <a:buNone/>
              <a:defRPr sz="4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3"/>
        <p:cNvGrpSpPr/>
        <p:nvPr/>
      </p:nvGrpSpPr>
      <p:grpSpPr>
        <a:xfrm>
          <a:off x="0" y="0"/>
          <a:ext cx="0" cy="0"/>
          <a:chOff x="0" y="0"/>
          <a:chExt cx="0" cy="0"/>
        </a:xfrm>
      </p:grpSpPr>
      <p:sp>
        <p:nvSpPr>
          <p:cNvPr id="204" name="Google Shape;204;p3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7"/>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7"/>
          <p:cNvSpPr txBox="1"/>
          <p:nvPr/>
        </p:nvSpPr>
        <p:spPr>
          <a:xfrm>
            <a:off x="-814316" y="1069075"/>
            <a:ext cx="914400" cy="914400"/>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37"/>
          <p:cNvSpPr txBox="1">
            <a:spLocks noGrp="1"/>
          </p:cNvSpPr>
          <p:nvPr>
            <p:ph type="body" idx="1"/>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09"/>
        <p:cNvGrpSpPr/>
        <p:nvPr/>
      </p:nvGrpSpPr>
      <p:grpSpPr>
        <a:xfrm>
          <a:off x="0" y="0"/>
          <a:ext cx="0" cy="0"/>
          <a:chOff x="0" y="0"/>
          <a:chExt cx="0" cy="0"/>
        </a:xfrm>
      </p:grpSpPr>
      <p:sp>
        <p:nvSpPr>
          <p:cNvPr id="210" name="Google Shape;210;p38"/>
          <p:cNvSpPr>
            <a:spLocks noGrp="1"/>
          </p:cNvSpPr>
          <p:nvPr>
            <p:ph type="pic" idx="2"/>
          </p:nvPr>
        </p:nvSpPr>
        <p:spPr>
          <a:xfrm>
            <a:off x="5183188" y="1981200"/>
            <a:ext cx="7008812" cy="4367213"/>
          </a:xfrm>
          <a:prstGeom prst="rect">
            <a:avLst/>
          </a:prstGeom>
          <a:noFill/>
          <a:ln>
            <a:noFill/>
          </a:ln>
        </p:spPr>
      </p:sp>
      <p:sp>
        <p:nvSpPr>
          <p:cNvPr id="211" name="Google Shape;211;p38"/>
          <p:cNvSpPr txBox="1">
            <a:spLocks noGrp="1"/>
          </p:cNvSpPr>
          <p:nvPr>
            <p:ph type="title"/>
          </p:nvPr>
        </p:nvSpPr>
        <p:spPr>
          <a:xfrm>
            <a:off x="839788" y="1981200"/>
            <a:ext cx="3932237" cy="10963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8"/>
          <p:cNvSpPr txBox="1">
            <a:spLocks noGrp="1"/>
          </p:cNvSpPr>
          <p:nvPr>
            <p:ph type="body" idx="1"/>
          </p:nvPr>
        </p:nvSpPr>
        <p:spPr>
          <a:xfrm>
            <a:off x="839788" y="3077570"/>
            <a:ext cx="3932237" cy="32787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3" name="Google Shape;213;p38"/>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8"/>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8"/>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6" name="Google Shape;216;p38"/>
          <p:cNvSpPr txBox="1">
            <a:spLocks noGrp="1"/>
          </p:cNvSpPr>
          <p:nvPr>
            <p:ph type="body" idx="3"/>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9"/>
          <p:cNvSpPr txBox="1">
            <a:spLocks noGrp="1"/>
          </p:cNvSpPr>
          <p:nvPr>
            <p:ph type="body" idx="1"/>
          </p:nvPr>
        </p:nvSpPr>
        <p:spPr>
          <a:xfrm rot="5400000">
            <a:off x="3847821" y="-1023028"/>
            <a:ext cx="449635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9"/>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9"/>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9"/>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rot="5400000">
            <a:off x="7360302" y="2183464"/>
            <a:ext cx="5358097"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40"/>
          <p:cNvSpPr txBox="1">
            <a:spLocks noGrp="1"/>
          </p:cNvSpPr>
          <p:nvPr>
            <p:ph type="body" idx="1"/>
          </p:nvPr>
        </p:nvSpPr>
        <p:spPr>
          <a:xfrm rot="5400000">
            <a:off x="2026302" y="-369236"/>
            <a:ext cx="535809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4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4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839788" y="1981200"/>
            <a:ext cx="3932237" cy="10560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41"/>
          <p:cNvSpPr txBox="1">
            <a:spLocks noGrp="1"/>
          </p:cNvSpPr>
          <p:nvPr>
            <p:ph type="body" idx="1"/>
          </p:nvPr>
        </p:nvSpPr>
        <p:spPr>
          <a:xfrm>
            <a:off x="839788" y="3037204"/>
            <a:ext cx="3932237" cy="3222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4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4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aphicFrame>
        <p:nvGraphicFramePr>
          <p:cNvPr id="235" name="Google Shape;235;p41"/>
          <p:cNvGraphicFramePr/>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36" name="Google Shape;236;p41"/>
          <p:cNvSpPr txBox="1"/>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2"/>
              </a:buClr>
              <a:buSzPts val="4400"/>
              <a:buFont typeface="Calibri"/>
              <a:buNone/>
            </a:pPr>
            <a:r>
              <a:rPr lang="en-US" sz="4400">
                <a:solidFill>
                  <a:schemeClr val="dk2"/>
                </a:solidFill>
                <a:latin typeface="Calibri"/>
                <a:ea typeface="Calibri"/>
                <a:cs typeface="Calibri"/>
                <a:sym typeface="Calibri"/>
              </a:rPr>
              <a:t>Click to edit Master title style</a:t>
            </a:r>
            <a:endParaRPr sz="4400">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3"/>
        <p:cNvGrpSpPr/>
        <p:nvPr/>
      </p:nvGrpSpPr>
      <p:grpSpPr>
        <a:xfrm>
          <a:off x="0" y="0"/>
          <a:ext cx="0" cy="0"/>
          <a:chOff x="0" y="0"/>
          <a:chExt cx="0" cy="0"/>
        </a:xfrm>
      </p:grpSpPr>
      <p:sp>
        <p:nvSpPr>
          <p:cNvPr id="64" name="Google Shape;64;p2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17"/>
        <p:cNvGrpSpPr/>
        <p:nvPr/>
      </p:nvGrpSpPr>
      <p:grpSpPr>
        <a:xfrm>
          <a:off x="0" y="0"/>
          <a:ext cx="0" cy="0"/>
          <a:chOff x="0" y="0"/>
          <a:chExt cx="0" cy="0"/>
        </a:xfrm>
      </p:grpSpPr>
      <p:pic>
        <p:nvPicPr>
          <p:cNvPr id="118" name="Google Shape;118;p29"/>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119" name="Google Shape;119;p29"/>
          <p:cNvPicPr preferRelativeResize="0"/>
          <p:nvPr/>
        </p:nvPicPr>
        <p:blipFill rotWithShape="1">
          <a:blip r:embed="rId3">
            <a:alphaModFix/>
          </a:blip>
          <a:srcRect/>
          <a:stretch/>
        </p:blipFill>
        <p:spPr>
          <a:xfrm>
            <a:off x="4783065" y="5810890"/>
            <a:ext cx="2625867" cy="661983"/>
          </a:xfrm>
          <a:prstGeom prst="rect">
            <a:avLst/>
          </a:prstGeom>
          <a:noFill/>
          <a:ln>
            <a:noFill/>
          </a:ln>
        </p:spPr>
      </p:pic>
      <p:sp>
        <p:nvSpPr>
          <p:cNvPr id="120" name="Google Shape;120;p29"/>
          <p:cNvSpPr txBox="1"/>
          <p:nvPr userDrawn="1"/>
        </p:nvSpPr>
        <p:spPr>
          <a:xfrm>
            <a:off x="3100916" y="2436275"/>
            <a:ext cx="6055056" cy="126099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a:solidFill>
                  <a:schemeClr val="lt1"/>
                </a:solidFill>
                <a:latin typeface="Calibri"/>
                <a:ea typeface="Calibri"/>
                <a:cs typeface="Calibri"/>
                <a:sym typeface="Calibri"/>
              </a:rPr>
              <a:t>THANK YOU</a:t>
            </a:r>
            <a:endParaRPr dirty="0"/>
          </a:p>
        </p:txBody>
      </p:sp>
      <p:sp>
        <p:nvSpPr>
          <p:cNvPr id="121" name="Google Shape;121;p29"/>
          <p:cNvSpPr txBox="1">
            <a:spLocks noGrp="1"/>
          </p:cNvSpPr>
          <p:nvPr>
            <p:ph type="body" idx="1"/>
          </p:nvPr>
        </p:nvSpPr>
        <p:spPr>
          <a:xfrm>
            <a:off x="3100916" y="2472258"/>
            <a:ext cx="5880100" cy="39317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9"/>
          <p:cNvSpPr txBox="1">
            <a:spLocks noGrp="1"/>
          </p:cNvSpPr>
          <p:nvPr>
            <p:ph type="body" idx="2"/>
          </p:nvPr>
        </p:nvSpPr>
        <p:spPr>
          <a:xfrm>
            <a:off x="3100916" y="2904057"/>
            <a:ext cx="5880100" cy="3254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9"/>
          <p:cNvSpPr txBox="1">
            <a:spLocks noGrp="1"/>
          </p:cNvSpPr>
          <p:nvPr>
            <p:ph type="body" idx="3"/>
          </p:nvPr>
        </p:nvSpPr>
        <p:spPr>
          <a:xfrm>
            <a:off x="3100916" y="3484563"/>
            <a:ext cx="2918885" cy="32543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9"/>
          <p:cNvSpPr txBox="1">
            <a:spLocks noGrp="1"/>
          </p:cNvSpPr>
          <p:nvPr>
            <p:ph type="body" idx="4"/>
          </p:nvPr>
        </p:nvSpPr>
        <p:spPr>
          <a:xfrm>
            <a:off x="6172200" y="3484563"/>
            <a:ext cx="2808816" cy="325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6"/>
        <p:cNvGrpSpPr/>
        <p:nvPr/>
      </p:nvGrpSpPr>
      <p:grpSpPr>
        <a:xfrm>
          <a:off x="0" y="0"/>
          <a:ext cx="0" cy="0"/>
          <a:chOff x="0" y="0"/>
          <a:chExt cx="0" cy="0"/>
        </a:xfrm>
      </p:grpSpPr>
      <p:sp>
        <p:nvSpPr>
          <p:cNvPr id="127" name="Google Shape;127;p3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30" descr="Logo, company name&#10;&#10;Description automatically generated"/>
          <p:cNvPicPr preferRelativeResize="0"/>
          <p:nvPr/>
        </p:nvPicPr>
        <p:blipFill rotWithShape="1">
          <a:blip r:embed="rId2">
            <a:alphaModFix/>
          </a:blip>
          <a:srcRect/>
          <a:stretch/>
        </p:blipFill>
        <p:spPr>
          <a:xfrm>
            <a:off x="9082019" y="4564659"/>
            <a:ext cx="1967855" cy="1418496"/>
          </a:xfrm>
          <a:prstGeom prst="rect">
            <a:avLst/>
          </a:prstGeom>
          <a:noFill/>
          <a:ln>
            <a:noFill/>
          </a:ln>
        </p:spPr>
      </p:pic>
      <p:pic>
        <p:nvPicPr>
          <p:cNvPr id="131" name="Google Shape;131;p30" descr="Logo&#10;&#10;Description automatically generated with medium confidence"/>
          <p:cNvPicPr preferRelativeResize="0"/>
          <p:nvPr/>
        </p:nvPicPr>
        <p:blipFill rotWithShape="1">
          <a:blip r:embed="rId3">
            <a:alphaModFix/>
          </a:blip>
          <a:srcRect/>
          <a:stretch/>
        </p:blipFill>
        <p:spPr>
          <a:xfrm>
            <a:off x="8900339" y="1888433"/>
            <a:ext cx="2331214" cy="1220002"/>
          </a:xfrm>
          <a:prstGeom prst="rect">
            <a:avLst/>
          </a:prstGeom>
          <a:noFill/>
          <a:ln>
            <a:noFill/>
          </a:ln>
        </p:spPr>
      </p:pic>
      <p:pic>
        <p:nvPicPr>
          <p:cNvPr id="132" name="Google Shape;132;p30" descr="A screenshot of a video game&#10;&#10;Description automatically generated with medium confidence"/>
          <p:cNvPicPr preferRelativeResize="0"/>
          <p:nvPr/>
        </p:nvPicPr>
        <p:blipFill rotWithShape="1">
          <a:blip r:embed="rId4">
            <a:alphaModFix/>
          </a:blip>
          <a:srcRect/>
          <a:stretch/>
        </p:blipFill>
        <p:spPr>
          <a:xfrm>
            <a:off x="8897546" y="3479521"/>
            <a:ext cx="2336800" cy="850900"/>
          </a:xfrm>
          <a:prstGeom prst="rect">
            <a:avLst/>
          </a:prstGeom>
          <a:noFill/>
          <a:ln>
            <a:noFill/>
          </a:ln>
        </p:spPr>
      </p:pic>
      <p:sp>
        <p:nvSpPr>
          <p:cNvPr id="133" name="Google Shape;133;p30"/>
          <p:cNvSpPr txBox="1"/>
          <p:nvPr/>
        </p:nvSpPr>
        <p:spPr>
          <a:xfrm>
            <a:off x="542362" y="1949035"/>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a:solidFill>
                  <a:schemeClr val="accent5"/>
                </a:solidFill>
                <a:latin typeface="Calibri"/>
                <a:ea typeface="Calibri"/>
                <a:cs typeface="Calibri"/>
                <a:sym typeface="Calibri"/>
              </a:rPr>
              <a:t>1</a:t>
            </a:r>
            <a:endParaRPr/>
          </a:p>
        </p:txBody>
      </p:sp>
      <p:sp>
        <p:nvSpPr>
          <p:cNvPr id="134" name="Google Shape;134;p30"/>
          <p:cNvSpPr txBox="1"/>
          <p:nvPr/>
        </p:nvSpPr>
        <p:spPr>
          <a:xfrm>
            <a:off x="542362" y="2941672"/>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a:solidFill>
                  <a:schemeClr val="accent5"/>
                </a:solidFill>
                <a:latin typeface="Calibri"/>
                <a:ea typeface="Calibri"/>
                <a:cs typeface="Calibri"/>
                <a:sym typeface="Calibri"/>
              </a:rPr>
              <a:t>2</a:t>
            </a:r>
            <a:endParaRPr/>
          </a:p>
        </p:txBody>
      </p:sp>
      <p:sp>
        <p:nvSpPr>
          <p:cNvPr id="135" name="Google Shape;135;p30"/>
          <p:cNvSpPr txBox="1"/>
          <p:nvPr/>
        </p:nvSpPr>
        <p:spPr>
          <a:xfrm>
            <a:off x="542362" y="3904971"/>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a:solidFill>
                  <a:schemeClr val="accent5"/>
                </a:solidFill>
                <a:latin typeface="Calibri"/>
                <a:ea typeface="Calibri"/>
                <a:cs typeface="Calibri"/>
                <a:sym typeface="Calibri"/>
              </a:rPr>
              <a:t>3</a:t>
            </a:r>
            <a:endParaRPr/>
          </a:p>
        </p:txBody>
      </p:sp>
      <p:sp>
        <p:nvSpPr>
          <p:cNvPr id="136" name="Google Shape;136;p30"/>
          <p:cNvSpPr txBox="1"/>
          <p:nvPr/>
        </p:nvSpPr>
        <p:spPr>
          <a:xfrm>
            <a:off x="542362" y="4912278"/>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a:solidFill>
                  <a:schemeClr val="accent5"/>
                </a:solidFill>
                <a:latin typeface="Calibri"/>
                <a:ea typeface="Calibri"/>
                <a:cs typeface="Calibri"/>
                <a:sym typeface="Calibri"/>
              </a:rPr>
              <a:t>4</a:t>
            </a:r>
            <a:endParaRPr/>
          </a:p>
        </p:txBody>
      </p:sp>
      <p:sp>
        <p:nvSpPr>
          <p:cNvPr id="137" name="Google Shape;137;p30"/>
          <p:cNvSpPr txBox="1"/>
          <p:nvPr/>
        </p:nvSpPr>
        <p:spPr>
          <a:xfrm>
            <a:off x="542362" y="5513730"/>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a:solidFill>
                  <a:schemeClr val="accent5"/>
                </a:solidFill>
                <a:latin typeface="Calibri"/>
                <a:ea typeface="Calibri"/>
                <a:cs typeface="Calibri"/>
                <a:sym typeface="Calibri"/>
              </a:rPr>
              <a:t>5</a:t>
            </a:r>
            <a:endParaRPr/>
          </a:p>
        </p:txBody>
      </p:sp>
      <p:sp>
        <p:nvSpPr>
          <p:cNvPr id="138" name="Google Shape;138;p30"/>
          <p:cNvSpPr txBox="1"/>
          <p:nvPr/>
        </p:nvSpPr>
        <p:spPr>
          <a:xfrm>
            <a:off x="838200" y="1981200"/>
            <a:ext cx="7655451" cy="4272905"/>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20000"/>
              </a:lnSpc>
              <a:spcBef>
                <a:spcPts val="0"/>
              </a:spcBef>
              <a:spcAft>
                <a:spcPts val="0"/>
              </a:spcAft>
              <a:buNone/>
            </a:pPr>
            <a:r>
              <a:rPr lang="en-US" sz="1800" b="1">
                <a:solidFill>
                  <a:schemeClr val="accent1"/>
                </a:solidFill>
                <a:latin typeface="Calibri"/>
                <a:ea typeface="Calibri"/>
                <a:cs typeface="Calibri"/>
                <a:sym typeface="Calibri"/>
              </a:rPr>
              <a:t>Stood up the Bring Back Louisiana COVID-19 vaccination education and outreach campaign,</a:t>
            </a:r>
            <a:r>
              <a:rPr lang="en-US" sz="1800" b="0">
                <a:solidFill>
                  <a:schemeClr val="dk1"/>
                </a:solidFill>
                <a:latin typeface="Calibri"/>
                <a:ea typeface="Calibri"/>
                <a:cs typeface="Calibri"/>
                <a:sym typeface="Calibri"/>
              </a:rPr>
              <a:t> rooted in community partnerships and get-out-the-vote tactics, which would ultimately be hailed as best practice by the White House. In less than one year, more than 55% of Louisianans decided to start their COVID-19 vaccination series. </a:t>
            </a:r>
            <a:endParaRPr/>
          </a:p>
          <a:p>
            <a:pPr marL="0" marR="0" lvl="0" indent="0" algn="l" rtl="0">
              <a:lnSpc>
                <a:spcPct val="120000"/>
              </a:lnSpc>
              <a:spcBef>
                <a:spcPts val="0"/>
              </a:spcBef>
              <a:spcAft>
                <a:spcPts val="0"/>
              </a:spcAft>
              <a:buNone/>
            </a:pPr>
            <a:endParaRPr sz="1800" b="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a:solidFill>
                  <a:schemeClr val="accent1"/>
                </a:solidFill>
                <a:latin typeface="Calibri"/>
                <a:ea typeface="Calibri"/>
                <a:cs typeface="Calibri"/>
                <a:sym typeface="Calibri"/>
              </a:rPr>
              <a:t>Continued to provide greater access to care through the expansion of Medicaid coverage, </a:t>
            </a:r>
            <a:r>
              <a:rPr lang="en-US" sz="1800" b="0">
                <a:solidFill>
                  <a:schemeClr val="dk1"/>
                </a:solidFill>
                <a:latin typeface="Calibri"/>
                <a:ea typeface="Calibri"/>
                <a:cs typeface="Calibri"/>
                <a:sym typeface="Calibri"/>
              </a:rPr>
              <a:t>which began five years ago. As a result, 73% of adults benefitting from the expansion have seen their doctor for medical care. To date, more than 600,000 residents benefit from access to quality healthcare that many otherwise were not able to afford.</a:t>
            </a:r>
            <a:endParaRPr/>
          </a:p>
          <a:p>
            <a:pPr marL="0" marR="0" lvl="0" indent="0" algn="l" rtl="0">
              <a:lnSpc>
                <a:spcPct val="120000"/>
              </a:lnSpc>
              <a:spcBef>
                <a:spcPts val="0"/>
              </a:spcBef>
              <a:spcAft>
                <a:spcPts val="0"/>
              </a:spcAft>
              <a:buNone/>
            </a:pPr>
            <a:endParaRPr sz="1800" b="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a:solidFill>
                  <a:schemeClr val="accent1"/>
                </a:solidFill>
                <a:latin typeface="Calibri"/>
                <a:ea typeface="Calibri"/>
                <a:cs typeface="Calibri"/>
                <a:sym typeface="Calibri"/>
              </a:rPr>
              <a:t>Facilitated a decrease in unexpected delivery outcomes among birthing persons who experienced hemorrhage by 20% </a:t>
            </a:r>
            <a:r>
              <a:rPr lang="en-US" sz="1800" b="0">
                <a:solidFill>
                  <a:schemeClr val="dk1"/>
                </a:solidFill>
                <a:latin typeface="Calibri"/>
                <a:ea typeface="Calibri"/>
                <a:cs typeface="Calibri"/>
                <a:sym typeface="Calibri"/>
              </a:rPr>
              <a:t>at hospitals participating in the Reducing Maternal Morbidity Initiative. By the end of the initiative, these facilities reduced unexpected outcomes related to hemorrhage by 35%, and by Black birthing people who experienced hemorrhage by 49%.</a:t>
            </a:r>
            <a:endParaRPr/>
          </a:p>
          <a:p>
            <a:pPr marL="0" marR="0" lvl="0" indent="0" algn="l" rtl="0">
              <a:lnSpc>
                <a:spcPct val="120000"/>
              </a:lnSpc>
              <a:spcBef>
                <a:spcPts val="0"/>
              </a:spcBef>
              <a:spcAft>
                <a:spcPts val="0"/>
              </a:spcAft>
              <a:buNone/>
            </a:pPr>
            <a:endParaRPr sz="1800" b="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a:solidFill>
                  <a:schemeClr val="accent1"/>
                </a:solidFill>
                <a:latin typeface="Calibri"/>
                <a:ea typeface="Calibri"/>
                <a:cs typeface="Calibri"/>
                <a:sym typeface="Calibri"/>
              </a:rPr>
              <a:t>Implemented the Children’s Medicaid Option, also known as TEFRA, </a:t>
            </a:r>
            <a:r>
              <a:rPr lang="en-US" sz="1800" b="0">
                <a:solidFill>
                  <a:schemeClr val="dk1"/>
                </a:solidFill>
                <a:latin typeface="Calibri"/>
                <a:ea typeface="Calibri"/>
                <a:cs typeface="Calibri"/>
                <a:sym typeface="Calibri"/>
              </a:rPr>
              <a:t>which allows certain children under 19 years of age with disabilities to receive Medicaid coverage, regardless of parental income. </a:t>
            </a:r>
            <a:endParaRPr/>
          </a:p>
          <a:p>
            <a:pPr marL="0" marR="0" lvl="0" indent="0" algn="l" rtl="0">
              <a:lnSpc>
                <a:spcPct val="120000"/>
              </a:lnSpc>
              <a:spcBef>
                <a:spcPts val="0"/>
              </a:spcBef>
              <a:spcAft>
                <a:spcPts val="0"/>
              </a:spcAft>
              <a:buNone/>
            </a:pPr>
            <a:endParaRPr sz="1800" b="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a:solidFill>
                  <a:schemeClr val="accent1"/>
                </a:solidFill>
                <a:latin typeface="Calibri"/>
                <a:ea typeface="Calibri"/>
                <a:cs typeface="Calibri"/>
                <a:sym typeface="Calibri"/>
              </a:rPr>
              <a:t>WIC Breastfeeding Award of Excellence in the Gold category by USDA </a:t>
            </a:r>
            <a:r>
              <a:rPr lang="en-US" sz="1800" b="0">
                <a:solidFill>
                  <a:schemeClr val="dk1"/>
                </a:solidFill>
                <a:latin typeface="Calibri"/>
                <a:ea typeface="Calibri"/>
                <a:cs typeface="Calibri"/>
                <a:sym typeface="Calibri"/>
              </a:rPr>
              <a:t>for providing “exemplary breastfeeding promotion and support activities.” </a:t>
            </a:r>
            <a:endParaRPr/>
          </a:p>
          <a:p>
            <a:pPr marL="0" marR="0" lvl="0" indent="0" algn="l" rtl="0">
              <a:lnSpc>
                <a:spcPct val="120000"/>
              </a:lnSpc>
              <a:spcBef>
                <a:spcPts val="0"/>
              </a:spcBef>
              <a:spcAft>
                <a:spcPts val="0"/>
              </a:spcAft>
              <a:buNone/>
            </a:pPr>
            <a:endParaRPr sz="1800" b="1">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a:solidFill>
                <a:schemeClr val="dk1"/>
              </a:solidFill>
              <a:latin typeface="Calibri"/>
              <a:ea typeface="Calibri"/>
              <a:cs typeface="Calibri"/>
              <a:sym typeface="Calibri"/>
            </a:endParaRPr>
          </a:p>
        </p:txBody>
      </p:sp>
      <p:sp>
        <p:nvSpPr>
          <p:cNvPr id="139" name="Google Shape;139;p30"/>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2"/>
                </a:solidFill>
                <a:latin typeface="Calibri"/>
                <a:ea typeface="Calibri"/>
                <a:cs typeface="Calibri"/>
                <a:sym typeface="Calibri"/>
              </a:rPr>
              <a:t>LDH’S top accomplishments from 2021:</a:t>
            </a:r>
            <a:endParaRPr/>
          </a:p>
        </p:txBody>
      </p:sp>
      <p:sp>
        <p:nvSpPr>
          <p:cNvPr id="140" name="Google Shape;140;p30"/>
          <p:cNvSpPr txBox="1"/>
          <p:nvPr/>
        </p:nvSpPr>
        <p:spPr>
          <a:xfrm>
            <a:off x="1119773" y="91440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1"/>
        <p:cNvGrpSpPr/>
        <p:nvPr/>
      </p:nvGrpSpPr>
      <p:grpSpPr>
        <a:xfrm>
          <a:off x="0" y="0"/>
          <a:ext cx="0" cy="0"/>
          <a:chOff x="0" y="0"/>
          <a:chExt cx="0" cy="0"/>
        </a:xfrm>
      </p:grpSpPr>
      <p:sp>
        <p:nvSpPr>
          <p:cNvPr id="142" name="Google Shape;142;p3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5" name="Google Shape;145;p31" descr="A picture containing arrow&#10;&#10;Description automatically generated"/>
          <p:cNvPicPr preferRelativeResize="0"/>
          <p:nvPr/>
        </p:nvPicPr>
        <p:blipFill rotWithShape="1">
          <a:blip r:embed="rId2">
            <a:alphaModFix/>
          </a:blip>
          <a:srcRect/>
          <a:stretch/>
        </p:blipFill>
        <p:spPr>
          <a:xfrm>
            <a:off x="6736564" y="1295508"/>
            <a:ext cx="4876800" cy="4876800"/>
          </a:xfrm>
          <a:prstGeom prst="rect">
            <a:avLst/>
          </a:prstGeom>
          <a:noFill/>
          <a:ln>
            <a:noFill/>
          </a:ln>
        </p:spPr>
      </p:pic>
      <p:sp>
        <p:nvSpPr>
          <p:cNvPr id="146" name="Google Shape;146;p31"/>
          <p:cNvSpPr txBox="1"/>
          <p:nvPr/>
        </p:nvSpPr>
        <p:spPr>
          <a:xfrm>
            <a:off x="838200" y="2322675"/>
            <a:ext cx="7626112" cy="159897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spcBef>
                <a:spcPts val="0"/>
              </a:spcBef>
              <a:spcAft>
                <a:spcPts val="0"/>
              </a:spcAft>
              <a:buNone/>
            </a:pPr>
            <a:r>
              <a:rPr lang="en-US" sz="1800" b="1">
                <a:solidFill>
                  <a:schemeClr val="accent5"/>
                </a:solidFill>
                <a:latin typeface="Calibri"/>
                <a:ea typeface="Calibri"/>
                <a:cs typeface="Calibri"/>
                <a:sym typeface="Calibri"/>
              </a:rPr>
              <a:t>1) Improve the Health and Well-being of Louisianans with an Emphasis on Prevention </a:t>
            </a:r>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a:solidFill>
                  <a:schemeClr val="accent5"/>
                </a:solidFill>
                <a:latin typeface="Calibri"/>
                <a:ea typeface="Calibri"/>
                <a:cs typeface="Calibri"/>
                <a:sym typeface="Calibri"/>
              </a:rPr>
              <a:t>2) Reshape #TeamLDH Culture</a:t>
            </a:r>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a:solidFill>
                  <a:schemeClr val="accent5"/>
                </a:solidFill>
                <a:latin typeface="Calibri"/>
                <a:ea typeface="Calibri"/>
                <a:cs typeface="Calibri"/>
                <a:sym typeface="Calibri"/>
              </a:rPr>
              <a:t>3) Enhance Customer Service, Partnerships, and Community Relations </a:t>
            </a:r>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a:solidFill>
                  <a:schemeClr val="accent5"/>
                </a:solidFill>
                <a:latin typeface="Calibri"/>
                <a:ea typeface="Calibri"/>
                <a:cs typeface="Calibri"/>
                <a:sym typeface="Calibri"/>
              </a:rPr>
              <a:t>4) Promote Transparency, Accountability, and Compliance</a:t>
            </a:r>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p:txBody>
      </p:sp>
      <p:sp>
        <p:nvSpPr>
          <p:cNvPr id="147" name="Google Shape;147;p31"/>
          <p:cNvSpPr txBox="1"/>
          <p:nvPr/>
        </p:nvSpPr>
        <p:spPr>
          <a:xfrm>
            <a:off x="838200" y="4395966"/>
            <a:ext cx="7626112" cy="124690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None/>
            </a:pPr>
            <a:r>
              <a:rPr lang="en-US" sz="1800" b="1">
                <a:solidFill>
                  <a:schemeClr val="accent5"/>
                </a:solidFill>
                <a:latin typeface="Calibri"/>
                <a:ea typeface="Calibri"/>
                <a:cs typeface="Calibri"/>
                <a:sym typeface="Calibri"/>
              </a:rPr>
              <a:t>• 17 initiatives</a:t>
            </a:r>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a:solidFill>
                  <a:schemeClr val="accent5"/>
                </a:solidFill>
                <a:latin typeface="Calibri"/>
                <a:ea typeface="Calibri"/>
                <a:cs typeface="Calibri"/>
                <a:sym typeface="Calibri"/>
              </a:rPr>
              <a:t>• 42 goals</a:t>
            </a:r>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a:solidFill>
                  <a:schemeClr val="accent5"/>
                </a:solidFill>
                <a:latin typeface="Calibri"/>
                <a:ea typeface="Calibri"/>
                <a:cs typeface="Calibri"/>
                <a:sym typeface="Calibri"/>
              </a:rPr>
              <a:t>• 260 deliverables</a:t>
            </a:r>
            <a:endParaRPr/>
          </a:p>
          <a:p>
            <a:pPr marL="0" marR="0" lvl="0" indent="0" algn="l" rtl="0">
              <a:spcBef>
                <a:spcPts val="0"/>
              </a:spcBef>
              <a:spcAft>
                <a:spcPts val="0"/>
              </a:spcAft>
              <a:buNone/>
            </a:pPr>
            <a:endParaRPr sz="1800" b="1">
              <a:solidFill>
                <a:schemeClr val="accent5"/>
              </a:solidFill>
              <a:latin typeface="Calibri"/>
              <a:ea typeface="Calibri"/>
              <a:cs typeface="Calibri"/>
              <a:sym typeface="Calibri"/>
            </a:endParaRPr>
          </a:p>
        </p:txBody>
      </p:sp>
      <p:sp>
        <p:nvSpPr>
          <p:cNvPr id="148" name="Google Shape;148;p31"/>
          <p:cNvSpPr txBox="1"/>
          <p:nvPr/>
        </p:nvSpPr>
        <p:spPr>
          <a:xfrm>
            <a:off x="838199" y="5713151"/>
            <a:ext cx="74508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LDH will report to the public progress in meeting its goals at the end of FY22.</a:t>
            </a:r>
            <a:endParaRPr/>
          </a:p>
          <a:p>
            <a:pPr marL="0" marR="0" lvl="0" indent="0" algn="l" rtl="0">
              <a:spcBef>
                <a:spcPts val="0"/>
              </a:spcBef>
              <a:spcAft>
                <a:spcPts val="0"/>
              </a:spcAft>
              <a:buNone/>
            </a:pPr>
            <a:endParaRPr sz="1600" i="1">
              <a:solidFill>
                <a:schemeClr val="dk1"/>
              </a:solidFill>
              <a:latin typeface="Calibri"/>
              <a:ea typeface="Calibri"/>
              <a:cs typeface="Calibri"/>
              <a:sym typeface="Calibri"/>
            </a:endParaRPr>
          </a:p>
        </p:txBody>
      </p:sp>
      <p:sp>
        <p:nvSpPr>
          <p:cNvPr id="149" name="Google Shape;149;p31"/>
          <p:cNvSpPr txBox="1"/>
          <p:nvPr/>
        </p:nvSpPr>
        <p:spPr>
          <a:xfrm>
            <a:off x="838200" y="1895629"/>
            <a:ext cx="60951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OUR COMMITMENTS: </a:t>
            </a:r>
            <a:endParaRPr/>
          </a:p>
        </p:txBody>
      </p:sp>
      <p:sp>
        <p:nvSpPr>
          <p:cNvPr id="150" name="Google Shape;150;p31"/>
          <p:cNvSpPr txBox="1"/>
          <p:nvPr/>
        </p:nvSpPr>
        <p:spPr>
          <a:xfrm>
            <a:off x="838199" y="3979014"/>
            <a:ext cx="60951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THESE COMMITMENTS ENCOMPASS: </a:t>
            </a:r>
            <a:endParaRPr/>
          </a:p>
        </p:txBody>
      </p:sp>
      <p:sp>
        <p:nvSpPr>
          <p:cNvPr id="151" name="Google Shape;151;p31"/>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2"/>
                </a:solidFill>
                <a:latin typeface="Calibri"/>
                <a:ea typeface="Calibri"/>
                <a:cs typeface="Calibri"/>
                <a:sym typeface="Calibri"/>
              </a:rPr>
              <a:t>FY 2022 LDH Business Plan </a:t>
            </a:r>
            <a:endParaRPr/>
          </a:p>
        </p:txBody>
      </p:sp>
      <p:sp>
        <p:nvSpPr>
          <p:cNvPr id="152" name="Google Shape;152;p31"/>
          <p:cNvSpPr txBox="1"/>
          <p:nvPr/>
        </p:nvSpPr>
        <p:spPr>
          <a:xfrm>
            <a:off x="9342967" y="5691876"/>
            <a:ext cx="2345267" cy="254000"/>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Click </a:t>
            </a:r>
            <a:r>
              <a:rPr lang="en-US" sz="180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HERE</a:t>
            </a:r>
            <a:r>
              <a:rPr lang="en-US" sz="1800">
                <a:solidFill>
                  <a:schemeClr val="dk1"/>
                </a:solidFill>
                <a:latin typeface="Calibri"/>
                <a:ea typeface="Calibri"/>
                <a:cs typeface="Calibri"/>
                <a:sym typeface="Calibri"/>
              </a:rPr>
              <a:t> to view full Business Plan.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3"/>
        <p:cNvGrpSpPr/>
        <p:nvPr/>
      </p:nvGrpSpPr>
      <p:grpSpPr>
        <a:xfrm>
          <a:off x="0" y="0"/>
          <a:ext cx="0" cy="0"/>
          <a:chOff x="0" y="0"/>
          <a:chExt cx="0" cy="0"/>
        </a:xfrm>
      </p:grpSpPr>
      <p:sp>
        <p:nvSpPr>
          <p:cNvPr id="154" name="Google Shape;154;p32"/>
          <p:cNvSpPr/>
          <p:nvPr/>
        </p:nvSpPr>
        <p:spPr>
          <a:xfrm>
            <a:off x="0" y="-29633"/>
            <a:ext cx="12192000" cy="688763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32"/>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32"/>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2"/>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2"/>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2"/>
          <p:cNvSpPr txBox="1">
            <a:spLocks noGrp="1"/>
          </p:cNvSpPr>
          <p:nvPr>
            <p:ph type="sldNum" idx="12"/>
          </p:nvPr>
        </p:nvSpPr>
        <p:spPr>
          <a:xfrm>
            <a:off x="9890078" y="6447336"/>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32"/>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32"/>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3" name="Google Shape;163;p32"/>
          <p:cNvPicPr preferRelativeResize="0"/>
          <p:nvPr/>
        </p:nvPicPr>
        <p:blipFill rotWithShape="1">
          <a:blip r:embed="rId2">
            <a:alphaModFix/>
          </a:blip>
          <a:srcRect/>
          <a:stretch/>
        </p:blipFill>
        <p:spPr>
          <a:xfrm>
            <a:off x="8824994" y="370919"/>
            <a:ext cx="3022600" cy="762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64"/>
        <p:cNvGrpSpPr/>
        <p:nvPr/>
      </p:nvGrpSpPr>
      <p:grpSpPr>
        <a:xfrm>
          <a:off x="0" y="0"/>
          <a:ext cx="0" cy="0"/>
          <a:chOff x="0" y="0"/>
          <a:chExt cx="0" cy="0"/>
        </a:xfrm>
      </p:grpSpPr>
      <p:pic>
        <p:nvPicPr>
          <p:cNvPr id="165" name="Google Shape;165;p33"/>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66" name="Google Shape;166;p33"/>
          <p:cNvPicPr preferRelativeResize="0"/>
          <p:nvPr/>
        </p:nvPicPr>
        <p:blipFill rotWithShape="1">
          <a:blip r:embed="rId3">
            <a:alphaModFix/>
          </a:blip>
          <a:srcRect/>
          <a:stretch/>
        </p:blipFill>
        <p:spPr>
          <a:xfrm>
            <a:off x="0" y="6400800"/>
            <a:ext cx="12192000" cy="457200"/>
          </a:xfrm>
          <a:prstGeom prst="rect">
            <a:avLst/>
          </a:prstGeom>
          <a:noFill/>
          <a:ln>
            <a:noFill/>
          </a:ln>
        </p:spPr>
      </p:pic>
      <p:sp>
        <p:nvSpPr>
          <p:cNvPr id="167" name="Google Shape;167;p33"/>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33"/>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69" name="Google Shape;169;p33"/>
          <p:cNvPicPr preferRelativeResize="0"/>
          <p:nvPr/>
        </p:nvPicPr>
        <p:blipFill rotWithShape="1">
          <a:blip r:embed="rId4">
            <a:alphaModFix/>
          </a:blip>
          <a:srcRect/>
          <a:stretch/>
        </p:blipFill>
        <p:spPr>
          <a:xfrm>
            <a:off x="0" y="2692400"/>
            <a:ext cx="12192000" cy="1473200"/>
          </a:xfrm>
          <a:prstGeom prst="rect">
            <a:avLst/>
          </a:prstGeom>
          <a:noFill/>
          <a:ln>
            <a:noFill/>
          </a:ln>
        </p:spPr>
      </p:pic>
      <p:sp>
        <p:nvSpPr>
          <p:cNvPr id="170" name="Google Shape;170;p33"/>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3"/>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172" name="Google Shape;172;p33"/>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3"/>
          <p:cNvSpPr txBox="1"/>
          <p:nvPr/>
        </p:nvSpPr>
        <p:spPr>
          <a:xfrm>
            <a:off x="956592" y="6446837"/>
            <a:ext cx="990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lt1"/>
              </a:solidFill>
              <a:latin typeface="Calibri"/>
              <a:ea typeface="Calibri"/>
              <a:cs typeface="Calibri"/>
              <a:sym typeface="Calibri"/>
            </a:endParaRPr>
          </a:p>
        </p:txBody>
      </p:sp>
      <p:sp>
        <p:nvSpPr>
          <p:cNvPr id="174" name="Google Shape;174;p33"/>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5" name="Google Shape;175;p33"/>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78" name="Google Shape;178;p34"/>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179" name="Google Shape;179;p34"/>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4"/>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34"/>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182" name="Google Shape;182;p34"/>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4"/>
          <p:cNvSpPr txBox="1">
            <a:spLocks noGrp="1"/>
          </p:cNvSpPr>
          <p:nvPr>
            <p:ph type="title"/>
          </p:nvPr>
        </p:nvSpPr>
        <p:spPr>
          <a:xfrm>
            <a:off x="1319752" y="2755664"/>
            <a:ext cx="7316247"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4"/>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85" name="Google Shape;185;p34"/>
          <p:cNvPicPr preferRelativeResize="0"/>
          <p:nvPr/>
        </p:nvPicPr>
        <p:blipFill rotWithShape="1">
          <a:blip r:embed="rId4">
            <a:alphaModFix/>
          </a:blip>
          <a:srcRect/>
          <a:stretch/>
        </p:blipFill>
        <p:spPr>
          <a:xfrm>
            <a:off x="8824994" y="370919"/>
            <a:ext cx="3022600"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userDrawn="1">
  <p:cSld name="1_Two Content">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2">
            <a:alphaModFix/>
          </a:blip>
          <a:srcRect l="20280"/>
          <a:stretch/>
        </p:blipFill>
        <p:spPr>
          <a:xfrm>
            <a:off x="838200" y="1971540"/>
            <a:ext cx="10449221" cy="4278574"/>
          </a:xfrm>
          <a:prstGeom prst="rect">
            <a:avLst/>
          </a:prstGeom>
          <a:noFill/>
          <a:ln>
            <a:noFill/>
          </a:ln>
        </p:spPr>
      </p:pic>
      <p:sp>
        <p:nvSpPr>
          <p:cNvPr id="198" name="Google Shape;198;p36"/>
          <p:cNvSpPr txBox="1">
            <a:spLocks noGrp="1"/>
          </p:cNvSpPr>
          <p:nvPr>
            <p:ph type="body" idx="2"/>
          </p:nvPr>
        </p:nvSpPr>
        <p:spPr>
          <a:xfrm>
            <a:off x="701964" y="2124502"/>
            <a:ext cx="11326263" cy="3945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Calibri"/>
              <a:buNone/>
              <a:defRPr sz="2000">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9" name="Google Shape;199;p3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36"/>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16">
            <a:alphaModFix/>
          </a:blip>
          <a:srcRect/>
          <a:stretch/>
        </p:blipFill>
        <p:spPr>
          <a:xfrm flipH="1">
            <a:off x="0" y="6396567"/>
            <a:ext cx="12192000" cy="461433"/>
          </a:xfrm>
          <a:prstGeom prst="rect">
            <a:avLst/>
          </a:prstGeom>
          <a:noFill/>
          <a:ln>
            <a:noFill/>
          </a:ln>
        </p:spPr>
      </p:pic>
      <p:pic>
        <p:nvPicPr>
          <p:cNvPr id="11" name="Google Shape;11;p16"/>
          <p:cNvPicPr preferRelativeResize="0"/>
          <p:nvPr/>
        </p:nvPicPr>
        <p:blipFill rotWithShape="1">
          <a:blip r:embed="rId16">
            <a:alphaModFix/>
          </a:blip>
          <a:srcRect/>
          <a:stretch/>
        </p:blipFill>
        <p:spPr>
          <a:xfrm>
            <a:off x="0" y="-22703"/>
            <a:ext cx="12192000" cy="723900"/>
          </a:xfrm>
          <a:prstGeom prst="rect">
            <a:avLst/>
          </a:prstGeom>
          <a:noFill/>
          <a:ln>
            <a:noFill/>
          </a:ln>
        </p:spPr>
      </p:pic>
      <p:sp>
        <p:nvSpPr>
          <p:cNvPr id="12" name="Google Shape;12;p1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6"/>
          <p:cNvSpPr txBox="1">
            <a:spLocks noGrp="1"/>
          </p:cNvSpPr>
          <p:nvPr>
            <p:ph type="body" idx="1"/>
          </p:nvPr>
        </p:nvSpPr>
        <p:spPr>
          <a:xfrm>
            <a:off x="838200" y="1986593"/>
            <a:ext cx="10515600" cy="449635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6CED7"/>
                </a:solidFill>
                <a:latin typeface="Calibri"/>
                <a:ea typeface="Calibri"/>
                <a:cs typeface="Calibri"/>
                <a:sym typeface="Calibri"/>
              </a:defRPr>
            </a:lvl1pPr>
            <a:lvl2pPr marL="0" marR="0" lvl="1" indent="0" algn="r" rtl="0">
              <a:spcBef>
                <a:spcPts val="0"/>
              </a:spcBef>
              <a:buNone/>
              <a:defRPr sz="1200" b="0" i="0" u="none" strike="noStrike" cap="none">
                <a:solidFill>
                  <a:srgbClr val="96CED7"/>
                </a:solidFill>
                <a:latin typeface="Calibri"/>
                <a:ea typeface="Calibri"/>
                <a:cs typeface="Calibri"/>
                <a:sym typeface="Calibri"/>
              </a:defRPr>
            </a:lvl2pPr>
            <a:lvl3pPr marL="0" marR="0" lvl="2" indent="0" algn="r" rtl="0">
              <a:spcBef>
                <a:spcPts val="0"/>
              </a:spcBef>
              <a:buNone/>
              <a:defRPr sz="1200" b="0" i="0" u="none" strike="noStrike" cap="none">
                <a:solidFill>
                  <a:srgbClr val="96CED7"/>
                </a:solidFill>
                <a:latin typeface="Calibri"/>
                <a:ea typeface="Calibri"/>
                <a:cs typeface="Calibri"/>
                <a:sym typeface="Calibri"/>
              </a:defRPr>
            </a:lvl3pPr>
            <a:lvl4pPr marL="0" marR="0" lvl="3" indent="0" algn="r" rtl="0">
              <a:spcBef>
                <a:spcPts val="0"/>
              </a:spcBef>
              <a:buNone/>
              <a:defRPr sz="1200" b="0" i="0" u="none" strike="noStrike" cap="none">
                <a:solidFill>
                  <a:srgbClr val="96CED7"/>
                </a:solidFill>
                <a:latin typeface="Calibri"/>
                <a:ea typeface="Calibri"/>
                <a:cs typeface="Calibri"/>
                <a:sym typeface="Calibri"/>
              </a:defRPr>
            </a:lvl4pPr>
            <a:lvl5pPr marL="0" marR="0" lvl="4" indent="0" algn="r" rtl="0">
              <a:spcBef>
                <a:spcPts val="0"/>
              </a:spcBef>
              <a:buNone/>
              <a:defRPr sz="1200" b="0" i="0" u="none" strike="noStrike" cap="none">
                <a:solidFill>
                  <a:srgbClr val="96CED7"/>
                </a:solidFill>
                <a:latin typeface="Calibri"/>
                <a:ea typeface="Calibri"/>
                <a:cs typeface="Calibri"/>
                <a:sym typeface="Calibri"/>
              </a:defRPr>
            </a:lvl5pPr>
            <a:lvl6pPr marL="0" marR="0" lvl="5" indent="0" algn="r" rtl="0">
              <a:spcBef>
                <a:spcPts val="0"/>
              </a:spcBef>
              <a:buNone/>
              <a:defRPr sz="1200" b="0" i="0" u="none" strike="noStrike" cap="none">
                <a:solidFill>
                  <a:srgbClr val="96CED7"/>
                </a:solidFill>
                <a:latin typeface="Calibri"/>
                <a:ea typeface="Calibri"/>
                <a:cs typeface="Calibri"/>
                <a:sym typeface="Calibri"/>
              </a:defRPr>
            </a:lvl6pPr>
            <a:lvl7pPr marL="0" marR="0" lvl="6" indent="0" algn="r" rtl="0">
              <a:spcBef>
                <a:spcPts val="0"/>
              </a:spcBef>
              <a:buNone/>
              <a:defRPr sz="1200" b="0" i="0" u="none" strike="noStrike" cap="none">
                <a:solidFill>
                  <a:srgbClr val="96CED7"/>
                </a:solidFill>
                <a:latin typeface="Calibri"/>
                <a:ea typeface="Calibri"/>
                <a:cs typeface="Calibri"/>
                <a:sym typeface="Calibri"/>
              </a:defRPr>
            </a:lvl7pPr>
            <a:lvl8pPr marL="0" marR="0" lvl="7" indent="0" algn="r" rtl="0">
              <a:spcBef>
                <a:spcPts val="0"/>
              </a:spcBef>
              <a:buNone/>
              <a:defRPr sz="1200" b="0" i="0" u="none" strike="noStrike" cap="none">
                <a:solidFill>
                  <a:srgbClr val="96CED7"/>
                </a:solidFill>
                <a:latin typeface="Calibri"/>
                <a:ea typeface="Calibri"/>
                <a:cs typeface="Calibri"/>
                <a:sym typeface="Calibri"/>
              </a:defRPr>
            </a:lvl8pPr>
            <a:lvl9pPr marL="0" marR="0" lvl="8" indent="0" algn="r" rtl="0">
              <a:spcBef>
                <a:spcPts val="0"/>
              </a:spcBef>
              <a:buNone/>
              <a:defRPr sz="1200" b="0" i="0" u="none" strike="noStrike" cap="none">
                <a:solidFill>
                  <a:srgbClr val="96CED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6"/>
          <p:cNvPicPr preferRelativeResize="0"/>
          <p:nvPr/>
        </p:nvPicPr>
        <p:blipFill rotWithShape="1">
          <a:blip r:embed="rId17">
            <a:alphaModFix/>
          </a:blip>
          <a:srcRect/>
          <a:stretch/>
        </p:blipFill>
        <p:spPr>
          <a:xfrm>
            <a:off x="9129025" y="179425"/>
            <a:ext cx="2768600" cy="393700"/>
          </a:xfrm>
          <a:prstGeom prst="rect">
            <a:avLst/>
          </a:prstGeom>
          <a:noFill/>
          <a:ln>
            <a:noFill/>
          </a:ln>
        </p:spPr>
      </p:pic>
      <p:sp>
        <p:nvSpPr>
          <p:cNvPr id="18" name="Google Shape;18;p16"/>
          <p:cNvSpPr txBox="1"/>
          <p:nvPr/>
        </p:nvSpPr>
        <p:spPr>
          <a:xfrm>
            <a:off x="6832979" y="-309349"/>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672" r:id="rId13"/>
    <p:sldLayoutId id="214748367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52">
          <p15:clr>
            <a:srgbClr val="F26B43"/>
          </p15:clr>
        </p15:guide>
        <p15:guide id="2" orient="horz" pos="1248">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dh.la.gov/news/2923" TargetMode="External"/><Relationship Id="rId2" Type="http://schemas.openxmlformats.org/officeDocument/2006/relationships/hyperlink" Target="https://www.lamedicaid.com/provweb1/providermanuals/CCW2_main.htm" TargetMode="External"/><Relationship Id="rId1" Type="http://schemas.openxmlformats.org/officeDocument/2006/relationships/slideLayout" Target="../slideLayouts/slideLayout6.xml"/><Relationship Id="rId5" Type="http://schemas.openxmlformats.org/officeDocument/2006/relationships/hyperlink" Target="https://www.lamedicaid.com/apps/provider_demographics/provider_map.aspx" TargetMode="External"/><Relationship Id="rId4" Type="http://schemas.openxmlformats.org/officeDocument/2006/relationships/hyperlink" Target="https://www.lamedicaid.com/Provweb1/fee_schedules/OAAS_Fee.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body" idx="1"/>
          </p:nvPr>
        </p:nvSpPr>
        <p:spPr>
          <a:xfrm>
            <a:off x="657751" y="5367059"/>
            <a:ext cx="4403819" cy="71643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3600"/>
              <a:buNone/>
            </a:pPr>
            <a:r>
              <a:rPr lang="en-US" sz="2800" dirty="0" smtClean="0">
                <a:solidFill>
                  <a:srgbClr val="3F93A3"/>
                </a:solidFill>
              </a:rPr>
              <a:t>OAAS-TNG-24-006</a:t>
            </a:r>
          </a:p>
          <a:p>
            <a:pPr marL="0" lvl="0" indent="0" algn="l" rtl="0">
              <a:lnSpc>
                <a:spcPct val="90000"/>
              </a:lnSpc>
              <a:spcBef>
                <a:spcPts val="0"/>
              </a:spcBef>
              <a:spcAft>
                <a:spcPts val="0"/>
              </a:spcAft>
              <a:buClr>
                <a:schemeClr val="dk1"/>
              </a:buClr>
              <a:buSzPts val="3600"/>
              <a:buNone/>
            </a:pPr>
            <a:r>
              <a:rPr lang="en-US" sz="2800" dirty="0" smtClean="0">
                <a:solidFill>
                  <a:srgbClr val="3F93A3"/>
                </a:solidFill>
              </a:rPr>
              <a:t>Issued June 3, 2024</a:t>
            </a:r>
            <a:endParaRPr sz="2800" dirty="0">
              <a:solidFill>
                <a:srgbClr val="3F93A3"/>
              </a:solidFill>
            </a:endParaRPr>
          </a:p>
        </p:txBody>
      </p:sp>
      <p:sp>
        <p:nvSpPr>
          <p:cNvPr id="242" name="Google Shape;242;p1"/>
          <p:cNvSpPr txBox="1">
            <a:spLocks noGrp="1"/>
          </p:cNvSpPr>
          <p:nvPr>
            <p:ph type="body" idx="2"/>
          </p:nvPr>
        </p:nvSpPr>
        <p:spPr>
          <a:xfrm>
            <a:off x="703048" y="2178989"/>
            <a:ext cx="4526871" cy="2012211"/>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lt1"/>
              </a:buClr>
              <a:buSzPts val="4800"/>
              <a:buFont typeface="Calibri"/>
              <a:buNone/>
            </a:pPr>
            <a:r>
              <a:rPr lang="en-US" sz="4400" dirty="0" smtClean="0"/>
              <a:t>Assistive Devices </a:t>
            </a:r>
          </a:p>
          <a:p>
            <a:pPr marL="0" marR="0" lvl="0" indent="0" algn="ctr" rtl="0">
              <a:lnSpc>
                <a:spcPct val="90000"/>
              </a:lnSpc>
              <a:spcBef>
                <a:spcPts val="0"/>
              </a:spcBef>
              <a:spcAft>
                <a:spcPts val="0"/>
              </a:spcAft>
              <a:buClr>
                <a:schemeClr val="lt1"/>
              </a:buClr>
              <a:buSzPts val="4800"/>
              <a:buFont typeface="Calibri"/>
              <a:buNone/>
            </a:pPr>
            <a:r>
              <a:rPr lang="en-US" sz="4400" dirty="0" smtClean="0"/>
              <a:t>and </a:t>
            </a:r>
          </a:p>
          <a:p>
            <a:pPr marL="0" marR="0" lvl="0" indent="0" algn="ctr" rtl="0">
              <a:lnSpc>
                <a:spcPct val="90000"/>
              </a:lnSpc>
              <a:spcBef>
                <a:spcPts val="0"/>
              </a:spcBef>
              <a:spcAft>
                <a:spcPts val="0"/>
              </a:spcAft>
              <a:buClr>
                <a:schemeClr val="lt1"/>
              </a:buClr>
              <a:buSzPts val="4800"/>
              <a:buFont typeface="Calibri"/>
              <a:buNone/>
            </a:pPr>
            <a:r>
              <a:rPr lang="en-US" sz="4400" dirty="0" smtClean="0"/>
              <a:t>Medical Supplies</a:t>
            </a:r>
            <a:endParaRPr sz="4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782" t="47597" r="13541" b="11938"/>
          <a:stretch/>
        </p:blipFill>
        <p:spPr>
          <a:xfrm>
            <a:off x="5911703" y="1396935"/>
            <a:ext cx="5486400" cy="3606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Connector 3"/>
          <p:cNvCxnSpPr/>
          <p:nvPr/>
        </p:nvCxnSpPr>
        <p:spPr>
          <a:xfrm>
            <a:off x="329609" y="4311837"/>
            <a:ext cx="5273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242;p1"/>
          <p:cNvSpPr txBox="1">
            <a:spLocks/>
          </p:cNvSpPr>
          <p:nvPr/>
        </p:nvSpPr>
        <p:spPr>
          <a:xfrm>
            <a:off x="1675101" y="4328613"/>
            <a:ext cx="3386469" cy="10384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4400" dirty="0" smtClean="0"/>
              <a:t>Telecare</a:t>
            </a:r>
            <a:endParaRPr lang="en-US" sz="4400" dirty="0"/>
          </a:p>
        </p:txBody>
      </p:sp>
      <p:cxnSp>
        <p:nvCxnSpPr>
          <p:cNvPr id="8" name="Straight Connector 7"/>
          <p:cNvCxnSpPr/>
          <p:nvPr/>
        </p:nvCxnSpPr>
        <p:spPr>
          <a:xfrm>
            <a:off x="329609" y="2096957"/>
            <a:ext cx="5273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Google Shape;242;p1"/>
          <p:cNvSpPr txBox="1">
            <a:spLocks/>
          </p:cNvSpPr>
          <p:nvPr/>
        </p:nvSpPr>
        <p:spPr>
          <a:xfrm>
            <a:off x="703047" y="512749"/>
            <a:ext cx="4526871" cy="201221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pPr>
            <a:r>
              <a:rPr lang="en-US" sz="4400" dirty="0" smtClean="0"/>
              <a:t>Community Choice Waiver (CCW)</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3AFF0-1214-D9CC-38E6-79DCDD75A788}"/>
              </a:ext>
            </a:extLst>
          </p:cNvPr>
          <p:cNvSpPr txBox="1">
            <a:spLocks/>
          </p:cNvSpPr>
          <p:nvPr/>
        </p:nvSpPr>
        <p:spPr>
          <a:xfrm>
            <a:off x="621242" y="1856962"/>
            <a:ext cx="10578614" cy="4216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latin typeface="+mn-lt"/>
              </a:rPr>
              <a:t>MedReady</a:t>
            </a:r>
            <a:r>
              <a:rPr lang="en-US" dirty="0">
                <a:latin typeface="+mn-lt"/>
              </a:rPr>
              <a:t> </a:t>
            </a:r>
            <a:r>
              <a:rPr lang="en-US" dirty="0" smtClean="0">
                <a:latin typeface="+mn-lt"/>
              </a:rPr>
              <a:t>is designed to </a:t>
            </a:r>
            <a:r>
              <a:rPr lang="en-US" dirty="0">
                <a:latin typeface="+mn-lt"/>
              </a:rPr>
              <a:t>help </a:t>
            </a:r>
            <a:r>
              <a:rPr lang="en-US" dirty="0" smtClean="0">
                <a:latin typeface="+mn-lt"/>
              </a:rPr>
              <a:t>dispense </a:t>
            </a:r>
            <a:r>
              <a:rPr lang="en-US" dirty="0">
                <a:latin typeface="+mn-lt"/>
              </a:rPr>
              <a:t>the right medications, at the right time, and in the correct dosage by organizing an entire week’s worth of medications in one compact, automated dispenser.</a:t>
            </a:r>
          </a:p>
        </p:txBody>
      </p:sp>
      <p:sp>
        <p:nvSpPr>
          <p:cNvPr id="4" name="Title 1">
            <a:extLst>
              <a:ext uri="{FF2B5EF4-FFF2-40B4-BE49-F238E27FC236}">
                <a16:creationId xmlns:a16="http://schemas.microsoft.com/office/drawing/2014/main" id="{E3941051-A8AB-CD36-9D4C-29123030355E}"/>
              </a:ext>
            </a:extLst>
          </p:cNvPr>
          <p:cNvSpPr txBox="1">
            <a:spLocks/>
          </p:cNvSpPr>
          <p:nvPr/>
        </p:nvSpPr>
        <p:spPr>
          <a:xfrm>
            <a:off x="817383" y="793738"/>
            <a:ext cx="10111349"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sp>
        <p:nvSpPr>
          <p:cNvPr id="9" name="Title 1">
            <a:extLst>
              <a:ext uri="{FF2B5EF4-FFF2-40B4-BE49-F238E27FC236}">
                <a16:creationId xmlns:a16="http://schemas.microsoft.com/office/drawing/2014/main" id="{E3941051-A8AB-CD36-9D4C-29123030355E}"/>
              </a:ext>
            </a:extLst>
          </p:cNvPr>
          <p:cNvSpPr txBox="1">
            <a:spLocks/>
          </p:cNvSpPr>
          <p:nvPr/>
        </p:nvSpPr>
        <p:spPr>
          <a:xfrm>
            <a:off x="680625" y="1056076"/>
            <a:ext cx="9581718" cy="8008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r>
              <a:rPr lang="en-US" sz="3200" dirty="0">
                <a:solidFill>
                  <a:srgbClr val="030575"/>
                </a:solidFill>
              </a:rPr>
              <a:t>Medication Dispensing and Monitoring</a:t>
            </a:r>
          </a:p>
        </p:txBody>
      </p:sp>
      <p:pic>
        <p:nvPicPr>
          <p:cNvPr id="14" name="Google Shape;979;p42"/>
          <p:cNvPicPr preferRelativeResize="0"/>
          <p:nvPr/>
        </p:nvPicPr>
        <p:blipFill rotWithShape="1">
          <a:blip r:embed="rId3">
            <a:alphaModFix/>
          </a:blip>
          <a:srcRect/>
          <a:stretch/>
        </p:blipFill>
        <p:spPr>
          <a:xfrm rot="18161244">
            <a:off x="-253640" y="3021101"/>
            <a:ext cx="4869959" cy="3468708"/>
          </a:xfrm>
          <a:prstGeom prst="rect">
            <a:avLst/>
          </a:prstGeom>
          <a:noFill/>
          <a:ln>
            <a:noFill/>
          </a:ln>
        </p:spPr>
      </p:pic>
      <p:pic>
        <p:nvPicPr>
          <p:cNvPr id="18" name="Google Shape;979;p42"/>
          <p:cNvPicPr preferRelativeResize="0"/>
          <p:nvPr/>
        </p:nvPicPr>
        <p:blipFill rotWithShape="1">
          <a:blip r:embed="rId3">
            <a:alphaModFix/>
          </a:blip>
          <a:srcRect/>
          <a:stretch/>
        </p:blipFill>
        <p:spPr>
          <a:xfrm>
            <a:off x="7348251" y="3745734"/>
            <a:ext cx="5464366" cy="2930487"/>
          </a:xfrm>
          <a:prstGeom prst="rect">
            <a:avLst/>
          </a:prstGeom>
          <a:noFill/>
          <a:ln>
            <a:noFill/>
          </a:ln>
        </p:spPr>
      </p:pic>
      <p:pic>
        <p:nvPicPr>
          <p:cNvPr id="10" name="Google Shape;981;p42" descr="A picture containing text, indoor, white, gauge&#10;&#10;Description automatically generated"/>
          <p:cNvPicPr preferRelativeResize="0"/>
          <p:nvPr/>
        </p:nvPicPr>
        <p:blipFill rotWithShape="1">
          <a:blip r:embed="rId4">
            <a:alphaModFix/>
          </a:blip>
          <a:srcRect t="4005" b="4005"/>
          <a:stretch/>
        </p:blipFill>
        <p:spPr>
          <a:xfrm>
            <a:off x="4065223" y="2864198"/>
            <a:ext cx="3690651" cy="3374660"/>
          </a:xfrm>
          <a:prstGeom prst="rect">
            <a:avLst/>
          </a:prstGeom>
          <a:noFill/>
          <a:ln>
            <a:noFill/>
          </a:ln>
        </p:spPr>
      </p:pic>
      <p:sp>
        <p:nvSpPr>
          <p:cNvPr id="11"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12"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10</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115514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941051-A8AB-CD36-9D4C-29123030355E}"/>
              </a:ext>
            </a:extLst>
          </p:cNvPr>
          <p:cNvSpPr txBox="1">
            <a:spLocks/>
          </p:cNvSpPr>
          <p:nvPr/>
        </p:nvSpPr>
        <p:spPr>
          <a:xfrm>
            <a:off x="884307" y="975582"/>
            <a:ext cx="4682386" cy="8008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r>
              <a:rPr lang="en-US" sz="3200" dirty="0" smtClean="0">
                <a:solidFill>
                  <a:srgbClr val="030575"/>
                </a:solidFill>
              </a:rPr>
              <a:t>Med Ready</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sp>
        <p:nvSpPr>
          <p:cNvPr id="7" name="Content Placeholder 2">
            <a:extLst>
              <a:ext uri="{FF2B5EF4-FFF2-40B4-BE49-F238E27FC236}">
                <a16:creationId xmlns:a16="http://schemas.microsoft.com/office/drawing/2014/main" id="{EB73AFF0-1214-D9CC-38E6-79DCDD75A788}"/>
              </a:ext>
            </a:extLst>
          </p:cNvPr>
          <p:cNvSpPr txBox="1">
            <a:spLocks/>
          </p:cNvSpPr>
          <p:nvPr/>
        </p:nvSpPr>
        <p:spPr>
          <a:xfrm>
            <a:off x="680624" y="1556406"/>
            <a:ext cx="10600647" cy="4800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n-lt"/>
              </a:rPr>
              <a:t>Operates </a:t>
            </a:r>
            <a:r>
              <a:rPr lang="en-US" dirty="0">
                <a:latin typeface="+mn-lt"/>
              </a:rPr>
              <a:t>on a traditional landline or cellular network</a:t>
            </a:r>
          </a:p>
          <a:p>
            <a:r>
              <a:rPr lang="en-US" dirty="0">
                <a:latin typeface="+mn-lt"/>
              </a:rPr>
              <a:t>Holds up to 28 doses: </a:t>
            </a:r>
          </a:p>
          <a:p>
            <a:pPr lvl="1"/>
            <a:r>
              <a:rPr lang="en-US" dirty="0">
                <a:latin typeface="+mn-lt"/>
              </a:rPr>
              <a:t>4 doses per day for 7 days </a:t>
            </a:r>
          </a:p>
          <a:p>
            <a:pPr lvl="1"/>
            <a:r>
              <a:rPr lang="en-US" dirty="0">
                <a:latin typeface="+mn-lt"/>
              </a:rPr>
              <a:t>3 doses per day for 21 days</a:t>
            </a:r>
          </a:p>
          <a:p>
            <a:pPr lvl="1"/>
            <a:r>
              <a:rPr lang="en-US" dirty="0">
                <a:latin typeface="+mn-lt"/>
              </a:rPr>
              <a:t>2 doses per day for 14 days </a:t>
            </a:r>
          </a:p>
          <a:p>
            <a:pPr lvl="1"/>
            <a:r>
              <a:rPr lang="en-US" dirty="0">
                <a:latin typeface="+mn-lt"/>
              </a:rPr>
              <a:t>1 dose per day for 28 days</a:t>
            </a:r>
          </a:p>
          <a:p>
            <a:r>
              <a:rPr lang="en-US" dirty="0" smtClean="0">
                <a:latin typeface="+mn-lt"/>
              </a:rPr>
              <a:t>Plugs into an electrical outlet but has 48-72-hour </a:t>
            </a:r>
            <a:r>
              <a:rPr lang="en-US" dirty="0">
                <a:latin typeface="+mn-lt"/>
              </a:rPr>
              <a:t>back-up battery</a:t>
            </a:r>
          </a:p>
          <a:p>
            <a:r>
              <a:rPr lang="en-US" dirty="0">
                <a:latin typeface="+mn-lt"/>
              </a:rPr>
              <a:t>Notifications to loved ones and/or caregivers can be sent via email, text, or phone upon missing a dose</a:t>
            </a:r>
          </a:p>
          <a:p>
            <a:r>
              <a:rPr lang="en-US" dirty="0">
                <a:latin typeface="+mn-lt"/>
              </a:rPr>
              <a:t>Only the most recent dose is available</a:t>
            </a:r>
          </a:p>
          <a:p>
            <a:r>
              <a:rPr lang="en-US" dirty="0">
                <a:latin typeface="+mn-lt"/>
              </a:rPr>
              <a:t>Tamper </a:t>
            </a:r>
            <a:r>
              <a:rPr lang="en-US" dirty="0" smtClean="0">
                <a:latin typeface="+mn-lt"/>
              </a:rPr>
              <a:t>resistant- There is a lock on the device once medications are filled</a:t>
            </a:r>
            <a:endParaRPr lang="en-US" dirty="0">
              <a:latin typeface="+mn-lt"/>
            </a:endParaRPr>
          </a:p>
        </p:txBody>
      </p:sp>
      <p:pic>
        <p:nvPicPr>
          <p:cNvPr id="4" name="Google Shape;980;p42"/>
          <p:cNvPicPr preferRelativeResize="0"/>
          <p:nvPr/>
        </p:nvPicPr>
        <p:blipFill rotWithShape="1">
          <a:blip r:embed="rId3">
            <a:alphaModFix/>
          </a:blip>
          <a:srcRect/>
          <a:stretch/>
        </p:blipFill>
        <p:spPr>
          <a:xfrm>
            <a:off x="6730925" y="2163410"/>
            <a:ext cx="2049520" cy="1615376"/>
          </a:xfrm>
          <a:prstGeom prst="rect">
            <a:avLst/>
          </a:prstGeom>
          <a:noFill/>
          <a:ln w="57150">
            <a:solidFill>
              <a:srgbClr val="030575"/>
            </a:solidFill>
          </a:ln>
          <a:effectLst>
            <a:glow rad="63500">
              <a:schemeClr val="accent1">
                <a:satMod val="175000"/>
                <a:alpha val="40000"/>
              </a:schemeClr>
            </a:glow>
          </a:effectLst>
        </p:spPr>
      </p:pic>
      <p:sp>
        <p:nvSpPr>
          <p:cNvPr id="6"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8"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11</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424575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367070" y="2524330"/>
            <a:ext cx="4584403" cy="3428316"/>
          </a:xfrm>
        </p:spPr>
        <p:txBody>
          <a:bodyPr>
            <a:normAutofit/>
          </a:bodyPr>
          <a:lstStyle/>
          <a:p>
            <a:pPr algn="ctr"/>
            <a:r>
              <a:rPr lang="en-US" sz="2800" dirty="0">
                <a:latin typeface="+mn-lt"/>
              </a:rPr>
              <a:t>All telecare providers must make documentation collected from telecare services available to the support coordinator and OAAS upon request</a:t>
            </a:r>
            <a:r>
              <a:rPr lang="en-US" sz="2800" dirty="0" smtClean="0">
                <a:latin typeface="+mn-lt"/>
              </a:rPr>
              <a:t>.</a:t>
            </a:r>
            <a:endParaRPr lang="en-US" sz="2800" dirty="0">
              <a:latin typeface="+mn-lt"/>
            </a:endParaRPr>
          </a:p>
        </p:txBody>
      </p:sp>
      <p:sp>
        <p:nvSpPr>
          <p:cNvPr id="5" name="Title 4"/>
          <p:cNvSpPr>
            <a:spLocks noGrp="1"/>
          </p:cNvSpPr>
          <p:nvPr>
            <p:ph type="title"/>
          </p:nvPr>
        </p:nvSpPr>
        <p:spPr>
          <a:xfrm>
            <a:off x="703521" y="809713"/>
            <a:ext cx="10515600" cy="1096370"/>
          </a:xfrm>
        </p:spPr>
        <p:txBody>
          <a:bodyPr>
            <a:normAutofit/>
          </a:bodyPr>
          <a:lstStyle/>
          <a:p>
            <a:r>
              <a:rPr lang="en-US" sz="3200" b="1" dirty="0" smtClean="0">
                <a:latin typeface="Segoe UI" panose="020B0502040204020203" pitchFamily="34" charset="0"/>
                <a:cs typeface="Segoe UI" panose="020B0502040204020203" pitchFamily="34" charset="0"/>
              </a:rPr>
              <a:t>Documentation from Telecare Services</a:t>
            </a:r>
            <a:endParaRPr lang="en-US" sz="3200"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395" t="29923" r="10128" b="29612"/>
          <a:stretch/>
        </p:blipFill>
        <p:spPr>
          <a:xfrm>
            <a:off x="946299" y="2204317"/>
            <a:ext cx="5431404" cy="3792440"/>
          </a:xfrm>
          <a:prstGeom prst="rect">
            <a:avLst/>
          </a:prstGeom>
          <a:ln>
            <a:noFill/>
          </a:ln>
          <a:effectLst>
            <a:softEdge rad="112500"/>
          </a:effectLst>
        </p:spPr>
      </p:pic>
      <p:sp>
        <p:nvSpPr>
          <p:cNvPr id="6"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7"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12</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2804612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941051-A8AB-CD36-9D4C-29123030355E}"/>
              </a:ext>
            </a:extLst>
          </p:cNvPr>
          <p:cNvSpPr txBox="1">
            <a:spLocks/>
          </p:cNvSpPr>
          <p:nvPr/>
        </p:nvSpPr>
        <p:spPr>
          <a:xfrm>
            <a:off x="955511" y="923891"/>
            <a:ext cx="105156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r>
              <a:rPr lang="en-US" sz="3200" dirty="0" smtClean="0">
                <a:solidFill>
                  <a:srgbClr val="030575"/>
                </a:solidFill>
              </a:rPr>
              <a:t>CCW Telecare Billing </a:t>
            </a:r>
            <a:r>
              <a:rPr lang="en-US" sz="3200" dirty="0">
                <a:solidFill>
                  <a:srgbClr val="030575"/>
                </a:solidFill>
              </a:rPr>
              <a:t>Codes for Services</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18" y="1739384"/>
            <a:ext cx="11445974" cy="4154640"/>
          </a:xfrm>
          <a:prstGeom prst="rect">
            <a:avLst/>
          </a:prstGeom>
        </p:spPr>
      </p:pic>
      <p:sp>
        <p:nvSpPr>
          <p:cNvPr id="5"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6"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13</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1849244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941051-A8AB-CD36-9D4C-29123030355E}"/>
              </a:ext>
            </a:extLst>
          </p:cNvPr>
          <p:cNvSpPr txBox="1">
            <a:spLocks/>
          </p:cNvSpPr>
          <p:nvPr/>
        </p:nvSpPr>
        <p:spPr>
          <a:xfrm>
            <a:off x="955511" y="923891"/>
            <a:ext cx="105156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r>
              <a:rPr lang="en-US" sz="3200" dirty="0">
                <a:solidFill>
                  <a:srgbClr val="030575"/>
                </a:solidFill>
              </a:rPr>
              <a:t> Telecare </a:t>
            </a:r>
            <a:r>
              <a:rPr lang="en-US" sz="3200" dirty="0" smtClean="0">
                <a:solidFill>
                  <a:srgbClr val="030575"/>
                </a:solidFill>
              </a:rPr>
              <a:t>Services on the Provider Locator Tool (PLT)</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pic>
        <p:nvPicPr>
          <p:cNvPr id="5" name="Picture 4"/>
          <p:cNvPicPr/>
          <p:nvPr/>
        </p:nvPicPr>
        <p:blipFill rotWithShape="1">
          <a:blip r:embed="rId3"/>
          <a:srcRect l="22722" t="30927" r="25316" b="21516"/>
          <a:stretch/>
        </p:blipFill>
        <p:spPr bwMode="auto">
          <a:xfrm>
            <a:off x="1883884" y="1586672"/>
            <a:ext cx="8339769" cy="4384713"/>
          </a:xfrm>
          <a:prstGeom prst="rect">
            <a:avLst/>
          </a:prstGeom>
          <a:ln>
            <a:solidFill>
              <a:schemeClr val="accent3">
                <a:lumMod val="20000"/>
                <a:lumOff val="80000"/>
              </a:schemeClr>
            </a:solidFill>
          </a:ln>
          <a:extLst>
            <a:ext uri="{53640926-AAD7-44D8-BBD7-CCE9431645EC}">
              <a14:shadowObscured xmlns:a14="http://schemas.microsoft.com/office/drawing/2010/main"/>
            </a:ext>
          </a:extLst>
        </p:spPr>
      </p:pic>
      <p:sp>
        <p:nvSpPr>
          <p:cNvPr id="6"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7"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14</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1674154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941051-A8AB-CD36-9D4C-29123030355E}"/>
              </a:ext>
            </a:extLst>
          </p:cNvPr>
          <p:cNvSpPr txBox="1">
            <a:spLocks/>
          </p:cNvSpPr>
          <p:nvPr/>
        </p:nvSpPr>
        <p:spPr>
          <a:xfrm>
            <a:off x="955511" y="923891"/>
            <a:ext cx="105156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r>
              <a:rPr lang="en-US" sz="3200" dirty="0" smtClean="0">
                <a:solidFill>
                  <a:srgbClr val="030575"/>
                </a:solidFill>
              </a:rPr>
              <a:t>PLT</a:t>
            </a:r>
            <a:r>
              <a:rPr lang="en-US" sz="3200" dirty="0">
                <a:solidFill>
                  <a:srgbClr val="030575"/>
                </a:solidFill>
              </a:rPr>
              <a:t> </a:t>
            </a:r>
            <a:r>
              <a:rPr lang="en-US" sz="3200" dirty="0" smtClean="0">
                <a:solidFill>
                  <a:srgbClr val="030575"/>
                </a:solidFill>
              </a:rPr>
              <a:t>Provider</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pic>
        <p:nvPicPr>
          <p:cNvPr id="7" name="Picture 6" descr="A screenshot of a computer&#10;&#10;Description automatically generated"/>
          <p:cNvPicPr/>
          <p:nvPr/>
        </p:nvPicPr>
        <p:blipFill rotWithShape="1">
          <a:blip r:embed="rId3"/>
          <a:srcRect l="10513" t="19763" r="13931" b="22915"/>
          <a:stretch/>
        </p:blipFill>
        <p:spPr>
          <a:xfrm>
            <a:off x="1691019" y="1772246"/>
            <a:ext cx="7990604" cy="3220720"/>
          </a:xfrm>
          <a:prstGeom prst="rect">
            <a:avLst/>
          </a:prstGeom>
          <a:ln>
            <a:solidFill>
              <a:schemeClr val="accent3">
                <a:lumMod val="20000"/>
                <a:lumOff val="80000"/>
              </a:schemeClr>
            </a:solidFill>
          </a:ln>
        </p:spPr>
      </p:pic>
      <p:sp>
        <p:nvSpPr>
          <p:cNvPr id="8" name="Content Placeholder 2">
            <a:extLst>
              <a:ext uri="{FF2B5EF4-FFF2-40B4-BE49-F238E27FC236}">
                <a16:creationId xmlns:a16="http://schemas.microsoft.com/office/drawing/2014/main" id="{EB73AFF0-1214-D9CC-38E6-79DCDD75A788}"/>
              </a:ext>
            </a:extLst>
          </p:cNvPr>
          <p:cNvSpPr txBox="1">
            <a:spLocks/>
          </p:cNvSpPr>
          <p:nvPr/>
        </p:nvSpPr>
        <p:spPr>
          <a:xfrm>
            <a:off x="655991" y="5373256"/>
            <a:ext cx="11193137" cy="5275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mn-lt"/>
              </a:rPr>
              <a:t>*</a:t>
            </a:r>
            <a:r>
              <a:rPr lang="en-US" sz="2200" dirty="0" smtClean="0">
                <a:latin typeface="+mn-lt"/>
              </a:rPr>
              <a:t>As of May 2024, Connect America is the only provider on the PLT for Telecare Services. </a:t>
            </a:r>
            <a:endParaRPr lang="en-US" sz="2200" dirty="0">
              <a:latin typeface="+mn-lt"/>
            </a:endParaRPr>
          </a:p>
        </p:txBody>
      </p:sp>
      <p:sp>
        <p:nvSpPr>
          <p:cNvPr id="6"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9"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15</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254234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FBB633-07D9-6493-AEE4-18B008D16790}"/>
              </a:ext>
            </a:extLst>
          </p:cNvPr>
          <p:cNvSpPr txBox="1"/>
          <p:nvPr/>
        </p:nvSpPr>
        <p:spPr>
          <a:xfrm>
            <a:off x="552522" y="744526"/>
            <a:ext cx="5466459" cy="646331"/>
          </a:xfrm>
          <a:prstGeom prst="rect">
            <a:avLst/>
          </a:prstGeom>
          <a:noFill/>
        </p:spPr>
        <p:txBody>
          <a:bodyPr wrap="square" rtlCol="0">
            <a:sp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31" normalizeH="0" baseline="0" noProof="0" dirty="0" smtClean="0">
                <a:ln>
                  <a:noFill/>
                </a:ln>
                <a:solidFill>
                  <a:srgbClr val="030575"/>
                </a:solidFill>
                <a:effectLst/>
                <a:uLnTx/>
                <a:uFillTx/>
                <a:latin typeface="Segoe UI" panose="020B0502040204020203" pitchFamily="34" charset="0"/>
                <a:ea typeface="Open Sans" panose="020B0606030504020204" pitchFamily="34" charset="0"/>
                <a:cs typeface="Segoe UI" panose="020B0502040204020203" pitchFamily="34" charset="0"/>
              </a:rPr>
              <a:t>References:</a:t>
            </a:r>
            <a:endParaRPr kumimoji="0" lang="en-US" sz="3600" b="1" i="0" u="none" strike="noStrike" kern="1200" cap="none" spc="-31" normalizeH="0" baseline="0" noProof="0" dirty="0">
              <a:ln>
                <a:noFill/>
              </a:ln>
              <a:solidFill>
                <a:srgbClr val="03057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 name="Text Placeholder 2"/>
          <p:cNvSpPr>
            <a:spLocks noGrp="1"/>
          </p:cNvSpPr>
          <p:nvPr>
            <p:ph type="body" idx="1"/>
          </p:nvPr>
        </p:nvSpPr>
        <p:spPr>
          <a:xfrm>
            <a:off x="265282" y="1755200"/>
            <a:ext cx="11713358" cy="3921147"/>
          </a:xfrm>
        </p:spPr>
        <p:txBody>
          <a:bodyPr/>
          <a:lstStyle/>
          <a:p>
            <a:pPr marL="685800" indent="-457200">
              <a:buFont typeface="Arial" panose="020B0604020202020204" pitchFamily="34" charset="0"/>
              <a:buChar char="•"/>
            </a:pPr>
            <a:r>
              <a:rPr lang="en-US" sz="2600" dirty="0">
                <a:hlinkClick r:id="rId2"/>
              </a:rPr>
              <a:t>https://</a:t>
            </a:r>
            <a:r>
              <a:rPr lang="en-US" sz="2600" dirty="0" smtClean="0">
                <a:hlinkClick r:id="rId2"/>
              </a:rPr>
              <a:t>www.lamedicaid.com/provweb1/providermanuals/CCW2_main.htm</a:t>
            </a:r>
            <a:endParaRPr lang="en-US" sz="2600" dirty="0" smtClean="0"/>
          </a:p>
          <a:p>
            <a:pPr marL="685800" indent="-457200">
              <a:buFont typeface="Arial" panose="020B0604020202020204" pitchFamily="34" charset="0"/>
              <a:buChar char="•"/>
            </a:pPr>
            <a:r>
              <a:rPr lang="en-US" sz="2600" dirty="0">
                <a:hlinkClick r:id="rId3"/>
              </a:rPr>
              <a:t>https://</a:t>
            </a:r>
            <a:r>
              <a:rPr lang="en-US" sz="2600" dirty="0" smtClean="0">
                <a:hlinkClick r:id="rId3"/>
              </a:rPr>
              <a:t>ldh.la.gov/news/2923</a:t>
            </a:r>
            <a:endParaRPr lang="en-US" sz="2600" dirty="0" smtClean="0"/>
          </a:p>
          <a:p>
            <a:pPr marL="685800" indent="-457200">
              <a:buFont typeface="Arial" panose="020B0604020202020204" pitchFamily="34" charset="0"/>
              <a:buChar char="•"/>
            </a:pPr>
            <a:r>
              <a:rPr lang="en-US" sz="2600" dirty="0">
                <a:hlinkClick r:id="rId4"/>
              </a:rPr>
              <a:t>https://</a:t>
            </a:r>
            <a:r>
              <a:rPr lang="en-US" sz="2600" dirty="0" smtClean="0">
                <a:hlinkClick r:id="rId4"/>
              </a:rPr>
              <a:t>www.lamedicaid.com/Provweb1/fee_schedules/OAAS_Fee.htm</a:t>
            </a:r>
            <a:endParaRPr lang="en-US" sz="2600" dirty="0" smtClean="0"/>
          </a:p>
          <a:p>
            <a:pPr marL="685800" indent="-457200">
              <a:buFont typeface="Arial" panose="020B0604020202020204" pitchFamily="34" charset="0"/>
              <a:buChar char="•"/>
            </a:pPr>
            <a:r>
              <a:rPr lang="en-US" sz="2600" dirty="0">
                <a:hlinkClick r:id="rId5"/>
              </a:rPr>
              <a:t>https://</a:t>
            </a:r>
            <a:r>
              <a:rPr lang="en-US" sz="2600" dirty="0" smtClean="0">
                <a:hlinkClick r:id="rId5"/>
              </a:rPr>
              <a:t>www.lamedicaid.com/apps/provider_demographics/provider_map.aspx</a:t>
            </a:r>
            <a:endParaRPr lang="en-US" sz="2600" dirty="0" smtClean="0"/>
          </a:p>
          <a:p>
            <a:pPr marL="685800" indent="-457200">
              <a:buFont typeface="Arial" panose="020B0604020202020204" pitchFamily="34" charset="0"/>
              <a:buChar char="•"/>
            </a:pPr>
            <a:endParaRPr lang="en-US" sz="2600" dirty="0" smtClean="0"/>
          </a:p>
          <a:p>
            <a:pPr marL="685800" indent="-457200">
              <a:buFont typeface="Arial" panose="020B0604020202020204" pitchFamily="34" charset="0"/>
              <a:buChar char="•"/>
            </a:pPr>
            <a:endParaRPr lang="en-US" sz="2600" dirty="0" smtClean="0"/>
          </a:p>
          <a:p>
            <a:pPr marL="685800" indent="-457200">
              <a:buFont typeface="Arial" panose="020B0604020202020204" pitchFamily="34" charset="0"/>
              <a:buChar char="•"/>
            </a:pPr>
            <a:endParaRPr lang="en-US" dirty="0"/>
          </a:p>
        </p:txBody>
      </p:sp>
      <p:sp>
        <p:nvSpPr>
          <p:cNvPr id="6"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7"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16</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3650834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2" name="Google Shape;64;p21"/>
          <p:cNvSpPr txBox="1">
            <a:spLocks/>
          </p:cNvSpPr>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sz="1200" dirty="0" smtClean="0">
                <a:solidFill>
                  <a:schemeClr val="bg1"/>
                </a:solidFill>
                <a:latin typeface="Calibri" panose="020F0502020204030204" pitchFamily="34" charset="0"/>
                <a:cs typeface="Calibri" panose="020F0502020204030204" pitchFamily="34" charset="0"/>
              </a:rPr>
              <a:t>Issued June 3, 2024</a:t>
            </a:r>
            <a:endParaRPr lang="en-US" sz="1200" dirty="0">
              <a:solidFill>
                <a:schemeClr val="bg1"/>
              </a:solidFill>
              <a:latin typeface="Calibri" panose="020F0502020204030204" pitchFamily="34" charset="0"/>
              <a:cs typeface="Calibri" panose="020F0502020204030204" pitchFamily="34" charset="0"/>
            </a:endParaRPr>
          </a:p>
        </p:txBody>
      </p:sp>
      <p:sp>
        <p:nvSpPr>
          <p:cNvPr id="3" name="Google Shape;66;p21"/>
          <p:cNvSpPr txBox="1">
            <a:spLocks/>
          </p:cNvSpPr>
          <p:nvPr/>
        </p:nvSpPr>
        <p:spPr>
          <a:xfrm>
            <a:off x="9720197" y="6442785"/>
            <a:ext cx="207129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sz="1200" dirty="0" smtClean="0">
                <a:solidFill>
                  <a:schemeClr val="bg1"/>
                </a:solidFill>
              </a:rPr>
              <a:t>OAAS-TNG-24-006</a:t>
            </a:r>
          </a:p>
          <a:p>
            <a:r>
              <a:rPr lang="en-US" sz="1200" dirty="0" smtClean="0">
                <a:solidFill>
                  <a:schemeClr val="bg1"/>
                </a:solidFill>
              </a:rPr>
              <a:t>Slide </a:t>
            </a:r>
            <a:fld id="{00000000-1234-1234-1234-123412341234}" type="slidenum">
              <a:rPr lang="en-US" sz="1200" smtClean="0">
                <a:solidFill>
                  <a:schemeClr val="bg1"/>
                </a:solidFill>
              </a:rPr>
              <a:pPr/>
              <a:t>17</a:t>
            </a:fld>
            <a:r>
              <a:rPr lang="en-US" sz="1200" dirty="0" smtClean="0">
                <a:solidFill>
                  <a:schemeClr val="bg1"/>
                </a:solidFill>
              </a:rPr>
              <a:t> of 17</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BFBB633-07D9-6493-AEE4-18B008D16790}"/>
              </a:ext>
            </a:extLst>
          </p:cNvPr>
          <p:cNvSpPr txBox="1">
            <a:spLocks/>
          </p:cNvSpPr>
          <p:nvPr/>
        </p:nvSpPr>
        <p:spPr>
          <a:xfrm>
            <a:off x="698090" y="986556"/>
            <a:ext cx="10515600" cy="5355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lnSpc>
                <a:spcPct val="90000"/>
              </a:lnSpc>
              <a:buClrTx/>
              <a:buFontTx/>
              <a:buNone/>
              <a:defRPr/>
            </a:pPr>
            <a:r>
              <a:rPr lang="en-US" sz="3200" b="1" kern="1200" spc="-31" dirty="0">
                <a:solidFill>
                  <a:srgbClr val="030575"/>
                </a:solidFill>
                <a:latin typeface="Segoe UI" panose="020B0502040204020203" pitchFamily="34" charset="0"/>
                <a:ea typeface="Open Sans" panose="020B0606030504020204" pitchFamily="34" charset="0"/>
                <a:cs typeface="Segoe UI" panose="020B0502040204020203" pitchFamily="34" charset="0"/>
              </a:rPr>
              <a:t>Assistive Devices and Medical </a:t>
            </a:r>
            <a:r>
              <a:rPr lang="en-US" sz="3200" b="1" kern="1200" spc="-31" dirty="0" smtClean="0">
                <a:solidFill>
                  <a:srgbClr val="030575"/>
                </a:solidFill>
                <a:latin typeface="Segoe UI" panose="020B0502040204020203" pitchFamily="34" charset="0"/>
                <a:ea typeface="Open Sans" panose="020B0606030504020204" pitchFamily="34" charset="0"/>
                <a:cs typeface="Segoe UI" panose="020B0502040204020203" pitchFamily="34" charset="0"/>
              </a:rPr>
              <a:t>Supplies</a:t>
            </a:r>
            <a:endParaRPr lang="en-US" sz="2800" b="1" kern="1200" spc="-31" dirty="0">
              <a:solidFill>
                <a:srgbClr val="030575"/>
              </a:solidFill>
              <a:latin typeface="Segoe UI" panose="020B0502040204020203" pitchFamily="34" charset="0"/>
              <a:ea typeface="Open Sans" panose="020B0606030504020204" pitchFamily="34" charset="0"/>
              <a:cs typeface="Segoe UI" panose="020B0502040204020203" pitchFamily="34" charset="0"/>
            </a:endParaRPr>
          </a:p>
        </p:txBody>
      </p:sp>
      <p:sp>
        <p:nvSpPr>
          <p:cNvPr id="13" name="Rectangle 12"/>
          <p:cNvSpPr/>
          <p:nvPr/>
        </p:nvSpPr>
        <p:spPr>
          <a:xfrm>
            <a:off x="426959" y="3090141"/>
            <a:ext cx="11215691" cy="2573782"/>
          </a:xfrm>
          <a:prstGeom prst="rect">
            <a:avLst/>
          </a:prstGeom>
        </p:spPr>
        <p:txBody>
          <a:bodyPr wrap="square">
            <a:spAutoFit/>
          </a:bodyPr>
          <a:lstStyle/>
          <a:p>
            <a:pPr marL="457200">
              <a:lnSpc>
                <a:spcPct val="107000"/>
              </a:lnSpc>
              <a:spcAft>
                <a:spcPts val="800"/>
              </a:spcAft>
            </a:pPr>
            <a:r>
              <a:rPr lang="en-US" sz="2200" dirty="0" smtClean="0">
                <a:solidFill>
                  <a:schemeClr val="tx1">
                    <a:lumMod val="75000"/>
                  </a:schemeClr>
                </a:solidFill>
                <a:latin typeface="+mn-lt"/>
                <a:ea typeface="Calibri" panose="020F0502020204030204" pitchFamily="34" charset="0"/>
                <a:cs typeface="Times New Roman" panose="02020603050405020304" pitchFamily="18" charset="0"/>
              </a:rPr>
              <a:t>Telecare </a:t>
            </a:r>
            <a:r>
              <a:rPr lang="en-US" sz="2200" dirty="0">
                <a:solidFill>
                  <a:schemeClr val="tx1">
                    <a:lumMod val="75000"/>
                  </a:schemeClr>
                </a:solidFill>
                <a:latin typeface="+mn-lt"/>
                <a:ea typeface="Calibri" panose="020F0502020204030204" pitchFamily="34" charset="0"/>
                <a:cs typeface="Times New Roman" panose="02020603050405020304" pitchFamily="18" charset="0"/>
              </a:rPr>
              <a:t>is a delivery of care services </a:t>
            </a:r>
            <a:r>
              <a:rPr lang="en-US" sz="2200" dirty="0" smtClean="0">
                <a:solidFill>
                  <a:schemeClr val="tx1">
                    <a:lumMod val="75000"/>
                  </a:schemeClr>
                </a:solidFill>
                <a:latin typeface="+mn-lt"/>
                <a:ea typeface="Calibri" panose="020F0502020204030204" pitchFamily="34" charset="0"/>
                <a:cs typeface="Times New Roman" panose="02020603050405020304" pitchFamily="18" charset="0"/>
              </a:rPr>
              <a:t>in </a:t>
            </a:r>
            <a:r>
              <a:rPr lang="en-US" sz="2200" dirty="0">
                <a:solidFill>
                  <a:schemeClr val="tx1">
                    <a:lumMod val="75000"/>
                  </a:schemeClr>
                </a:solidFill>
                <a:latin typeface="+mn-lt"/>
                <a:ea typeface="Calibri" panose="020F0502020204030204" pitchFamily="34" charset="0"/>
                <a:cs typeface="Times New Roman" panose="02020603050405020304" pitchFamily="18" charset="0"/>
              </a:rPr>
              <a:t>their home by means of telecommunications and/or computerized devices to improve outcomes and quality of life, increase independence and access to health care, and reduce health care costs.  </a:t>
            </a:r>
            <a:endParaRPr lang="en-US" sz="2200" dirty="0" smtClean="0">
              <a:solidFill>
                <a:schemeClr val="tx1">
                  <a:lumMod val="75000"/>
                </a:schemeClr>
              </a:solidFill>
              <a:latin typeface="+mn-lt"/>
              <a:ea typeface="Calibri" panose="020F0502020204030204" pitchFamily="34" charset="0"/>
              <a:cs typeface="Times New Roman" panose="02020603050405020304" pitchFamily="18" charset="0"/>
            </a:endParaRPr>
          </a:p>
          <a:p>
            <a:pPr marL="457200">
              <a:lnSpc>
                <a:spcPct val="107000"/>
              </a:lnSpc>
              <a:spcAft>
                <a:spcPts val="800"/>
              </a:spcAft>
            </a:pPr>
            <a:r>
              <a:rPr lang="en-US" sz="2200" dirty="0" smtClean="0">
                <a:solidFill>
                  <a:schemeClr val="tx1">
                    <a:lumMod val="75000"/>
                  </a:schemeClr>
                </a:solidFill>
                <a:latin typeface="+mn-lt"/>
                <a:ea typeface="Calibri" panose="020F0502020204030204" pitchFamily="34" charset="0"/>
                <a:cs typeface="Times New Roman" panose="02020603050405020304" pitchFamily="18" charset="0"/>
              </a:rPr>
              <a:t>Telecare </a:t>
            </a:r>
            <a:r>
              <a:rPr lang="en-US" sz="2200" dirty="0">
                <a:solidFill>
                  <a:schemeClr val="tx1">
                    <a:lumMod val="75000"/>
                  </a:schemeClr>
                </a:solidFill>
                <a:latin typeface="+mn-lt"/>
                <a:ea typeface="Calibri" panose="020F0502020204030204" pitchFamily="34" charset="0"/>
                <a:cs typeface="Times New Roman" panose="02020603050405020304" pitchFamily="18" charset="0"/>
              </a:rPr>
              <a:t>services include the following</a:t>
            </a:r>
            <a:r>
              <a:rPr lang="en-US" sz="2200" dirty="0" smtClean="0">
                <a:solidFill>
                  <a:schemeClr val="tx1">
                    <a:lumMod val="75000"/>
                  </a:schemeClr>
                </a:solidFill>
                <a:latin typeface="+mn-lt"/>
                <a:ea typeface="Calibri" panose="020F0502020204030204" pitchFamily="34" charset="0"/>
                <a:cs typeface="Times New Roman" panose="02020603050405020304" pitchFamily="18" charset="0"/>
              </a:rPr>
              <a:t>:</a:t>
            </a:r>
          </a:p>
          <a:p>
            <a:pPr marL="457200" indent="457200">
              <a:lnSpc>
                <a:spcPct val="107000"/>
              </a:lnSpc>
              <a:spcAft>
                <a:spcPts val="800"/>
              </a:spcAft>
            </a:pPr>
            <a:r>
              <a:rPr lang="en-US" dirty="0" smtClean="0">
                <a:solidFill>
                  <a:schemeClr val="tx1">
                    <a:lumMod val="75000"/>
                  </a:schemeClr>
                </a:solidFill>
                <a:ea typeface="Calibri" panose="020F0502020204030204" pitchFamily="34" charset="0"/>
                <a:cs typeface="Times New Roman" panose="02020603050405020304" pitchFamily="18" charset="0"/>
              </a:rPr>
              <a:t>●</a:t>
            </a:r>
            <a:r>
              <a:rPr lang="en-US" sz="2200" dirty="0" smtClean="0">
                <a:solidFill>
                  <a:schemeClr val="tx1">
                    <a:lumMod val="75000"/>
                  </a:schemeClr>
                </a:solidFill>
                <a:ea typeface="Calibri" panose="020F0502020204030204" pitchFamily="34" charset="0"/>
                <a:cs typeface="Times New Roman" panose="02020603050405020304" pitchFamily="18" charset="0"/>
              </a:rPr>
              <a:t> </a:t>
            </a:r>
            <a:r>
              <a:rPr lang="en-US" sz="2200" dirty="0" smtClean="0">
                <a:solidFill>
                  <a:schemeClr val="tx1">
                    <a:lumMod val="75000"/>
                  </a:schemeClr>
                </a:solidFill>
                <a:highlight>
                  <a:srgbClr val="FFFF00"/>
                </a:highlight>
                <a:latin typeface="+mn-lt"/>
                <a:ea typeface="Calibri" panose="020F0502020204030204" pitchFamily="34" charset="0"/>
                <a:cs typeface="Times New Roman" panose="02020603050405020304" pitchFamily="18" charset="0"/>
              </a:rPr>
              <a:t>Health Status Monitoring</a:t>
            </a:r>
            <a:r>
              <a:rPr lang="en-US" sz="2200" dirty="0" smtClean="0">
                <a:solidFill>
                  <a:schemeClr val="tx1">
                    <a:lumMod val="75000"/>
                  </a:schemeClr>
                </a:solidFill>
                <a:latin typeface="+mn-lt"/>
                <a:ea typeface="Calibri" panose="020F0502020204030204" pitchFamily="34" charset="0"/>
                <a:cs typeface="Times New Roman" panose="02020603050405020304" pitchFamily="18" charset="0"/>
              </a:rPr>
              <a:t> </a:t>
            </a:r>
          </a:p>
          <a:p>
            <a:pPr marL="457200" indent="457200">
              <a:lnSpc>
                <a:spcPct val="107000"/>
              </a:lnSpc>
              <a:spcAft>
                <a:spcPts val="800"/>
              </a:spcAft>
            </a:pPr>
            <a:r>
              <a:rPr lang="en-US" dirty="0" smtClean="0">
                <a:solidFill>
                  <a:schemeClr val="tx1">
                    <a:lumMod val="75000"/>
                  </a:schemeClr>
                </a:solidFill>
                <a:ea typeface="Calibri" panose="020F0502020204030204" pitchFamily="34" charset="0"/>
                <a:cs typeface="Times New Roman" panose="02020603050405020304" pitchFamily="18" charset="0"/>
              </a:rPr>
              <a:t>● </a:t>
            </a:r>
            <a:r>
              <a:rPr lang="en-US" sz="2200" dirty="0" smtClean="0">
                <a:solidFill>
                  <a:schemeClr val="tx1">
                    <a:lumMod val="75000"/>
                  </a:schemeClr>
                </a:solidFill>
                <a:highlight>
                  <a:srgbClr val="FFFF00"/>
                </a:highlight>
                <a:ea typeface="Calibri" panose="020F0502020204030204" pitchFamily="34" charset="0"/>
                <a:cs typeface="Times New Roman" panose="02020603050405020304" pitchFamily="18" charset="0"/>
              </a:rPr>
              <a:t>Medication Dispensing and Monitoring</a:t>
            </a:r>
            <a:endParaRPr lang="en-US" sz="2200" dirty="0">
              <a:solidFill>
                <a:schemeClr val="tx1">
                  <a:lumMod val="75000"/>
                </a:schemeClr>
              </a:solidFill>
              <a:effectLst/>
              <a:latin typeface="+mn-lt"/>
              <a:ea typeface="Calibri" panose="020F0502020204030204" pitchFamily="34" charset="0"/>
              <a:cs typeface="Times New Roman" panose="02020603050405020304" pitchFamily="18" charset="0"/>
            </a:endParaRPr>
          </a:p>
        </p:txBody>
      </p:sp>
      <p:sp>
        <p:nvSpPr>
          <p:cNvPr id="14" name="Bevel 13"/>
          <p:cNvSpPr/>
          <p:nvPr/>
        </p:nvSpPr>
        <p:spPr>
          <a:xfrm>
            <a:off x="4040372" y="1722474"/>
            <a:ext cx="3381154" cy="1212112"/>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050" t="40000" r="25181" b="49692"/>
          <a:stretch/>
        </p:blipFill>
        <p:spPr>
          <a:xfrm>
            <a:off x="4252060" y="1881945"/>
            <a:ext cx="2893019" cy="791612"/>
          </a:xfrm>
          <a:prstGeom prst="rect">
            <a:avLst/>
          </a:prstGeom>
        </p:spPr>
      </p:pic>
      <p:sp>
        <p:nvSpPr>
          <p:cNvPr id="7"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8"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2</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2523385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BFBB633-07D9-6493-AEE4-18B008D16790}"/>
              </a:ext>
            </a:extLst>
          </p:cNvPr>
          <p:cNvSpPr txBox="1">
            <a:spLocks/>
          </p:cNvSpPr>
          <p:nvPr/>
        </p:nvSpPr>
        <p:spPr>
          <a:xfrm>
            <a:off x="698090" y="927562"/>
            <a:ext cx="10515600" cy="5355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lnSpc>
                <a:spcPct val="90000"/>
              </a:lnSpc>
              <a:buClrTx/>
              <a:buFontTx/>
              <a:buNone/>
              <a:defRPr/>
            </a:pPr>
            <a:r>
              <a:rPr lang="en-US" sz="3200" b="1" kern="1200" spc="-31" dirty="0" smtClean="0">
                <a:solidFill>
                  <a:srgbClr val="030575"/>
                </a:solidFill>
                <a:latin typeface="Segoe UI" panose="020B0502040204020203" pitchFamily="34" charset="0"/>
                <a:ea typeface="Open Sans" panose="020B0606030504020204" pitchFamily="34" charset="0"/>
                <a:cs typeface="Segoe UI" panose="020B0502040204020203" pitchFamily="34" charset="0"/>
              </a:rPr>
              <a:t>Telecare</a:t>
            </a:r>
            <a:endParaRPr lang="en-US" sz="2800" b="1" kern="1200" spc="-31" dirty="0">
              <a:solidFill>
                <a:srgbClr val="030575"/>
              </a:solidFill>
              <a:latin typeface="Segoe UI" panose="020B0502040204020203" pitchFamily="34" charset="0"/>
              <a:ea typeface="Open Sans" panose="020B0606030504020204" pitchFamily="34" charset="0"/>
              <a:cs typeface="Segoe UI" panose="020B0502040204020203" pitchFamily="34" charset="0"/>
            </a:endParaRPr>
          </a:p>
        </p:txBody>
      </p:sp>
      <p:sp>
        <p:nvSpPr>
          <p:cNvPr id="13" name="Rectangle 12"/>
          <p:cNvSpPr/>
          <p:nvPr/>
        </p:nvSpPr>
        <p:spPr>
          <a:xfrm>
            <a:off x="469490" y="1700000"/>
            <a:ext cx="10972800" cy="3606115"/>
          </a:xfrm>
          <a:prstGeom prst="rect">
            <a:avLst/>
          </a:prstGeom>
        </p:spPr>
        <p:txBody>
          <a:bodyPr wrap="square">
            <a:spAutoFit/>
          </a:bodyPr>
          <a:lstStyle/>
          <a:p>
            <a:pPr marL="457200">
              <a:lnSpc>
                <a:spcPct val="107000"/>
              </a:lnSpc>
              <a:spcAft>
                <a:spcPts val="800"/>
              </a:spcAft>
            </a:pPr>
            <a:r>
              <a:rPr lang="en-US" sz="2200" dirty="0">
                <a:solidFill>
                  <a:schemeClr val="tx1">
                    <a:lumMod val="75000"/>
                  </a:schemeClr>
                </a:solidFill>
                <a:latin typeface="+mn-lt"/>
                <a:ea typeface="Calibri" panose="020F0502020204030204" pitchFamily="34" charset="0"/>
                <a:cs typeface="Times New Roman" panose="02020603050405020304" pitchFamily="18" charset="0"/>
              </a:rPr>
              <a:t>Monthly telecare services consist of the following:   </a:t>
            </a:r>
          </a:p>
          <a:p>
            <a:pPr marL="457200">
              <a:lnSpc>
                <a:spcPct val="107000"/>
              </a:lnSpc>
              <a:spcAft>
                <a:spcPts val="800"/>
              </a:spcAft>
            </a:pPr>
            <a:r>
              <a:rPr lang="en-US" sz="2200" dirty="0">
                <a:solidFill>
                  <a:schemeClr val="tx1">
                    <a:lumMod val="75000"/>
                  </a:schemeClr>
                </a:solidFill>
                <a:latin typeface="+mn-lt"/>
                <a:ea typeface="Calibri" panose="020F0502020204030204" pitchFamily="34" charset="0"/>
                <a:cs typeface="Times New Roman" panose="02020603050405020304" pitchFamily="18" charset="0"/>
              </a:rPr>
              <a:t>1. Delivering, furnishing, maintaining, and repairing/replacing </a:t>
            </a:r>
            <a:r>
              <a:rPr lang="en-US" sz="2200" dirty="0" smtClean="0">
                <a:solidFill>
                  <a:schemeClr val="tx1">
                    <a:lumMod val="75000"/>
                  </a:schemeClr>
                </a:solidFill>
                <a:latin typeface="+mn-lt"/>
                <a:ea typeface="Calibri" panose="020F0502020204030204" pitchFamily="34" charset="0"/>
                <a:cs typeface="Times New Roman" panose="02020603050405020304" pitchFamily="18" charset="0"/>
              </a:rPr>
              <a:t>equipment;</a:t>
            </a:r>
            <a:endParaRPr lang="en-US" sz="2200" dirty="0">
              <a:solidFill>
                <a:schemeClr val="tx1">
                  <a:lumMod val="75000"/>
                </a:schemeClr>
              </a:solidFill>
              <a:latin typeface="+mn-lt"/>
              <a:ea typeface="Calibri" panose="020F0502020204030204" pitchFamily="34" charset="0"/>
              <a:cs typeface="Times New Roman" panose="02020603050405020304" pitchFamily="18" charset="0"/>
            </a:endParaRPr>
          </a:p>
          <a:p>
            <a:pPr marL="457200">
              <a:lnSpc>
                <a:spcPct val="107000"/>
              </a:lnSpc>
              <a:spcAft>
                <a:spcPts val="800"/>
              </a:spcAft>
            </a:pPr>
            <a:r>
              <a:rPr lang="en-US" sz="2200" dirty="0">
                <a:solidFill>
                  <a:schemeClr val="tx1">
                    <a:lumMod val="75000"/>
                  </a:schemeClr>
                </a:solidFill>
                <a:latin typeface="+mn-lt"/>
                <a:ea typeface="Calibri" panose="020F0502020204030204" pitchFamily="34" charset="0"/>
                <a:cs typeface="Times New Roman" panose="02020603050405020304" pitchFamily="18" charset="0"/>
              </a:rPr>
              <a:t>2. Monitoring of specific service activities by qualified staff;  </a:t>
            </a:r>
          </a:p>
          <a:p>
            <a:pPr marL="457200">
              <a:lnSpc>
                <a:spcPct val="107000"/>
              </a:lnSpc>
              <a:spcAft>
                <a:spcPts val="800"/>
              </a:spcAft>
            </a:pPr>
            <a:r>
              <a:rPr lang="en-US" sz="2200" dirty="0">
                <a:solidFill>
                  <a:schemeClr val="tx1">
                    <a:lumMod val="75000"/>
                  </a:schemeClr>
                </a:solidFill>
                <a:latin typeface="+mn-lt"/>
                <a:ea typeface="Calibri" panose="020F0502020204030204" pitchFamily="34" charset="0"/>
                <a:cs typeface="Times New Roman" panose="02020603050405020304" pitchFamily="18" charset="0"/>
              </a:rPr>
              <a:t>3. Training in the use of the equipment;  </a:t>
            </a:r>
          </a:p>
          <a:p>
            <a:pPr marL="457200">
              <a:lnSpc>
                <a:spcPct val="107000"/>
              </a:lnSpc>
              <a:spcAft>
                <a:spcPts val="800"/>
              </a:spcAft>
            </a:pPr>
            <a:r>
              <a:rPr lang="en-US" sz="2200" dirty="0">
                <a:solidFill>
                  <a:schemeClr val="tx1">
                    <a:lumMod val="75000"/>
                  </a:schemeClr>
                </a:solidFill>
                <a:latin typeface="+mn-lt"/>
                <a:ea typeface="Calibri" panose="020F0502020204030204" pitchFamily="34" charset="0"/>
                <a:cs typeface="Times New Roman" panose="02020603050405020304" pitchFamily="18" charset="0"/>
              </a:rPr>
              <a:t>4. Cleaning and storing equipment;  </a:t>
            </a:r>
          </a:p>
          <a:p>
            <a:pPr marL="457200">
              <a:lnSpc>
                <a:spcPct val="107000"/>
              </a:lnSpc>
              <a:spcAft>
                <a:spcPts val="800"/>
              </a:spcAft>
            </a:pPr>
            <a:r>
              <a:rPr lang="en-US" sz="2200" dirty="0">
                <a:solidFill>
                  <a:schemeClr val="tx1">
                    <a:lumMod val="75000"/>
                  </a:schemeClr>
                </a:solidFill>
                <a:latin typeface="+mn-lt"/>
                <a:ea typeface="Calibri" panose="020F0502020204030204" pitchFamily="34" charset="0"/>
                <a:cs typeface="Times New Roman" panose="02020603050405020304" pitchFamily="18" charset="0"/>
              </a:rPr>
              <a:t>5. Providing remote teaching and coaching as necessary; and  </a:t>
            </a:r>
          </a:p>
          <a:p>
            <a:pPr marL="457200">
              <a:lnSpc>
                <a:spcPct val="107000"/>
              </a:lnSpc>
              <a:spcAft>
                <a:spcPts val="800"/>
              </a:spcAft>
            </a:pPr>
            <a:r>
              <a:rPr lang="en-US" sz="2200" dirty="0">
                <a:solidFill>
                  <a:schemeClr val="tx1">
                    <a:lumMod val="75000"/>
                  </a:schemeClr>
                </a:solidFill>
                <a:latin typeface="+mn-lt"/>
                <a:ea typeface="Calibri" panose="020F0502020204030204" pitchFamily="34" charset="0"/>
                <a:cs typeface="Times New Roman" panose="02020603050405020304" pitchFamily="18" charset="0"/>
              </a:rPr>
              <a:t>6. Analyzing data, developing and documenting interventions by qualified staff based on information/data reported. </a:t>
            </a:r>
            <a:endParaRPr lang="en-US" sz="2200" dirty="0">
              <a:solidFill>
                <a:schemeClr val="tx1">
                  <a:lumMod val="75000"/>
                </a:schemeClr>
              </a:solidFill>
              <a:effectLst/>
              <a:latin typeface="+mn-lt"/>
              <a:ea typeface="Calibri" panose="020F0502020204030204" pitchFamily="34" charset="0"/>
              <a:cs typeface="Times New Roman" panose="02020603050405020304" pitchFamily="18" charset="0"/>
            </a:endParaRPr>
          </a:p>
        </p:txBody>
      </p:sp>
      <p:sp>
        <p:nvSpPr>
          <p:cNvPr id="5"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6"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3</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1729796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95120F9-7BE8-3B58-1BDD-820CDE9FE62B}"/>
              </a:ext>
            </a:extLst>
          </p:cNvPr>
          <p:cNvCxnSpPr>
            <a:cxnSpLocks/>
          </p:cNvCxnSpPr>
          <p:nvPr/>
        </p:nvCxnSpPr>
        <p:spPr>
          <a:xfrm>
            <a:off x="863045" y="2340659"/>
            <a:ext cx="4130936" cy="0"/>
          </a:xfrm>
          <a:prstGeom prst="line">
            <a:avLst/>
          </a:prstGeom>
          <a:ln w="9525"/>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1BFBB633-07D9-6493-AEE4-18B008D16790}"/>
              </a:ext>
            </a:extLst>
          </p:cNvPr>
          <p:cNvSpPr txBox="1"/>
          <p:nvPr/>
        </p:nvSpPr>
        <p:spPr>
          <a:xfrm>
            <a:off x="501722" y="1281919"/>
            <a:ext cx="5466459" cy="535531"/>
          </a:xfrm>
          <a:prstGeom prst="rect">
            <a:avLst/>
          </a:prstGeom>
          <a:noFill/>
        </p:spPr>
        <p:txBody>
          <a:bodyPr wrap="square" rtlCol="0">
            <a:sp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31" normalizeH="0" baseline="0" noProof="0" dirty="0" smtClean="0">
                <a:ln>
                  <a:noFill/>
                </a:ln>
                <a:solidFill>
                  <a:srgbClr val="030575"/>
                </a:solidFill>
                <a:effectLst/>
                <a:uLnTx/>
                <a:uFillTx/>
                <a:latin typeface="Segoe UI" panose="020B0502040204020203" pitchFamily="34" charset="0"/>
                <a:ea typeface="Open Sans" panose="020B0606030504020204" pitchFamily="34" charset="0"/>
                <a:cs typeface="Segoe UI" panose="020B0502040204020203" pitchFamily="34" charset="0"/>
              </a:rPr>
              <a:t>Connecting Health &amp;</a:t>
            </a:r>
            <a:r>
              <a:rPr kumimoji="0" lang="en-US" sz="3200" b="1" i="0" u="none" strike="noStrike" kern="1200" cap="none" spc="-31" normalizeH="0" noProof="0" dirty="0" smtClean="0">
                <a:ln>
                  <a:noFill/>
                </a:ln>
                <a:solidFill>
                  <a:srgbClr val="030575"/>
                </a:solidFill>
                <a:effectLst/>
                <a:uLnTx/>
                <a:uFillTx/>
                <a:latin typeface="Segoe UI" panose="020B0502040204020203" pitchFamily="34" charset="0"/>
                <a:ea typeface="Open Sans" panose="020B0606030504020204" pitchFamily="34" charset="0"/>
                <a:cs typeface="Segoe UI" panose="020B0502040204020203" pitchFamily="34" charset="0"/>
              </a:rPr>
              <a:t> Home</a:t>
            </a:r>
            <a:endParaRPr kumimoji="0" lang="en-US" sz="2800" b="1" i="0" u="none" strike="noStrike" kern="1200" cap="none" spc="-31" normalizeH="0" baseline="0" noProof="0" dirty="0">
              <a:ln>
                <a:noFill/>
              </a:ln>
              <a:solidFill>
                <a:srgbClr val="03057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5A4DE0FE-51AA-4869-193A-172C54FFC8B0}"/>
              </a:ext>
            </a:extLst>
          </p:cNvPr>
          <p:cNvSpPr txBox="1"/>
          <p:nvPr/>
        </p:nvSpPr>
        <p:spPr>
          <a:xfrm>
            <a:off x="501722" y="2601169"/>
            <a:ext cx="5120722" cy="1868884"/>
          </a:xfrm>
          <a:prstGeom prst="rect">
            <a:avLst/>
          </a:prstGeom>
          <a:noFill/>
        </p:spPr>
        <p:txBody>
          <a:bodyPr wrap="square" lIns="91440" tIns="45720" rIns="91440" bIns="45720" rtlCol="0" anchor="t">
            <a:noAutofit/>
          </a:bodyPr>
          <a:lstStyle/>
          <a:p>
            <a:pPr algn="ctr" defTabSz="914377">
              <a:lnSpc>
                <a:spcPct val="120000"/>
              </a:lnSpc>
              <a:defRPr/>
            </a:pPr>
            <a:r>
              <a:rPr kumimoji="0" lang="en-US" sz="2400" b="0" i="0" u="none" strike="noStrike" kern="1200" cap="none" spc="0" normalizeH="0" baseline="0" noProof="0" dirty="0" smtClean="0">
                <a:ln>
                  <a:noFill/>
                </a:ln>
                <a:solidFill>
                  <a:schemeClr val="tx1">
                    <a:lumMod val="75000"/>
                  </a:schemeClr>
                </a:solidFill>
                <a:effectLst/>
                <a:uLnTx/>
                <a:uFillTx/>
                <a:latin typeface="+mn-lt"/>
                <a:ea typeface="Open Sans"/>
                <a:cs typeface="Arial" panose="020B0604020202020204" pitchFamily="34" charset="0"/>
              </a:rPr>
              <a:t>Telecare is the </a:t>
            </a:r>
            <a:r>
              <a:rPr kumimoji="0" lang="en-US" sz="2400" b="0" i="0" u="none" strike="noStrike" kern="1200" cap="none" spc="0" normalizeH="0" baseline="0" noProof="0" dirty="0">
                <a:ln>
                  <a:noFill/>
                </a:ln>
                <a:solidFill>
                  <a:schemeClr val="tx1">
                    <a:lumMod val="75000"/>
                  </a:schemeClr>
                </a:solidFill>
                <a:effectLst/>
                <a:uLnTx/>
                <a:uFillTx/>
                <a:latin typeface="+mn-lt"/>
                <a:ea typeface="Open Sans"/>
                <a:cs typeface="Arial" panose="020B0604020202020204" pitchFamily="34" charset="0"/>
              </a:rPr>
              <a:t>next-generation, </a:t>
            </a:r>
            <a:r>
              <a:rPr kumimoji="0" lang="en-US" sz="2400" b="0" i="0" u="none" strike="noStrike" kern="1200" cap="none" spc="0" normalizeH="0" baseline="0" noProof="0" dirty="0" smtClean="0">
                <a:ln>
                  <a:noFill/>
                </a:ln>
                <a:solidFill>
                  <a:schemeClr val="tx1">
                    <a:lumMod val="75000"/>
                  </a:schemeClr>
                </a:solidFill>
                <a:effectLst/>
                <a:uLnTx/>
                <a:uFillTx/>
                <a:latin typeface="+mn-lt"/>
                <a:ea typeface="Open Sans"/>
                <a:cs typeface="Arial" panose="020B0604020202020204" pitchFamily="34" charset="0"/>
              </a:rPr>
              <a:t>digital </a:t>
            </a:r>
            <a:r>
              <a:rPr kumimoji="0" lang="en-US" sz="2400" b="0" i="0" u="none" strike="noStrike" kern="1200" cap="none" spc="0" normalizeH="0" baseline="0" noProof="0" dirty="0">
                <a:ln>
                  <a:noFill/>
                </a:ln>
                <a:solidFill>
                  <a:schemeClr val="tx1">
                    <a:lumMod val="75000"/>
                  </a:schemeClr>
                </a:solidFill>
                <a:effectLst/>
                <a:uLnTx/>
                <a:uFillTx/>
                <a:latin typeface="+mn-lt"/>
                <a:ea typeface="Open Sans"/>
                <a:cs typeface="Arial" panose="020B0604020202020204" pitchFamily="34" charset="0"/>
              </a:rPr>
              <a:t>health and safety platform that helps aging</a:t>
            </a:r>
            <a:r>
              <a:rPr lang="en-US" sz="2400" dirty="0">
                <a:solidFill>
                  <a:schemeClr val="tx1">
                    <a:lumMod val="75000"/>
                  </a:schemeClr>
                </a:solidFill>
                <a:latin typeface="+mn-lt"/>
                <a:ea typeface="Open Sans"/>
                <a:cs typeface="Arial" panose="020B0604020202020204" pitchFamily="34" charset="0"/>
              </a:rPr>
              <a:t>, at-risk,</a:t>
            </a:r>
            <a:r>
              <a:rPr kumimoji="0" lang="en-US" sz="2400" b="0" i="0" u="none" strike="noStrike" kern="1200" cap="none" spc="0" normalizeH="0" baseline="0" noProof="0" dirty="0">
                <a:ln>
                  <a:noFill/>
                </a:ln>
                <a:solidFill>
                  <a:schemeClr val="tx1">
                    <a:lumMod val="75000"/>
                  </a:schemeClr>
                </a:solidFill>
                <a:effectLst/>
                <a:uLnTx/>
                <a:uFillTx/>
                <a:latin typeface="+mn-lt"/>
                <a:ea typeface="Open Sans"/>
                <a:cs typeface="Arial" panose="020B0604020202020204" pitchFamily="34" charset="0"/>
              </a:rPr>
              <a:t> and chronic populations live well at home.</a:t>
            </a:r>
            <a:endParaRPr kumimoji="0" lang="en-US" sz="2400" b="1" i="0" u="none" strike="noStrike" kern="1200" cap="none" spc="0" normalizeH="0" baseline="0" noProof="0" dirty="0">
              <a:ln>
                <a:noFill/>
              </a:ln>
              <a:solidFill>
                <a:schemeClr val="tx1">
                  <a:lumMod val="75000"/>
                </a:schemeClr>
              </a:solidFill>
              <a:effectLst/>
              <a:uLnTx/>
              <a:uFillTx/>
              <a:latin typeface="+mn-lt"/>
              <a:ea typeface="Open Sans"/>
              <a:cs typeface="Arial" panose="020B06040202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4953" t="3452" r="23043" b="77767"/>
          <a:stretch/>
        </p:blipFill>
        <p:spPr>
          <a:xfrm>
            <a:off x="5968181" y="2143433"/>
            <a:ext cx="5738720" cy="2930013"/>
          </a:xfrm>
          <a:prstGeom prst="rect">
            <a:avLst/>
          </a:prstGeom>
        </p:spPr>
      </p:pic>
      <p:sp>
        <p:nvSpPr>
          <p:cNvPr id="8"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9"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4</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399255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3AFF0-1214-D9CC-38E6-79DCDD75A788}"/>
              </a:ext>
            </a:extLst>
          </p:cNvPr>
          <p:cNvSpPr txBox="1">
            <a:spLocks/>
          </p:cNvSpPr>
          <p:nvPr/>
        </p:nvSpPr>
        <p:spPr>
          <a:xfrm>
            <a:off x="502646" y="1972574"/>
            <a:ext cx="10395726" cy="2720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latin typeface="+mn-lt"/>
              </a:rPr>
              <a:t>Access </a:t>
            </a:r>
            <a:r>
              <a:rPr lang="en-US" dirty="0">
                <a:latin typeface="+mn-lt"/>
              </a:rPr>
              <a:t>to care outside of conventional clinical </a:t>
            </a:r>
            <a:r>
              <a:rPr lang="en-US" dirty="0" smtClean="0">
                <a:latin typeface="+mn-lt"/>
              </a:rPr>
              <a:t>setting.</a:t>
            </a:r>
          </a:p>
          <a:p>
            <a:r>
              <a:rPr lang="en-US" b="1" dirty="0" smtClean="0">
                <a:latin typeface="+mn-lt"/>
              </a:rPr>
              <a:t>Education </a:t>
            </a:r>
            <a:r>
              <a:rPr lang="en-US" dirty="0" smtClean="0">
                <a:latin typeface="+mn-lt"/>
              </a:rPr>
              <a:t>via qualified </a:t>
            </a:r>
            <a:r>
              <a:rPr lang="en-US" dirty="0">
                <a:latin typeface="+mn-lt"/>
              </a:rPr>
              <a:t>healthcare </a:t>
            </a:r>
            <a:r>
              <a:rPr lang="en-US" dirty="0" smtClean="0">
                <a:latin typeface="+mn-lt"/>
              </a:rPr>
              <a:t>professional. </a:t>
            </a:r>
            <a:endParaRPr lang="en-US" dirty="0">
              <a:latin typeface="+mn-lt"/>
            </a:endParaRPr>
          </a:p>
          <a:p>
            <a:r>
              <a:rPr lang="en-US" b="1" dirty="0" smtClean="0">
                <a:latin typeface="+mn-lt"/>
              </a:rPr>
              <a:t>Promotes </a:t>
            </a:r>
            <a:r>
              <a:rPr lang="en-US" dirty="0" smtClean="0">
                <a:latin typeface="+mn-lt"/>
              </a:rPr>
              <a:t>proactive interventions with steady ongoing monitoring/reporting. </a:t>
            </a:r>
          </a:p>
          <a:p>
            <a:r>
              <a:rPr lang="en-US" b="1" dirty="0">
                <a:latin typeface="+mn-lt"/>
              </a:rPr>
              <a:t>Empowers</a:t>
            </a:r>
            <a:r>
              <a:rPr lang="en-US" dirty="0">
                <a:latin typeface="+mn-lt"/>
              </a:rPr>
              <a:t> </a:t>
            </a:r>
            <a:r>
              <a:rPr lang="en-US" dirty="0" smtClean="0">
                <a:latin typeface="+mn-lt"/>
              </a:rPr>
              <a:t>participants </a:t>
            </a:r>
            <a:r>
              <a:rPr lang="en-US" dirty="0">
                <a:latin typeface="+mn-lt"/>
              </a:rPr>
              <a:t>to feel more engaged in their treatment plan by having access to daily results. </a:t>
            </a:r>
          </a:p>
        </p:txBody>
      </p:sp>
      <p:sp>
        <p:nvSpPr>
          <p:cNvPr id="4" name="Title 1">
            <a:extLst>
              <a:ext uri="{FF2B5EF4-FFF2-40B4-BE49-F238E27FC236}">
                <a16:creationId xmlns:a16="http://schemas.microsoft.com/office/drawing/2014/main" id="{E3941051-A8AB-CD36-9D4C-29123030355E}"/>
              </a:ext>
            </a:extLst>
          </p:cNvPr>
          <p:cNvSpPr txBox="1">
            <a:spLocks/>
          </p:cNvSpPr>
          <p:nvPr/>
        </p:nvSpPr>
        <p:spPr>
          <a:xfrm>
            <a:off x="502646" y="1033619"/>
            <a:ext cx="105156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30575"/>
                </a:solidFill>
                <a:effectLst/>
                <a:uLnTx/>
                <a:uFillTx/>
                <a:latin typeface="Segoe UI" panose="020B0502040204020203" pitchFamily="34" charset="0"/>
                <a:ea typeface="+mj-ea"/>
                <a:cs typeface="Segoe UI" panose="020B0502040204020203" pitchFamily="34" charset="0"/>
              </a:rPr>
              <a:t>Benefits of Telecare services</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sp>
        <p:nvSpPr>
          <p:cNvPr id="5"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6"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5</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3522336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41758A-D0A5-24EF-6D92-6670A945182F}"/>
              </a:ext>
            </a:extLst>
          </p:cNvPr>
          <p:cNvGrpSpPr/>
          <p:nvPr/>
        </p:nvGrpSpPr>
        <p:grpSpPr>
          <a:xfrm>
            <a:off x="7857163" y="895253"/>
            <a:ext cx="2542599" cy="1374154"/>
            <a:chOff x="9223857" y="738196"/>
            <a:chExt cx="2164306" cy="1239463"/>
          </a:xfrm>
        </p:grpSpPr>
        <p:sp>
          <p:nvSpPr>
            <p:cNvPr id="4" name="Arrow: Up 9">
              <a:extLst>
                <a:ext uri="{FF2B5EF4-FFF2-40B4-BE49-F238E27FC236}">
                  <a16:creationId xmlns:a16="http://schemas.microsoft.com/office/drawing/2014/main" id="{6904A4ED-CE60-4A0F-26A7-03E6D2356B4C}"/>
                </a:ext>
              </a:extLst>
            </p:cNvPr>
            <p:cNvSpPr/>
            <p:nvPr/>
          </p:nvSpPr>
          <p:spPr>
            <a:xfrm rot="10800000">
              <a:off x="10724635" y="1004364"/>
              <a:ext cx="603843" cy="973295"/>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5" name="Rectangle 4">
              <a:extLst>
                <a:ext uri="{FF2B5EF4-FFF2-40B4-BE49-F238E27FC236}">
                  <a16:creationId xmlns:a16="http://schemas.microsoft.com/office/drawing/2014/main" id="{5114657A-A26B-6B3C-EB47-D7242907042F}"/>
                </a:ext>
              </a:extLst>
            </p:cNvPr>
            <p:cNvSpPr/>
            <p:nvPr/>
          </p:nvSpPr>
          <p:spPr>
            <a:xfrm rot="5400000">
              <a:off x="10221462" y="174502"/>
              <a:ext cx="318564" cy="15991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30575"/>
                </a:solidFill>
                <a:effectLst/>
                <a:uLnTx/>
                <a:uFillTx/>
                <a:ea typeface="+mn-ea"/>
                <a:cs typeface="+mn-cs"/>
              </a:endParaRPr>
            </a:p>
          </p:txBody>
        </p:sp>
        <p:sp>
          <p:nvSpPr>
            <p:cNvPr id="6" name="Rectangle 5">
              <a:extLst>
                <a:ext uri="{FF2B5EF4-FFF2-40B4-BE49-F238E27FC236}">
                  <a16:creationId xmlns:a16="http://schemas.microsoft.com/office/drawing/2014/main" id="{0803183C-BABF-B054-81DA-2C0C76F81150}"/>
                </a:ext>
              </a:extLst>
            </p:cNvPr>
            <p:cNvSpPr/>
            <p:nvPr/>
          </p:nvSpPr>
          <p:spPr>
            <a:xfrm rot="5400000">
              <a:off x="10056918" y="-94865"/>
              <a:ext cx="498183" cy="2164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a:solidFill>
                    <a:srgbClr val="030575"/>
                  </a:solidFill>
                  <a:cs typeface="Segoe UI" panose="020B0502040204020203" pitchFamily="34" charset="0"/>
                </a:rPr>
                <a:t>IDENTIFY</a:t>
              </a:r>
            </a:p>
          </p:txBody>
        </p:sp>
      </p:grpSp>
      <p:grpSp>
        <p:nvGrpSpPr>
          <p:cNvPr id="7" name="Group 6">
            <a:extLst>
              <a:ext uri="{FF2B5EF4-FFF2-40B4-BE49-F238E27FC236}">
                <a16:creationId xmlns:a16="http://schemas.microsoft.com/office/drawing/2014/main" id="{188567BC-2E15-AA05-196C-97CC8902140C}"/>
              </a:ext>
            </a:extLst>
          </p:cNvPr>
          <p:cNvGrpSpPr/>
          <p:nvPr/>
        </p:nvGrpSpPr>
        <p:grpSpPr>
          <a:xfrm>
            <a:off x="4264296" y="842858"/>
            <a:ext cx="2225986" cy="1361373"/>
            <a:chOff x="5689982" y="685801"/>
            <a:chExt cx="1894799" cy="1227935"/>
          </a:xfrm>
        </p:grpSpPr>
        <p:sp>
          <p:nvSpPr>
            <p:cNvPr id="8" name="Arrow: Up 4">
              <a:extLst>
                <a:ext uri="{FF2B5EF4-FFF2-40B4-BE49-F238E27FC236}">
                  <a16:creationId xmlns:a16="http://schemas.microsoft.com/office/drawing/2014/main" id="{E8D974D3-6859-B887-E79A-C7EE750A9F95}"/>
                </a:ext>
              </a:extLst>
            </p:cNvPr>
            <p:cNvSpPr/>
            <p:nvPr/>
          </p:nvSpPr>
          <p:spPr>
            <a:xfrm rot="5400000">
              <a:off x="6343942" y="82089"/>
              <a:ext cx="637127" cy="1844551"/>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30575"/>
                </a:solidFill>
                <a:effectLst/>
                <a:uLnTx/>
                <a:uFillTx/>
                <a:ea typeface="+mn-ea"/>
                <a:cs typeface="Segoe UI" panose="020B0502040204020203" pitchFamily="34" charset="0"/>
              </a:endParaRPr>
            </a:p>
          </p:txBody>
        </p:sp>
        <p:sp>
          <p:nvSpPr>
            <p:cNvPr id="9" name="Rectangle 8">
              <a:extLst>
                <a:ext uri="{FF2B5EF4-FFF2-40B4-BE49-F238E27FC236}">
                  <a16:creationId xmlns:a16="http://schemas.microsoft.com/office/drawing/2014/main" id="{867CEBEF-DDF4-1DAA-3EF1-C0B20BFA554E}"/>
                </a:ext>
              </a:extLst>
            </p:cNvPr>
            <p:cNvSpPr/>
            <p:nvPr/>
          </p:nvSpPr>
          <p:spPr>
            <a:xfrm>
              <a:off x="5689982" y="851858"/>
              <a:ext cx="301922" cy="106187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93D4BAD5-C4ED-3F5B-A1E5-0A7FC07C7DF0}"/>
                </a:ext>
              </a:extLst>
            </p:cNvPr>
            <p:cNvSpPr/>
            <p:nvPr/>
          </p:nvSpPr>
          <p:spPr>
            <a:xfrm rot="5400000">
              <a:off x="6408537" y="17881"/>
              <a:ext cx="329635" cy="1744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0575"/>
                  </a:solidFill>
                  <a:effectLst/>
                  <a:uLnTx/>
                  <a:uFillTx/>
                  <a:ea typeface="+mn-ea"/>
                  <a:cs typeface="Segoe UI" panose="020B0502040204020203" pitchFamily="34" charset="0"/>
                </a:rPr>
                <a:t/>
              </a:r>
              <a:br>
                <a:rPr kumimoji="0" lang="en-US" sz="1600" b="1" i="0" u="none" strike="noStrike" kern="1200" cap="none" spc="0" normalizeH="0" baseline="0" noProof="0">
                  <a:ln>
                    <a:noFill/>
                  </a:ln>
                  <a:solidFill>
                    <a:srgbClr val="030575"/>
                  </a:solidFill>
                  <a:effectLst/>
                  <a:uLnTx/>
                  <a:uFillTx/>
                  <a:ea typeface="+mn-ea"/>
                  <a:cs typeface="Segoe UI" panose="020B0502040204020203" pitchFamily="34" charset="0"/>
                </a:rPr>
              </a:br>
              <a:r>
                <a:rPr kumimoji="0" lang="en-US" sz="1600" b="1" i="0" u="none" strike="noStrike" kern="1200" cap="none" spc="0" normalizeH="0" baseline="0" noProof="0">
                  <a:ln>
                    <a:noFill/>
                  </a:ln>
                  <a:solidFill>
                    <a:srgbClr val="030575"/>
                  </a:solidFill>
                  <a:effectLst/>
                  <a:uLnTx/>
                  <a:uFillTx/>
                  <a:ea typeface="+mn-ea"/>
                  <a:cs typeface="Segoe UI" panose="020B0502040204020203" pitchFamily="34" charset="0"/>
                </a:rPr>
                <a:t>M</a:t>
              </a:r>
              <a:r>
                <a:rPr lang="en-US" sz="1600" b="1">
                  <a:solidFill>
                    <a:srgbClr val="030575"/>
                  </a:solidFill>
                  <a:cs typeface="Segoe UI" panose="020B0502040204020203" pitchFamily="34" charset="0"/>
                </a:rPr>
                <a:t>ONITOR</a:t>
              </a:r>
              <a:endParaRPr kumimoji="0" lang="en-US" sz="1600" b="1" i="0" u="none" strike="noStrike" kern="1200" cap="none" spc="0" normalizeH="0" baseline="0" noProof="0">
                <a:ln>
                  <a:noFill/>
                </a:ln>
                <a:solidFill>
                  <a:srgbClr val="030575"/>
                </a:solidFill>
                <a:effectLst/>
                <a:uLnTx/>
                <a:uFillTx/>
                <a:ea typeface="+mn-ea"/>
                <a:cs typeface="Segoe UI" panose="020B0502040204020203" pitchFamily="34" charset="0"/>
              </a:endParaRPr>
            </a:p>
          </p:txBody>
        </p:sp>
      </p:grpSp>
      <p:grpSp>
        <p:nvGrpSpPr>
          <p:cNvPr id="15" name="Group 14">
            <a:extLst>
              <a:ext uri="{FF2B5EF4-FFF2-40B4-BE49-F238E27FC236}">
                <a16:creationId xmlns:a16="http://schemas.microsoft.com/office/drawing/2014/main" id="{0745AEB8-6DCC-0551-38B1-5A3C84D2B34D}"/>
              </a:ext>
            </a:extLst>
          </p:cNvPr>
          <p:cNvGrpSpPr/>
          <p:nvPr/>
        </p:nvGrpSpPr>
        <p:grpSpPr>
          <a:xfrm>
            <a:off x="4136913" y="4292566"/>
            <a:ext cx="2212333" cy="1632172"/>
            <a:chOff x="5562600" y="4158255"/>
            <a:chExt cx="1883178" cy="1472191"/>
          </a:xfrm>
        </p:grpSpPr>
        <p:sp>
          <p:nvSpPr>
            <p:cNvPr id="16" name="Arrow: Up 12">
              <a:extLst>
                <a:ext uri="{FF2B5EF4-FFF2-40B4-BE49-F238E27FC236}">
                  <a16:creationId xmlns:a16="http://schemas.microsoft.com/office/drawing/2014/main" id="{077C22A4-FE66-D1E2-68C8-86968488C8EF}"/>
                </a:ext>
              </a:extLst>
            </p:cNvPr>
            <p:cNvSpPr/>
            <p:nvPr/>
          </p:nvSpPr>
          <p:spPr>
            <a:xfrm>
              <a:off x="5562600" y="4158255"/>
              <a:ext cx="603843" cy="1378027"/>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1EFAE42E-C223-CCE6-0EAC-475127FF8CA7}"/>
                </a:ext>
              </a:extLst>
            </p:cNvPr>
            <p:cNvSpPr/>
            <p:nvPr/>
          </p:nvSpPr>
          <p:spPr>
            <a:xfrm rot="5400000">
              <a:off x="6473300" y="4562590"/>
              <a:ext cx="318564" cy="162639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30575"/>
                </a:solidFill>
                <a:effectLst/>
                <a:uLnTx/>
                <a:uFillTx/>
                <a:ea typeface="+mn-ea"/>
                <a:cs typeface="+mn-cs"/>
              </a:endParaRPr>
            </a:p>
          </p:txBody>
        </p:sp>
        <p:sp>
          <p:nvSpPr>
            <p:cNvPr id="18" name="Rectangle 17">
              <a:extLst>
                <a:ext uri="{FF2B5EF4-FFF2-40B4-BE49-F238E27FC236}">
                  <a16:creationId xmlns:a16="http://schemas.microsoft.com/office/drawing/2014/main" id="{BE1A6D17-908F-DCAF-BFEA-814B329C27FE}"/>
                </a:ext>
              </a:extLst>
            </p:cNvPr>
            <p:cNvSpPr/>
            <p:nvPr/>
          </p:nvSpPr>
          <p:spPr>
            <a:xfrm rot="5400000">
              <a:off x="6319514" y="4552979"/>
              <a:ext cx="498183" cy="1656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30575"/>
                  </a:solidFill>
                  <a:cs typeface="Segoe UI" panose="020B0502040204020203" pitchFamily="34" charset="0"/>
                </a:rPr>
                <a:t>INTERVENE</a:t>
              </a:r>
            </a:p>
          </p:txBody>
        </p:sp>
      </p:grpSp>
      <p:grpSp>
        <p:nvGrpSpPr>
          <p:cNvPr id="19" name="Group 18">
            <a:extLst>
              <a:ext uri="{FF2B5EF4-FFF2-40B4-BE49-F238E27FC236}">
                <a16:creationId xmlns:a16="http://schemas.microsoft.com/office/drawing/2014/main" id="{719FC44B-6C01-B3FA-3BED-1D114B39051E}"/>
              </a:ext>
            </a:extLst>
          </p:cNvPr>
          <p:cNvGrpSpPr/>
          <p:nvPr/>
        </p:nvGrpSpPr>
        <p:grpSpPr>
          <a:xfrm>
            <a:off x="3092319" y="2189146"/>
            <a:ext cx="2986347" cy="2049466"/>
            <a:chOff x="4648200" y="1977659"/>
            <a:chExt cx="2415710" cy="1963306"/>
          </a:xfrm>
        </p:grpSpPr>
        <p:pic>
          <p:nvPicPr>
            <p:cNvPr id="20" name="Picture 19">
              <a:extLst>
                <a:ext uri="{FF2B5EF4-FFF2-40B4-BE49-F238E27FC236}">
                  <a16:creationId xmlns:a16="http://schemas.microsoft.com/office/drawing/2014/main" id="{A03B8794-CFC3-7D3E-BD2A-73D9E766C6D9}"/>
                </a:ext>
              </a:extLst>
            </p:cNvPr>
            <p:cNvPicPr>
              <a:picLocks noChangeAspect="1"/>
            </p:cNvPicPr>
            <p:nvPr/>
          </p:nvPicPr>
          <p:blipFill>
            <a:blip r:embed="rId3"/>
            <a:stretch>
              <a:fillRect/>
            </a:stretch>
          </p:blipFill>
          <p:spPr>
            <a:xfrm>
              <a:off x="4876800" y="1977659"/>
              <a:ext cx="1826165" cy="1756375"/>
            </a:xfrm>
            <a:prstGeom prst="rect">
              <a:avLst/>
            </a:prstGeom>
          </p:spPr>
        </p:pic>
        <p:sp>
          <p:nvSpPr>
            <p:cNvPr id="21" name="TextBox 20">
              <a:extLst>
                <a:ext uri="{FF2B5EF4-FFF2-40B4-BE49-F238E27FC236}">
                  <a16:creationId xmlns:a16="http://schemas.microsoft.com/office/drawing/2014/main" id="{80473B16-1C21-097F-2775-A61A6790E053}"/>
                </a:ext>
              </a:extLst>
            </p:cNvPr>
            <p:cNvSpPr txBox="1"/>
            <p:nvPr/>
          </p:nvSpPr>
          <p:spPr>
            <a:xfrm>
              <a:off x="4648200" y="3581400"/>
              <a:ext cx="2415710" cy="3595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0575"/>
                  </a:solidFill>
                  <a:effectLst/>
                  <a:uLnTx/>
                  <a:uFillTx/>
                  <a:ea typeface="+mn-ea"/>
                  <a:cs typeface="Segoe UI" panose="020B0502040204020203" pitchFamily="34" charset="0"/>
                </a:rPr>
                <a:t>Patient at Home</a:t>
              </a:r>
            </a:p>
          </p:txBody>
        </p:sp>
      </p:grpSp>
      <p:grpSp>
        <p:nvGrpSpPr>
          <p:cNvPr id="22" name="Group 21">
            <a:extLst>
              <a:ext uri="{FF2B5EF4-FFF2-40B4-BE49-F238E27FC236}">
                <a16:creationId xmlns:a16="http://schemas.microsoft.com/office/drawing/2014/main" id="{DF4FE4D5-9CCD-9F79-2DE3-5140D54D8F28}"/>
              </a:ext>
            </a:extLst>
          </p:cNvPr>
          <p:cNvGrpSpPr/>
          <p:nvPr/>
        </p:nvGrpSpPr>
        <p:grpSpPr>
          <a:xfrm>
            <a:off x="6064394" y="4312806"/>
            <a:ext cx="2660820" cy="2036451"/>
            <a:chOff x="7458184" y="4155750"/>
            <a:chExt cx="2264938" cy="1836844"/>
          </a:xfrm>
        </p:grpSpPr>
        <p:pic>
          <p:nvPicPr>
            <p:cNvPr id="23" name="Picture 22">
              <a:extLst>
                <a:ext uri="{FF2B5EF4-FFF2-40B4-BE49-F238E27FC236}">
                  <a16:creationId xmlns:a16="http://schemas.microsoft.com/office/drawing/2014/main" id="{6ED94147-FBC1-8281-7D9D-BC03C8639B5E}"/>
                </a:ext>
              </a:extLst>
            </p:cNvPr>
            <p:cNvPicPr>
              <a:picLocks noChangeAspect="1"/>
            </p:cNvPicPr>
            <p:nvPr/>
          </p:nvPicPr>
          <p:blipFill>
            <a:blip r:embed="rId4"/>
            <a:stretch>
              <a:fillRect/>
            </a:stretch>
          </p:blipFill>
          <p:spPr>
            <a:xfrm>
              <a:off x="7630520" y="4155750"/>
              <a:ext cx="1816660" cy="1715734"/>
            </a:xfrm>
            <a:prstGeom prst="rect">
              <a:avLst/>
            </a:prstGeom>
          </p:spPr>
        </p:pic>
        <p:sp>
          <p:nvSpPr>
            <p:cNvPr id="24" name="TextBox 23">
              <a:extLst>
                <a:ext uri="{FF2B5EF4-FFF2-40B4-BE49-F238E27FC236}">
                  <a16:creationId xmlns:a16="http://schemas.microsoft.com/office/drawing/2014/main" id="{C3688218-F161-034E-4EB1-8F57C82720DF}"/>
                </a:ext>
              </a:extLst>
            </p:cNvPr>
            <p:cNvSpPr txBox="1"/>
            <p:nvPr/>
          </p:nvSpPr>
          <p:spPr>
            <a:xfrm>
              <a:off x="7458184" y="5654040"/>
              <a:ext cx="226493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0575"/>
                  </a:solidFill>
                  <a:effectLst/>
                  <a:uLnTx/>
                  <a:uFillTx/>
                  <a:ea typeface="+mn-ea"/>
                  <a:cs typeface="Segoe UI" panose="020B0502040204020203" pitchFamily="34" charset="0"/>
                </a:rPr>
                <a:t>Care Team / Providers</a:t>
              </a:r>
            </a:p>
          </p:txBody>
        </p:sp>
      </p:grpSp>
      <p:grpSp>
        <p:nvGrpSpPr>
          <p:cNvPr id="27" name="Group 26">
            <a:extLst>
              <a:ext uri="{FF2B5EF4-FFF2-40B4-BE49-F238E27FC236}">
                <a16:creationId xmlns:a16="http://schemas.microsoft.com/office/drawing/2014/main" id="{A64AC792-69EA-0EF7-B159-00569770135F}"/>
              </a:ext>
            </a:extLst>
          </p:cNvPr>
          <p:cNvGrpSpPr/>
          <p:nvPr/>
        </p:nvGrpSpPr>
        <p:grpSpPr>
          <a:xfrm>
            <a:off x="6308563" y="728126"/>
            <a:ext cx="1861696" cy="1139301"/>
            <a:chOff x="7775059" y="885442"/>
            <a:chExt cx="1861696" cy="1139301"/>
          </a:xfrm>
        </p:grpSpPr>
        <p:pic>
          <p:nvPicPr>
            <p:cNvPr id="28" name="Picture 27">
              <a:extLst>
                <a:ext uri="{FF2B5EF4-FFF2-40B4-BE49-F238E27FC236}">
                  <a16:creationId xmlns:a16="http://schemas.microsoft.com/office/drawing/2014/main" id="{219FB7FB-E7B1-FD96-97C9-776D69A161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5059" y="885442"/>
              <a:ext cx="1861696" cy="1139301"/>
            </a:xfrm>
            <a:prstGeom prst="rect">
              <a:avLst/>
            </a:prstGeom>
          </p:spPr>
        </p:pic>
        <p:pic>
          <p:nvPicPr>
            <p:cNvPr id="29" name="Picture 28">
              <a:extLst>
                <a:ext uri="{FF2B5EF4-FFF2-40B4-BE49-F238E27FC236}">
                  <a16:creationId xmlns:a16="http://schemas.microsoft.com/office/drawing/2014/main" id="{E9C53326-84E7-0AA4-CC07-548A0753AC30}"/>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Lst>
            </a:blip>
            <a:srcRect l="1" r="35443" b="17437"/>
            <a:stretch/>
          </p:blipFill>
          <p:spPr>
            <a:xfrm>
              <a:off x="8043780" y="1001968"/>
              <a:ext cx="1327717" cy="814805"/>
            </a:xfrm>
            <a:prstGeom prst="rect">
              <a:avLst/>
            </a:prstGeom>
            <a:ln>
              <a:noFill/>
            </a:ln>
            <a:effectLst>
              <a:outerShdw blurRad="177800" dist="139700" dir="2700000" algn="tl" rotWithShape="0">
                <a:srgbClr val="333333">
                  <a:alpha val="65000"/>
                </a:srgbClr>
              </a:outerShdw>
            </a:effectLst>
          </p:spPr>
        </p:pic>
      </p:grpSp>
      <p:sp>
        <p:nvSpPr>
          <p:cNvPr id="30" name="Arrow: Left-Right 16">
            <a:extLst>
              <a:ext uri="{FF2B5EF4-FFF2-40B4-BE49-F238E27FC236}">
                <a16:creationId xmlns:a16="http://schemas.microsoft.com/office/drawing/2014/main" id="{22A61A14-BBE3-78C4-B19C-14B76F09FEFA}"/>
              </a:ext>
            </a:extLst>
          </p:cNvPr>
          <p:cNvSpPr/>
          <p:nvPr/>
        </p:nvSpPr>
        <p:spPr>
          <a:xfrm>
            <a:off x="5632458" y="2725374"/>
            <a:ext cx="3831207" cy="1105095"/>
          </a:xfrm>
          <a:prstGeom prst="leftRightArrow">
            <a:avLst>
              <a:gd name="adj1" fmla="val 47191"/>
              <a:gd name="adj2" fmla="val 37186"/>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ea typeface="+mn-ea"/>
                <a:cs typeface="+mn-cs"/>
              </a:rPr>
              <a:t>OUTREACH</a:t>
            </a:r>
            <a:endParaRPr kumimoji="0" lang="en-US" sz="1200" b="1" i="0" u="none" strike="noStrike" kern="1200" cap="none" spc="0" normalizeH="0" baseline="0" noProof="0">
              <a:ln>
                <a:noFill/>
              </a:ln>
              <a:solidFill>
                <a:srgbClr val="FFFFFF"/>
              </a:solidFill>
              <a:effectLst/>
              <a:uLnTx/>
              <a:uFillTx/>
              <a:ea typeface="+mn-ea"/>
              <a:cs typeface="+mn-cs"/>
            </a:endParaRPr>
          </a:p>
        </p:txBody>
      </p:sp>
      <p:grpSp>
        <p:nvGrpSpPr>
          <p:cNvPr id="11" name="Group 10">
            <a:extLst>
              <a:ext uri="{FF2B5EF4-FFF2-40B4-BE49-F238E27FC236}">
                <a16:creationId xmlns:a16="http://schemas.microsoft.com/office/drawing/2014/main" id="{350AC526-8271-84CA-B3A8-82250EC5EFD1}"/>
              </a:ext>
            </a:extLst>
          </p:cNvPr>
          <p:cNvGrpSpPr/>
          <p:nvPr/>
        </p:nvGrpSpPr>
        <p:grpSpPr>
          <a:xfrm>
            <a:off x="8326943" y="4178535"/>
            <a:ext cx="1863197" cy="1703243"/>
            <a:chOff x="9629232" y="4157042"/>
            <a:chExt cx="1585987" cy="1536296"/>
          </a:xfrm>
        </p:grpSpPr>
        <p:sp>
          <p:nvSpPr>
            <p:cNvPr id="12" name="Rectangle 11">
              <a:extLst>
                <a:ext uri="{FF2B5EF4-FFF2-40B4-BE49-F238E27FC236}">
                  <a16:creationId xmlns:a16="http://schemas.microsoft.com/office/drawing/2014/main" id="{D4A8632E-F33B-A4C8-8D6B-6615788F2555}"/>
                </a:ext>
              </a:extLst>
            </p:cNvPr>
            <p:cNvSpPr/>
            <p:nvPr/>
          </p:nvSpPr>
          <p:spPr>
            <a:xfrm>
              <a:off x="10913297" y="4157042"/>
              <a:ext cx="301922" cy="137802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3" name="Arrow: Up 10">
              <a:extLst>
                <a:ext uri="{FF2B5EF4-FFF2-40B4-BE49-F238E27FC236}">
                  <a16:creationId xmlns:a16="http://schemas.microsoft.com/office/drawing/2014/main" id="{AEF5F02B-FBD9-7054-691D-D17960783074}"/>
                </a:ext>
              </a:extLst>
            </p:cNvPr>
            <p:cNvSpPr/>
            <p:nvPr/>
          </p:nvSpPr>
          <p:spPr>
            <a:xfrm rot="16200000">
              <a:off x="10086215" y="4599228"/>
              <a:ext cx="637127" cy="1551094"/>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30575"/>
                </a:solidFill>
                <a:effectLst/>
                <a:uLnTx/>
                <a:uFillTx/>
                <a:ea typeface="+mn-ea"/>
                <a:cs typeface="+mn-cs"/>
              </a:endParaRPr>
            </a:p>
          </p:txBody>
        </p:sp>
        <p:sp>
          <p:nvSpPr>
            <p:cNvPr id="14" name="Rectangle 13">
              <a:extLst>
                <a:ext uri="{FF2B5EF4-FFF2-40B4-BE49-F238E27FC236}">
                  <a16:creationId xmlns:a16="http://schemas.microsoft.com/office/drawing/2014/main" id="{A50AF3F9-AD51-E66F-2AEA-C380BF2B0603}"/>
                </a:ext>
              </a:extLst>
            </p:cNvPr>
            <p:cNvSpPr/>
            <p:nvPr/>
          </p:nvSpPr>
          <p:spPr>
            <a:xfrm rot="5400000">
              <a:off x="10249115" y="4667442"/>
              <a:ext cx="498183" cy="1407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30575"/>
                  </a:solidFill>
                  <a:cs typeface="Segoe UI" panose="020B0502040204020203" pitchFamily="34" charset="0"/>
                </a:rPr>
                <a:t>ESCALATE</a:t>
              </a:r>
            </a:p>
          </p:txBody>
        </p:sp>
      </p:grpSp>
      <p:grpSp>
        <p:nvGrpSpPr>
          <p:cNvPr id="31" name="Group 30">
            <a:extLst>
              <a:ext uri="{FF2B5EF4-FFF2-40B4-BE49-F238E27FC236}">
                <a16:creationId xmlns:a16="http://schemas.microsoft.com/office/drawing/2014/main" id="{3136F77D-CE2C-1866-B5F2-282EF8C9E475}"/>
              </a:ext>
            </a:extLst>
          </p:cNvPr>
          <p:cNvGrpSpPr/>
          <p:nvPr/>
        </p:nvGrpSpPr>
        <p:grpSpPr>
          <a:xfrm>
            <a:off x="9463665" y="2299679"/>
            <a:ext cx="1872194" cy="1848583"/>
            <a:chOff x="10285080" y="2346462"/>
            <a:chExt cx="1872194" cy="1848583"/>
          </a:xfrm>
        </p:grpSpPr>
        <p:pic>
          <p:nvPicPr>
            <p:cNvPr id="32" name="Picture 31">
              <a:extLst>
                <a:ext uri="{FF2B5EF4-FFF2-40B4-BE49-F238E27FC236}">
                  <a16:creationId xmlns:a16="http://schemas.microsoft.com/office/drawing/2014/main" id="{52648F5E-614B-3203-01D1-08813ACDE85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85080" y="2346462"/>
              <a:ext cx="1733266" cy="1828800"/>
            </a:xfrm>
            <a:prstGeom prst="ellipse">
              <a:avLst/>
            </a:prstGeom>
            <a:effectLst/>
          </p:spPr>
        </p:pic>
        <p:sp>
          <p:nvSpPr>
            <p:cNvPr id="33" name="TextBox 32">
              <a:extLst>
                <a:ext uri="{FF2B5EF4-FFF2-40B4-BE49-F238E27FC236}">
                  <a16:creationId xmlns:a16="http://schemas.microsoft.com/office/drawing/2014/main" id="{AFA8A0F4-53C9-8DFC-1AA3-FABB196D4B6D}"/>
                </a:ext>
              </a:extLst>
            </p:cNvPr>
            <p:cNvSpPr txBox="1"/>
            <p:nvPr/>
          </p:nvSpPr>
          <p:spPr>
            <a:xfrm>
              <a:off x="10285080" y="3856491"/>
              <a:ext cx="1872194"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0575"/>
                  </a:solidFill>
                  <a:effectLst/>
                  <a:uLnTx/>
                  <a:uFillTx/>
                  <a:ea typeface="+mn-ea"/>
                  <a:cs typeface="Segoe UI" panose="020B0502040204020203" pitchFamily="34" charset="0"/>
                </a:rPr>
                <a:t>Program Support</a:t>
              </a:r>
            </a:p>
          </p:txBody>
        </p:sp>
      </p:grpSp>
      <p:sp>
        <p:nvSpPr>
          <p:cNvPr id="34" name="TextBox 33">
            <a:extLst>
              <a:ext uri="{FF2B5EF4-FFF2-40B4-BE49-F238E27FC236}">
                <a16:creationId xmlns:a16="http://schemas.microsoft.com/office/drawing/2014/main" id="{1BFBB633-07D9-6493-AEE4-18B008D16790}"/>
              </a:ext>
            </a:extLst>
          </p:cNvPr>
          <p:cNvSpPr txBox="1"/>
          <p:nvPr/>
        </p:nvSpPr>
        <p:spPr>
          <a:xfrm>
            <a:off x="317641" y="1867427"/>
            <a:ext cx="2858641" cy="2585323"/>
          </a:xfrm>
          <a:prstGeom prst="rect">
            <a:avLst/>
          </a:prstGeom>
          <a:noFill/>
        </p:spPr>
        <p:txBody>
          <a:bodyPr wrap="square" rtlCol="0">
            <a:spAutoFit/>
          </a:bodyPr>
          <a:lstStyle/>
          <a:p>
            <a:pPr lvl="0" algn="ctr" defTabSz="914377">
              <a:lnSpc>
                <a:spcPct val="90000"/>
              </a:lnSpc>
              <a:buClrTx/>
              <a:defRPr/>
            </a:pPr>
            <a:r>
              <a:rPr lang="en-US" sz="3600" b="1" kern="1200" spc="-31" dirty="0" smtClean="0">
                <a:solidFill>
                  <a:srgbClr val="030575"/>
                </a:solidFill>
                <a:latin typeface="Segoe UI" panose="020B0502040204020203" pitchFamily="34" charset="0"/>
                <a:ea typeface="Open Sans" panose="020B0606030504020204" pitchFamily="34" charset="0"/>
                <a:cs typeface="Segoe UI" panose="020B0502040204020203" pitchFamily="34" charset="0"/>
              </a:rPr>
              <a:t>Proactive engagement via Health Status Monitoring </a:t>
            </a:r>
            <a:endParaRPr kumimoji="0" lang="en-US" sz="3200" b="1" i="0" u="none" strike="noStrike" kern="1200" cap="none" spc="-31" normalizeH="0" baseline="0" noProof="0" dirty="0">
              <a:ln>
                <a:noFill/>
              </a:ln>
              <a:solidFill>
                <a:srgbClr val="030575"/>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35"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36"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6</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315585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ack rectangular device with a blue screen&#10;&#10;Description automatically generated">
            <a:extLst>
              <a:ext uri="{FF2B5EF4-FFF2-40B4-BE49-F238E27FC236}">
                <a16:creationId xmlns:a16="http://schemas.microsoft.com/office/drawing/2014/main" id="{AFDDEA66-DCF0-8998-6A3C-1A1C877410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6957" y="1272836"/>
            <a:ext cx="4738161" cy="3161356"/>
          </a:xfrm>
          <a:prstGeom prst="rect">
            <a:avLst/>
          </a:prstGeom>
        </p:spPr>
      </p:pic>
      <p:sp>
        <p:nvSpPr>
          <p:cNvPr id="25" name="Title 1">
            <a:extLst>
              <a:ext uri="{FF2B5EF4-FFF2-40B4-BE49-F238E27FC236}">
                <a16:creationId xmlns:a16="http://schemas.microsoft.com/office/drawing/2014/main" id="{E3941051-A8AB-CD36-9D4C-29123030355E}"/>
              </a:ext>
            </a:extLst>
          </p:cNvPr>
          <p:cNvSpPr txBox="1">
            <a:spLocks/>
          </p:cNvSpPr>
          <p:nvPr/>
        </p:nvSpPr>
        <p:spPr>
          <a:xfrm>
            <a:off x="152400" y="727091"/>
            <a:ext cx="105156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30575"/>
                </a:solidFill>
                <a:effectLst/>
                <a:uLnTx/>
                <a:uFillTx/>
                <a:latin typeface="Segoe UI" panose="020B0502040204020203" pitchFamily="34" charset="0"/>
                <a:ea typeface="+mj-ea"/>
                <a:cs typeface="Segoe UI" panose="020B0502040204020203" pitchFamily="34" charset="0"/>
              </a:rPr>
              <a:t>Communication Hubs</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pic>
        <p:nvPicPr>
          <p:cNvPr id="37" name="Picture 36" descr="A black background with a black square&#10;&#10;Description automatically generated with medium confidence">
            <a:extLst>
              <a:ext uri="{FF2B5EF4-FFF2-40B4-BE49-F238E27FC236}">
                <a16:creationId xmlns:a16="http://schemas.microsoft.com/office/drawing/2014/main" id="{30628B0E-54C9-FC18-7BB7-C92DF12E769A}"/>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245047" y="2457845"/>
            <a:ext cx="2608742" cy="1411231"/>
          </a:xfrm>
          <a:prstGeom prst="rect">
            <a:avLst/>
          </a:prstGeom>
          <a:effectLst>
            <a:glow rad="101600">
              <a:schemeClr val="accent1">
                <a:satMod val="175000"/>
                <a:alpha val="40000"/>
              </a:schemeClr>
            </a:glow>
          </a:effectLst>
        </p:spPr>
      </p:pic>
      <p:sp>
        <p:nvSpPr>
          <p:cNvPr id="39" name="TextBox 38">
            <a:extLst>
              <a:ext uri="{FF2B5EF4-FFF2-40B4-BE49-F238E27FC236}">
                <a16:creationId xmlns:a16="http://schemas.microsoft.com/office/drawing/2014/main" id="{2484FE25-37B6-E9F8-0629-D5FCD71FF7B2}"/>
              </a:ext>
            </a:extLst>
          </p:cNvPr>
          <p:cNvSpPr txBox="1"/>
          <p:nvPr/>
        </p:nvSpPr>
        <p:spPr>
          <a:xfrm>
            <a:off x="1349210" y="4673749"/>
            <a:ext cx="3722519" cy="954107"/>
          </a:xfrm>
          <a:prstGeom prst="rect">
            <a:avLst/>
          </a:prstGeom>
          <a:noFill/>
        </p:spPr>
        <p:txBody>
          <a:bodyPr wrap="square" rtlCol="0">
            <a:spAutoFit/>
          </a:bodyPr>
          <a:lstStyle/>
          <a:p>
            <a:pPr algn="ctr">
              <a:buClrTx/>
              <a:buFontTx/>
              <a:buNone/>
              <a:defRPr/>
            </a:pPr>
            <a:r>
              <a:rPr lang="en-US" sz="2000" b="1" kern="1200" dirty="0" smtClean="0">
                <a:solidFill>
                  <a:srgbClr val="030575"/>
                </a:solidFill>
                <a:latin typeface="Calibri" panose="020F0502020204030204"/>
                <a:ea typeface="+mn-ea"/>
                <a:cs typeface="+mn-cs"/>
              </a:rPr>
              <a:t>Remote Patient Monitoring </a:t>
            </a:r>
          </a:p>
          <a:p>
            <a:pPr algn="ctr">
              <a:buClrTx/>
              <a:defRPr/>
            </a:pPr>
            <a:r>
              <a:rPr lang="en-US" sz="1800" kern="1200" dirty="0" smtClean="0">
                <a:solidFill>
                  <a:srgbClr val="030575"/>
                </a:solidFill>
                <a:latin typeface="Calibri" panose="020F0502020204030204"/>
                <a:ea typeface="+mn-ea"/>
                <a:cs typeface="+mn-cs"/>
              </a:rPr>
              <a:t>Collect </a:t>
            </a:r>
            <a:r>
              <a:rPr lang="en-US" sz="1800" kern="1200" dirty="0">
                <a:solidFill>
                  <a:srgbClr val="030575"/>
                </a:solidFill>
                <a:latin typeface="Calibri" panose="020F0502020204030204"/>
                <a:ea typeface="+mn-ea"/>
                <a:cs typeface="+mn-cs"/>
              </a:rPr>
              <a:t>Vital Signs. </a:t>
            </a:r>
            <a:endParaRPr lang="en-US" sz="1800" kern="1200" dirty="0" smtClean="0">
              <a:solidFill>
                <a:srgbClr val="030575"/>
              </a:solidFill>
              <a:latin typeface="Calibri" panose="020F0502020204030204"/>
              <a:ea typeface="+mn-ea"/>
              <a:cs typeface="+mn-cs"/>
            </a:endParaRPr>
          </a:p>
          <a:p>
            <a:pPr algn="ctr">
              <a:buClrTx/>
              <a:defRPr/>
            </a:pPr>
            <a:r>
              <a:rPr lang="en-US" sz="1800" dirty="0" smtClean="0">
                <a:solidFill>
                  <a:srgbClr val="030575"/>
                </a:solidFill>
                <a:latin typeface="Calibri" panose="020F0502020204030204"/>
              </a:rPr>
              <a:t>Direct </a:t>
            </a:r>
            <a:r>
              <a:rPr lang="en-US" sz="1800" dirty="0">
                <a:solidFill>
                  <a:srgbClr val="030575"/>
                </a:solidFill>
                <a:latin typeface="Calibri" panose="020F0502020204030204"/>
              </a:rPr>
              <a:t>to Nurse Call </a:t>
            </a:r>
            <a:r>
              <a:rPr lang="en-US" sz="1800" dirty="0" smtClean="0">
                <a:solidFill>
                  <a:srgbClr val="030575"/>
                </a:solidFill>
                <a:latin typeface="Calibri" panose="020F0502020204030204"/>
              </a:rPr>
              <a:t>Button available .</a:t>
            </a:r>
            <a:endParaRPr lang="en-US" sz="1800" dirty="0">
              <a:solidFill>
                <a:srgbClr val="030575"/>
              </a:solidFill>
              <a:latin typeface="Calibri" panose="020F0502020204030204"/>
            </a:endParaRPr>
          </a:p>
        </p:txBody>
      </p:sp>
      <p:sp>
        <p:nvSpPr>
          <p:cNvPr id="40" name="TextBox 39">
            <a:extLst>
              <a:ext uri="{FF2B5EF4-FFF2-40B4-BE49-F238E27FC236}">
                <a16:creationId xmlns:a16="http://schemas.microsoft.com/office/drawing/2014/main" id="{B92F2EB2-88B8-DCEC-4A5B-8B4EACE04926}"/>
              </a:ext>
            </a:extLst>
          </p:cNvPr>
          <p:cNvSpPr txBox="1"/>
          <p:nvPr/>
        </p:nvSpPr>
        <p:spPr>
          <a:xfrm>
            <a:off x="6362092" y="4627404"/>
            <a:ext cx="5546357" cy="1200329"/>
          </a:xfrm>
          <a:prstGeom prst="rect">
            <a:avLst/>
          </a:prstGeom>
          <a:noFill/>
        </p:spPr>
        <p:txBody>
          <a:bodyPr wrap="square" rtlCol="0">
            <a:spAutoFit/>
          </a:bodyPr>
          <a:lstStyle/>
          <a:p>
            <a:pPr algn="ctr">
              <a:buClrTx/>
              <a:buFontTx/>
              <a:buNone/>
              <a:defRPr/>
            </a:pPr>
            <a:r>
              <a:rPr lang="en-US" sz="1800" b="1" kern="1200" dirty="0" smtClean="0">
                <a:solidFill>
                  <a:srgbClr val="030575"/>
                </a:solidFill>
                <a:latin typeface="Calibri" panose="020F0502020204030204"/>
                <a:ea typeface="+mn-ea"/>
                <a:cs typeface="+mn-cs"/>
              </a:rPr>
              <a:t>Remote Patient Monitoring </a:t>
            </a:r>
            <a:r>
              <a:rPr lang="en-US" sz="1800" b="1" i="1" u="sng" kern="1200" dirty="0" smtClean="0">
                <a:solidFill>
                  <a:srgbClr val="030575"/>
                </a:solidFill>
                <a:latin typeface="Calibri" panose="020F0502020204030204"/>
                <a:ea typeface="+mn-ea"/>
                <a:cs typeface="+mn-cs"/>
              </a:rPr>
              <a:t>LIVE</a:t>
            </a:r>
            <a:r>
              <a:rPr lang="en-US" sz="1800" b="1" kern="1200" dirty="0" smtClean="0">
                <a:solidFill>
                  <a:srgbClr val="030575"/>
                </a:solidFill>
                <a:latin typeface="Calibri" panose="020F0502020204030204"/>
                <a:ea typeface="+mn-ea"/>
                <a:cs typeface="+mn-cs"/>
              </a:rPr>
              <a:t> with </a:t>
            </a:r>
            <a:r>
              <a:rPr lang="en-US" sz="1800" b="1" kern="1200" dirty="0">
                <a:solidFill>
                  <a:srgbClr val="030575"/>
                </a:solidFill>
                <a:latin typeface="Calibri" panose="020F0502020204030204"/>
                <a:ea typeface="+mn-ea"/>
                <a:cs typeface="+mn-cs"/>
              </a:rPr>
              <a:t>Video Visits</a:t>
            </a:r>
          </a:p>
          <a:p>
            <a:pPr algn="ctr">
              <a:buClrTx/>
              <a:buFontTx/>
              <a:buNone/>
              <a:defRPr/>
            </a:pPr>
            <a:r>
              <a:rPr lang="en-US" sz="1800" kern="1200" dirty="0">
                <a:solidFill>
                  <a:srgbClr val="030575"/>
                </a:solidFill>
                <a:latin typeface="Calibri" panose="020F0502020204030204"/>
                <a:ea typeface="+mn-ea"/>
                <a:cs typeface="+mn-cs"/>
              </a:rPr>
              <a:t>Collect vital signs &amp; </a:t>
            </a:r>
            <a:r>
              <a:rPr lang="en-US" sz="1800" kern="1200" dirty="0" smtClean="0">
                <a:solidFill>
                  <a:srgbClr val="030575"/>
                </a:solidFill>
                <a:latin typeface="Calibri" panose="020F0502020204030204"/>
                <a:ea typeface="+mn-ea"/>
                <a:cs typeface="+mn-cs"/>
              </a:rPr>
              <a:t>symptoms; Provide </a:t>
            </a:r>
            <a:r>
              <a:rPr lang="en-US" sz="1800" kern="1200" dirty="0">
                <a:solidFill>
                  <a:srgbClr val="030575"/>
                </a:solidFill>
                <a:latin typeface="Calibri" panose="020F0502020204030204"/>
                <a:ea typeface="+mn-ea"/>
                <a:cs typeface="+mn-cs"/>
              </a:rPr>
              <a:t>Education; </a:t>
            </a:r>
            <a:endParaRPr lang="en-US" sz="1800" kern="1200" dirty="0" smtClean="0">
              <a:solidFill>
                <a:srgbClr val="030575"/>
              </a:solidFill>
              <a:latin typeface="Calibri" panose="020F0502020204030204"/>
              <a:ea typeface="+mn-ea"/>
              <a:cs typeface="+mn-cs"/>
            </a:endParaRPr>
          </a:p>
          <a:p>
            <a:pPr algn="ctr">
              <a:buClrTx/>
              <a:buFontTx/>
              <a:buNone/>
              <a:defRPr/>
            </a:pPr>
            <a:r>
              <a:rPr lang="en-US" sz="1800" kern="1200" dirty="0" smtClean="0">
                <a:solidFill>
                  <a:srgbClr val="030575"/>
                </a:solidFill>
                <a:latin typeface="Calibri" panose="020F0502020204030204"/>
                <a:ea typeface="+mn-ea"/>
                <a:cs typeface="+mn-cs"/>
              </a:rPr>
              <a:t>Video/Virtual </a:t>
            </a:r>
            <a:r>
              <a:rPr lang="en-US" sz="1800" kern="1200" dirty="0">
                <a:solidFill>
                  <a:srgbClr val="030575"/>
                </a:solidFill>
                <a:latin typeface="Calibri" panose="020F0502020204030204"/>
                <a:ea typeface="+mn-ea"/>
                <a:cs typeface="+mn-cs"/>
              </a:rPr>
              <a:t>Visit </a:t>
            </a:r>
            <a:r>
              <a:rPr lang="en-US" sz="1800" kern="1200" dirty="0" smtClean="0">
                <a:solidFill>
                  <a:srgbClr val="030575"/>
                </a:solidFill>
                <a:latin typeface="Calibri" panose="020F0502020204030204"/>
                <a:ea typeface="+mn-ea"/>
                <a:cs typeface="+mn-cs"/>
              </a:rPr>
              <a:t>Capability; </a:t>
            </a:r>
            <a:endParaRPr lang="en-US" sz="1800" kern="1200" dirty="0">
              <a:solidFill>
                <a:srgbClr val="030575"/>
              </a:solidFill>
              <a:latin typeface="Calibri" panose="020F0502020204030204"/>
              <a:ea typeface="+mn-ea"/>
              <a:cs typeface="+mn-cs"/>
            </a:endParaRPr>
          </a:p>
          <a:p>
            <a:pPr algn="ctr">
              <a:buClrTx/>
              <a:buFontTx/>
              <a:buNone/>
              <a:defRPr/>
            </a:pPr>
            <a:r>
              <a:rPr lang="en-US" sz="1800" kern="1200" dirty="0">
                <a:solidFill>
                  <a:srgbClr val="030575"/>
                </a:solidFill>
                <a:latin typeface="Calibri" panose="020F0502020204030204"/>
                <a:ea typeface="+mn-ea"/>
                <a:cs typeface="+mn-cs"/>
              </a:rPr>
              <a:t>Direct to Nurse Call </a:t>
            </a:r>
            <a:r>
              <a:rPr lang="en-US" sz="1800" kern="1200" dirty="0" smtClean="0">
                <a:solidFill>
                  <a:srgbClr val="030575"/>
                </a:solidFill>
                <a:latin typeface="Calibri" panose="020F0502020204030204"/>
                <a:ea typeface="+mn-ea"/>
                <a:cs typeface="+mn-cs"/>
              </a:rPr>
              <a:t>Button </a:t>
            </a:r>
            <a:r>
              <a:rPr lang="en-US" sz="1800" dirty="0" smtClean="0">
                <a:solidFill>
                  <a:srgbClr val="030575"/>
                </a:solidFill>
                <a:latin typeface="Calibri" panose="020F0502020204030204"/>
              </a:rPr>
              <a:t>available on device</a:t>
            </a:r>
            <a:r>
              <a:rPr lang="en-US" sz="1800" kern="1200" dirty="0" smtClean="0">
                <a:solidFill>
                  <a:srgbClr val="030575"/>
                </a:solidFill>
                <a:latin typeface="Calibri" panose="020F0502020204030204"/>
                <a:ea typeface="+mn-ea"/>
                <a:cs typeface="+mn-cs"/>
              </a:rPr>
              <a:t>.</a:t>
            </a:r>
            <a:endParaRPr lang="en-US" sz="1800" kern="1200" dirty="0">
              <a:solidFill>
                <a:srgbClr val="030575"/>
              </a:solidFill>
              <a:latin typeface="Calibri" panose="020F0502020204030204"/>
              <a:ea typeface="+mn-ea"/>
              <a:cs typeface="+mn-cs"/>
            </a:endParaRPr>
          </a:p>
        </p:txBody>
      </p:sp>
      <p:pic>
        <p:nvPicPr>
          <p:cNvPr id="41" name="Picture 40">
            <a:extLst>
              <a:ext uri="{FF2B5EF4-FFF2-40B4-BE49-F238E27FC236}">
                <a16:creationId xmlns:a16="http://schemas.microsoft.com/office/drawing/2014/main" id="{C24C3AB5-D33D-A827-6E56-38F2E971E84E}"/>
              </a:ext>
            </a:extLst>
          </p:cNvPr>
          <p:cNvPicPr>
            <a:picLocks noChangeAspect="1"/>
          </p:cNvPicPr>
          <p:nvPr/>
        </p:nvPicPr>
        <p:blipFill>
          <a:blip r:embed="rId5">
            <a:duotone>
              <a:srgbClr val="FFFFFF">
                <a:shade val="45000"/>
                <a:satMod val="135000"/>
              </a:srgbClr>
              <a:prstClr val="white"/>
            </a:duotone>
          </a:blip>
          <a:stretch>
            <a:fillRect/>
          </a:stretch>
        </p:blipFill>
        <p:spPr>
          <a:xfrm>
            <a:off x="717886" y="2598612"/>
            <a:ext cx="2150023" cy="1558494"/>
          </a:xfrm>
          <a:prstGeom prst="rect">
            <a:avLst/>
          </a:prstGeom>
          <a:effectLst>
            <a:glow rad="63500">
              <a:schemeClr val="accent6">
                <a:satMod val="175000"/>
                <a:alpha val="40000"/>
              </a:schemeClr>
            </a:glow>
          </a:effectLst>
        </p:spPr>
      </p:pic>
      <p:pic>
        <p:nvPicPr>
          <p:cNvPr id="43" name="Picture 42" descr="A white box with blue buttons&#10;&#10;Description automatically generated">
            <a:extLst>
              <a:ext uri="{FF2B5EF4-FFF2-40B4-BE49-F238E27FC236}">
                <a16:creationId xmlns:a16="http://schemas.microsoft.com/office/drawing/2014/main" id="{4B4B0475-797B-626E-8DB3-D1B75098D8A9}"/>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11920" y="2088654"/>
            <a:ext cx="3674997" cy="2452006"/>
          </a:xfrm>
          <a:prstGeom prst="rect">
            <a:avLst/>
          </a:prstGeom>
        </p:spPr>
      </p:pic>
      <p:cxnSp>
        <p:nvCxnSpPr>
          <p:cNvPr id="45" name="Straight Connector 44">
            <a:extLst>
              <a:ext uri="{FF2B5EF4-FFF2-40B4-BE49-F238E27FC236}">
                <a16:creationId xmlns:a16="http://schemas.microsoft.com/office/drawing/2014/main" id="{32A7EC1A-E213-4FF0-60E8-D519AD638BB8}"/>
              </a:ext>
            </a:extLst>
          </p:cNvPr>
          <p:cNvCxnSpPr>
            <a:cxnSpLocks/>
          </p:cNvCxnSpPr>
          <p:nvPr/>
        </p:nvCxnSpPr>
        <p:spPr>
          <a:xfrm flipH="1">
            <a:off x="5775010" y="1609621"/>
            <a:ext cx="21385" cy="37224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12"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7</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2104774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3AFF0-1214-D9CC-38E6-79DCDD75A788}"/>
              </a:ext>
            </a:extLst>
          </p:cNvPr>
          <p:cNvSpPr txBox="1">
            <a:spLocks/>
          </p:cNvSpPr>
          <p:nvPr/>
        </p:nvSpPr>
        <p:spPr>
          <a:xfrm>
            <a:off x="416221" y="1849911"/>
            <a:ext cx="5688509" cy="4216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n-lt"/>
              </a:rPr>
              <a:t>Enhanced </a:t>
            </a:r>
            <a:r>
              <a:rPr lang="en-US" dirty="0">
                <a:latin typeface="+mn-lt"/>
              </a:rPr>
              <a:t>audio capability</a:t>
            </a:r>
          </a:p>
          <a:p>
            <a:pPr lvl="1"/>
            <a:r>
              <a:rPr lang="en-US" dirty="0" smtClean="0">
                <a:latin typeface="+mn-lt"/>
              </a:rPr>
              <a:t>Voice </a:t>
            </a:r>
            <a:r>
              <a:rPr lang="en-US" dirty="0">
                <a:latin typeface="+mn-lt"/>
              </a:rPr>
              <a:t>centric conversational AI</a:t>
            </a:r>
          </a:p>
          <a:p>
            <a:r>
              <a:rPr lang="en-US" dirty="0" smtClean="0">
                <a:latin typeface="+mn-lt"/>
              </a:rPr>
              <a:t>Bluetooth </a:t>
            </a:r>
            <a:r>
              <a:rPr lang="en-US" dirty="0">
                <a:latin typeface="+mn-lt"/>
              </a:rPr>
              <a:t>devices for connectivity: BP </a:t>
            </a:r>
            <a:r>
              <a:rPr lang="en-US" dirty="0" smtClean="0">
                <a:latin typeface="+mn-lt"/>
              </a:rPr>
              <a:t>monitor, pulse </a:t>
            </a:r>
            <a:r>
              <a:rPr lang="en-US" dirty="0">
                <a:latin typeface="+mn-lt"/>
              </a:rPr>
              <a:t>oximeter, glucometer, spirometer, </a:t>
            </a:r>
            <a:r>
              <a:rPr lang="en-US" dirty="0" smtClean="0">
                <a:latin typeface="+mn-lt"/>
              </a:rPr>
              <a:t>scale and thermometer</a:t>
            </a:r>
          </a:p>
          <a:p>
            <a:pPr lvl="1"/>
            <a:r>
              <a:rPr lang="en-US" dirty="0" smtClean="0">
                <a:latin typeface="+mn-lt"/>
              </a:rPr>
              <a:t>Devices </a:t>
            </a:r>
            <a:r>
              <a:rPr lang="en-US" dirty="0">
                <a:latin typeface="+mn-lt"/>
              </a:rPr>
              <a:t>are paired prior to shipping</a:t>
            </a:r>
          </a:p>
          <a:p>
            <a:r>
              <a:rPr lang="en-US" dirty="0" smtClean="0">
                <a:latin typeface="+mn-lt"/>
              </a:rPr>
              <a:t>Optional PERS button comes with this device</a:t>
            </a:r>
          </a:p>
          <a:p>
            <a:r>
              <a:rPr lang="en-US" dirty="0" smtClean="0">
                <a:latin typeface="+mn-lt"/>
              </a:rPr>
              <a:t>Works </a:t>
            </a:r>
            <a:r>
              <a:rPr lang="en-US" dirty="0">
                <a:latin typeface="+mn-lt"/>
              </a:rPr>
              <a:t>on a cellular network - no </a:t>
            </a:r>
            <a:r>
              <a:rPr lang="en-US" dirty="0" err="1">
                <a:latin typeface="+mn-lt"/>
              </a:rPr>
              <a:t>WiFi</a:t>
            </a:r>
            <a:r>
              <a:rPr lang="en-US" dirty="0">
                <a:latin typeface="+mn-lt"/>
              </a:rPr>
              <a:t> </a:t>
            </a:r>
            <a:r>
              <a:rPr lang="en-US" dirty="0" smtClean="0">
                <a:latin typeface="+mn-lt"/>
              </a:rPr>
              <a:t>needed</a:t>
            </a:r>
            <a:endParaRPr lang="en-US" dirty="0">
              <a:latin typeface="+mn-lt"/>
            </a:endParaRPr>
          </a:p>
        </p:txBody>
      </p:sp>
      <p:sp>
        <p:nvSpPr>
          <p:cNvPr id="4" name="Title 1">
            <a:extLst>
              <a:ext uri="{FF2B5EF4-FFF2-40B4-BE49-F238E27FC236}">
                <a16:creationId xmlns:a16="http://schemas.microsoft.com/office/drawing/2014/main" id="{E3941051-A8AB-CD36-9D4C-29123030355E}"/>
              </a:ext>
            </a:extLst>
          </p:cNvPr>
          <p:cNvSpPr txBox="1">
            <a:spLocks/>
          </p:cNvSpPr>
          <p:nvPr/>
        </p:nvSpPr>
        <p:spPr>
          <a:xfrm>
            <a:off x="817384" y="793738"/>
            <a:ext cx="4886182"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r>
              <a:rPr lang="en-US" sz="3200" dirty="0" smtClean="0">
                <a:solidFill>
                  <a:srgbClr val="030575"/>
                </a:solidFill>
              </a:rPr>
              <a:t>Remote Care- </a:t>
            </a:r>
          </a:p>
          <a:p>
            <a:pPr lvl="0">
              <a:buClrTx/>
              <a:defRPr/>
            </a:pPr>
            <a:r>
              <a:rPr lang="en-US" sz="3200" dirty="0" smtClean="0">
                <a:solidFill>
                  <a:srgbClr val="030575"/>
                </a:solidFill>
              </a:rPr>
              <a:t>Patient Monitoring </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sp>
        <p:nvSpPr>
          <p:cNvPr id="5" name="Content Placeholder 2">
            <a:extLst>
              <a:ext uri="{FF2B5EF4-FFF2-40B4-BE49-F238E27FC236}">
                <a16:creationId xmlns:a16="http://schemas.microsoft.com/office/drawing/2014/main" id="{EB73AFF0-1214-D9CC-38E6-79DCDD75A788}"/>
              </a:ext>
            </a:extLst>
          </p:cNvPr>
          <p:cNvSpPr txBox="1">
            <a:spLocks/>
          </p:cNvSpPr>
          <p:nvPr/>
        </p:nvSpPr>
        <p:spPr>
          <a:xfrm>
            <a:off x="6214899" y="1804114"/>
            <a:ext cx="5765181" cy="4262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Enhanced video </a:t>
            </a:r>
            <a:r>
              <a:rPr lang="en-US" dirty="0" smtClean="0">
                <a:latin typeface="+mn-lt"/>
              </a:rPr>
              <a:t>for senior </a:t>
            </a:r>
            <a:r>
              <a:rPr lang="en-US" dirty="0">
                <a:latin typeface="+mn-lt"/>
              </a:rPr>
              <a:t>and provider</a:t>
            </a:r>
          </a:p>
          <a:p>
            <a:pPr lvl="1"/>
            <a:r>
              <a:rPr lang="en-US" dirty="0" smtClean="0">
                <a:latin typeface="+mn-lt"/>
              </a:rPr>
              <a:t>Large </a:t>
            </a:r>
            <a:r>
              <a:rPr lang="en-US" dirty="0">
                <a:latin typeface="+mn-lt"/>
              </a:rPr>
              <a:t>7" touchscreen with clear two-way </a:t>
            </a:r>
            <a:r>
              <a:rPr lang="en-US" dirty="0" smtClean="0">
                <a:latin typeface="+mn-lt"/>
              </a:rPr>
              <a:t>voice communication</a:t>
            </a:r>
            <a:endParaRPr lang="en-US" dirty="0">
              <a:latin typeface="+mn-lt"/>
            </a:endParaRPr>
          </a:p>
          <a:p>
            <a:r>
              <a:rPr lang="en-US" dirty="0" smtClean="0">
                <a:latin typeface="+mn-lt"/>
              </a:rPr>
              <a:t>Bluetooth support for telehealth devices</a:t>
            </a:r>
          </a:p>
          <a:p>
            <a:pPr lvl="1"/>
            <a:r>
              <a:rPr lang="en-US" dirty="0">
                <a:latin typeface="+mn-lt"/>
              </a:rPr>
              <a:t>Devices are paired prior to shipping</a:t>
            </a:r>
          </a:p>
          <a:p>
            <a:r>
              <a:rPr lang="en-US" dirty="0">
                <a:latin typeface="+mn-lt"/>
              </a:rPr>
              <a:t>Dynamic patient-specific content for reminders and notifications</a:t>
            </a:r>
          </a:p>
          <a:p>
            <a:r>
              <a:rPr lang="en-US" dirty="0" smtClean="0">
                <a:latin typeface="+mn-lt"/>
              </a:rPr>
              <a:t>Works on a cellular network - no </a:t>
            </a:r>
            <a:r>
              <a:rPr lang="en-US" dirty="0" err="1" smtClean="0">
                <a:latin typeface="+mn-lt"/>
              </a:rPr>
              <a:t>WiFi</a:t>
            </a:r>
            <a:r>
              <a:rPr lang="en-US" dirty="0" smtClean="0">
                <a:latin typeface="+mn-lt"/>
              </a:rPr>
              <a:t> needed</a:t>
            </a:r>
          </a:p>
          <a:p>
            <a:endParaRPr lang="en-US" dirty="0" smtClean="0">
              <a:latin typeface="+mn-lt"/>
            </a:endParaRPr>
          </a:p>
        </p:txBody>
      </p:sp>
      <p:sp>
        <p:nvSpPr>
          <p:cNvPr id="6" name="Title 1">
            <a:extLst>
              <a:ext uri="{FF2B5EF4-FFF2-40B4-BE49-F238E27FC236}">
                <a16:creationId xmlns:a16="http://schemas.microsoft.com/office/drawing/2014/main" id="{E3941051-A8AB-CD36-9D4C-29123030355E}"/>
              </a:ext>
            </a:extLst>
          </p:cNvPr>
          <p:cNvSpPr txBox="1">
            <a:spLocks/>
          </p:cNvSpPr>
          <p:nvPr/>
        </p:nvSpPr>
        <p:spPr>
          <a:xfrm>
            <a:off x="6646128" y="964566"/>
            <a:ext cx="4682386" cy="8008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lvl="0">
              <a:buClrTx/>
              <a:defRPr/>
            </a:pPr>
            <a:r>
              <a:rPr lang="en-US" sz="3200" dirty="0" smtClean="0">
                <a:solidFill>
                  <a:srgbClr val="030575"/>
                </a:solidFill>
              </a:rPr>
              <a:t>Remote Care Live!</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cxnSp>
        <p:nvCxnSpPr>
          <p:cNvPr id="7" name="Straight Connector 6">
            <a:extLst>
              <a:ext uri="{FF2B5EF4-FFF2-40B4-BE49-F238E27FC236}">
                <a16:creationId xmlns:a16="http://schemas.microsoft.com/office/drawing/2014/main" id="{32A7EC1A-E213-4FF0-60E8-D519AD638BB8}"/>
              </a:ext>
            </a:extLst>
          </p:cNvPr>
          <p:cNvCxnSpPr>
            <a:cxnSpLocks/>
          </p:cNvCxnSpPr>
          <p:nvPr/>
        </p:nvCxnSpPr>
        <p:spPr>
          <a:xfrm flipH="1">
            <a:off x="6073741" y="1456519"/>
            <a:ext cx="21387" cy="43627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9"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8</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308659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white scale with a screen&#10;&#10;Description automatically generated">
            <a:extLst>
              <a:ext uri="{FF2B5EF4-FFF2-40B4-BE49-F238E27FC236}">
                <a16:creationId xmlns:a16="http://schemas.microsoft.com/office/drawing/2014/main" id="{19D6DEDB-0150-1692-DE26-FC3F56386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249" y="2198108"/>
            <a:ext cx="2433568" cy="1623098"/>
          </a:xfrm>
          <a:prstGeom prst="rect">
            <a:avLst/>
          </a:prstGeom>
        </p:spPr>
      </p:pic>
      <p:sp>
        <p:nvSpPr>
          <p:cNvPr id="25" name="Title 1">
            <a:extLst>
              <a:ext uri="{FF2B5EF4-FFF2-40B4-BE49-F238E27FC236}">
                <a16:creationId xmlns:a16="http://schemas.microsoft.com/office/drawing/2014/main" id="{E3941051-A8AB-CD36-9D4C-29123030355E}"/>
              </a:ext>
            </a:extLst>
          </p:cNvPr>
          <p:cNvSpPr txBox="1">
            <a:spLocks/>
          </p:cNvSpPr>
          <p:nvPr/>
        </p:nvSpPr>
        <p:spPr>
          <a:xfrm>
            <a:off x="152400" y="727091"/>
            <a:ext cx="105156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30575"/>
                </a:solidFill>
                <a:effectLst/>
                <a:uLnTx/>
                <a:uFillTx/>
                <a:latin typeface="Segoe UI" panose="020B0502040204020203" pitchFamily="34" charset="0"/>
                <a:ea typeface="+mj-ea"/>
                <a:cs typeface="Segoe UI" panose="020B0502040204020203" pitchFamily="34" charset="0"/>
              </a:rPr>
              <a:t>Peripheral Devices</a:t>
            </a:r>
            <a:endParaRPr kumimoji="0" lang="en-US" sz="3200" b="1" i="0" u="none" strike="noStrike" kern="1200" cap="none" spc="0" normalizeH="0" baseline="0" noProof="0" dirty="0">
              <a:ln>
                <a:noFill/>
              </a:ln>
              <a:solidFill>
                <a:srgbClr val="030575"/>
              </a:solidFill>
              <a:effectLst/>
              <a:uLnTx/>
              <a:uFillTx/>
              <a:latin typeface="Segoe UI" panose="020B0502040204020203" pitchFamily="34" charset="0"/>
              <a:ea typeface="+mj-ea"/>
              <a:cs typeface="Segoe UI" panose="020B0502040204020203" pitchFamily="34" charset="0"/>
            </a:endParaRPr>
          </a:p>
        </p:txBody>
      </p:sp>
      <p:pic>
        <p:nvPicPr>
          <p:cNvPr id="26" name="Picture 25">
            <a:extLst>
              <a:ext uri="{FF2B5EF4-FFF2-40B4-BE49-F238E27FC236}">
                <a16:creationId xmlns:a16="http://schemas.microsoft.com/office/drawing/2014/main" id="{9A46F67A-7FA2-E5D4-25FE-F112FAE3D2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84039" y="2286098"/>
            <a:ext cx="920651" cy="1176160"/>
          </a:xfrm>
          <a:prstGeom prst="rect">
            <a:avLst/>
          </a:prstGeom>
        </p:spPr>
      </p:pic>
      <p:pic>
        <p:nvPicPr>
          <p:cNvPr id="27" name="Picture 26">
            <a:extLst>
              <a:ext uri="{FF2B5EF4-FFF2-40B4-BE49-F238E27FC236}">
                <a16:creationId xmlns:a16="http://schemas.microsoft.com/office/drawing/2014/main" id="{6E56A95E-E958-2FF7-FB64-74A7B673AD9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04386" y="2443773"/>
            <a:ext cx="1566254" cy="1179173"/>
          </a:xfrm>
          <a:prstGeom prst="rect">
            <a:avLst/>
          </a:prstGeom>
        </p:spPr>
      </p:pic>
      <p:pic>
        <p:nvPicPr>
          <p:cNvPr id="28" name="Picture 27">
            <a:extLst>
              <a:ext uri="{FF2B5EF4-FFF2-40B4-BE49-F238E27FC236}">
                <a16:creationId xmlns:a16="http://schemas.microsoft.com/office/drawing/2014/main" id="{187147E8-5E71-B17D-AADC-B60001E2421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39345" y="5035950"/>
            <a:ext cx="709079" cy="1032754"/>
          </a:xfrm>
          <a:prstGeom prst="rect">
            <a:avLst/>
          </a:prstGeom>
        </p:spPr>
      </p:pic>
      <p:sp>
        <p:nvSpPr>
          <p:cNvPr id="29" name="TextBox 28">
            <a:extLst>
              <a:ext uri="{FF2B5EF4-FFF2-40B4-BE49-F238E27FC236}">
                <a16:creationId xmlns:a16="http://schemas.microsoft.com/office/drawing/2014/main" id="{AEE83950-551B-D652-56B9-D600C2BE20AA}"/>
              </a:ext>
            </a:extLst>
          </p:cNvPr>
          <p:cNvSpPr txBox="1"/>
          <p:nvPr/>
        </p:nvSpPr>
        <p:spPr>
          <a:xfrm>
            <a:off x="2337386" y="1660281"/>
            <a:ext cx="2222564" cy="584775"/>
          </a:xfrm>
          <a:prstGeom prst="rect">
            <a:avLst/>
          </a:prstGeom>
          <a:gradFill rotWithShape="1">
            <a:gsLst>
              <a:gs pos="0">
                <a:srgbClr val="3DC4B9">
                  <a:lumMod val="110000"/>
                  <a:satMod val="105000"/>
                  <a:tint val="67000"/>
                </a:srgbClr>
              </a:gs>
              <a:gs pos="50000">
                <a:srgbClr val="3DC4B9">
                  <a:lumMod val="105000"/>
                  <a:satMod val="103000"/>
                  <a:tint val="73000"/>
                </a:srgbClr>
              </a:gs>
              <a:gs pos="100000">
                <a:srgbClr val="3DC4B9">
                  <a:lumMod val="105000"/>
                  <a:satMod val="109000"/>
                  <a:tint val="81000"/>
                </a:srgbClr>
              </a:gs>
            </a:gsLst>
            <a:lin ang="5400000" scaled="0"/>
          </a:gradFill>
          <a:ln w="6350" cap="flat" cmpd="sng" algn="ctr">
            <a:solidFill>
              <a:srgbClr val="3DC4B9"/>
            </a:solidFill>
            <a:prstDash val="solid"/>
            <a:miter lim="800000"/>
          </a:ln>
          <a:effectLst/>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rgbClr val="3F3F7C"/>
                </a:solidFill>
                <a:effectLst/>
                <a:uLnTx/>
                <a:uFillTx/>
                <a:latin typeface="Segoe UI" panose="020B0502040204020203" pitchFamily="34" charset="0"/>
                <a:cs typeface="Segoe UI" panose="020B0502040204020203"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0575"/>
                </a:solidFill>
                <a:effectLst/>
                <a:uLnTx/>
                <a:uFillTx/>
                <a:latin typeface="Calibri" panose="020F0502020204030204"/>
                <a:ea typeface="+mn-ea"/>
                <a:cs typeface="Segoe UI" panose="020B0502040204020203" pitchFamily="34" charset="0"/>
              </a:rPr>
              <a:t>Weight Scale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100" normalizeH="0" baseline="0" noProof="0" dirty="0">
                <a:ln>
                  <a:noFill/>
                </a:ln>
                <a:solidFill>
                  <a:srgbClr val="515153">
                    <a:lumMod val="75000"/>
                  </a:srgbClr>
                </a:solidFill>
                <a:effectLst/>
                <a:uLnTx/>
                <a:uFillTx/>
                <a:latin typeface="Calibri" panose="020F0502020204030204"/>
                <a:ea typeface="+mn-ea"/>
                <a:cs typeface="Segoe UI" panose="020B0502040204020203" pitchFamily="34" charset="0"/>
              </a:rPr>
              <a:t>Standard &amp; Bariatric</a:t>
            </a:r>
          </a:p>
        </p:txBody>
      </p:sp>
      <p:pic>
        <p:nvPicPr>
          <p:cNvPr id="30" name="Picture 29">
            <a:extLst>
              <a:ext uri="{FF2B5EF4-FFF2-40B4-BE49-F238E27FC236}">
                <a16:creationId xmlns:a16="http://schemas.microsoft.com/office/drawing/2014/main" id="{11E0876D-4E4C-2B68-653D-32472349801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99289" y="5023751"/>
            <a:ext cx="1116503" cy="1136557"/>
          </a:xfrm>
          <a:prstGeom prst="rect">
            <a:avLst/>
          </a:prstGeom>
          <a:ln/>
        </p:spPr>
      </p:pic>
      <p:pic>
        <p:nvPicPr>
          <p:cNvPr id="31" name="Content Placeholder 5" descr="Content Placeholder 5">
            <a:extLst>
              <a:ext uri="{FF2B5EF4-FFF2-40B4-BE49-F238E27FC236}">
                <a16:creationId xmlns:a16="http://schemas.microsoft.com/office/drawing/2014/main" id="{02E5E60F-D3A6-A66A-2F75-5CFF37E50CC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57824" y="4940605"/>
            <a:ext cx="1727962" cy="1180567"/>
          </a:xfrm>
          <a:prstGeom prst="rect">
            <a:avLst/>
          </a:prstGeom>
          <a:ln/>
        </p:spPr>
      </p:pic>
      <p:sp>
        <p:nvSpPr>
          <p:cNvPr id="32" name="TextBox 31">
            <a:extLst>
              <a:ext uri="{FF2B5EF4-FFF2-40B4-BE49-F238E27FC236}">
                <a16:creationId xmlns:a16="http://schemas.microsoft.com/office/drawing/2014/main" id="{B59ED4D0-D7B1-4506-4DCD-6A4E79A5C147}"/>
              </a:ext>
            </a:extLst>
          </p:cNvPr>
          <p:cNvSpPr txBox="1"/>
          <p:nvPr/>
        </p:nvSpPr>
        <p:spPr>
          <a:xfrm>
            <a:off x="4608146" y="1660281"/>
            <a:ext cx="2222564" cy="584775"/>
          </a:xfrm>
          <a:prstGeom prst="rect">
            <a:avLst/>
          </a:prstGeom>
          <a:gradFill rotWithShape="1">
            <a:gsLst>
              <a:gs pos="0">
                <a:srgbClr val="3DC4B9">
                  <a:lumMod val="110000"/>
                  <a:satMod val="105000"/>
                  <a:tint val="67000"/>
                </a:srgbClr>
              </a:gs>
              <a:gs pos="50000">
                <a:srgbClr val="3DC4B9">
                  <a:lumMod val="105000"/>
                  <a:satMod val="103000"/>
                  <a:tint val="73000"/>
                </a:srgbClr>
              </a:gs>
              <a:gs pos="100000">
                <a:srgbClr val="3DC4B9">
                  <a:lumMod val="105000"/>
                  <a:satMod val="109000"/>
                  <a:tint val="81000"/>
                </a:srgbClr>
              </a:gs>
            </a:gsLst>
            <a:lin ang="5400000" scaled="0"/>
          </a:gradFill>
          <a:ln w="6350" cap="flat" cmpd="sng" algn="ctr">
            <a:solidFill>
              <a:srgbClr val="3DC4B9"/>
            </a:solidFill>
            <a:prstDash val="solid"/>
            <a:miter lim="800000"/>
          </a:ln>
          <a:effectLst/>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rgbClr val="3F3F7C"/>
                </a:solidFill>
                <a:effectLst/>
                <a:uLnTx/>
                <a:uFillTx/>
                <a:latin typeface="Segoe UI" panose="020B0502040204020203" pitchFamily="34" charset="0"/>
                <a:cs typeface="Segoe UI" panose="020B0502040204020203"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0575"/>
                </a:solidFill>
                <a:effectLst/>
                <a:uLnTx/>
                <a:uFillTx/>
                <a:latin typeface="Calibri" panose="020F0502020204030204"/>
                <a:ea typeface="+mn-ea"/>
                <a:cs typeface="Segoe UI" panose="020B0502040204020203" pitchFamily="34" charset="0"/>
              </a:rPr>
              <a:t>Blood Pressure </a:t>
            </a:r>
            <a:r>
              <a:rPr kumimoji="0" lang="en-US" b="0" i="0" u="none" strike="noStrike" kern="1200" cap="none" spc="-100" normalizeH="0" baseline="0" noProof="0" dirty="0">
                <a:ln>
                  <a:noFill/>
                </a:ln>
                <a:solidFill>
                  <a:srgbClr val="515153">
                    <a:lumMod val="75000"/>
                  </a:srgbClr>
                </a:solidFill>
                <a:effectLst/>
                <a:uLnTx/>
                <a:uFillTx/>
                <a:latin typeface="Calibri" panose="020F0502020204030204"/>
                <a:ea typeface="+mn-ea"/>
                <a:cs typeface="Segoe UI" panose="020B0502040204020203" pitchFamily="34" charset="0"/>
              </a:rPr>
              <a:t>Universal, XS, XL cuffs</a:t>
            </a:r>
          </a:p>
        </p:txBody>
      </p:sp>
      <p:sp>
        <p:nvSpPr>
          <p:cNvPr id="33" name="TextBox 32">
            <a:extLst>
              <a:ext uri="{FF2B5EF4-FFF2-40B4-BE49-F238E27FC236}">
                <a16:creationId xmlns:a16="http://schemas.microsoft.com/office/drawing/2014/main" id="{9255FEFC-861B-E575-2457-99E2A027D16B}"/>
              </a:ext>
            </a:extLst>
          </p:cNvPr>
          <p:cNvSpPr txBox="1"/>
          <p:nvPr/>
        </p:nvSpPr>
        <p:spPr>
          <a:xfrm>
            <a:off x="6878906" y="1658679"/>
            <a:ext cx="2222564" cy="584775"/>
          </a:xfrm>
          <a:prstGeom prst="rect">
            <a:avLst/>
          </a:prstGeom>
          <a:gradFill rotWithShape="1">
            <a:gsLst>
              <a:gs pos="0">
                <a:srgbClr val="3DC4B9">
                  <a:lumMod val="110000"/>
                  <a:satMod val="105000"/>
                  <a:tint val="67000"/>
                </a:srgbClr>
              </a:gs>
              <a:gs pos="50000">
                <a:srgbClr val="3DC4B9">
                  <a:lumMod val="105000"/>
                  <a:satMod val="103000"/>
                  <a:tint val="73000"/>
                </a:srgbClr>
              </a:gs>
              <a:gs pos="100000">
                <a:srgbClr val="3DC4B9">
                  <a:lumMod val="105000"/>
                  <a:satMod val="109000"/>
                  <a:tint val="81000"/>
                </a:srgbClr>
              </a:gs>
            </a:gsLst>
            <a:lin ang="5400000" scaled="0"/>
          </a:gradFill>
          <a:ln w="6350" cap="flat" cmpd="sng" algn="ctr">
            <a:solidFill>
              <a:srgbClr val="3DC4B9"/>
            </a:solidFill>
            <a:prstDash val="solid"/>
            <a:miter lim="800000"/>
          </a:ln>
          <a:effectLst/>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rgbClr val="3F3F7C"/>
                </a:solidFill>
                <a:effectLst/>
                <a:uLnTx/>
                <a:uFillTx/>
                <a:latin typeface="Segoe UI" panose="020B0502040204020203" pitchFamily="34" charset="0"/>
                <a:cs typeface="Segoe UI" panose="020B0502040204020203"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0575"/>
                </a:solidFill>
                <a:effectLst/>
                <a:uLnTx/>
                <a:uFillTx/>
                <a:latin typeface="Calibri" panose="020F0502020204030204"/>
                <a:ea typeface="+mn-ea"/>
                <a:cs typeface="Segoe UI" panose="020B0502040204020203" pitchFamily="34" charset="0"/>
              </a:rPr>
              <a:t>Pulse Oximeter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100" normalizeH="0" baseline="0" noProof="0" dirty="0">
                <a:ln>
                  <a:noFill/>
                </a:ln>
                <a:solidFill>
                  <a:srgbClr val="515153">
                    <a:lumMod val="75000"/>
                  </a:srgbClr>
                </a:solidFill>
                <a:effectLst/>
                <a:uLnTx/>
                <a:uFillTx/>
                <a:latin typeface="Calibri" panose="020F0502020204030204"/>
                <a:ea typeface="+mn-ea"/>
                <a:cs typeface="Segoe UI" panose="020B0502040204020203" pitchFamily="34" charset="0"/>
              </a:rPr>
              <a:t>SPO2 &amp; Heart Rate</a:t>
            </a:r>
          </a:p>
        </p:txBody>
      </p:sp>
      <p:sp>
        <p:nvSpPr>
          <p:cNvPr id="34" name="TextBox 33">
            <a:extLst>
              <a:ext uri="{FF2B5EF4-FFF2-40B4-BE49-F238E27FC236}">
                <a16:creationId xmlns:a16="http://schemas.microsoft.com/office/drawing/2014/main" id="{C02893F9-7A54-890D-8D77-8713DC64CDFF}"/>
              </a:ext>
            </a:extLst>
          </p:cNvPr>
          <p:cNvSpPr txBox="1"/>
          <p:nvPr/>
        </p:nvSpPr>
        <p:spPr>
          <a:xfrm>
            <a:off x="2324683" y="4283201"/>
            <a:ext cx="2222564" cy="584775"/>
          </a:xfrm>
          <a:prstGeom prst="rect">
            <a:avLst/>
          </a:prstGeom>
          <a:gradFill rotWithShape="1">
            <a:gsLst>
              <a:gs pos="0">
                <a:srgbClr val="3DC4B9">
                  <a:lumMod val="110000"/>
                  <a:satMod val="105000"/>
                  <a:tint val="67000"/>
                </a:srgbClr>
              </a:gs>
              <a:gs pos="50000">
                <a:srgbClr val="3DC4B9">
                  <a:lumMod val="105000"/>
                  <a:satMod val="103000"/>
                  <a:tint val="73000"/>
                </a:srgbClr>
              </a:gs>
              <a:gs pos="100000">
                <a:srgbClr val="3DC4B9">
                  <a:lumMod val="105000"/>
                  <a:satMod val="109000"/>
                  <a:tint val="81000"/>
                </a:srgbClr>
              </a:gs>
            </a:gsLst>
            <a:lin ang="5400000" scaled="0"/>
          </a:gradFill>
          <a:ln w="6350" cap="flat" cmpd="sng" algn="ctr">
            <a:solidFill>
              <a:srgbClr val="3DC4B9"/>
            </a:solidFill>
            <a:prstDash val="solid"/>
            <a:miter lim="800000"/>
          </a:ln>
          <a:effectLst/>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rgbClr val="3F3F7C"/>
                </a:solidFill>
                <a:effectLst/>
                <a:uLnTx/>
                <a:uFillTx/>
                <a:latin typeface="Segoe UI" panose="020B0502040204020203" pitchFamily="34" charset="0"/>
                <a:cs typeface="Segoe UI" panose="020B0502040204020203"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0575"/>
                </a:solidFill>
                <a:effectLst/>
                <a:uLnTx/>
                <a:uFillTx/>
                <a:latin typeface="Calibri" panose="020F0502020204030204"/>
                <a:ea typeface="+mn-ea"/>
                <a:cs typeface="Segoe UI" panose="020B0502040204020203" pitchFamily="34" charset="0"/>
              </a:rPr>
              <a:t>Glucometers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100" normalizeH="0" baseline="0" noProof="0" dirty="0">
                <a:ln>
                  <a:noFill/>
                </a:ln>
                <a:solidFill>
                  <a:srgbClr val="515153">
                    <a:lumMod val="75000"/>
                  </a:srgbClr>
                </a:solidFill>
                <a:effectLst/>
                <a:uLnTx/>
                <a:uFillTx/>
                <a:latin typeface="Calibri" panose="020F0502020204030204"/>
                <a:ea typeface="+mn-ea"/>
                <a:cs typeface="Segoe UI" panose="020B0502040204020203" pitchFamily="34" charset="0"/>
              </a:rPr>
              <a:t>Contour, FORA</a:t>
            </a:r>
          </a:p>
        </p:txBody>
      </p:sp>
      <p:sp>
        <p:nvSpPr>
          <p:cNvPr id="35" name="TextBox 34">
            <a:extLst>
              <a:ext uri="{FF2B5EF4-FFF2-40B4-BE49-F238E27FC236}">
                <a16:creationId xmlns:a16="http://schemas.microsoft.com/office/drawing/2014/main" id="{CE38C218-4AE5-3BDF-F253-6AB839F011D0}"/>
              </a:ext>
            </a:extLst>
          </p:cNvPr>
          <p:cNvSpPr txBox="1"/>
          <p:nvPr/>
        </p:nvSpPr>
        <p:spPr>
          <a:xfrm>
            <a:off x="4600528" y="4283201"/>
            <a:ext cx="2222564" cy="584775"/>
          </a:xfrm>
          <a:prstGeom prst="rect">
            <a:avLst/>
          </a:prstGeom>
          <a:gradFill rotWithShape="1">
            <a:gsLst>
              <a:gs pos="0">
                <a:srgbClr val="3DC4B9">
                  <a:lumMod val="110000"/>
                  <a:satMod val="105000"/>
                  <a:tint val="67000"/>
                </a:srgbClr>
              </a:gs>
              <a:gs pos="50000">
                <a:srgbClr val="3DC4B9">
                  <a:lumMod val="105000"/>
                  <a:satMod val="103000"/>
                  <a:tint val="73000"/>
                </a:srgbClr>
              </a:gs>
              <a:gs pos="100000">
                <a:srgbClr val="3DC4B9">
                  <a:lumMod val="105000"/>
                  <a:satMod val="109000"/>
                  <a:tint val="81000"/>
                </a:srgbClr>
              </a:gs>
            </a:gsLst>
            <a:lin ang="5400000" scaled="0"/>
          </a:gradFill>
          <a:ln w="6350" cap="flat" cmpd="sng" algn="ctr">
            <a:solidFill>
              <a:srgbClr val="3DC4B9"/>
            </a:solidFill>
            <a:prstDash val="solid"/>
            <a:miter lim="800000"/>
          </a:ln>
          <a:effectLst/>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rgbClr val="3F3F7C"/>
                </a:solidFill>
                <a:effectLst/>
                <a:uLnTx/>
                <a:uFillTx/>
                <a:latin typeface="Segoe UI" panose="020B0502040204020203" pitchFamily="34" charset="0"/>
                <a:cs typeface="Segoe UI" panose="020B0502040204020203"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0575"/>
                </a:solidFill>
                <a:effectLst/>
                <a:uLnTx/>
                <a:uFillTx/>
                <a:latin typeface="Calibri" panose="020F0502020204030204"/>
                <a:ea typeface="+mn-ea"/>
                <a:cs typeface="Segoe UI" panose="020B0502040204020203" pitchFamily="34" charset="0"/>
              </a:rPr>
              <a:t>Thermometer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100" normalizeH="0" baseline="0" noProof="0" dirty="0">
                <a:ln>
                  <a:noFill/>
                </a:ln>
                <a:solidFill>
                  <a:srgbClr val="515153">
                    <a:lumMod val="75000"/>
                  </a:srgbClr>
                </a:solidFill>
                <a:effectLst/>
                <a:uLnTx/>
                <a:uFillTx/>
                <a:latin typeface="Calibri" panose="020F0502020204030204"/>
                <a:ea typeface="+mn-ea"/>
                <a:cs typeface="Segoe UI" panose="020B0502040204020203" pitchFamily="34" charset="0"/>
              </a:rPr>
              <a:t>Body / Surface Temperature</a:t>
            </a:r>
          </a:p>
        </p:txBody>
      </p:sp>
      <p:sp>
        <p:nvSpPr>
          <p:cNvPr id="36" name="TextBox 35">
            <a:extLst>
              <a:ext uri="{FF2B5EF4-FFF2-40B4-BE49-F238E27FC236}">
                <a16:creationId xmlns:a16="http://schemas.microsoft.com/office/drawing/2014/main" id="{0C2EA0D0-61C8-774B-B888-4815464DB2C6}"/>
              </a:ext>
            </a:extLst>
          </p:cNvPr>
          <p:cNvSpPr txBox="1"/>
          <p:nvPr/>
        </p:nvSpPr>
        <p:spPr>
          <a:xfrm>
            <a:off x="6878906" y="4283201"/>
            <a:ext cx="2222564" cy="584775"/>
          </a:xfrm>
          <a:prstGeom prst="rect">
            <a:avLst/>
          </a:prstGeom>
          <a:gradFill rotWithShape="1">
            <a:gsLst>
              <a:gs pos="0">
                <a:srgbClr val="3DC4B9">
                  <a:lumMod val="110000"/>
                  <a:satMod val="105000"/>
                  <a:tint val="67000"/>
                </a:srgbClr>
              </a:gs>
              <a:gs pos="50000">
                <a:srgbClr val="3DC4B9">
                  <a:lumMod val="105000"/>
                  <a:satMod val="103000"/>
                  <a:tint val="73000"/>
                </a:srgbClr>
              </a:gs>
              <a:gs pos="100000">
                <a:srgbClr val="3DC4B9">
                  <a:lumMod val="105000"/>
                  <a:satMod val="109000"/>
                  <a:tint val="81000"/>
                </a:srgbClr>
              </a:gs>
            </a:gsLst>
            <a:lin ang="5400000" scaled="0"/>
          </a:gradFill>
          <a:ln w="6350" cap="flat" cmpd="sng" algn="ctr">
            <a:solidFill>
              <a:srgbClr val="3DC4B9"/>
            </a:solidFill>
            <a:prstDash val="solid"/>
            <a:miter lim="800000"/>
          </a:ln>
          <a:effectLst/>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rgbClr val="3F3F7C"/>
                </a:solidFill>
                <a:effectLst/>
                <a:uLnTx/>
                <a:uFillTx/>
                <a:latin typeface="Segoe UI" panose="020B0502040204020203" pitchFamily="34" charset="0"/>
                <a:cs typeface="Segoe UI" panose="020B0502040204020203"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0575"/>
                </a:solidFill>
                <a:effectLst/>
                <a:uLnTx/>
                <a:uFillTx/>
                <a:latin typeface="Calibri" panose="020F0502020204030204"/>
                <a:ea typeface="+mn-ea"/>
                <a:cs typeface="Segoe UI" panose="020B0502040204020203" pitchFamily="34" charset="0"/>
              </a:rPr>
              <a:t>Spirometer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100" normalizeH="0" baseline="0" noProof="0" dirty="0">
                <a:ln>
                  <a:noFill/>
                </a:ln>
                <a:solidFill>
                  <a:srgbClr val="515153">
                    <a:lumMod val="75000"/>
                  </a:srgbClr>
                </a:solidFill>
                <a:effectLst/>
                <a:uLnTx/>
                <a:uFillTx/>
                <a:latin typeface="Calibri" panose="020F0502020204030204"/>
                <a:ea typeface="+mn-ea"/>
                <a:cs typeface="Segoe UI" panose="020B0502040204020203" pitchFamily="34" charset="0"/>
              </a:rPr>
              <a:t>Lung Function: PEF &amp; FEV1</a:t>
            </a:r>
          </a:p>
        </p:txBody>
      </p:sp>
      <p:sp>
        <p:nvSpPr>
          <p:cNvPr id="16" name="Google Shape;64;p21"/>
          <p:cNvSpPr txBox="1">
            <a:spLocks noGrp="1"/>
          </p:cNvSpPr>
          <p:nvPr>
            <p:ph type="dt" idx="10"/>
          </p:nvPr>
        </p:nvSpPr>
        <p:spPr>
          <a:xfrm>
            <a:off x="426958" y="6442784"/>
            <a:ext cx="16022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z="1200" dirty="0" smtClean="0"/>
              <a:t>Issued June 3, 2024</a:t>
            </a:r>
            <a:endParaRPr sz="1200" dirty="0"/>
          </a:p>
        </p:txBody>
      </p:sp>
      <p:sp>
        <p:nvSpPr>
          <p:cNvPr id="17" name="Google Shape;66;p2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dirty="0" smtClean="0">
                <a:solidFill>
                  <a:schemeClr val="bg1"/>
                </a:solidFill>
              </a:rPr>
              <a:t>OAAS-TNG-24-006</a:t>
            </a:r>
          </a:p>
          <a:p>
            <a:pPr marL="0" lvl="0" indent="0" algn="r" rtl="0">
              <a:spcBef>
                <a:spcPts val="0"/>
              </a:spcBef>
              <a:spcAft>
                <a:spcPts val="0"/>
              </a:spcAft>
              <a:buNone/>
            </a:pPr>
            <a:r>
              <a:rPr lang="en-US" dirty="0" smtClean="0">
                <a:solidFill>
                  <a:schemeClr val="bg1"/>
                </a:solidFill>
              </a:rPr>
              <a:t>Slide </a:t>
            </a:r>
            <a:fld id="{00000000-1234-1234-1234-123412341234}" type="slidenum">
              <a:rPr lang="en-US" smtClean="0">
                <a:solidFill>
                  <a:schemeClr val="bg1"/>
                </a:solidFill>
              </a:rPr>
              <a:t>9</a:t>
            </a:fld>
            <a:r>
              <a:rPr lang="en-US" dirty="0" smtClean="0">
                <a:solidFill>
                  <a:schemeClr val="bg1"/>
                </a:solidFill>
              </a:rPr>
              <a:t> of 17</a:t>
            </a:r>
            <a:endParaRPr dirty="0">
              <a:solidFill>
                <a:schemeClr val="bg1"/>
              </a:solidFill>
            </a:endParaRPr>
          </a:p>
        </p:txBody>
      </p:sp>
    </p:spTree>
    <p:extLst>
      <p:ext uri="{BB962C8B-B14F-4D97-AF65-F5344CB8AC3E}">
        <p14:creationId xmlns:p14="http://schemas.microsoft.com/office/powerpoint/2010/main" val="339766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1499</Words>
  <Application>Microsoft Office PowerPoint</Application>
  <PresentationFormat>Widescreen</PresentationFormat>
  <Paragraphs>177</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Open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Documentation from Telecare Services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Ashlee Babin</cp:lastModifiedBy>
  <cp:revision>65</cp:revision>
  <dcterms:created xsi:type="dcterms:W3CDTF">2022-02-17T22:28:37Z</dcterms:created>
  <dcterms:modified xsi:type="dcterms:W3CDTF">2024-06-03T18:06:54Z</dcterms:modified>
</cp:coreProperties>
</file>