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bookmarkIdSeed="2">
  <p:sldMasterIdLst>
    <p:sldMasterId id="2147483648" r:id="rId1"/>
  </p:sldMasterIdLst>
  <p:notesMasterIdLst>
    <p:notesMasterId r:id="rId68"/>
  </p:notesMasterIdLst>
  <p:sldIdLst>
    <p:sldId id="258" r:id="rId2"/>
    <p:sldId id="342" r:id="rId3"/>
    <p:sldId id="353" r:id="rId4"/>
    <p:sldId id="350" r:id="rId5"/>
    <p:sldId id="394" r:id="rId6"/>
    <p:sldId id="352" r:id="rId7"/>
    <p:sldId id="395" r:id="rId8"/>
    <p:sldId id="279" r:id="rId9"/>
    <p:sldId id="351" r:id="rId10"/>
    <p:sldId id="347" r:id="rId11"/>
    <p:sldId id="348" r:id="rId12"/>
    <p:sldId id="396" r:id="rId13"/>
    <p:sldId id="397" r:id="rId14"/>
    <p:sldId id="283" r:id="rId15"/>
    <p:sldId id="284" r:id="rId16"/>
    <p:sldId id="285" r:id="rId17"/>
    <p:sldId id="341" r:id="rId18"/>
    <p:sldId id="287" r:id="rId19"/>
    <p:sldId id="288" r:id="rId20"/>
    <p:sldId id="289" r:id="rId21"/>
    <p:sldId id="286" r:id="rId22"/>
    <p:sldId id="375" r:id="rId23"/>
    <p:sldId id="354" r:id="rId24"/>
    <p:sldId id="355" r:id="rId25"/>
    <p:sldId id="386" r:id="rId26"/>
    <p:sldId id="356" r:id="rId27"/>
    <p:sldId id="357" r:id="rId28"/>
    <p:sldId id="358" r:id="rId29"/>
    <p:sldId id="359" r:id="rId30"/>
    <p:sldId id="398" r:id="rId31"/>
    <p:sldId id="360" r:id="rId32"/>
    <p:sldId id="361" r:id="rId33"/>
    <p:sldId id="362" r:id="rId34"/>
    <p:sldId id="363" r:id="rId35"/>
    <p:sldId id="364" r:id="rId36"/>
    <p:sldId id="365" r:id="rId37"/>
    <p:sldId id="366" r:id="rId38"/>
    <p:sldId id="367" r:id="rId39"/>
    <p:sldId id="368" r:id="rId40"/>
    <p:sldId id="369" r:id="rId41"/>
    <p:sldId id="370" r:id="rId42"/>
    <p:sldId id="371" r:id="rId43"/>
    <p:sldId id="401" r:id="rId44"/>
    <p:sldId id="385" r:id="rId45"/>
    <p:sldId id="387" r:id="rId46"/>
    <p:sldId id="402" r:id="rId47"/>
    <p:sldId id="388" r:id="rId48"/>
    <p:sldId id="391" r:id="rId49"/>
    <p:sldId id="290" r:id="rId50"/>
    <p:sldId id="378" r:id="rId51"/>
    <p:sldId id="380" r:id="rId52"/>
    <p:sldId id="379" r:id="rId53"/>
    <p:sldId id="381" r:id="rId54"/>
    <p:sldId id="384" r:id="rId55"/>
    <p:sldId id="389" r:id="rId56"/>
    <p:sldId id="382" r:id="rId57"/>
    <p:sldId id="383" r:id="rId58"/>
    <p:sldId id="376" r:id="rId59"/>
    <p:sldId id="339" r:id="rId60"/>
    <p:sldId id="372" r:id="rId61"/>
    <p:sldId id="390" r:id="rId62"/>
    <p:sldId id="392" r:id="rId63"/>
    <p:sldId id="400" r:id="rId64"/>
    <p:sldId id="399" r:id="rId65"/>
    <p:sldId id="393" r:id="rId66"/>
    <p:sldId id="274" r:id="rId6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51E41"/>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6690"/>
    <p:restoredTop sz="77209" autoAdjust="0"/>
  </p:normalViewPr>
  <p:slideViewPr>
    <p:cSldViewPr snapToGrid="0" snapToObjects="1">
      <p:cViewPr varScale="1">
        <p:scale>
          <a:sx n="53" d="100"/>
          <a:sy n="53" d="100"/>
        </p:scale>
        <p:origin x="1496" y="32"/>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notesMaster" Target="notesMasters/notesMaster1.xml"/><Relationship Id="rId7" Type="http://schemas.openxmlformats.org/officeDocument/2006/relationships/slide" Target="slides/slide6.xml"/><Relationship Id="rId71"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tableStyles" Target="tableStyle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viewProps" Target="viewProp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2128" b="1" i="0" u="none" strike="noStrike" kern="1200" spc="0" normalizeH="0" baseline="0">
              <a:solidFill>
                <a:schemeClr val="dk1">
                  <a:lumMod val="50000"/>
                  <a:lumOff val="50000"/>
                </a:schemeClr>
              </a:solidFill>
              <a:latin typeface="+mj-lt"/>
              <a:ea typeface="+mj-ea"/>
              <a:cs typeface="+mj-cs"/>
            </a:defRPr>
          </a:pPr>
          <a:endParaRPr lang="en-US"/>
        </a:p>
      </c:txPr>
    </c:title>
    <c:autoTitleDeleted val="0"/>
    <c:plotArea>
      <c:layout/>
      <c:pieChart>
        <c:varyColors val="1"/>
        <c:ser>
          <c:idx val="0"/>
          <c:order val="0"/>
          <c:tx>
            <c:strRef>
              <c:f>Sheet1!$B$1</c:f>
              <c:strCache>
                <c:ptCount val="1"/>
                <c:pt idx="0">
                  <c:v>% of Budget</c:v>
                </c:pt>
              </c:strCache>
            </c:strRef>
          </c:tx>
          <c:dPt>
            <c:idx val="0"/>
            <c:bubble3D val="0"/>
            <c:spPr>
              <a:gradFill>
                <a:gsLst>
                  <a:gs pos="100000">
                    <a:schemeClr val="accent1">
                      <a:lumMod val="60000"/>
                      <a:lumOff val="40000"/>
                    </a:schemeClr>
                  </a:gs>
                  <a:gs pos="0">
                    <a:schemeClr val="accent1"/>
                  </a:gs>
                </a:gsLst>
                <a:lin ang="5400000" scaled="0"/>
              </a:gradFill>
              <a:ln w="19050">
                <a:solidFill>
                  <a:schemeClr val="lt1"/>
                </a:solidFill>
              </a:ln>
              <a:effectLst/>
            </c:spPr>
            <c:extLst>
              <c:ext xmlns:c16="http://schemas.microsoft.com/office/drawing/2014/chart" uri="{C3380CC4-5D6E-409C-BE32-E72D297353CC}">
                <c16:uniqueId val="{00000001-5672-1B49-B011-018B56FA7418}"/>
              </c:ext>
            </c:extLst>
          </c:dPt>
          <c:dPt>
            <c:idx val="1"/>
            <c:bubble3D val="0"/>
            <c:spPr>
              <a:gradFill>
                <a:gsLst>
                  <a:gs pos="100000">
                    <a:schemeClr val="accent2">
                      <a:lumMod val="60000"/>
                      <a:lumOff val="40000"/>
                    </a:schemeClr>
                  </a:gs>
                  <a:gs pos="0">
                    <a:schemeClr val="accent2"/>
                  </a:gs>
                </a:gsLst>
                <a:lin ang="5400000" scaled="0"/>
              </a:gradFill>
              <a:ln w="19050">
                <a:solidFill>
                  <a:schemeClr val="lt1"/>
                </a:solidFill>
              </a:ln>
              <a:effectLst/>
            </c:spPr>
            <c:extLst>
              <c:ext xmlns:c16="http://schemas.microsoft.com/office/drawing/2014/chart" uri="{C3380CC4-5D6E-409C-BE32-E72D297353CC}">
                <c16:uniqueId val="{00000003-5672-1B49-B011-018B56FA7418}"/>
              </c:ext>
            </c:extLst>
          </c:dPt>
          <c:dPt>
            <c:idx val="2"/>
            <c:bubble3D val="0"/>
            <c:spPr>
              <a:gradFill>
                <a:gsLst>
                  <a:gs pos="100000">
                    <a:schemeClr val="accent3">
                      <a:lumMod val="60000"/>
                      <a:lumOff val="40000"/>
                    </a:schemeClr>
                  </a:gs>
                  <a:gs pos="0">
                    <a:schemeClr val="accent3"/>
                  </a:gs>
                </a:gsLst>
                <a:lin ang="5400000" scaled="0"/>
              </a:gradFill>
              <a:ln w="19050">
                <a:solidFill>
                  <a:schemeClr val="lt1"/>
                </a:solidFill>
              </a:ln>
              <a:effectLst/>
            </c:spPr>
            <c:extLst>
              <c:ext xmlns:c16="http://schemas.microsoft.com/office/drawing/2014/chart" uri="{C3380CC4-5D6E-409C-BE32-E72D297353CC}">
                <c16:uniqueId val="{00000005-5672-1B49-B011-018B56FA7418}"/>
              </c:ext>
            </c:extLst>
          </c:dPt>
          <c:dPt>
            <c:idx val="3"/>
            <c:bubble3D val="0"/>
            <c:spPr>
              <a:gradFill>
                <a:gsLst>
                  <a:gs pos="100000">
                    <a:schemeClr val="accent4">
                      <a:lumMod val="60000"/>
                      <a:lumOff val="40000"/>
                    </a:schemeClr>
                  </a:gs>
                  <a:gs pos="0">
                    <a:schemeClr val="accent4"/>
                  </a:gs>
                </a:gsLst>
                <a:lin ang="5400000" scaled="0"/>
              </a:gradFill>
              <a:ln w="19050">
                <a:solidFill>
                  <a:schemeClr val="lt1"/>
                </a:solidFill>
              </a:ln>
              <a:effectLst/>
            </c:spPr>
            <c:extLst>
              <c:ext xmlns:c16="http://schemas.microsoft.com/office/drawing/2014/chart" uri="{C3380CC4-5D6E-409C-BE32-E72D297353CC}">
                <c16:uniqueId val="{00000007-5672-1B49-B011-018B56FA7418}"/>
              </c:ext>
            </c:extLst>
          </c:dPt>
          <c:dPt>
            <c:idx val="4"/>
            <c:bubble3D val="0"/>
            <c:spPr>
              <a:gradFill>
                <a:gsLst>
                  <a:gs pos="100000">
                    <a:schemeClr val="accent5">
                      <a:lumMod val="60000"/>
                      <a:lumOff val="40000"/>
                    </a:schemeClr>
                  </a:gs>
                  <a:gs pos="0">
                    <a:schemeClr val="accent5"/>
                  </a:gs>
                </a:gsLst>
                <a:lin ang="5400000" scaled="0"/>
              </a:gradFill>
              <a:ln w="19050">
                <a:solidFill>
                  <a:schemeClr val="lt1"/>
                </a:solidFill>
              </a:ln>
              <a:effectLst/>
            </c:spPr>
            <c:extLst>
              <c:ext xmlns:c16="http://schemas.microsoft.com/office/drawing/2014/chart" uri="{C3380CC4-5D6E-409C-BE32-E72D297353CC}">
                <c16:uniqueId val="{00000009-5672-1B49-B011-018B56FA7418}"/>
              </c:ext>
            </c:extLst>
          </c:dPt>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n-US"/>
              </a:p>
            </c:txPr>
            <c:showLegendKey val="0"/>
            <c:showVal val="0"/>
            <c:showCatName val="0"/>
            <c:showSerName val="0"/>
            <c:showPercent val="1"/>
            <c:showBubbleSize val="0"/>
            <c:showLeaderLines val="1"/>
            <c:leaderLines>
              <c:spPr>
                <a:ln w="9525" cap="flat" cmpd="sng" algn="ctr">
                  <a:solidFill>
                    <a:schemeClr val="dk1">
                      <a:lumMod val="35000"/>
                      <a:lumOff val="65000"/>
                    </a:schemeClr>
                  </a:solidFill>
                  <a:round/>
                </a:ln>
                <a:effectLst/>
              </c:spPr>
            </c:leaderLines>
            <c:extLst>
              <c:ext xmlns:c15="http://schemas.microsoft.com/office/drawing/2012/chart" uri="{CE6537A1-D6FC-4f65-9D91-7224C49458BB}"/>
            </c:extLst>
          </c:dLbls>
          <c:cat>
            <c:strRef>
              <c:f>Sheet1!$A$2:$A$6</c:f>
              <c:strCache>
                <c:ptCount val="5"/>
                <c:pt idx="0">
                  <c:v>State General Fund</c:v>
                </c:pt>
                <c:pt idx="1">
                  <c:v>Interagency Transfers</c:v>
                </c:pt>
                <c:pt idx="2">
                  <c:v>Fees &amp; Self-Generated</c:v>
                </c:pt>
                <c:pt idx="3">
                  <c:v>Statutory Dedications</c:v>
                </c:pt>
                <c:pt idx="4">
                  <c:v>Federal</c:v>
                </c:pt>
              </c:strCache>
            </c:strRef>
          </c:cat>
          <c:val>
            <c:numRef>
              <c:f>Sheet1!$B$2:$B$6</c:f>
              <c:numCache>
                <c:formatCode>General</c:formatCode>
                <c:ptCount val="5"/>
                <c:pt idx="0">
                  <c:v>12.5</c:v>
                </c:pt>
                <c:pt idx="1">
                  <c:v>2.6</c:v>
                </c:pt>
                <c:pt idx="2">
                  <c:v>3.9</c:v>
                </c:pt>
                <c:pt idx="3">
                  <c:v>6.3</c:v>
                </c:pt>
                <c:pt idx="4">
                  <c:v>74.7</c:v>
                </c:pt>
              </c:numCache>
            </c:numRef>
          </c:val>
          <c:extLst>
            <c:ext xmlns:c16="http://schemas.microsoft.com/office/drawing/2014/chart" uri="{C3380CC4-5D6E-409C-BE32-E72D297353CC}">
              <c16:uniqueId val="{0000000A-5672-1B49-B011-018B56FA7418}"/>
            </c:ext>
          </c:extLst>
        </c:ser>
        <c:dLbls>
          <c:showLegendKey val="0"/>
          <c:showVal val="0"/>
          <c:showCatName val="0"/>
          <c:showSerName val="0"/>
          <c:showPercent val="1"/>
          <c:showBubbleSize val="0"/>
          <c:showLeaderLines val="1"/>
        </c:dLbls>
        <c:firstSliceAng val="0"/>
      </c:pieChart>
      <c:spPr>
        <a:noFill/>
        <a:ln>
          <a:noFill/>
        </a:ln>
        <a:effectLst/>
      </c:spPr>
    </c:plotArea>
    <c:legend>
      <c:legendPos val="r"/>
      <c:layout>
        <c:manualLayout>
          <c:xMode val="edge"/>
          <c:yMode val="edge"/>
          <c:x val="0.67389267243273876"/>
          <c:y val="0.40033907625563231"/>
          <c:w val="0.24857791522799755"/>
          <c:h val="0.26368404018185526"/>
        </c:manualLayout>
      </c:layout>
      <c:overlay val="0"/>
      <c:spPr>
        <a:solidFill>
          <a:schemeClr val="lt1">
            <a:alpha val="50000"/>
          </a:schemeClr>
        </a:solidFill>
        <a:ln>
          <a:noFill/>
        </a:ln>
        <a:effectLst/>
      </c:spPr>
      <c:txPr>
        <a:bodyPr rot="0" spcFirstLastPara="1" vertOverflow="ellipsis" vert="horz" wrap="square" anchor="ctr" anchorCtr="1"/>
        <a:lstStyle/>
        <a:p>
          <a:pPr>
            <a:defRPr sz="1197" b="0" i="0" u="none" strike="noStrike" kern="1200" baseline="0">
              <a:solidFill>
                <a:schemeClr val="dk1">
                  <a:lumMod val="65000"/>
                  <a:lumOff val="35000"/>
                </a:schemeClr>
              </a:solidFill>
              <a:latin typeface="+mn-lt"/>
              <a:ea typeface="+mn-ea"/>
              <a:cs typeface="+mn-cs"/>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w="9525" cap="flat" cmpd="sng" algn="ctr">
      <a:solidFill>
        <a:schemeClr val="dk1">
          <a:lumMod val="15000"/>
          <a:lumOff val="85000"/>
        </a:schemeClr>
      </a:solidFill>
      <a:round/>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2128" b="1" i="0" u="none" strike="noStrike" kern="1200" spc="0" normalizeH="0" baseline="0">
              <a:solidFill>
                <a:schemeClr val="dk1">
                  <a:lumMod val="50000"/>
                  <a:lumOff val="50000"/>
                </a:schemeClr>
              </a:solidFill>
              <a:latin typeface="+mj-lt"/>
              <a:ea typeface="+mj-ea"/>
              <a:cs typeface="+mj-cs"/>
            </a:defRPr>
          </a:pPr>
          <a:endParaRPr lang="en-US"/>
        </a:p>
      </c:txPr>
    </c:title>
    <c:autoTitleDeleted val="0"/>
    <c:plotArea>
      <c:layout/>
      <c:pieChart>
        <c:varyColors val="1"/>
        <c:ser>
          <c:idx val="0"/>
          <c:order val="0"/>
          <c:tx>
            <c:strRef>
              <c:f>Sheet1!$B$1</c:f>
              <c:strCache>
                <c:ptCount val="1"/>
                <c:pt idx="0">
                  <c:v>% of Budget</c:v>
                </c:pt>
              </c:strCache>
            </c:strRef>
          </c:tx>
          <c:dPt>
            <c:idx val="0"/>
            <c:bubble3D val="0"/>
            <c:spPr>
              <a:gradFill>
                <a:gsLst>
                  <a:gs pos="100000">
                    <a:schemeClr val="accent1">
                      <a:lumMod val="60000"/>
                      <a:lumOff val="40000"/>
                    </a:schemeClr>
                  </a:gs>
                  <a:gs pos="0">
                    <a:schemeClr val="accent1"/>
                  </a:gs>
                </a:gsLst>
                <a:lin ang="5400000" scaled="0"/>
              </a:gradFill>
              <a:ln w="19050">
                <a:solidFill>
                  <a:schemeClr val="lt1"/>
                </a:solidFill>
              </a:ln>
              <a:effectLst/>
            </c:spPr>
            <c:extLst>
              <c:ext xmlns:c16="http://schemas.microsoft.com/office/drawing/2014/chart" uri="{C3380CC4-5D6E-409C-BE32-E72D297353CC}">
                <c16:uniqueId val="{00000006-6D50-B44B-B176-C7B2E2D61559}"/>
              </c:ext>
            </c:extLst>
          </c:dPt>
          <c:dPt>
            <c:idx val="1"/>
            <c:bubble3D val="0"/>
            <c:spPr>
              <a:gradFill>
                <a:gsLst>
                  <a:gs pos="100000">
                    <a:schemeClr val="accent2">
                      <a:lumMod val="60000"/>
                      <a:lumOff val="40000"/>
                    </a:schemeClr>
                  </a:gs>
                  <a:gs pos="0">
                    <a:schemeClr val="accent2"/>
                  </a:gs>
                </a:gsLst>
                <a:lin ang="5400000" scaled="0"/>
              </a:gradFill>
              <a:ln w="19050">
                <a:solidFill>
                  <a:schemeClr val="lt1"/>
                </a:solidFill>
              </a:ln>
              <a:effectLst/>
            </c:spPr>
            <c:extLst>
              <c:ext xmlns:c16="http://schemas.microsoft.com/office/drawing/2014/chart" uri="{C3380CC4-5D6E-409C-BE32-E72D297353CC}">
                <c16:uniqueId val="{00000003-F8F5-2643-88C0-DA0B2F667498}"/>
              </c:ext>
            </c:extLst>
          </c:dPt>
          <c:dPt>
            <c:idx val="2"/>
            <c:bubble3D val="0"/>
            <c:spPr>
              <a:gradFill>
                <a:gsLst>
                  <a:gs pos="100000">
                    <a:schemeClr val="accent3">
                      <a:lumMod val="60000"/>
                      <a:lumOff val="40000"/>
                    </a:schemeClr>
                  </a:gs>
                  <a:gs pos="0">
                    <a:schemeClr val="accent3"/>
                  </a:gs>
                </a:gsLst>
                <a:lin ang="5400000" scaled="0"/>
              </a:gradFill>
              <a:ln w="19050">
                <a:solidFill>
                  <a:schemeClr val="lt1"/>
                </a:solidFill>
              </a:ln>
              <a:effectLst/>
            </c:spPr>
            <c:extLst>
              <c:ext xmlns:c16="http://schemas.microsoft.com/office/drawing/2014/chart" uri="{C3380CC4-5D6E-409C-BE32-E72D297353CC}">
                <c16:uniqueId val="{00000005-F8F5-2643-88C0-DA0B2F667498}"/>
              </c:ext>
            </c:extLst>
          </c:dPt>
          <c:dPt>
            <c:idx val="3"/>
            <c:bubble3D val="0"/>
            <c:spPr>
              <a:gradFill>
                <a:gsLst>
                  <a:gs pos="100000">
                    <a:schemeClr val="accent4">
                      <a:lumMod val="60000"/>
                      <a:lumOff val="40000"/>
                    </a:schemeClr>
                  </a:gs>
                  <a:gs pos="0">
                    <a:schemeClr val="accent4"/>
                  </a:gs>
                </a:gsLst>
                <a:lin ang="5400000" scaled="0"/>
              </a:gradFill>
              <a:ln w="19050">
                <a:solidFill>
                  <a:schemeClr val="lt1"/>
                </a:solidFill>
              </a:ln>
              <a:effectLst/>
            </c:spPr>
            <c:extLst>
              <c:ext xmlns:c16="http://schemas.microsoft.com/office/drawing/2014/chart" uri="{C3380CC4-5D6E-409C-BE32-E72D297353CC}">
                <c16:uniqueId val="{00000007-F8F5-2643-88C0-DA0B2F667498}"/>
              </c:ext>
            </c:extLst>
          </c:dPt>
          <c:dPt>
            <c:idx val="4"/>
            <c:bubble3D val="0"/>
            <c:spPr>
              <a:gradFill>
                <a:gsLst>
                  <a:gs pos="100000">
                    <a:schemeClr val="accent5">
                      <a:lumMod val="60000"/>
                      <a:lumOff val="40000"/>
                    </a:schemeClr>
                  </a:gs>
                  <a:gs pos="0">
                    <a:schemeClr val="accent5"/>
                  </a:gs>
                </a:gsLst>
                <a:lin ang="5400000" scaled="0"/>
              </a:gradFill>
              <a:ln w="19050">
                <a:solidFill>
                  <a:schemeClr val="lt1"/>
                </a:solidFill>
              </a:ln>
              <a:effectLst/>
            </c:spPr>
            <c:extLst>
              <c:ext xmlns:c16="http://schemas.microsoft.com/office/drawing/2014/chart" uri="{C3380CC4-5D6E-409C-BE32-E72D297353CC}">
                <c16:uniqueId val="{00000002-6D50-B44B-B176-C7B2E2D61559}"/>
              </c:ext>
            </c:extLst>
          </c:dPt>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n-US"/>
              </a:p>
            </c:txPr>
            <c:showLegendKey val="0"/>
            <c:showVal val="0"/>
            <c:showCatName val="0"/>
            <c:showSerName val="0"/>
            <c:showPercent val="1"/>
            <c:showBubbleSize val="0"/>
            <c:showLeaderLines val="1"/>
            <c:leaderLines>
              <c:spPr>
                <a:ln w="9525" cap="flat" cmpd="sng" algn="ctr">
                  <a:solidFill>
                    <a:schemeClr val="dk1">
                      <a:lumMod val="35000"/>
                      <a:lumOff val="65000"/>
                    </a:schemeClr>
                  </a:solidFill>
                  <a:round/>
                </a:ln>
                <a:effectLst/>
              </c:spPr>
            </c:leaderLines>
            <c:extLst>
              <c:ext xmlns:c15="http://schemas.microsoft.com/office/drawing/2012/chart" uri="{CE6537A1-D6FC-4f65-9D91-7224C49458BB}"/>
            </c:extLst>
          </c:dLbls>
          <c:cat>
            <c:strRef>
              <c:f>Sheet1!$A$2:$A$6</c:f>
              <c:strCache>
                <c:ptCount val="5"/>
                <c:pt idx="0">
                  <c:v>State General Fund</c:v>
                </c:pt>
                <c:pt idx="1">
                  <c:v>Interagency Transfers</c:v>
                </c:pt>
                <c:pt idx="2">
                  <c:v>Fees &amp; Self-Generated</c:v>
                </c:pt>
                <c:pt idx="3">
                  <c:v>Statutory Dedications</c:v>
                </c:pt>
                <c:pt idx="4">
                  <c:v>Federal</c:v>
                </c:pt>
              </c:strCache>
            </c:strRef>
          </c:cat>
          <c:val>
            <c:numRef>
              <c:f>Sheet1!$B$2:$B$6</c:f>
              <c:numCache>
                <c:formatCode>General</c:formatCode>
                <c:ptCount val="5"/>
                <c:pt idx="0">
                  <c:v>12.5</c:v>
                </c:pt>
                <c:pt idx="1">
                  <c:v>2.6</c:v>
                </c:pt>
                <c:pt idx="2">
                  <c:v>3.9</c:v>
                </c:pt>
                <c:pt idx="3">
                  <c:v>6.3</c:v>
                </c:pt>
                <c:pt idx="4">
                  <c:v>74.7</c:v>
                </c:pt>
              </c:numCache>
            </c:numRef>
          </c:val>
          <c:extLst>
            <c:ext xmlns:c16="http://schemas.microsoft.com/office/drawing/2014/chart" uri="{C3380CC4-5D6E-409C-BE32-E72D297353CC}">
              <c16:uniqueId val="{00000000-6D50-B44B-B176-C7B2E2D61559}"/>
            </c:ext>
          </c:extLst>
        </c:ser>
        <c:dLbls>
          <c:showLegendKey val="0"/>
          <c:showVal val="0"/>
          <c:showCatName val="0"/>
          <c:showSerName val="0"/>
          <c:showPercent val="1"/>
          <c:showBubbleSize val="0"/>
          <c:showLeaderLines val="1"/>
        </c:dLbls>
        <c:firstSliceAng val="0"/>
      </c:pieChart>
      <c:spPr>
        <a:noFill/>
        <a:ln>
          <a:noFill/>
        </a:ln>
        <a:effectLst/>
      </c:spPr>
    </c:plotArea>
    <c:legend>
      <c:legendPos val="r"/>
      <c:layout>
        <c:manualLayout>
          <c:xMode val="edge"/>
          <c:yMode val="edge"/>
          <c:x val="0.67389267243273876"/>
          <c:y val="0.40033907625563231"/>
          <c:w val="0.24857791522799755"/>
          <c:h val="0.26368404018185526"/>
        </c:manualLayout>
      </c:layout>
      <c:overlay val="0"/>
      <c:spPr>
        <a:solidFill>
          <a:schemeClr val="lt1">
            <a:alpha val="50000"/>
          </a:schemeClr>
        </a:solidFill>
        <a:ln>
          <a:noFill/>
        </a:ln>
        <a:effectLst/>
      </c:spPr>
      <c:txPr>
        <a:bodyPr rot="0" spcFirstLastPara="1" vertOverflow="ellipsis" vert="horz" wrap="square" anchor="ctr" anchorCtr="1"/>
        <a:lstStyle/>
        <a:p>
          <a:pPr>
            <a:defRPr sz="1197" b="0" i="0" u="none" strike="noStrike" kern="1200" baseline="0">
              <a:solidFill>
                <a:schemeClr val="dk1">
                  <a:lumMod val="65000"/>
                  <a:lumOff val="35000"/>
                </a:schemeClr>
              </a:solidFill>
              <a:latin typeface="+mn-lt"/>
              <a:ea typeface="+mn-ea"/>
              <a:cs typeface="+mn-cs"/>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w="9525" cap="flat" cmpd="sng" algn="ctr">
      <a:solidFill>
        <a:schemeClr val="dk1">
          <a:lumMod val="15000"/>
          <a:lumOff val="85000"/>
        </a:schemeClr>
      </a:solidFill>
      <a:round/>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6">
  <cs:axisTitle>
    <cs:lnRef idx="0"/>
    <cs:fillRef idx="0"/>
    <cs:effectRef idx="0"/>
    <cs:fontRef idx="minor">
      <a:schemeClr val="dk1">
        <a:lumMod val="65000"/>
        <a:lumOff val="35000"/>
      </a:schemeClr>
    </cs:fontRef>
    <cs:defRPr sz="1197" b="1" kern="1200"/>
  </cs:axisTitle>
  <cs:categoryAxis>
    <cs:lnRef idx="0"/>
    <cs:fillRef idx="0"/>
    <cs:effectRef idx="0"/>
    <cs:fontRef idx="minor">
      <a:schemeClr val="dk1">
        <a:lumMod val="65000"/>
        <a:lumOff val="35000"/>
      </a:schemeClr>
    </cs:fontRef>
    <cs:defRPr sz="1197" kern="1200" cap="none" spc="0" normalizeH="0" baseline="0"/>
  </cs:categoryAxis>
  <cs:chartArea>
    <cs:lnRef idx="0"/>
    <cs:fillRef idx="0"/>
    <cs:effectRef idx="0"/>
    <cs:fontRef idx="minor">
      <a:schemeClr val="dk1"/>
    </cs:fontRef>
    <cs:spPr>
      <a:pattFill prst="dkDnDiag">
        <a:fgClr>
          <a:schemeClr val="lt1"/>
        </a:fgClr>
        <a:bgClr>
          <a:schemeClr val="dk1">
            <a:lumMod val="10000"/>
            <a:lumOff val="90000"/>
          </a:schemeClr>
        </a:bgClr>
      </a:pattFill>
      <a:ln w="9525" cap="flat" cmpd="sng" algn="ctr">
        <a:solidFill>
          <a:schemeClr val="dk1">
            <a:lumMod val="15000"/>
            <a:lumOff val="85000"/>
          </a:schemeClr>
        </a:solidFill>
        <a:round/>
      </a:ln>
    </cs:spPr>
    <cs:defRPr sz="1197" kern="1200"/>
  </cs:chartArea>
  <cs:dataLabel>
    <cs:lnRef idx="0"/>
    <cs:fillRef idx="0"/>
    <cs:effectRef idx="0"/>
    <cs:fontRef idx="minor">
      <a:schemeClr val="dk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alpha val="75000"/>
        </a:schemeClr>
      </a:solidFill>
      <a:ln w="9525">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tx1"/>
    </cs:fontRef>
    <cs:spPr>
      <a:gradFill>
        <a:gsLst>
          <a:gs pos="100000">
            <a:schemeClr val="phClr">
              <a:lumMod val="60000"/>
              <a:lumOff val="40000"/>
            </a:schemeClr>
          </a:gs>
          <a:gs pos="0">
            <a:schemeClr val="phClr"/>
          </a:gs>
        </a:gsLst>
        <a:lin ang="5400000" scaled="0"/>
      </a:gradFill>
      <a:ln w="19050">
        <a:solidFill>
          <a:schemeClr val="lt1"/>
        </a:solidFill>
      </a:ln>
    </cs:spPr>
  </cs:dataPoint>
  <cs:dataPoint3D>
    <cs:lnRef idx="0"/>
    <cs:fillRef idx="0">
      <cs:styleClr val="auto"/>
    </cs:fillRef>
    <cs:effectRef idx="0"/>
    <cs:fontRef idx="minor">
      <a:schemeClr val="tx1"/>
    </cs:fontRef>
    <cs:spPr>
      <a:gradFill>
        <a:gsLst>
          <a:gs pos="100000">
            <a:schemeClr val="phClr">
              <a:lumMod val="60000"/>
              <a:lumOff val="40000"/>
            </a:schemeClr>
          </a:gs>
          <a:gs pos="0">
            <a:schemeClr val="phClr"/>
          </a:gs>
        </a:gsLst>
        <a:lin ang="5400000" scaled="0"/>
      </a:gradFill>
      <a:ln w="50800">
        <a:solidFill>
          <a:schemeClr val="lt1"/>
        </a:solidFill>
      </a:ln>
    </cs:spPr>
  </cs:dataPoint3D>
  <cs:dataPointLine>
    <cs:lnRef idx="0">
      <cs:styleClr val="auto"/>
    </cs:lnRef>
    <cs:fillRef idx="0"/>
    <cs:effectRef idx="0"/>
    <cs:fontRef idx="minor">
      <a:schemeClr val="dk1"/>
    </cs:fontRef>
    <cs:spPr>
      <a:ln w="22225" cap="rnd">
        <a:solidFill>
          <a:schemeClr val="phClr"/>
        </a:solidFill>
        <a:round/>
      </a:ln>
    </cs:spPr>
  </cs:dataPointLine>
  <cs:dataPointMarker>
    <cs:lnRef idx="0">
      <cs:styleClr val="auto"/>
    </cs:lnRef>
    <cs:fillRef idx="0">
      <cs:styleClr val="auto"/>
    </cs:fillRef>
    <cs:effectRef idx="0"/>
    <cs:fontRef idx="minor">
      <a:schemeClr val="dk1"/>
    </cs:fontRef>
    <cs:spPr>
      <a:solidFill>
        <a:schemeClr val="lt1"/>
      </a:solidFill>
      <a:ln w="15875">
        <a:solidFill>
          <a:schemeClr val="phClr"/>
        </a:solidFill>
        <a:round/>
      </a:ln>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65000"/>
        <a:lumOff val="35000"/>
      </a:schemeClr>
    </cs:fontRef>
    <cs:spPr>
      <a:ln w="9525" cap="flat" cmpd="sng" algn="ctr">
        <a:solidFill>
          <a:schemeClr val="dk1">
            <a:lumMod val="15000"/>
            <a:lumOff val="85000"/>
          </a:schemeClr>
        </a:solidFill>
        <a:round/>
      </a:ln>
    </cs:spPr>
    <cs:defRPr sz="1064" kern="1200"/>
  </cs:dataTable>
  <cs:downBar>
    <cs:lnRef idx="0"/>
    <cs:fillRef idx="0"/>
    <cs:effectRef idx="0"/>
    <cs:fontRef idx="minor">
      <a:schemeClr val="dk1"/>
    </cs:fontRef>
    <cs:spPr>
      <a:solidFill>
        <a:schemeClr val="dk1">
          <a:lumMod val="75000"/>
          <a:lumOff val="25000"/>
        </a:schemeClr>
      </a:solidFill>
      <a:ln w="9525" cap="flat" cmpd="sng" algn="ctr">
        <a:solidFill>
          <a:schemeClr val="dk1">
            <a:lumMod val="50000"/>
            <a:lumOff val="50000"/>
          </a:schemeClr>
        </a:solidFill>
        <a:round/>
      </a:ln>
    </cs:spPr>
  </cs:downBar>
  <cs:dropLine>
    <cs:lnRef idx="0"/>
    <cs:fillRef idx="0"/>
    <cs:effectRef idx="0"/>
    <cs:fontRef idx="minor">
      <a:schemeClr val="dk1"/>
    </cs:fontRef>
    <cs:spPr>
      <a:ln w="9525" cap="flat" cmpd="sng" algn="ctr">
        <a:solidFill>
          <a:schemeClr val="dk1">
            <a:lumMod val="35000"/>
            <a:lumOff val="65000"/>
          </a:schemeClr>
        </a:solidFill>
        <a:round/>
      </a:ln>
    </cs:spPr>
  </cs:dropLine>
  <cs:errorBar>
    <cs:lnRef idx="0"/>
    <cs:fillRef idx="0"/>
    <cs:effectRef idx="0"/>
    <cs:fontRef idx="minor">
      <a:schemeClr val="dk1"/>
    </cs:fontRef>
    <cs:spPr>
      <a:ln w="9525" cap="flat" cmpd="sng" algn="ctr">
        <a:solidFill>
          <a:schemeClr val="dk1">
            <a:lumMod val="50000"/>
            <a:lumOff val="50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dk1">
            <a:lumMod val="15000"/>
            <a:lumOff val="85000"/>
          </a:schemeClr>
        </a:solidFill>
        <a:round/>
      </a:ln>
    </cs:spPr>
  </cs:gridlineMajor>
  <cs:gridlineMinor>
    <cs:lnRef idx="0"/>
    <cs:fillRef idx="0"/>
    <cs:effectRef idx="0"/>
    <cs:fontRef idx="minor">
      <a:schemeClr val="dk1"/>
    </cs:fontRef>
    <cs:spPr>
      <a:ln w="9525" cap="flat" cmpd="sng" algn="ctr">
        <a:solidFill>
          <a:schemeClr val="dk1">
            <a:lumMod val="5000"/>
            <a:lumOff val="95000"/>
          </a:schemeClr>
        </a:solidFill>
        <a:round/>
      </a:ln>
    </cs:spPr>
  </cs:gridlineMinor>
  <cs:hiLoLine>
    <cs:lnRef idx="0"/>
    <cs:fillRef idx="0"/>
    <cs:effectRef idx="0"/>
    <cs:fontRef idx="minor">
      <a:schemeClr val="dk1"/>
    </cs:fontRef>
    <cs:spPr>
      <a:ln w="9525" cap="flat" cmpd="sng" algn="ctr">
        <a:solidFill>
          <a:schemeClr val="dk1">
            <a:lumMod val="35000"/>
            <a:lumOff val="65000"/>
          </a:schemeClr>
        </a:solidFill>
        <a:round/>
      </a:ln>
    </cs:spPr>
  </cs:hiLoLine>
  <cs:leaderLine>
    <cs:lnRef idx="0"/>
    <cs:fillRef idx="0"/>
    <cs:effectRef idx="0"/>
    <cs:fontRef idx="minor">
      <a:schemeClr val="dk1"/>
    </cs:fontRef>
    <cs:spPr>
      <a:ln w="9525" cap="flat" cmpd="sng" algn="ctr">
        <a:solidFill>
          <a:schemeClr val="dk1">
            <a:lumMod val="35000"/>
            <a:lumOff val="65000"/>
          </a:schemeClr>
        </a:solidFill>
        <a:round/>
      </a:ln>
    </cs:spPr>
  </cs:leaderLine>
  <cs:legend>
    <cs:lnRef idx="0"/>
    <cs:fillRef idx="0"/>
    <cs:effectRef idx="0"/>
    <cs:fontRef idx="minor">
      <a:schemeClr val="dk1">
        <a:lumMod val="65000"/>
        <a:lumOff val="35000"/>
      </a:schemeClr>
    </cs:fontRef>
    <cs:spPr>
      <a:solidFill>
        <a:schemeClr val="lt1">
          <a:alpha val="50000"/>
        </a:schemeClr>
      </a:solidFill>
    </cs:spPr>
    <cs:defRPr sz="1197"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65000"/>
        <a:lumOff val="35000"/>
      </a:schemeClr>
    </cs:fontRef>
    <cs:defRPr sz="1197" kern="1200"/>
  </cs:seriesAxis>
  <cs:seriesLine>
    <cs:lnRef idx="0"/>
    <cs:fillRef idx="0"/>
    <cs:effectRef idx="0"/>
    <cs:fontRef idx="minor">
      <a:schemeClr val="dk1"/>
    </cs:fontRef>
    <cs:spPr>
      <a:ln w="9525" cap="flat" cmpd="sng" algn="ctr">
        <a:solidFill>
          <a:schemeClr val="dk1">
            <a:lumMod val="35000"/>
            <a:lumOff val="65000"/>
          </a:schemeClr>
        </a:solidFill>
        <a:round/>
      </a:ln>
    </cs:spPr>
  </cs:seriesLine>
  <cs:title>
    <cs:lnRef idx="0"/>
    <cs:fillRef idx="0"/>
    <cs:effectRef idx="0"/>
    <cs:fontRef idx="major">
      <a:schemeClr val="dk1">
        <a:lumMod val="50000"/>
        <a:lumOff val="50000"/>
      </a:schemeClr>
    </cs:fontRef>
    <cs:defRPr sz="2128" b="1" kern="1200" spc="0" normalizeH="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65000"/>
        <a:lumOff val="35000"/>
      </a:schemeClr>
    </cs:fontRef>
    <cs:defRPr sz="1197" kern="1200"/>
  </cs:trendlineLabel>
  <cs:upBar>
    <cs:lnRef idx="0"/>
    <cs:fillRef idx="0"/>
    <cs:effectRef idx="0"/>
    <cs:fontRef idx="minor">
      <a:schemeClr val="dk1"/>
    </cs:fontRef>
    <cs:spPr>
      <a:solidFill>
        <a:schemeClr val="lt1"/>
      </a:solidFill>
      <a:ln w="9525" cap="flat" cmpd="sng" algn="ctr">
        <a:solidFill>
          <a:schemeClr val="dk1">
            <a:lumMod val="50000"/>
            <a:lumOff val="50000"/>
          </a:schemeClr>
        </a:solidFill>
        <a:round/>
      </a:ln>
    </cs:spPr>
  </cs:upBar>
  <cs:valueAxis>
    <cs:lnRef idx="0"/>
    <cs:fillRef idx="0"/>
    <cs:effectRef idx="0"/>
    <cs:fontRef idx="minor">
      <a:schemeClr val="dk1">
        <a:lumMod val="65000"/>
        <a:lumOff val="35000"/>
      </a:schemeClr>
    </cs:fontRef>
    <cs:defRPr sz="1197" kern="1200"/>
  </cs:valueAxis>
  <cs:wall>
    <cs:lnRef idx="0"/>
    <cs:fillRef idx="0"/>
    <cs:effectRef idx="0"/>
    <cs:fontRef idx="minor">
      <a:schemeClr val="dk1"/>
    </cs:fontRef>
  </cs:wall>
</cs:chartStyle>
</file>

<file path=ppt/charts/style2.xml><?xml version="1.0" encoding="utf-8"?>
<cs:chartStyle xmlns:cs="http://schemas.microsoft.com/office/drawing/2012/chartStyle" xmlns:a="http://schemas.openxmlformats.org/drawingml/2006/main" id="256">
  <cs:axisTitle>
    <cs:lnRef idx="0"/>
    <cs:fillRef idx="0"/>
    <cs:effectRef idx="0"/>
    <cs:fontRef idx="minor">
      <a:schemeClr val="dk1">
        <a:lumMod val="65000"/>
        <a:lumOff val="35000"/>
      </a:schemeClr>
    </cs:fontRef>
    <cs:defRPr sz="1197" b="1" kern="1200"/>
  </cs:axisTitle>
  <cs:categoryAxis>
    <cs:lnRef idx="0"/>
    <cs:fillRef idx="0"/>
    <cs:effectRef idx="0"/>
    <cs:fontRef idx="minor">
      <a:schemeClr val="dk1">
        <a:lumMod val="65000"/>
        <a:lumOff val="35000"/>
      </a:schemeClr>
    </cs:fontRef>
    <cs:defRPr sz="1197" kern="1200" cap="none" spc="0" normalizeH="0" baseline="0"/>
  </cs:categoryAxis>
  <cs:chartArea>
    <cs:lnRef idx="0"/>
    <cs:fillRef idx="0"/>
    <cs:effectRef idx="0"/>
    <cs:fontRef idx="minor">
      <a:schemeClr val="dk1"/>
    </cs:fontRef>
    <cs:spPr>
      <a:pattFill prst="dkDnDiag">
        <a:fgClr>
          <a:schemeClr val="lt1"/>
        </a:fgClr>
        <a:bgClr>
          <a:schemeClr val="dk1">
            <a:lumMod val="10000"/>
            <a:lumOff val="90000"/>
          </a:schemeClr>
        </a:bgClr>
      </a:pattFill>
      <a:ln w="9525" cap="flat" cmpd="sng" algn="ctr">
        <a:solidFill>
          <a:schemeClr val="dk1">
            <a:lumMod val="15000"/>
            <a:lumOff val="85000"/>
          </a:schemeClr>
        </a:solidFill>
        <a:round/>
      </a:ln>
    </cs:spPr>
    <cs:defRPr sz="1197" kern="1200"/>
  </cs:chartArea>
  <cs:dataLabel>
    <cs:lnRef idx="0"/>
    <cs:fillRef idx="0"/>
    <cs:effectRef idx="0"/>
    <cs:fontRef idx="minor">
      <a:schemeClr val="dk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alpha val="75000"/>
        </a:schemeClr>
      </a:solidFill>
      <a:ln w="9525">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tx1"/>
    </cs:fontRef>
    <cs:spPr>
      <a:gradFill>
        <a:gsLst>
          <a:gs pos="100000">
            <a:schemeClr val="phClr">
              <a:lumMod val="60000"/>
              <a:lumOff val="40000"/>
            </a:schemeClr>
          </a:gs>
          <a:gs pos="0">
            <a:schemeClr val="phClr"/>
          </a:gs>
        </a:gsLst>
        <a:lin ang="5400000" scaled="0"/>
      </a:gradFill>
      <a:ln w="19050">
        <a:solidFill>
          <a:schemeClr val="lt1"/>
        </a:solidFill>
      </a:ln>
    </cs:spPr>
  </cs:dataPoint>
  <cs:dataPoint3D>
    <cs:lnRef idx="0"/>
    <cs:fillRef idx="0">
      <cs:styleClr val="auto"/>
    </cs:fillRef>
    <cs:effectRef idx="0"/>
    <cs:fontRef idx="minor">
      <a:schemeClr val="tx1"/>
    </cs:fontRef>
    <cs:spPr>
      <a:gradFill>
        <a:gsLst>
          <a:gs pos="100000">
            <a:schemeClr val="phClr">
              <a:lumMod val="60000"/>
              <a:lumOff val="40000"/>
            </a:schemeClr>
          </a:gs>
          <a:gs pos="0">
            <a:schemeClr val="phClr"/>
          </a:gs>
        </a:gsLst>
        <a:lin ang="5400000" scaled="0"/>
      </a:gradFill>
      <a:ln w="50800">
        <a:solidFill>
          <a:schemeClr val="lt1"/>
        </a:solidFill>
      </a:ln>
    </cs:spPr>
  </cs:dataPoint3D>
  <cs:dataPointLine>
    <cs:lnRef idx="0">
      <cs:styleClr val="auto"/>
    </cs:lnRef>
    <cs:fillRef idx="0"/>
    <cs:effectRef idx="0"/>
    <cs:fontRef idx="minor">
      <a:schemeClr val="dk1"/>
    </cs:fontRef>
    <cs:spPr>
      <a:ln w="22225" cap="rnd">
        <a:solidFill>
          <a:schemeClr val="phClr"/>
        </a:solidFill>
        <a:round/>
      </a:ln>
    </cs:spPr>
  </cs:dataPointLine>
  <cs:dataPointMarker>
    <cs:lnRef idx="0">
      <cs:styleClr val="auto"/>
    </cs:lnRef>
    <cs:fillRef idx="0">
      <cs:styleClr val="auto"/>
    </cs:fillRef>
    <cs:effectRef idx="0"/>
    <cs:fontRef idx="minor">
      <a:schemeClr val="dk1"/>
    </cs:fontRef>
    <cs:spPr>
      <a:solidFill>
        <a:schemeClr val="lt1"/>
      </a:solidFill>
      <a:ln w="15875">
        <a:solidFill>
          <a:schemeClr val="phClr"/>
        </a:solidFill>
        <a:round/>
      </a:ln>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65000"/>
        <a:lumOff val="35000"/>
      </a:schemeClr>
    </cs:fontRef>
    <cs:spPr>
      <a:ln w="9525" cap="flat" cmpd="sng" algn="ctr">
        <a:solidFill>
          <a:schemeClr val="dk1">
            <a:lumMod val="15000"/>
            <a:lumOff val="85000"/>
          </a:schemeClr>
        </a:solidFill>
        <a:round/>
      </a:ln>
    </cs:spPr>
    <cs:defRPr sz="1064" kern="1200"/>
  </cs:dataTable>
  <cs:downBar>
    <cs:lnRef idx="0"/>
    <cs:fillRef idx="0"/>
    <cs:effectRef idx="0"/>
    <cs:fontRef idx="minor">
      <a:schemeClr val="dk1"/>
    </cs:fontRef>
    <cs:spPr>
      <a:solidFill>
        <a:schemeClr val="dk1">
          <a:lumMod val="75000"/>
          <a:lumOff val="25000"/>
        </a:schemeClr>
      </a:solidFill>
      <a:ln w="9525" cap="flat" cmpd="sng" algn="ctr">
        <a:solidFill>
          <a:schemeClr val="dk1">
            <a:lumMod val="50000"/>
            <a:lumOff val="50000"/>
          </a:schemeClr>
        </a:solidFill>
        <a:round/>
      </a:ln>
    </cs:spPr>
  </cs:downBar>
  <cs:dropLine>
    <cs:lnRef idx="0"/>
    <cs:fillRef idx="0"/>
    <cs:effectRef idx="0"/>
    <cs:fontRef idx="minor">
      <a:schemeClr val="dk1"/>
    </cs:fontRef>
    <cs:spPr>
      <a:ln w="9525" cap="flat" cmpd="sng" algn="ctr">
        <a:solidFill>
          <a:schemeClr val="dk1">
            <a:lumMod val="35000"/>
            <a:lumOff val="65000"/>
          </a:schemeClr>
        </a:solidFill>
        <a:round/>
      </a:ln>
    </cs:spPr>
  </cs:dropLine>
  <cs:errorBar>
    <cs:lnRef idx="0"/>
    <cs:fillRef idx="0"/>
    <cs:effectRef idx="0"/>
    <cs:fontRef idx="minor">
      <a:schemeClr val="dk1"/>
    </cs:fontRef>
    <cs:spPr>
      <a:ln w="9525" cap="flat" cmpd="sng" algn="ctr">
        <a:solidFill>
          <a:schemeClr val="dk1">
            <a:lumMod val="50000"/>
            <a:lumOff val="50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dk1">
            <a:lumMod val="15000"/>
            <a:lumOff val="85000"/>
          </a:schemeClr>
        </a:solidFill>
        <a:round/>
      </a:ln>
    </cs:spPr>
  </cs:gridlineMajor>
  <cs:gridlineMinor>
    <cs:lnRef idx="0"/>
    <cs:fillRef idx="0"/>
    <cs:effectRef idx="0"/>
    <cs:fontRef idx="minor">
      <a:schemeClr val="dk1"/>
    </cs:fontRef>
    <cs:spPr>
      <a:ln w="9525" cap="flat" cmpd="sng" algn="ctr">
        <a:solidFill>
          <a:schemeClr val="dk1">
            <a:lumMod val="5000"/>
            <a:lumOff val="95000"/>
          </a:schemeClr>
        </a:solidFill>
        <a:round/>
      </a:ln>
    </cs:spPr>
  </cs:gridlineMinor>
  <cs:hiLoLine>
    <cs:lnRef idx="0"/>
    <cs:fillRef idx="0"/>
    <cs:effectRef idx="0"/>
    <cs:fontRef idx="minor">
      <a:schemeClr val="dk1"/>
    </cs:fontRef>
    <cs:spPr>
      <a:ln w="9525" cap="flat" cmpd="sng" algn="ctr">
        <a:solidFill>
          <a:schemeClr val="dk1">
            <a:lumMod val="35000"/>
            <a:lumOff val="65000"/>
          </a:schemeClr>
        </a:solidFill>
        <a:round/>
      </a:ln>
    </cs:spPr>
  </cs:hiLoLine>
  <cs:leaderLine>
    <cs:lnRef idx="0"/>
    <cs:fillRef idx="0"/>
    <cs:effectRef idx="0"/>
    <cs:fontRef idx="minor">
      <a:schemeClr val="dk1"/>
    </cs:fontRef>
    <cs:spPr>
      <a:ln w="9525" cap="flat" cmpd="sng" algn="ctr">
        <a:solidFill>
          <a:schemeClr val="dk1">
            <a:lumMod val="35000"/>
            <a:lumOff val="65000"/>
          </a:schemeClr>
        </a:solidFill>
        <a:round/>
      </a:ln>
    </cs:spPr>
  </cs:leaderLine>
  <cs:legend>
    <cs:lnRef idx="0"/>
    <cs:fillRef idx="0"/>
    <cs:effectRef idx="0"/>
    <cs:fontRef idx="minor">
      <a:schemeClr val="dk1">
        <a:lumMod val="65000"/>
        <a:lumOff val="35000"/>
      </a:schemeClr>
    </cs:fontRef>
    <cs:spPr>
      <a:solidFill>
        <a:schemeClr val="lt1">
          <a:alpha val="50000"/>
        </a:schemeClr>
      </a:solidFill>
    </cs:spPr>
    <cs:defRPr sz="1197"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65000"/>
        <a:lumOff val="35000"/>
      </a:schemeClr>
    </cs:fontRef>
    <cs:defRPr sz="1197" kern="1200"/>
  </cs:seriesAxis>
  <cs:seriesLine>
    <cs:lnRef idx="0"/>
    <cs:fillRef idx="0"/>
    <cs:effectRef idx="0"/>
    <cs:fontRef idx="minor">
      <a:schemeClr val="dk1"/>
    </cs:fontRef>
    <cs:spPr>
      <a:ln w="9525" cap="flat" cmpd="sng" algn="ctr">
        <a:solidFill>
          <a:schemeClr val="dk1">
            <a:lumMod val="35000"/>
            <a:lumOff val="65000"/>
          </a:schemeClr>
        </a:solidFill>
        <a:round/>
      </a:ln>
    </cs:spPr>
  </cs:seriesLine>
  <cs:title>
    <cs:lnRef idx="0"/>
    <cs:fillRef idx="0"/>
    <cs:effectRef idx="0"/>
    <cs:fontRef idx="major">
      <a:schemeClr val="dk1">
        <a:lumMod val="50000"/>
        <a:lumOff val="50000"/>
      </a:schemeClr>
    </cs:fontRef>
    <cs:defRPr sz="2128" b="1" kern="1200" spc="0" normalizeH="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65000"/>
        <a:lumOff val="35000"/>
      </a:schemeClr>
    </cs:fontRef>
    <cs:defRPr sz="1197" kern="1200"/>
  </cs:trendlineLabel>
  <cs:upBar>
    <cs:lnRef idx="0"/>
    <cs:fillRef idx="0"/>
    <cs:effectRef idx="0"/>
    <cs:fontRef idx="minor">
      <a:schemeClr val="dk1"/>
    </cs:fontRef>
    <cs:spPr>
      <a:solidFill>
        <a:schemeClr val="lt1"/>
      </a:solidFill>
      <a:ln w="9525" cap="flat" cmpd="sng" algn="ctr">
        <a:solidFill>
          <a:schemeClr val="dk1">
            <a:lumMod val="50000"/>
            <a:lumOff val="50000"/>
          </a:schemeClr>
        </a:solidFill>
        <a:round/>
      </a:ln>
    </cs:spPr>
  </cs:upBar>
  <cs:valueAxis>
    <cs:lnRef idx="0"/>
    <cs:fillRef idx="0"/>
    <cs:effectRef idx="0"/>
    <cs:fontRef idx="minor">
      <a:schemeClr val="dk1">
        <a:lumMod val="65000"/>
        <a:lumOff val="35000"/>
      </a:schemeClr>
    </cs:fontRef>
    <cs:defRPr sz="1197" kern="1200"/>
  </cs:valueAxis>
  <cs:wall>
    <cs:lnRef idx="0"/>
    <cs:fillRef idx="0"/>
    <cs:effectRef idx="0"/>
    <cs:fontRef idx="minor">
      <a:schemeClr val="dk1"/>
    </cs:fontRef>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6ACAD7D-392C-424F-960D-F3F3BC33AD24}" type="datetimeFigureOut">
              <a:rPr lang="en-US" smtClean="0"/>
              <a:t>9/24/2023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876B676-C1C7-A14A-96E6-B49AD3BED0C3}" type="slidenum">
              <a:rPr lang="en-US" smtClean="0"/>
              <a:t>‹#›</a:t>
            </a:fld>
            <a:endParaRPr lang="en-US"/>
          </a:p>
        </p:txBody>
      </p:sp>
    </p:spTree>
    <p:extLst>
      <p:ext uri="{BB962C8B-B14F-4D97-AF65-F5344CB8AC3E}">
        <p14:creationId xmlns:p14="http://schemas.microsoft.com/office/powerpoint/2010/main" val="192972992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876B676-C1C7-A14A-96E6-B49AD3BED0C3}" type="slidenum">
              <a:rPr lang="en-US" smtClean="0"/>
              <a:t>1</a:t>
            </a:fld>
            <a:endParaRPr lang="en-US" dirty="0"/>
          </a:p>
        </p:txBody>
      </p:sp>
    </p:spTree>
    <p:extLst>
      <p:ext uri="{BB962C8B-B14F-4D97-AF65-F5344CB8AC3E}">
        <p14:creationId xmlns:p14="http://schemas.microsoft.com/office/powerpoint/2010/main" val="375447382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Individuals</a:t>
            </a:r>
            <a:r>
              <a:rPr lang="en-US" baseline="0" dirty="0" smtClean="0"/>
              <a:t> should have choice in their day and how they spend it.  We should encourage the individual to explore and try new things and we should help them do just that.</a:t>
            </a:r>
          </a:p>
          <a:p>
            <a:r>
              <a:rPr lang="en-US" baseline="0" dirty="0" smtClean="0"/>
              <a:t>We should keep the person in mind and making positive changes to support the person and not just look at it as a requirement to meet the rule</a:t>
            </a:r>
          </a:p>
          <a:p>
            <a:r>
              <a:rPr lang="en-US" dirty="0" smtClean="0"/>
              <a:t>Maybe implement</a:t>
            </a:r>
            <a:r>
              <a:rPr lang="en-US" baseline="0" dirty="0" smtClean="0"/>
              <a:t> a time to share positive experiences from community activities with those who didn’t attend.</a:t>
            </a:r>
          </a:p>
          <a:p>
            <a:r>
              <a:rPr lang="en-US" baseline="0" dirty="0" smtClean="0"/>
              <a:t>Community Mapping</a:t>
            </a:r>
          </a:p>
          <a:p>
            <a:r>
              <a:rPr lang="en-US" baseline="0" dirty="0" smtClean="0"/>
              <a:t>Connecting with people with similar interests</a:t>
            </a:r>
            <a:endParaRPr lang="en-US" dirty="0"/>
          </a:p>
        </p:txBody>
      </p:sp>
      <p:sp>
        <p:nvSpPr>
          <p:cNvPr id="4" name="Slide Number Placeholder 3"/>
          <p:cNvSpPr>
            <a:spLocks noGrp="1"/>
          </p:cNvSpPr>
          <p:nvPr>
            <p:ph type="sldNum" sz="quarter" idx="10"/>
          </p:nvPr>
        </p:nvSpPr>
        <p:spPr/>
        <p:txBody>
          <a:bodyPr/>
          <a:lstStyle/>
          <a:p>
            <a:fld id="{C876B676-C1C7-A14A-96E6-B49AD3BED0C3}" type="slidenum">
              <a:rPr lang="en-US" smtClean="0"/>
              <a:t>17</a:t>
            </a:fld>
            <a:endParaRPr lang="en-US"/>
          </a:p>
        </p:txBody>
      </p:sp>
    </p:spTree>
    <p:extLst>
      <p:ext uri="{BB962C8B-B14F-4D97-AF65-F5344CB8AC3E}">
        <p14:creationId xmlns:p14="http://schemas.microsoft.com/office/powerpoint/2010/main" val="401698356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We are not talking about just an infinite array of options… an informed choice is options provided</a:t>
            </a:r>
            <a:r>
              <a:rPr lang="en-US" baseline="0" dirty="0" smtClean="0"/>
              <a:t> of what we can do in our community and maybe online communities if there isn’t an activity and that’s the only way to get the experience.  The waivers do not have infinite services but we have a lot of options.  We need to understand the person so we can offer the services and supports.  The individual needs to understand that they do have options for how they spend their day and it could include work  and they should be informed that if they work they have more money to buy things and do things that they can’t do without the extra money.</a:t>
            </a:r>
          </a:p>
          <a:p>
            <a:endParaRPr lang="en-US" baseline="0" dirty="0" smtClean="0"/>
          </a:p>
          <a:p>
            <a:r>
              <a:rPr lang="en-US" dirty="0" smtClean="0"/>
              <a:t>Use appropriate modes of communication to give people information they need to exercise informed choice and assist them in doing so- </a:t>
            </a:r>
            <a:r>
              <a:rPr lang="en-US" baseline="0" dirty="0" smtClean="0"/>
              <a:t>We need to break it down for each person and communicate in their language (which means we might need apps or translators present) when having discussions and supporting them.</a:t>
            </a:r>
          </a:p>
          <a:p>
            <a:endParaRPr lang="en-US" baseline="0" dirty="0"/>
          </a:p>
          <a:p>
            <a:r>
              <a:rPr lang="en-US" baseline="0" dirty="0" smtClean="0"/>
              <a:t>This is critical… and we need to demonstrate how we do this part</a:t>
            </a:r>
          </a:p>
        </p:txBody>
      </p:sp>
      <p:sp>
        <p:nvSpPr>
          <p:cNvPr id="4" name="Slide Number Placeholder 3"/>
          <p:cNvSpPr>
            <a:spLocks noGrp="1"/>
          </p:cNvSpPr>
          <p:nvPr>
            <p:ph type="sldNum" sz="quarter" idx="10"/>
          </p:nvPr>
        </p:nvSpPr>
        <p:spPr/>
        <p:txBody>
          <a:bodyPr/>
          <a:lstStyle/>
          <a:p>
            <a:fld id="{C876B676-C1C7-A14A-96E6-B49AD3BED0C3}" type="slidenum">
              <a:rPr lang="en-US" smtClean="0"/>
              <a:t>18</a:t>
            </a:fld>
            <a:endParaRPr lang="en-US"/>
          </a:p>
        </p:txBody>
      </p:sp>
    </p:spTree>
    <p:extLst>
      <p:ext uri="{BB962C8B-B14F-4D97-AF65-F5344CB8AC3E}">
        <p14:creationId xmlns:p14="http://schemas.microsoft.com/office/powerpoint/2010/main" val="155151114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Every person needs</a:t>
            </a:r>
            <a:r>
              <a:rPr lang="en-US" baseline="0" dirty="0" smtClean="0"/>
              <a:t> to have access to their money and have the option to control their bank accounts</a:t>
            </a:r>
          </a:p>
          <a:p>
            <a:r>
              <a:rPr lang="en-US" baseline="0" dirty="0" smtClean="0"/>
              <a:t>Everyone is at a different level with this .</a:t>
            </a:r>
          </a:p>
          <a:p>
            <a:r>
              <a:rPr lang="en-US" baseline="0" dirty="0" smtClean="0"/>
              <a:t>It might be someone who lives independently needs help in creating a budget </a:t>
            </a:r>
            <a:r>
              <a:rPr lang="en-US" baseline="0" dirty="0" err="1" smtClean="0"/>
              <a:t>etc</a:t>
            </a:r>
            <a:endParaRPr lang="en-US" baseline="0" dirty="0" smtClean="0"/>
          </a:p>
          <a:p>
            <a:r>
              <a:rPr lang="en-US" baseline="0" dirty="0" smtClean="0"/>
              <a:t>It might be someone doesn’t have an understanding of money at all.</a:t>
            </a:r>
            <a:endParaRPr lang="en-US" dirty="0"/>
          </a:p>
        </p:txBody>
      </p:sp>
      <p:sp>
        <p:nvSpPr>
          <p:cNvPr id="4" name="Slide Number Placeholder 3"/>
          <p:cNvSpPr>
            <a:spLocks noGrp="1"/>
          </p:cNvSpPr>
          <p:nvPr>
            <p:ph type="sldNum" sz="quarter" idx="10"/>
          </p:nvPr>
        </p:nvSpPr>
        <p:spPr/>
        <p:txBody>
          <a:bodyPr/>
          <a:lstStyle/>
          <a:p>
            <a:fld id="{C876B676-C1C7-A14A-96E6-B49AD3BED0C3}" type="slidenum">
              <a:rPr lang="en-US" smtClean="0"/>
              <a:t>19</a:t>
            </a:fld>
            <a:endParaRPr lang="en-US"/>
          </a:p>
        </p:txBody>
      </p:sp>
    </p:spTree>
    <p:extLst>
      <p:ext uri="{BB962C8B-B14F-4D97-AF65-F5344CB8AC3E}">
        <p14:creationId xmlns:p14="http://schemas.microsoft.com/office/powerpoint/2010/main" val="73504390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Group Employment</a:t>
            </a:r>
          </a:p>
          <a:p>
            <a:r>
              <a:rPr lang="en-US" dirty="0" smtClean="0"/>
              <a:t>Currently has to be paid minimum wage </a:t>
            </a:r>
          </a:p>
          <a:p>
            <a:r>
              <a:rPr lang="en-US" dirty="0" smtClean="0"/>
              <a:t>Everyone who is working in group employment</a:t>
            </a:r>
            <a:r>
              <a:rPr lang="en-US" baseline="0" dirty="0" smtClean="0"/>
              <a:t> must have a discussion about individual employment quarterly.  </a:t>
            </a:r>
          </a:p>
          <a:p>
            <a:r>
              <a:rPr lang="en-US" baseline="0" dirty="0" smtClean="0"/>
              <a:t>This service should not be the end all be all service for everyone. </a:t>
            </a:r>
          </a:p>
          <a:p>
            <a:r>
              <a:rPr lang="en-US" baseline="0" dirty="0" smtClean="0"/>
              <a:t>It’s a choice option but should be a true choice- a discussion with the person if they are happy with their jobs and if they want to do this job.</a:t>
            </a:r>
          </a:p>
          <a:p>
            <a:r>
              <a:rPr lang="en-US" baseline="0" dirty="0" smtClean="0"/>
              <a:t>Jobs should be a part of the community and the job should be typical of other jobs for people who do not have disabilities.</a:t>
            </a:r>
          </a:p>
          <a:p>
            <a:r>
              <a:rPr lang="en-US" baseline="0" dirty="0" smtClean="0"/>
              <a:t>Should not be a ‘created’ job that is only meeting the ‘rules’ outlined</a:t>
            </a:r>
          </a:p>
          <a:p>
            <a:r>
              <a:rPr lang="en-US" baseline="0" dirty="0" smtClean="0"/>
              <a:t>Should have a job description</a:t>
            </a:r>
          </a:p>
          <a:p>
            <a:r>
              <a:rPr lang="en-US" baseline="0" dirty="0" smtClean="0"/>
              <a:t>Individuals should have the opportunity to explore individual jobs</a:t>
            </a:r>
          </a:p>
          <a:p>
            <a:r>
              <a:rPr lang="en-US" baseline="0" dirty="0" smtClean="0"/>
              <a:t>Provider owned businesses/group employment individuals must have quarterly discussions about working in individual jobs in the community  and if they are happy with the job</a:t>
            </a:r>
          </a:p>
          <a:p>
            <a:r>
              <a:rPr lang="en-US" baseline="0" dirty="0" smtClean="0"/>
              <a:t>Individuals should have opportunity to ‘promote’ and get raises and benefits as part of their job</a:t>
            </a:r>
            <a:endParaRPr lang="en-US" dirty="0"/>
          </a:p>
        </p:txBody>
      </p:sp>
      <p:sp>
        <p:nvSpPr>
          <p:cNvPr id="4" name="Slide Number Placeholder 3"/>
          <p:cNvSpPr>
            <a:spLocks noGrp="1"/>
          </p:cNvSpPr>
          <p:nvPr>
            <p:ph type="sldNum" sz="quarter" idx="10"/>
          </p:nvPr>
        </p:nvSpPr>
        <p:spPr/>
        <p:txBody>
          <a:bodyPr/>
          <a:lstStyle/>
          <a:p>
            <a:fld id="{C876B676-C1C7-A14A-96E6-B49AD3BED0C3}" type="slidenum">
              <a:rPr lang="en-US" smtClean="0"/>
              <a:t>20</a:t>
            </a:fld>
            <a:endParaRPr lang="en-US"/>
          </a:p>
        </p:txBody>
      </p:sp>
    </p:spTree>
    <p:extLst>
      <p:ext uri="{BB962C8B-B14F-4D97-AF65-F5344CB8AC3E}">
        <p14:creationId xmlns:p14="http://schemas.microsoft.com/office/powerpoint/2010/main" val="329001091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 is so important across all services – PCP should be used in</a:t>
            </a:r>
            <a:r>
              <a:rPr lang="en-US" baseline="0" dirty="0" smtClean="0"/>
              <a:t> figuring out what supports and services the individual needs</a:t>
            </a:r>
            <a:endParaRPr lang="en-US" dirty="0" smtClean="0"/>
          </a:p>
          <a:p>
            <a:r>
              <a:rPr lang="en-US" dirty="0" smtClean="0"/>
              <a:t>We talk about that we do PCP but do we really?</a:t>
            </a:r>
          </a:p>
          <a:p>
            <a:r>
              <a:rPr lang="en-US" dirty="0" smtClean="0"/>
              <a:t>It’s not only about</a:t>
            </a:r>
            <a:r>
              <a:rPr lang="en-US" baseline="0" dirty="0" smtClean="0"/>
              <a:t> being in compliance but we should want to support the people to have their best life!</a:t>
            </a:r>
          </a:p>
          <a:p>
            <a:r>
              <a:rPr lang="en-US" baseline="0" dirty="0" smtClean="0"/>
              <a:t>They should be enjoying their day and setting goals for themselves and we as the providers and supporters should be doing just that ‘supporting’ them in how they need it</a:t>
            </a:r>
          </a:p>
          <a:p>
            <a:r>
              <a:rPr lang="en-US" baseline="0" dirty="0" smtClean="0"/>
              <a:t>We should not be imposing restrictions on people just to make it easier on us.  We should constantly be working to figure it out and adjusting as we need to in order to support the person.</a:t>
            </a:r>
            <a:endParaRPr lang="en-US" dirty="0"/>
          </a:p>
        </p:txBody>
      </p:sp>
      <p:sp>
        <p:nvSpPr>
          <p:cNvPr id="4" name="Slide Number Placeholder 3"/>
          <p:cNvSpPr>
            <a:spLocks noGrp="1"/>
          </p:cNvSpPr>
          <p:nvPr>
            <p:ph type="sldNum" sz="quarter" idx="10"/>
          </p:nvPr>
        </p:nvSpPr>
        <p:spPr/>
        <p:txBody>
          <a:bodyPr/>
          <a:lstStyle/>
          <a:p>
            <a:fld id="{C876B676-C1C7-A14A-96E6-B49AD3BED0C3}" type="slidenum">
              <a:rPr lang="en-US" smtClean="0"/>
              <a:t>21</a:t>
            </a:fld>
            <a:endParaRPr lang="en-US"/>
          </a:p>
        </p:txBody>
      </p:sp>
    </p:spTree>
    <p:extLst>
      <p:ext uri="{BB962C8B-B14F-4D97-AF65-F5344CB8AC3E}">
        <p14:creationId xmlns:p14="http://schemas.microsoft.com/office/powerpoint/2010/main" val="230884378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These are concepts that we use when talking about PC.  All of our services should be delivered</a:t>
            </a:r>
            <a:r>
              <a:rPr lang="en-US" baseline="0" dirty="0" smtClean="0"/>
              <a:t> using these person centered concepts.</a:t>
            </a:r>
            <a:endParaRPr lang="en-US" dirty="0"/>
          </a:p>
        </p:txBody>
      </p:sp>
      <p:sp>
        <p:nvSpPr>
          <p:cNvPr id="4" name="Slide Number Placeholder 3"/>
          <p:cNvSpPr>
            <a:spLocks noGrp="1"/>
          </p:cNvSpPr>
          <p:nvPr>
            <p:ph type="sldNum" sz="quarter" idx="10"/>
          </p:nvPr>
        </p:nvSpPr>
        <p:spPr/>
        <p:txBody>
          <a:bodyPr/>
          <a:lstStyle/>
          <a:p>
            <a:fld id="{C876B676-C1C7-A14A-96E6-B49AD3BED0C3}" type="slidenum">
              <a:rPr lang="en-US" smtClean="0"/>
              <a:t>22</a:t>
            </a:fld>
            <a:endParaRPr lang="en-US"/>
          </a:p>
        </p:txBody>
      </p:sp>
    </p:spTree>
    <p:extLst>
      <p:ext uri="{BB962C8B-B14F-4D97-AF65-F5344CB8AC3E}">
        <p14:creationId xmlns:p14="http://schemas.microsoft.com/office/powerpoint/2010/main" val="182629894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Other names for the DSP that we use</a:t>
            </a:r>
          </a:p>
          <a:p>
            <a:r>
              <a:rPr lang="en-US" dirty="0" smtClean="0"/>
              <a:t>DSW-</a:t>
            </a:r>
            <a:r>
              <a:rPr lang="en-US" baseline="0" dirty="0" smtClean="0"/>
              <a:t> Direct Care Worker</a:t>
            </a:r>
          </a:p>
          <a:p>
            <a:r>
              <a:rPr lang="en-US" baseline="0" dirty="0" smtClean="0"/>
              <a:t>PCA- Personal Care Attendant</a:t>
            </a:r>
          </a:p>
          <a:p>
            <a:r>
              <a:rPr lang="en-US" baseline="0" dirty="0" smtClean="0"/>
              <a:t>Others.. Job coach?</a:t>
            </a:r>
            <a:endParaRPr lang="en-US" dirty="0" smtClean="0"/>
          </a:p>
        </p:txBody>
      </p:sp>
      <p:sp>
        <p:nvSpPr>
          <p:cNvPr id="4" name="Slide Number Placeholder 3"/>
          <p:cNvSpPr>
            <a:spLocks noGrp="1"/>
          </p:cNvSpPr>
          <p:nvPr>
            <p:ph type="sldNum" sz="quarter" idx="10"/>
          </p:nvPr>
        </p:nvSpPr>
        <p:spPr/>
        <p:txBody>
          <a:bodyPr/>
          <a:lstStyle/>
          <a:p>
            <a:fld id="{C876B676-C1C7-A14A-96E6-B49AD3BED0C3}" type="slidenum">
              <a:rPr lang="en-US" smtClean="0"/>
              <a:t>24</a:t>
            </a:fld>
            <a:endParaRPr lang="en-US"/>
          </a:p>
        </p:txBody>
      </p:sp>
    </p:spTree>
    <p:extLst>
      <p:ext uri="{BB962C8B-B14F-4D97-AF65-F5344CB8AC3E}">
        <p14:creationId xmlns:p14="http://schemas.microsoft.com/office/powerpoint/2010/main" val="352818061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Everyone wants to have a good day and a meaningful</a:t>
            </a:r>
            <a:r>
              <a:rPr lang="en-US" baseline="0" dirty="0" smtClean="0"/>
              <a:t> life where they feel important and needed.  Individuals with IDD just need support in a different way but we all need support in someway.</a:t>
            </a:r>
          </a:p>
          <a:p>
            <a:r>
              <a:rPr lang="en-US" baseline="0" dirty="0" smtClean="0"/>
              <a:t>The waivers pay for services to help support the individual to have the life they want to have.</a:t>
            </a:r>
          </a:p>
          <a:p>
            <a:endParaRPr lang="en-US" baseline="0" dirty="0" smtClean="0"/>
          </a:p>
          <a:p>
            <a:r>
              <a:rPr lang="en-US" baseline="0" dirty="0" smtClean="0"/>
              <a:t>EX:</a:t>
            </a:r>
          </a:p>
          <a:p>
            <a:r>
              <a:rPr lang="en-US" baseline="0" dirty="0" smtClean="0"/>
              <a:t>Some of us are not good with directions and need a GPS</a:t>
            </a:r>
          </a:p>
          <a:p>
            <a:r>
              <a:rPr lang="en-US" baseline="0" dirty="0" smtClean="0"/>
              <a:t>Some of us need help in writing and we use a thesaurus or dictionary </a:t>
            </a:r>
          </a:p>
          <a:p>
            <a:endParaRPr lang="en-US" baseline="0" dirty="0" smtClean="0"/>
          </a:p>
          <a:p>
            <a:r>
              <a:rPr lang="en-US" baseline="0" dirty="0" smtClean="0"/>
              <a:t>Think about what you might need support with?</a:t>
            </a:r>
            <a:endParaRPr lang="en-US" dirty="0"/>
          </a:p>
        </p:txBody>
      </p:sp>
      <p:sp>
        <p:nvSpPr>
          <p:cNvPr id="4" name="Slide Number Placeholder 3"/>
          <p:cNvSpPr>
            <a:spLocks noGrp="1"/>
          </p:cNvSpPr>
          <p:nvPr>
            <p:ph type="sldNum" sz="quarter" idx="10"/>
          </p:nvPr>
        </p:nvSpPr>
        <p:spPr/>
        <p:txBody>
          <a:bodyPr/>
          <a:lstStyle/>
          <a:p>
            <a:fld id="{C876B676-C1C7-A14A-96E6-B49AD3BED0C3}" type="slidenum">
              <a:rPr lang="en-US" smtClean="0"/>
              <a:t>25</a:t>
            </a:fld>
            <a:endParaRPr lang="en-US"/>
          </a:p>
        </p:txBody>
      </p:sp>
    </p:spTree>
    <p:extLst>
      <p:ext uri="{BB962C8B-B14F-4D97-AF65-F5344CB8AC3E}">
        <p14:creationId xmlns:p14="http://schemas.microsoft.com/office/powerpoint/2010/main" val="397656522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Community Mapping is important</a:t>
            </a:r>
          </a:p>
          <a:p>
            <a:r>
              <a:rPr lang="en-US" dirty="0" smtClean="0"/>
              <a:t>Staff Interest</a:t>
            </a:r>
            <a:r>
              <a:rPr lang="en-US" baseline="0" dirty="0" smtClean="0"/>
              <a:t> Survey/Matching Tool might be helpful to get compatible matches</a:t>
            </a:r>
          </a:p>
          <a:p>
            <a:r>
              <a:rPr lang="en-US" baseline="0" dirty="0" smtClean="0"/>
              <a:t>Survey for individuals to get started but you need to explore the community- there are things out there that the individual may  not even know is available</a:t>
            </a:r>
            <a:endParaRPr lang="en-US" dirty="0"/>
          </a:p>
        </p:txBody>
      </p:sp>
      <p:sp>
        <p:nvSpPr>
          <p:cNvPr id="4" name="Slide Number Placeholder 3"/>
          <p:cNvSpPr>
            <a:spLocks noGrp="1"/>
          </p:cNvSpPr>
          <p:nvPr>
            <p:ph type="sldNum" sz="quarter" idx="10"/>
          </p:nvPr>
        </p:nvSpPr>
        <p:spPr/>
        <p:txBody>
          <a:bodyPr/>
          <a:lstStyle/>
          <a:p>
            <a:fld id="{C876B676-C1C7-A14A-96E6-B49AD3BED0C3}" type="slidenum">
              <a:rPr lang="en-US" smtClean="0"/>
              <a:t>26</a:t>
            </a:fld>
            <a:endParaRPr lang="en-US"/>
          </a:p>
        </p:txBody>
      </p:sp>
    </p:spTree>
    <p:extLst>
      <p:ext uri="{BB962C8B-B14F-4D97-AF65-F5344CB8AC3E}">
        <p14:creationId xmlns:p14="http://schemas.microsoft.com/office/powerpoint/2010/main" val="221879269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How did you learn to budget? </a:t>
            </a:r>
            <a:endParaRPr lang="en-US" dirty="0"/>
          </a:p>
        </p:txBody>
      </p:sp>
      <p:sp>
        <p:nvSpPr>
          <p:cNvPr id="4" name="Slide Number Placeholder 3"/>
          <p:cNvSpPr>
            <a:spLocks noGrp="1"/>
          </p:cNvSpPr>
          <p:nvPr>
            <p:ph type="sldNum" sz="quarter" idx="10"/>
          </p:nvPr>
        </p:nvSpPr>
        <p:spPr/>
        <p:txBody>
          <a:bodyPr/>
          <a:lstStyle/>
          <a:p>
            <a:fld id="{C876B676-C1C7-A14A-96E6-B49AD3BED0C3}" type="slidenum">
              <a:rPr lang="en-US" smtClean="0"/>
              <a:t>27</a:t>
            </a:fld>
            <a:endParaRPr lang="en-US"/>
          </a:p>
        </p:txBody>
      </p:sp>
    </p:spTree>
    <p:extLst>
      <p:ext uri="{BB962C8B-B14F-4D97-AF65-F5344CB8AC3E}">
        <p14:creationId xmlns:p14="http://schemas.microsoft.com/office/powerpoint/2010/main" val="95019088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Louisiana puts up a match and pulls down additional dollars to be able to fund all of the waivers.  </a:t>
            </a:r>
          </a:p>
          <a:p>
            <a:endParaRPr lang="en-US" dirty="0" smtClean="0"/>
          </a:p>
          <a:p>
            <a:r>
              <a:rPr lang="en-US" dirty="0" smtClean="0"/>
              <a:t>Across</a:t>
            </a:r>
            <a:r>
              <a:rPr lang="en-US" baseline="0" dirty="0" smtClean="0"/>
              <a:t> the 4 waivers, OCDD supports approximately 15,000 people in services.</a:t>
            </a:r>
            <a:endParaRPr lang="en-US" dirty="0"/>
          </a:p>
        </p:txBody>
      </p:sp>
      <p:sp>
        <p:nvSpPr>
          <p:cNvPr id="4" name="Slide Number Placeholder 3"/>
          <p:cNvSpPr>
            <a:spLocks noGrp="1"/>
          </p:cNvSpPr>
          <p:nvPr>
            <p:ph type="sldNum" sz="quarter" idx="10"/>
          </p:nvPr>
        </p:nvSpPr>
        <p:spPr/>
        <p:txBody>
          <a:bodyPr/>
          <a:lstStyle/>
          <a:p>
            <a:fld id="{C876B676-C1C7-A14A-96E6-B49AD3BED0C3}" type="slidenum">
              <a:rPr lang="en-US" smtClean="0"/>
              <a:t>3</a:t>
            </a:fld>
            <a:endParaRPr lang="en-US"/>
          </a:p>
        </p:txBody>
      </p:sp>
    </p:spTree>
    <p:extLst>
      <p:ext uri="{BB962C8B-B14F-4D97-AF65-F5344CB8AC3E}">
        <p14:creationId xmlns:p14="http://schemas.microsoft.com/office/powerpoint/2010/main" val="301061137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Even though this may sound more residential, As</a:t>
            </a:r>
            <a:r>
              <a:rPr lang="en-US" baseline="0" dirty="0" smtClean="0"/>
              <a:t> the DSP, you are at an advantage because you know what’s working and what’s not working  and you hear about the living situation and roommates and so you are at an advantage to support the person in all aspects of their life- so you might be able to provide guidance and insight and help the person to speak to the right people</a:t>
            </a:r>
            <a:endParaRPr lang="en-US" dirty="0"/>
          </a:p>
        </p:txBody>
      </p:sp>
      <p:sp>
        <p:nvSpPr>
          <p:cNvPr id="4" name="Slide Number Placeholder 3"/>
          <p:cNvSpPr>
            <a:spLocks noGrp="1"/>
          </p:cNvSpPr>
          <p:nvPr>
            <p:ph type="sldNum" sz="quarter" idx="10"/>
          </p:nvPr>
        </p:nvSpPr>
        <p:spPr/>
        <p:txBody>
          <a:bodyPr/>
          <a:lstStyle/>
          <a:p>
            <a:fld id="{C876B676-C1C7-A14A-96E6-B49AD3BED0C3}" type="slidenum">
              <a:rPr lang="en-US" smtClean="0"/>
              <a:t>28</a:t>
            </a:fld>
            <a:endParaRPr lang="en-US"/>
          </a:p>
        </p:txBody>
      </p:sp>
    </p:spTree>
    <p:extLst>
      <p:ext uri="{BB962C8B-B14F-4D97-AF65-F5344CB8AC3E}">
        <p14:creationId xmlns:p14="http://schemas.microsoft.com/office/powerpoint/2010/main" val="426942465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We need to support the person as the</a:t>
            </a:r>
            <a:r>
              <a:rPr lang="en-US" baseline="0" dirty="0" smtClean="0"/>
              <a:t> way you would want to be supported if you needed it.  Start on the person’s level … may start off small… what color do you want to wear? </a:t>
            </a:r>
          </a:p>
          <a:p>
            <a:r>
              <a:rPr lang="en-US" baseline="0" dirty="0" smtClean="0"/>
              <a:t>We should work with the person to understand they have rights and can make their own decisions.</a:t>
            </a:r>
            <a:endParaRPr lang="en-US" dirty="0"/>
          </a:p>
        </p:txBody>
      </p:sp>
      <p:sp>
        <p:nvSpPr>
          <p:cNvPr id="4" name="Slide Number Placeholder 3"/>
          <p:cNvSpPr>
            <a:spLocks noGrp="1"/>
          </p:cNvSpPr>
          <p:nvPr>
            <p:ph type="sldNum" sz="quarter" idx="10"/>
          </p:nvPr>
        </p:nvSpPr>
        <p:spPr/>
        <p:txBody>
          <a:bodyPr/>
          <a:lstStyle/>
          <a:p>
            <a:fld id="{C876B676-C1C7-A14A-96E6-B49AD3BED0C3}" type="slidenum">
              <a:rPr lang="en-US" smtClean="0"/>
              <a:t>29</a:t>
            </a:fld>
            <a:endParaRPr lang="en-US"/>
          </a:p>
        </p:txBody>
      </p:sp>
    </p:spTree>
    <p:extLst>
      <p:ext uri="{BB962C8B-B14F-4D97-AF65-F5344CB8AC3E}">
        <p14:creationId xmlns:p14="http://schemas.microsoft.com/office/powerpoint/2010/main" val="187730718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All of these go together, Rights, Privacy</a:t>
            </a:r>
            <a:r>
              <a:rPr lang="en-US" baseline="0" dirty="0" smtClean="0"/>
              <a:t> and Dignity</a:t>
            </a:r>
            <a:endParaRPr lang="en-US" dirty="0"/>
          </a:p>
        </p:txBody>
      </p:sp>
      <p:sp>
        <p:nvSpPr>
          <p:cNvPr id="4" name="Slide Number Placeholder 3"/>
          <p:cNvSpPr>
            <a:spLocks noGrp="1"/>
          </p:cNvSpPr>
          <p:nvPr>
            <p:ph type="sldNum" sz="quarter" idx="10"/>
          </p:nvPr>
        </p:nvSpPr>
        <p:spPr/>
        <p:txBody>
          <a:bodyPr/>
          <a:lstStyle/>
          <a:p>
            <a:fld id="{C876B676-C1C7-A14A-96E6-B49AD3BED0C3}" type="slidenum">
              <a:rPr lang="en-US" smtClean="0"/>
              <a:t>30</a:t>
            </a:fld>
            <a:endParaRPr lang="en-US"/>
          </a:p>
        </p:txBody>
      </p:sp>
    </p:spTree>
    <p:extLst>
      <p:ext uri="{BB962C8B-B14F-4D97-AF65-F5344CB8AC3E}">
        <p14:creationId xmlns:p14="http://schemas.microsoft.com/office/powerpoint/2010/main" val="391952415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 goes along with rights-</a:t>
            </a:r>
            <a:r>
              <a:rPr lang="en-US" baseline="0" dirty="0" smtClean="0"/>
              <a:t> can’t infringe on the person’s rights</a:t>
            </a:r>
            <a:endParaRPr lang="en-US" dirty="0"/>
          </a:p>
        </p:txBody>
      </p:sp>
      <p:sp>
        <p:nvSpPr>
          <p:cNvPr id="4" name="Slide Number Placeholder 3"/>
          <p:cNvSpPr>
            <a:spLocks noGrp="1"/>
          </p:cNvSpPr>
          <p:nvPr>
            <p:ph type="sldNum" sz="quarter" idx="10"/>
          </p:nvPr>
        </p:nvSpPr>
        <p:spPr/>
        <p:txBody>
          <a:bodyPr/>
          <a:lstStyle/>
          <a:p>
            <a:fld id="{C876B676-C1C7-A14A-96E6-B49AD3BED0C3}" type="slidenum">
              <a:rPr lang="en-US" smtClean="0"/>
              <a:t>31</a:t>
            </a:fld>
            <a:endParaRPr lang="en-US"/>
          </a:p>
        </p:txBody>
      </p:sp>
    </p:spTree>
    <p:extLst>
      <p:ext uri="{BB962C8B-B14F-4D97-AF65-F5344CB8AC3E}">
        <p14:creationId xmlns:p14="http://schemas.microsoft.com/office/powerpoint/2010/main" val="302957269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Restraints</a:t>
            </a:r>
            <a:r>
              <a:rPr lang="en-US" baseline="0" dirty="0" smtClean="0"/>
              <a:t> come in many forms… </a:t>
            </a:r>
          </a:p>
          <a:p>
            <a:endParaRPr lang="en-US" baseline="0" dirty="0" smtClean="0"/>
          </a:p>
          <a:p>
            <a:endParaRPr lang="en-US" dirty="0"/>
          </a:p>
        </p:txBody>
      </p:sp>
      <p:sp>
        <p:nvSpPr>
          <p:cNvPr id="4" name="Slide Number Placeholder 3"/>
          <p:cNvSpPr>
            <a:spLocks noGrp="1"/>
          </p:cNvSpPr>
          <p:nvPr>
            <p:ph type="sldNum" sz="quarter" idx="10"/>
          </p:nvPr>
        </p:nvSpPr>
        <p:spPr/>
        <p:txBody>
          <a:bodyPr/>
          <a:lstStyle/>
          <a:p>
            <a:fld id="{C876B676-C1C7-A14A-96E6-B49AD3BED0C3}" type="slidenum">
              <a:rPr lang="en-US" smtClean="0"/>
              <a:t>32</a:t>
            </a:fld>
            <a:endParaRPr lang="en-US"/>
          </a:p>
        </p:txBody>
      </p:sp>
    </p:spTree>
    <p:extLst>
      <p:ext uri="{BB962C8B-B14F-4D97-AF65-F5344CB8AC3E}">
        <p14:creationId xmlns:p14="http://schemas.microsoft.com/office/powerpoint/2010/main" val="38319695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The system will always have individuals that need support.  DSPs will</a:t>
            </a:r>
            <a:r>
              <a:rPr lang="en-US" b="1" baseline="0" dirty="0" smtClean="0"/>
              <a:t> always have a role in our system.</a:t>
            </a:r>
            <a:endParaRPr lang="en-US" b="1" dirty="0" smtClean="0"/>
          </a:p>
          <a:p>
            <a:endParaRPr lang="en-US" b="1" dirty="0" smtClean="0"/>
          </a:p>
        </p:txBody>
      </p:sp>
      <p:sp>
        <p:nvSpPr>
          <p:cNvPr id="4" name="Slide Number Placeholder 3"/>
          <p:cNvSpPr>
            <a:spLocks noGrp="1"/>
          </p:cNvSpPr>
          <p:nvPr>
            <p:ph type="sldNum" sz="quarter" idx="10"/>
          </p:nvPr>
        </p:nvSpPr>
        <p:spPr/>
        <p:txBody>
          <a:bodyPr/>
          <a:lstStyle/>
          <a:p>
            <a:fld id="{C876B676-C1C7-A14A-96E6-B49AD3BED0C3}" type="slidenum">
              <a:rPr lang="en-US" smtClean="0"/>
              <a:t>33</a:t>
            </a:fld>
            <a:endParaRPr lang="en-US"/>
          </a:p>
        </p:txBody>
      </p:sp>
    </p:spTree>
    <p:extLst>
      <p:ext uri="{BB962C8B-B14F-4D97-AF65-F5344CB8AC3E}">
        <p14:creationId xmlns:p14="http://schemas.microsoft.com/office/powerpoint/2010/main" val="173641084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You can discuss meals with them- you can discuss healthy</a:t>
            </a:r>
            <a:r>
              <a:rPr lang="en-US" baseline="0" dirty="0" smtClean="0"/>
              <a:t> food and the benefits (</a:t>
            </a:r>
            <a:r>
              <a:rPr lang="en-US" baseline="0" dirty="0" err="1" smtClean="0"/>
              <a:t>i.e</a:t>
            </a:r>
            <a:r>
              <a:rPr lang="en-US" baseline="0" dirty="0" smtClean="0"/>
              <a:t> weight loss)  meals during meal time </a:t>
            </a:r>
          </a:p>
          <a:p>
            <a:r>
              <a:rPr lang="en-US" baseline="0" dirty="0" smtClean="0"/>
              <a:t>DSP can’t restrict the food- unless there is a doctor’s order- but this goes to if someone has a restriction you must try to remove this and use the least restrictive manner as possible</a:t>
            </a:r>
            <a:endParaRPr lang="en-US" dirty="0"/>
          </a:p>
        </p:txBody>
      </p:sp>
      <p:sp>
        <p:nvSpPr>
          <p:cNvPr id="4" name="Slide Number Placeholder 3"/>
          <p:cNvSpPr>
            <a:spLocks noGrp="1"/>
          </p:cNvSpPr>
          <p:nvPr>
            <p:ph type="sldNum" sz="quarter" idx="10"/>
          </p:nvPr>
        </p:nvSpPr>
        <p:spPr/>
        <p:txBody>
          <a:bodyPr/>
          <a:lstStyle/>
          <a:p>
            <a:fld id="{C876B676-C1C7-A14A-96E6-B49AD3BED0C3}" type="slidenum">
              <a:rPr lang="en-US" smtClean="0"/>
              <a:t>37</a:t>
            </a:fld>
            <a:endParaRPr lang="en-US"/>
          </a:p>
        </p:txBody>
      </p:sp>
    </p:spTree>
    <p:extLst>
      <p:ext uri="{BB962C8B-B14F-4D97-AF65-F5344CB8AC3E}">
        <p14:creationId xmlns:p14="http://schemas.microsoft.com/office/powerpoint/2010/main" val="167876523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latin typeface="+mn-lt"/>
              </a:rPr>
              <a:t>(Primarily</a:t>
            </a:r>
            <a:r>
              <a:rPr lang="en-US" b="1" baseline="0" dirty="0" smtClean="0">
                <a:latin typeface="+mn-lt"/>
              </a:rPr>
              <a:t> a </a:t>
            </a:r>
            <a:r>
              <a:rPr lang="en-US" b="1" dirty="0" smtClean="0">
                <a:latin typeface="+mn-lt"/>
              </a:rPr>
              <a:t>Residential</a:t>
            </a:r>
            <a:r>
              <a:rPr lang="en-US" b="1" baseline="0" dirty="0" smtClean="0">
                <a:latin typeface="+mn-lt"/>
              </a:rPr>
              <a:t> Requirement)</a:t>
            </a:r>
            <a:endParaRPr lang="en-US" dirty="0"/>
          </a:p>
        </p:txBody>
      </p:sp>
      <p:sp>
        <p:nvSpPr>
          <p:cNvPr id="4" name="Slide Number Placeholder 3"/>
          <p:cNvSpPr>
            <a:spLocks noGrp="1"/>
          </p:cNvSpPr>
          <p:nvPr>
            <p:ph type="sldNum" sz="quarter" idx="10"/>
          </p:nvPr>
        </p:nvSpPr>
        <p:spPr/>
        <p:txBody>
          <a:bodyPr/>
          <a:lstStyle/>
          <a:p>
            <a:fld id="{C876B676-C1C7-A14A-96E6-B49AD3BED0C3}" type="slidenum">
              <a:rPr lang="en-US" smtClean="0"/>
              <a:t>38</a:t>
            </a:fld>
            <a:endParaRPr lang="en-US"/>
          </a:p>
        </p:txBody>
      </p:sp>
    </p:spTree>
    <p:extLst>
      <p:ext uri="{BB962C8B-B14F-4D97-AF65-F5344CB8AC3E}">
        <p14:creationId xmlns:p14="http://schemas.microsoft.com/office/powerpoint/2010/main" val="2123658384"/>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latin typeface="+mn-lt"/>
              </a:rPr>
              <a:t>(Primarily</a:t>
            </a:r>
            <a:r>
              <a:rPr lang="en-US" b="1" baseline="0" dirty="0" smtClean="0">
                <a:latin typeface="+mn-lt"/>
              </a:rPr>
              <a:t> a </a:t>
            </a:r>
            <a:r>
              <a:rPr lang="en-US" b="1" dirty="0" smtClean="0">
                <a:latin typeface="+mn-lt"/>
              </a:rPr>
              <a:t>Residential Requirement)</a:t>
            </a:r>
            <a:endParaRPr lang="en-US" dirty="0"/>
          </a:p>
        </p:txBody>
      </p:sp>
      <p:sp>
        <p:nvSpPr>
          <p:cNvPr id="4" name="Slide Number Placeholder 3"/>
          <p:cNvSpPr>
            <a:spLocks noGrp="1"/>
          </p:cNvSpPr>
          <p:nvPr>
            <p:ph type="sldNum" sz="quarter" idx="10"/>
          </p:nvPr>
        </p:nvSpPr>
        <p:spPr/>
        <p:txBody>
          <a:bodyPr/>
          <a:lstStyle/>
          <a:p>
            <a:fld id="{C876B676-C1C7-A14A-96E6-B49AD3BED0C3}" type="slidenum">
              <a:rPr lang="en-US" smtClean="0"/>
              <a:t>39</a:t>
            </a:fld>
            <a:endParaRPr lang="en-US"/>
          </a:p>
        </p:txBody>
      </p:sp>
    </p:spTree>
    <p:extLst>
      <p:ext uri="{BB962C8B-B14F-4D97-AF65-F5344CB8AC3E}">
        <p14:creationId xmlns:p14="http://schemas.microsoft.com/office/powerpoint/2010/main" val="2157409476"/>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Even though</a:t>
            </a:r>
            <a:r>
              <a:rPr lang="en-US" baseline="0" dirty="0" smtClean="0"/>
              <a:t> this is specific to In home services, it’s a requirement that can be discussed</a:t>
            </a:r>
            <a:endParaRPr lang="en-US" dirty="0"/>
          </a:p>
        </p:txBody>
      </p:sp>
      <p:sp>
        <p:nvSpPr>
          <p:cNvPr id="4" name="Slide Number Placeholder 3"/>
          <p:cNvSpPr>
            <a:spLocks noGrp="1"/>
          </p:cNvSpPr>
          <p:nvPr>
            <p:ph type="sldNum" sz="quarter" idx="10"/>
          </p:nvPr>
        </p:nvSpPr>
        <p:spPr/>
        <p:txBody>
          <a:bodyPr/>
          <a:lstStyle/>
          <a:p>
            <a:fld id="{C876B676-C1C7-A14A-96E6-B49AD3BED0C3}" type="slidenum">
              <a:rPr lang="en-US" smtClean="0"/>
              <a:t>40</a:t>
            </a:fld>
            <a:endParaRPr lang="en-US"/>
          </a:p>
        </p:txBody>
      </p:sp>
    </p:spTree>
    <p:extLst>
      <p:ext uri="{BB962C8B-B14F-4D97-AF65-F5344CB8AC3E}">
        <p14:creationId xmlns:p14="http://schemas.microsoft.com/office/powerpoint/2010/main" val="192522600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purpose of waivers is to help</a:t>
            </a:r>
            <a:r>
              <a:rPr lang="en-US" baseline="0" dirty="0" smtClean="0"/>
              <a:t> those who do not want to live in institutions and group homes but want to live with families or on their own- even with roommates.</a:t>
            </a:r>
          </a:p>
          <a:p>
            <a:endParaRPr lang="en-US" baseline="0" dirty="0" smtClean="0"/>
          </a:p>
          <a:p>
            <a:r>
              <a:rPr lang="en-US" dirty="0" smtClean="0"/>
              <a:t>But individual’s need to have a well rounded life and it’s not just about meeting just their physical/mental needs but helping them meet their personal wants and desires and to have a life that is typical to someone without disabilities.</a:t>
            </a:r>
            <a:endParaRPr lang="en-US" dirty="0"/>
          </a:p>
        </p:txBody>
      </p:sp>
      <p:sp>
        <p:nvSpPr>
          <p:cNvPr id="4" name="Slide Number Placeholder 3"/>
          <p:cNvSpPr>
            <a:spLocks noGrp="1"/>
          </p:cNvSpPr>
          <p:nvPr>
            <p:ph type="sldNum" sz="quarter" idx="10"/>
          </p:nvPr>
        </p:nvSpPr>
        <p:spPr/>
        <p:txBody>
          <a:bodyPr/>
          <a:lstStyle/>
          <a:p>
            <a:fld id="{C876B676-C1C7-A14A-96E6-B49AD3BED0C3}" type="slidenum">
              <a:rPr lang="en-US" smtClean="0"/>
              <a:t>4</a:t>
            </a:fld>
            <a:endParaRPr lang="en-US"/>
          </a:p>
        </p:txBody>
      </p:sp>
    </p:spTree>
    <p:extLst>
      <p:ext uri="{BB962C8B-B14F-4D97-AF65-F5344CB8AC3E}">
        <p14:creationId xmlns:p14="http://schemas.microsoft.com/office/powerpoint/2010/main" val="4242864125"/>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876B676-C1C7-A14A-96E6-B49AD3BED0C3}" type="slidenum">
              <a:rPr lang="en-US" smtClean="0"/>
              <a:t>47</a:t>
            </a:fld>
            <a:endParaRPr lang="en-US"/>
          </a:p>
        </p:txBody>
      </p:sp>
    </p:spTree>
    <p:extLst>
      <p:ext uri="{BB962C8B-B14F-4D97-AF65-F5344CB8AC3E}">
        <p14:creationId xmlns:p14="http://schemas.microsoft.com/office/powerpoint/2010/main" val="1610472658"/>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876B676-C1C7-A14A-96E6-B49AD3BED0C3}" type="slidenum">
              <a:rPr lang="en-US" smtClean="0"/>
              <a:t>49</a:t>
            </a:fld>
            <a:endParaRPr lang="en-US"/>
          </a:p>
        </p:txBody>
      </p:sp>
    </p:spTree>
    <p:extLst>
      <p:ext uri="{BB962C8B-B14F-4D97-AF65-F5344CB8AC3E}">
        <p14:creationId xmlns:p14="http://schemas.microsoft.com/office/powerpoint/2010/main" val="2031892923"/>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May need</a:t>
            </a:r>
            <a:r>
              <a:rPr lang="en-US" baseline="0" dirty="0" smtClean="0"/>
              <a:t> to do relationship map to figure out who’s important in the life of the individual</a:t>
            </a:r>
          </a:p>
          <a:p>
            <a:r>
              <a:rPr lang="en-US" baseline="0" dirty="0" smtClean="0"/>
              <a:t>Discuss what’s a ‘good day’ and what’s a ‘bad day’ with the individual</a:t>
            </a:r>
          </a:p>
          <a:p>
            <a:r>
              <a:rPr lang="en-US" baseline="0" dirty="0" smtClean="0"/>
              <a:t>Talk about routines and rituals for each person</a:t>
            </a:r>
          </a:p>
          <a:p>
            <a:r>
              <a:rPr lang="en-US" baseline="0" dirty="0" smtClean="0"/>
              <a:t>May be helpful to do ‘staff matching’ tool to put people together to support people who have similar interests if possible</a:t>
            </a:r>
          </a:p>
          <a:p>
            <a:endParaRPr lang="en-US" baseline="0" dirty="0" smtClean="0"/>
          </a:p>
          <a:p>
            <a:r>
              <a:rPr lang="en-US" dirty="0" smtClean="0"/>
              <a:t>Create</a:t>
            </a:r>
            <a:r>
              <a:rPr lang="en-US" baseline="0" dirty="0" smtClean="0"/>
              <a:t> a learning log in addition to the weekly notes and have a place to capture what’s working what’s not working</a:t>
            </a:r>
            <a:endParaRPr lang="en-US" dirty="0"/>
          </a:p>
        </p:txBody>
      </p:sp>
      <p:sp>
        <p:nvSpPr>
          <p:cNvPr id="4" name="Slide Number Placeholder 3"/>
          <p:cNvSpPr>
            <a:spLocks noGrp="1"/>
          </p:cNvSpPr>
          <p:nvPr>
            <p:ph type="sldNum" sz="quarter" idx="10"/>
          </p:nvPr>
        </p:nvSpPr>
        <p:spPr/>
        <p:txBody>
          <a:bodyPr/>
          <a:lstStyle/>
          <a:p>
            <a:fld id="{C876B676-C1C7-A14A-96E6-B49AD3BED0C3}" type="slidenum">
              <a:rPr lang="en-US" smtClean="0"/>
              <a:t>52</a:t>
            </a:fld>
            <a:endParaRPr lang="en-US"/>
          </a:p>
        </p:txBody>
      </p:sp>
    </p:spTree>
    <p:extLst>
      <p:ext uri="{BB962C8B-B14F-4D97-AF65-F5344CB8AC3E}">
        <p14:creationId xmlns:p14="http://schemas.microsoft.com/office/powerpoint/2010/main" val="703390688"/>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balance here might be walking the dogs are important to but it</a:t>
            </a:r>
            <a:r>
              <a:rPr lang="en-US" baseline="0" dirty="0" smtClean="0"/>
              <a:t> also can help with the ‘exercising/losing weight’ in the important for column- This is a win!</a:t>
            </a:r>
            <a:endParaRPr lang="en-US" dirty="0"/>
          </a:p>
        </p:txBody>
      </p:sp>
      <p:sp>
        <p:nvSpPr>
          <p:cNvPr id="4" name="Slide Number Placeholder 3"/>
          <p:cNvSpPr>
            <a:spLocks noGrp="1"/>
          </p:cNvSpPr>
          <p:nvPr>
            <p:ph type="sldNum" sz="quarter" idx="10"/>
          </p:nvPr>
        </p:nvSpPr>
        <p:spPr/>
        <p:txBody>
          <a:bodyPr/>
          <a:lstStyle/>
          <a:p>
            <a:fld id="{C876B676-C1C7-A14A-96E6-B49AD3BED0C3}" type="slidenum">
              <a:rPr lang="en-US" smtClean="0"/>
              <a:t>55</a:t>
            </a:fld>
            <a:endParaRPr lang="en-US"/>
          </a:p>
        </p:txBody>
      </p:sp>
    </p:spTree>
    <p:extLst>
      <p:ext uri="{BB962C8B-B14F-4D97-AF65-F5344CB8AC3E}">
        <p14:creationId xmlns:p14="http://schemas.microsoft.com/office/powerpoint/2010/main" val="2022401976"/>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In the previous</a:t>
            </a:r>
            <a:r>
              <a:rPr lang="en-US" baseline="0" dirty="0" smtClean="0"/>
              <a:t> chart……. </a:t>
            </a:r>
            <a:r>
              <a:rPr lang="en-US" dirty="0" smtClean="0"/>
              <a:t>The balance here might be walking the dogs are important to but it</a:t>
            </a:r>
            <a:r>
              <a:rPr lang="en-US" baseline="0" dirty="0" smtClean="0"/>
              <a:t> also can help with the ‘exercising/losing weight’ in the important for column- This is a win!</a:t>
            </a:r>
            <a:endParaRPr lang="en-US" dirty="0" smtClean="0"/>
          </a:p>
          <a:p>
            <a:endParaRPr lang="en-US" dirty="0"/>
          </a:p>
        </p:txBody>
      </p:sp>
      <p:sp>
        <p:nvSpPr>
          <p:cNvPr id="4" name="Slide Number Placeholder 3"/>
          <p:cNvSpPr>
            <a:spLocks noGrp="1"/>
          </p:cNvSpPr>
          <p:nvPr>
            <p:ph type="sldNum" sz="quarter" idx="10"/>
          </p:nvPr>
        </p:nvSpPr>
        <p:spPr/>
        <p:txBody>
          <a:bodyPr/>
          <a:lstStyle/>
          <a:p>
            <a:fld id="{C876B676-C1C7-A14A-96E6-B49AD3BED0C3}" type="slidenum">
              <a:rPr lang="en-US" smtClean="0"/>
              <a:t>56</a:t>
            </a:fld>
            <a:endParaRPr lang="en-US" dirty="0"/>
          </a:p>
        </p:txBody>
      </p:sp>
    </p:spTree>
    <p:extLst>
      <p:ext uri="{BB962C8B-B14F-4D97-AF65-F5344CB8AC3E}">
        <p14:creationId xmlns:p14="http://schemas.microsoft.com/office/powerpoint/2010/main" val="1330855579"/>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Example from previous chart:   The balance here might be walking the dogs are important to but it</a:t>
            </a:r>
            <a:r>
              <a:rPr lang="en-US" baseline="0" dirty="0" smtClean="0"/>
              <a:t> also can help with the ‘exercising/losing weight’ in the important for column- This is a win!</a:t>
            </a:r>
            <a:endParaRPr lang="en-US" dirty="0" smtClean="0"/>
          </a:p>
          <a:p>
            <a:endParaRPr lang="en-US" dirty="0"/>
          </a:p>
        </p:txBody>
      </p:sp>
      <p:sp>
        <p:nvSpPr>
          <p:cNvPr id="4" name="Slide Number Placeholder 3"/>
          <p:cNvSpPr>
            <a:spLocks noGrp="1"/>
          </p:cNvSpPr>
          <p:nvPr>
            <p:ph type="sldNum" sz="quarter" idx="10"/>
          </p:nvPr>
        </p:nvSpPr>
        <p:spPr/>
        <p:txBody>
          <a:bodyPr/>
          <a:lstStyle/>
          <a:p>
            <a:fld id="{C876B676-C1C7-A14A-96E6-B49AD3BED0C3}" type="slidenum">
              <a:rPr lang="en-US" smtClean="0"/>
              <a:t>57</a:t>
            </a:fld>
            <a:endParaRPr lang="en-US"/>
          </a:p>
        </p:txBody>
      </p:sp>
    </p:spTree>
    <p:extLst>
      <p:ext uri="{BB962C8B-B14F-4D97-AF65-F5344CB8AC3E}">
        <p14:creationId xmlns:p14="http://schemas.microsoft.com/office/powerpoint/2010/main" val="3671648737"/>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Because</a:t>
            </a:r>
            <a:r>
              <a:rPr lang="en-US" baseline="0" dirty="0" smtClean="0"/>
              <a:t> you are with the person and support the person, it’s important to have the conversations with the person in order to understand what they want </a:t>
            </a:r>
          </a:p>
          <a:p>
            <a:r>
              <a:rPr lang="en-US" baseline="0" dirty="0" smtClean="0"/>
              <a:t>If someone is nonverbal, you know their body language and maybe even the way they react to things- you know </a:t>
            </a:r>
          </a:p>
          <a:p>
            <a:endParaRPr lang="en-US" dirty="0"/>
          </a:p>
        </p:txBody>
      </p:sp>
      <p:sp>
        <p:nvSpPr>
          <p:cNvPr id="4" name="Slide Number Placeholder 3"/>
          <p:cNvSpPr>
            <a:spLocks noGrp="1"/>
          </p:cNvSpPr>
          <p:nvPr>
            <p:ph type="sldNum" sz="quarter" idx="10"/>
          </p:nvPr>
        </p:nvSpPr>
        <p:spPr/>
        <p:txBody>
          <a:bodyPr/>
          <a:lstStyle/>
          <a:p>
            <a:fld id="{C876B676-C1C7-A14A-96E6-B49AD3BED0C3}" type="slidenum">
              <a:rPr lang="en-US" smtClean="0"/>
              <a:t>58</a:t>
            </a:fld>
            <a:endParaRPr lang="en-US"/>
          </a:p>
        </p:txBody>
      </p:sp>
    </p:spTree>
    <p:extLst>
      <p:ext uri="{BB962C8B-B14F-4D97-AF65-F5344CB8AC3E}">
        <p14:creationId xmlns:p14="http://schemas.microsoft.com/office/powerpoint/2010/main" val="3992250806"/>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As DSPs you’re involved in all of these on a daily basis</a:t>
            </a:r>
            <a:r>
              <a:rPr lang="en-US" baseline="0" dirty="0" smtClean="0"/>
              <a:t> an can help the individual you support have a voice and help them speak up to ensure they’re rights are being protected</a:t>
            </a:r>
            <a:endParaRPr lang="en-US" dirty="0"/>
          </a:p>
        </p:txBody>
      </p:sp>
      <p:sp>
        <p:nvSpPr>
          <p:cNvPr id="4" name="Slide Number Placeholder 3"/>
          <p:cNvSpPr>
            <a:spLocks noGrp="1"/>
          </p:cNvSpPr>
          <p:nvPr>
            <p:ph type="sldNum" sz="quarter" idx="10"/>
          </p:nvPr>
        </p:nvSpPr>
        <p:spPr/>
        <p:txBody>
          <a:bodyPr/>
          <a:lstStyle/>
          <a:p>
            <a:fld id="{C876B676-C1C7-A14A-96E6-B49AD3BED0C3}" type="slidenum">
              <a:rPr lang="en-US" smtClean="0"/>
              <a:t>60</a:t>
            </a:fld>
            <a:endParaRPr lang="en-US"/>
          </a:p>
        </p:txBody>
      </p:sp>
    </p:spTree>
    <p:extLst>
      <p:ext uri="{BB962C8B-B14F-4D97-AF65-F5344CB8AC3E}">
        <p14:creationId xmlns:p14="http://schemas.microsoft.com/office/powerpoint/2010/main" val="162976503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a:t>
            </a:r>
            <a:r>
              <a:rPr lang="en-US" baseline="0" dirty="0" smtClean="0"/>
              <a:t> individual can choose one of these settings, but money from waiver funding can not be used to pay for the service.</a:t>
            </a:r>
            <a:endParaRPr lang="en-US" dirty="0"/>
          </a:p>
        </p:txBody>
      </p:sp>
      <p:sp>
        <p:nvSpPr>
          <p:cNvPr id="4" name="Slide Number Placeholder 3"/>
          <p:cNvSpPr>
            <a:spLocks noGrp="1"/>
          </p:cNvSpPr>
          <p:nvPr>
            <p:ph type="sldNum" sz="quarter" idx="10"/>
          </p:nvPr>
        </p:nvSpPr>
        <p:spPr/>
        <p:txBody>
          <a:bodyPr/>
          <a:lstStyle/>
          <a:p>
            <a:fld id="{C876B676-C1C7-A14A-96E6-B49AD3BED0C3}" type="slidenum">
              <a:rPr lang="en-US" smtClean="0"/>
              <a:t>9</a:t>
            </a:fld>
            <a:endParaRPr lang="en-US"/>
          </a:p>
        </p:txBody>
      </p:sp>
    </p:spTree>
    <p:extLst>
      <p:ext uri="{BB962C8B-B14F-4D97-AF65-F5344CB8AC3E}">
        <p14:creationId xmlns:p14="http://schemas.microsoft.com/office/powerpoint/2010/main" val="84940980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Use the CLE/Onsite DH sheet </a:t>
            </a:r>
          </a:p>
        </p:txBody>
      </p:sp>
      <p:sp>
        <p:nvSpPr>
          <p:cNvPr id="4" name="Slide Number Placeholder 3"/>
          <p:cNvSpPr>
            <a:spLocks noGrp="1"/>
          </p:cNvSpPr>
          <p:nvPr>
            <p:ph type="sldNum" sz="quarter" idx="10"/>
          </p:nvPr>
        </p:nvSpPr>
        <p:spPr/>
        <p:txBody>
          <a:bodyPr/>
          <a:lstStyle/>
          <a:p>
            <a:fld id="{C876B676-C1C7-A14A-96E6-B49AD3BED0C3}" type="slidenum">
              <a:rPr lang="en-US" smtClean="0"/>
              <a:t>11</a:t>
            </a:fld>
            <a:endParaRPr lang="en-US"/>
          </a:p>
        </p:txBody>
      </p:sp>
    </p:spTree>
    <p:extLst>
      <p:ext uri="{BB962C8B-B14F-4D97-AF65-F5344CB8AC3E}">
        <p14:creationId xmlns:p14="http://schemas.microsoft.com/office/powerpoint/2010/main" val="41036153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Provider Agency building,</a:t>
            </a:r>
            <a:r>
              <a:rPr lang="en-US" baseline="0" dirty="0" smtClean="0"/>
              <a:t> </a:t>
            </a:r>
            <a:endParaRPr lang="en-US" dirty="0" smtClean="0"/>
          </a:p>
          <a:p>
            <a:r>
              <a:rPr lang="en-US" dirty="0" smtClean="0"/>
              <a:t>Individual's home,</a:t>
            </a:r>
          </a:p>
          <a:p>
            <a:r>
              <a:rPr lang="en-US" dirty="0" smtClean="0"/>
              <a:t>Family home,  </a:t>
            </a:r>
          </a:p>
          <a:p>
            <a:r>
              <a:rPr lang="en-US" dirty="0" smtClean="0"/>
              <a:t>Businesses where individuals are working</a:t>
            </a:r>
          </a:p>
          <a:p>
            <a:endParaRPr lang="en-US" dirty="0" smtClean="0"/>
          </a:p>
          <a:p>
            <a:r>
              <a:rPr lang="en-US" dirty="0" smtClean="0"/>
              <a:t>Any</a:t>
            </a:r>
            <a:r>
              <a:rPr lang="en-US" baseline="0" dirty="0" smtClean="0"/>
              <a:t> other setting where waiver services are delivered</a:t>
            </a:r>
            <a:endParaRPr lang="en-US" dirty="0"/>
          </a:p>
        </p:txBody>
      </p:sp>
      <p:sp>
        <p:nvSpPr>
          <p:cNvPr id="4" name="Slide Number Placeholder 3"/>
          <p:cNvSpPr>
            <a:spLocks noGrp="1"/>
          </p:cNvSpPr>
          <p:nvPr>
            <p:ph type="sldNum" sz="quarter" idx="10"/>
          </p:nvPr>
        </p:nvSpPr>
        <p:spPr/>
        <p:txBody>
          <a:bodyPr/>
          <a:lstStyle/>
          <a:p>
            <a:fld id="{C876B676-C1C7-A14A-96E6-B49AD3BED0C3}" type="slidenum">
              <a:rPr lang="en-US" smtClean="0"/>
              <a:t>13</a:t>
            </a:fld>
            <a:endParaRPr lang="en-US"/>
          </a:p>
        </p:txBody>
      </p:sp>
    </p:spTree>
    <p:extLst>
      <p:ext uri="{BB962C8B-B14F-4D97-AF65-F5344CB8AC3E}">
        <p14:creationId xmlns:p14="http://schemas.microsoft.com/office/powerpoint/2010/main" val="37360265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So what do these requirements mean?  Lets break it down:  </a:t>
            </a:r>
          </a:p>
          <a:p>
            <a:r>
              <a:rPr lang="en-US" baseline="0" dirty="0" smtClean="0"/>
              <a:t>The requirements seems to be talking about Community Participation – not only in the community but also can include an online community or their immediate community where they live- so instead of driving people 60 miles away to a provider agency, the provider should work to find activities and deliver services in the individual’s own community that they live in and are familiar with.  With the settings rule, it talks about helping the person connect to their community- so their community may not be where the provider agency building is.</a:t>
            </a:r>
          </a:p>
          <a:p>
            <a:r>
              <a:rPr lang="en-US" baseline="0" dirty="0" smtClean="0"/>
              <a:t>Develop and sustain a range of valued social roles and relationships in the community- helping the person connect to the community</a:t>
            </a:r>
          </a:p>
          <a:p>
            <a:r>
              <a:rPr lang="en-US" baseline="0" dirty="0" smtClean="0"/>
              <a:t>Build natural supports- at their church or club they join so that they can have the connection when services aren’t being provided but maybe someone at the church or club will support the individual in getting to the church event </a:t>
            </a:r>
          </a:p>
          <a:p>
            <a:r>
              <a:rPr lang="en-US" baseline="0" dirty="0" smtClean="0"/>
              <a:t>Increase independence- building them up so they can function at their highest level of independence</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smtClean="0"/>
              <a:t>Increase potential for employment- exploring the community may connect them to potential jobs that they might be interested in- and by building the individual’s highest level of functioning- may increase their ability to work</a:t>
            </a:r>
          </a:p>
          <a:p>
            <a:r>
              <a:rPr lang="en-US" baseline="0" dirty="0" smtClean="0"/>
              <a:t>Experience meaningful community participation and inclusion- being included and participating and NOT just watching from the sidelines</a:t>
            </a:r>
          </a:p>
          <a:p>
            <a:r>
              <a:rPr lang="en-US" baseline="0" dirty="0" smtClean="0"/>
              <a:t>Community Mapping is great- put it all down on paper as to what’s available in the community</a:t>
            </a:r>
          </a:p>
          <a:p>
            <a:r>
              <a:rPr lang="en-US" baseline="0" dirty="0" smtClean="0"/>
              <a:t>DSPs can be instrumental in this – what connections to the community do they have- what talents and interests can they share-</a:t>
            </a:r>
          </a:p>
          <a:p>
            <a:r>
              <a:rPr lang="en-US" baseline="0" dirty="0" smtClean="0"/>
              <a:t>Connecting the individual to staff and others who share similar interests is crucial.  </a:t>
            </a:r>
          </a:p>
        </p:txBody>
      </p:sp>
      <p:sp>
        <p:nvSpPr>
          <p:cNvPr id="4" name="Slide Number Placeholder 3"/>
          <p:cNvSpPr>
            <a:spLocks noGrp="1"/>
          </p:cNvSpPr>
          <p:nvPr>
            <p:ph type="sldNum" sz="quarter" idx="10"/>
          </p:nvPr>
        </p:nvSpPr>
        <p:spPr/>
        <p:txBody>
          <a:bodyPr/>
          <a:lstStyle/>
          <a:p>
            <a:fld id="{C876B676-C1C7-A14A-96E6-B49AD3BED0C3}" type="slidenum">
              <a:rPr lang="en-US" smtClean="0"/>
              <a:t>14</a:t>
            </a:fld>
            <a:endParaRPr lang="en-US"/>
          </a:p>
        </p:txBody>
      </p:sp>
    </p:spTree>
    <p:extLst>
      <p:ext uri="{BB962C8B-B14F-4D97-AF65-F5344CB8AC3E}">
        <p14:creationId xmlns:p14="http://schemas.microsoft.com/office/powerpoint/2010/main" val="297575184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 is talking</a:t>
            </a:r>
            <a:r>
              <a:rPr lang="en-US" baseline="0" dirty="0" smtClean="0"/>
              <a:t> about where services are offered.</a:t>
            </a:r>
          </a:p>
          <a:p>
            <a:endParaRPr lang="en-US" baseline="0" dirty="0" smtClean="0"/>
          </a:p>
          <a:p>
            <a:r>
              <a:rPr lang="en-US" baseline="0" dirty="0" smtClean="0"/>
              <a:t>Community locations should be priority!</a:t>
            </a:r>
          </a:p>
          <a:p>
            <a:endParaRPr lang="en-US" baseline="0" dirty="0"/>
          </a:p>
          <a:p>
            <a:r>
              <a:rPr lang="en-US" baseline="0" dirty="0" smtClean="0"/>
              <a:t>Must be non-disability specific options offered</a:t>
            </a:r>
          </a:p>
          <a:p>
            <a:r>
              <a:rPr lang="en-US" baseline="0" dirty="0" smtClean="0"/>
              <a:t>Can’t be in an institution setting or segregated and separated from others without disabilities </a:t>
            </a:r>
          </a:p>
          <a:p>
            <a:endParaRPr lang="en-US" baseline="0" dirty="0" smtClean="0"/>
          </a:p>
          <a:p>
            <a:r>
              <a:rPr lang="en-US" baseline="0" dirty="0" smtClean="0"/>
              <a:t>You should be inside the facility less and less as you find connections in the community</a:t>
            </a:r>
          </a:p>
          <a:p>
            <a:r>
              <a:rPr lang="en-US" baseline="0" dirty="0" smtClean="0"/>
              <a:t>Look for places in the community that could be gather places a ‘community hub’ if you will- this could be used to gather prior to and after an activity or if the activity is cancelled</a:t>
            </a:r>
          </a:p>
          <a:p>
            <a:endParaRPr lang="en-US" baseline="0" dirty="0" smtClean="0"/>
          </a:p>
        </p:txBody>
      </p:sp>
      <p:sp>
        <p:nvSpPr>
          <p:cNvPr id="4" name="Slide Number Placeholder 3"/>
          <p:cNvSpPr>
            <a:spLocks noGrp="1"/>
          </p:cNvSpPr>
          <p:nvPr>
            <p:ph type="sldNum" sz="quarter" idx="10"/>
          </p:nvPr>
        </p:nvSpPr>
        <p:spPr/>
        <p:txBody>
          <a:bodyPr/>
          <a:lstStyle/>
          <a:p>
            <a:fld id="{C876B676-C1C7-A14A-96E6-B49AD3BED0C3}" type="slidenum">
              <a:rPr lang="en-US" smtClean="0"/>
              <a:t>15</a:t>
            </a:fld>
            <a:endParaRPr lang="en-US"/>
          </a:p>
        </p:txBody>
      </p:sp>
    </p:spTree>
    <p:extLst>
      <p:ext uri="{BB962C8B-B14F-4D97-AF65-F5344CB8AC3E}">
        <p14:creationId xmlns:p14="http://schemas.microsoft.com/office/powerpoint/2010/main" val="161679315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 means we shouldn’t be discussing someone in front</a:t>
            </a:r>
            <a:r>
              <a:rPr lang="en-US" baseline="0" dirty="0" smtClean="0"/>
              <a:t> of someone else….. You wouldn’t want your business spread all over the place and to be discussed in front of others.</a:t>
            </a:r>
          </a:p>
          <a:p>
            <a:r>
              <a:rPr lang="en-US" baseline="0" dirty="0" smtClean="0"/>
              <a:t>Speak to the person and include the person in the discussion about themselves</a:t>
            </a:r>
          </a:p>
          <a:p>
            <a:r>
              <a:rPr lang="en-US" baseline="0" dirty="0" smtClean="0"/>
              <a:t>Don’t post schedules for medicine, bathroom etc.</a:t>
            </a:r>
          </a:p>
          <a:p>
            <a:r>
              <a:rPr lang="en-US" baseline="0" dirty="0" smtClean="0"/>
              <a:t>Include the person in their daily activities discussion and decisions and ask them what they want to do and be part of setting goals</a:t>
            </a:r>
          </a:p>
          <a:p>
            <a:r>
              <a:rPr lang="en-US" baseline="0" dirty="0" smtClean="0"/>
              <a:t>Restrictions and restraints are not allowed!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smtClean="0"/>
              <a:t>Coercion-</a:t>
            </a:r>
            <a:r>
              <a:rPr lang="en-US" sz="1200" b="1" i="1" dirty="0" smtClean="0"/>
              <a:t>Definition of Coercion:  </a:t>
            </a:r>
            <a:r>
              <a:rPr lang="en-US" sz="1200" dirty="0" smtClean="0"/>
              <a:t>The practice of ’persuading’ someone to do something by using force or threats.  Also, restricting someone if they don’t do something.</a:t>
            </a:r>
          </a:p>
          <a:p>
            <a:r>
              <a:rPr lang="en-US" baseline="0" dirty="0" smtClean="0"/>
              <a:t>Can’t do things just to make it easier on the DSP/Agency</a:t>
            </a:r>
            <a:endParaRPr lang="en-US" dirty="0"/>
          </a:p>
        </p:txBody>
      </p:sp>
      <p:sp>
        <p:nvSpPr>
          <p:cNvPr id="4" name="Slide Number Placeholder 3"/>
          <p:cNvSpPr>
            <a:spLocks noGrp="1"/>
          </p:cNvSpPr>
          <p:nvPr>
            <p:ph type="sldNum" sz="quarter" idx="10"/>
          </p:nvPr>
        </p:nvSpPr>
        <p:spPr/>
        <p:txBody>
          <a:bodyPr/>
          <a:lstStyle/>
          <a:p>
            <a:fld id="{C876B676-C1C7-A14A-96E6-B49AD3BED0C3}" type="slidenum">
              <a:rPr lang="en-US" smtClean="0"/>
              <a:t>16</a:t>
            </a:fld>
            <a:endParaRPr lang="en-US"/>
          </a:p>
        </p:txBody>
      </p:sp>
    </p:spTree>
    <p:extLst>
      <p:ext uri="{BB962C8B-B14F-4D97-AF65-F5344CB8AC3E}">
        <p14:creationId xmlns:p14="http://schemas.microsoft.com/office/powerpoint/2010/main" val="152002542"/>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3.emf"/><Relationship Id="rId1" Type="http://schemas.openxmlformats.org/officeDocument/2006/relationships/slideMaster" Target="../slideMasters/slideMaster1.xml"/><Relationship Id="rId6" Type="http://schemas.openxmlformats.org/officeDocument/2006/relationships/image" Target="../media/image7.emf"/><Relationship Id="rId5" Type="http://schemas.openxmlformats.org/officeDocument/2006/relationships/image" Target="../media/image6.jpeg"/><Relationship Id="rId4" Type="http://schemas.openxmlformats.org/officeDocument/2006/relationships/image" Target="../media/image5.emf"/></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8.jpg"/><Relationship Id="rId1" Type="http://schemas.openxmlformats.org/officeDocument/2006/relationships/slideMaster" Target="../slideMasters/slideMaster1.xml"/><Relationship Id="rId4" Type="http://schemas.openxmlformats.org/officeDocument/2006/relationships/image" Target="../media/image10.png"/></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hyperlink" Target="https://ldh.la.gov/page/businessplan" TargetMode="External"/><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13.emf"/><Relationship Id="rId2" Type="http://schemas.openxmlformats.org/officeDocument/2006/relationships/image" Target="../media/image12.jpeg"/><Relationship Id="rId1" Type="http://schemas.openxmlformats.org/officeDocument/2006/relationships/slideMaster" Target="../slideMasters/slideMaster1.xml"/><Relationship Id="rId5" Type="http://schemas.openxmlformats.org/officeDocument/2006/relationships/image" Target="../media/image7.emf"/><Relationship Id="rId4" Type="http://schemas.openxmlformats.org/officeDocument/2006/relationships/image" Target="../media/image1.jpeg"/></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image" Target="../media/image13.emf"/><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Master" Target="../slideMasters/slideMaster1.xml"/><Relationship Id="rId6" Type="http://schemas.openxmlformats.org/officeDocument/2006/relationships/image" Target="../media/image7.emf"/><Relationship Id="rId5" Type="http://schemas.openxmlformats.org/officeDocument/2006/relationships/image" Target="../media/image13.emf"/><Relationship Id="rId4" Type="http://schemas.openxmlformats.org/officeDocument/2006/relationships/image" Target="../media/image1.jpeg"/></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Master" Target="../slideMasters/slideMaster1.xml"/><Relationship Id="rId5" Type="http://schemas.openxmlformats.org/officeDocument/2006/relationships/image" Target="../media/image7.emf"/><Relationship Id="rId4" Type="http://schemas.openxmlformats.org/officeDocument/2006/relationships/image" Target="../media/image13.emf"/></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13.emf"/><Relationship Id="rId2" Type="http://schemas.openxmlformats.org/officeDocument/2006/relationships/image" Target="../media/image16.jpeg"/><Relationship Id="rId1" Type="http://schemas.openxmlformats.org/officeDocument/2006/relationships/slideMaster" Target="../slideMasters/slideMaster1.xml"/><Relationship Id="rId5" Type="http://schemas.openxmlformats.org/officeDocument/2006/relationships/image" Target="../media/image7.emf"/><Relationship Id="rId4" Type="http://schemas.openxmlformats.org/officeDocument/2006/relationships/image" Target="../media/image1.jpeg"/></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13.emf"/><Relationship Id="rId2" Type="http://schemas.openxmlformats.org/officeDocument/2006/relationships/image" Target="../media/image16.jpeg"/><Relationship Id="rId1" Type="http://schemas.openxmlformats.org/officeDocument/2006/relationships/slideMaster" Target="../slideMasters/slideMaster1.xml"/><Relationship Id="rId4" Type="http://schemas.openxmlformats.org/officeDocument/2006/relationships/image" Target="../media/image7.emf"/></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A0FF6C67-E31C-5440-8090-7B7AE0D3CDCF}"/>
              </a:ext>
            </a:extLst>
          </p:cNvPr>
          <p:cNvSpPr>
            <a:spLocks noGrp="1"/>
          </p:cNvSpPr>
          <p:nvPr>
            <p:ph type="dt" sz="half" idx="10"/>
          </p:nvPr>
        </p:nvSpPr>
        <p:spPr/>
        <p:txBody>
          <a:bodyPr/>
          <a:lstStyle/>
          <a:p>
            <a:fld id="{C88FE2B4-EB81-704F-8B66-1D3ACA5E8802}" type="datetime1">
              <a:rPr lang="en-US" smtClean="0"/>
              <a:t>9/24/2023</a:t>
            </a:fld>
            <a:endParaRPr lang="en-US"/>
          </a:p>
        </p:txBody>
      </p:sp>
      <p:sp>
        <p:nvSpPr>
          <p:cNvPr id="5" name="Footer Placeholder 4">
            <a:extLst>
              <a:ext uri="{FF2B5EF4-FFF2-40B4-BE49-F238E27FC236}">
                <a16:creationId xmlns:a16="http://schemas.microsoft.com/office/drawing/2014/main" id="{333FBEC1-C742-CE4E-879C-7BA8CE8BA4EB}"/>
              </a:ext>
            </a:extLst>
          </p:cNvPr>
          <p:cNvSpPr>
            <a:spLocks noGrp="1"/>
          </p:cNvSpPr>
          <p:nvPr>
            <p:ph type="ftr" sz="quarter" idx="11"/>
          </p:nvPr>
        </p:nvSpPr>
        <p:spPr/>
        <p:txBody>
          <a:bodyPr/>
          <a:lstStyle>
            <a:lvl1pPr>
              <a:defRPr lang="en-US" smtClean="0">
                <a:effectLst/>
              </a:defRPr>
            </a:lvl1pPr>
          </a:lstStyle>
          <a:p>
            <a:r>
              <a:rPr lang="en-US"/>
              <a:t>Presentation Name - Edit in Header Footer</a:t>
            </a:r>
            <a:endParaRPr lang="en-US" dirty="0"/>
          </a:p>
        </p:txBody>
      </p:sp>
      <p:pic>
        <p:nvPicPr>
          <p:cNvPr id="11" name="Picture 10">
            <a:extLst>
              <a:ext uri="{FF2B5EF4-FFF2-40B4-BE49-F238E27FC236}">
                <a16:creationId xmlns:a16="http://schemas.microsoft.com/office/drawing/2014/main" id="{08AB1C5B-BC0C-8B49-B7BB-6868FEB3C5E9}"/>
              </a:ext>
            </a:extLst>
          </p:cNvPr>
          <p:cNvPicPr>
            <a:picLocks noChangeAspect="1"/>
          </p:cNvPicPr>
          <p:nvPr userDrawn="1"/>
        </p:nvPicPr>
        <p:blipFill>
          <a:blip r:embed="rId2"/>
          <a:stretch>
            <a:fillRect/>
          </a:stretch>
        </p:blipFill>
        <p:spPr>
          <a:xfrm>
            <a:off x="559913" y="572809"/>
            <a:ext cx="3196668" cy="449684"/>
          </a:xfrm>
          <a:prstGeom prst="rect">
            <a:avLst/>
          </a:prstGeom>
        </p:spPr>
      </p:pic>
      <p:pic>
        <p:nvPicPr>
          <p:cNvPr id="12" name="Picture 11">
            <a:extLst>
              <a:ext uri="{FF2B5EF4-FFF2-40B4-BE49-F238E27FC236}">
                <a16:creationId xmlns:a16="http://schemas.microsoft.com/office/drawing/2014/main" id="{8B7149A6-FC12-1E49-9A2F-F191017E6F7C}"/>
              </a:ext>
            </a:extLst>
          </p:cNvPr>
          <p:cNvPicPr>
            <a:picLocks noChangeAspect="1"/>
          </p:cNvPicPr>
          <p:nvPr userDrawn="1"/>
        </p:nvPicPr>
        <p:blipFill>
          <a:blip r:embed="rId3"/>
          <a:stretch>
            <a:fillRect/>
          </a:stretch>
        </p:blipFill>
        <p:spPr>
          <a:xfrm>
            <a:off x="2800350" y="2736850"/>
            <a:ext cx="6591300" cy="1384300"/>
          </a:xfrm>
          <a:prstGeom prst="rect">
            <a:avLst/>
          </a:prstGeom>
        </p:spPr>
      </p:pic>
      <p:pic>
        <p:nvPicPr>
          <p:cNvPr id="13" name="Picture 12">
            <a:extLst>
              <a:ext uri="{FF2B5EF4-FFF2-40B4-BE49-F238E27FC236}">
                <a16:creationId xmlns:a16="http://schemas.microsoft.com/office/drawing/2014/main" id="{80AE0F9F-EA30-C246-91E1-08B2706083B4}"/>
              </a:ext>
            </a:extLst>
          </p:cNvPr>
          <p:cNvPicPr>
            <a:picLocks noChangeAspect="1"/>
          </p:cNvPicPr>
          <p:nvPr userDrawn="1"/>
        </p:nvPicPr>
        <p:blipFill>
          <a:blip r:embed="rId4"/>
          <a:stretch>
            <a:fillRect/>
          </a:stretch>
        </p:blipFill>
        <p:spPr>
          <a:xfrm>
            <a:off x="10082294" y="6055281"/>
            <a:ext cx="1765300" cy="431800"/>
          </a:xfrm>
          <a:prstGeom prst="rect">
            <a:avLst/>
          </a:prstGeom>
        </p:spPr>
      </p:pic>
      <p:pic>
        <p:nvPicPr>
          <p:cNvPr id="2" name="Picture 1">
            <a:extLst>
              <a:ext uri="{FF2B5EF4-FFF2-40B4-BE49-F238E27FC236}">
                <a16:creationId xmlns:a16="http://schemas.microsoft.com/office/drawing/2014/main" id="{FD7C1335-C8C9-EE46-BE70-3F637747830B}"/>
              </a:ext>
            </a:extLst>
          </p:cNvPr>
          <p:cNvPicPr>
            <a:picLocks noChangeAspect="1"/>
          </p:cNvPicPr>
          <p:nvPr userDrawn="1"/>
        </p:nvPicPr>
        <p:blipFill>
          <a:blip r:embed="rId5"/>
          <a:stretch>
            <a:fillRect/>
          </a:stretch>
        </p:blipFill>
        <p:spPr>
          <a:xfrm>
            <a:off x="0" y="0"/>
            <a:ext cx="12192000" cy="6858000"/>
          </a:xfrm>
          <a:prstGeom prst="rect">
            <a:avLst/>
          </a:prstGeom>
        </p:spPr>
      </p:pic>
      <p:pic>
        <p:nvPicPr>
          <p:cNvPr id="3" name="Picture 2">
            <a:extLst>
              <a:ext uri="{FF2B5EF4-FFF2-40B4-BE49-F238E27FC236}">
                <a16:creationId xmlns:a16="http://schemas.microsoft.com/office/drawing/2014/main" id="{17058D40-A38C-2E44-BBE4-9CE121544CE7}"/>
              </a:ext>
            </a:extLst>
          </p:cNvPr>
          <p:cNvPicPr>
            <a:picLocks noChangeAspect="1"/>
          </p:cNvPicPr>
          <p:nvPr userDrawn="1"/>
        </p:nvPicPr>
        <p:blipFill>
          <a:blip r:embed="rId6"/>
          <a:stretch>
            <a:fillRect/>
          </a:stretch>
        </p:blipFill>
        <p:spPr>
          <a:xfrm>
            <a:off x="8824994" y="370919"/>
            <a:ext cx="3022600" cy="762000"/>
          </a:xfrm>
          <a:prstGeom prst="rect">
            <a:avLst/>
          </a:prstGeom>
        </p:spPr>
      </p:pic>
      <p:sp>
        <p:nvSpPr>
          <p:cNvPr id="17" name="Date Placeholder 3">
            <a:extLst>
              <a:ext uri="{FF2B5EF4-FFF2-40B4-BE49-F238E27FC236}">
                <a16:creationId xmlns:a16="http://schemas.microsoft.com/office/drawing/2014/main" id="{EE5A798B-099E-474B-A1D5-D6B02AF2C2DB}"/>
              </a:ext>
            </a:extLst>
          </p:cNvPr>
          <p:cNvSpPr txBox="1">
            <a:spLocks/>
          </p:cNvSpPr>
          <p:nvPr userDrawn="1"/>
        </p:nvSpPr>
        <p:spPr>
          <a:xfrm>
            <a:off x="1188907" y="4292844"/>
            <a:ext cx="3094629" cy="518254"/>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D1BEDA5E-22BC-BB40-974C-65FEF1BC9CF2}" type="datetime1">
              <a:rPr lang="en-US" sz="2000" smtClean="0"/>
              <a:pPr/>
              <a:t>9/24/2023</a:t>
            </a:fld>
            <a:endParaRPr lang="en-US" sz="3600" dirty="0"/>
          </a:p>
        </p:txBody>
      </p:sp>
      <p:sp>
        <p:nvSpPr>
          <p:cNvPr id="19" name="Content Placeholder 2">
            <a:extLst>
              <a:ext uri="{FF2B5EF4-FFF2-40B4-BE49-F238E27FC236}">
                <a16:creationId xmlns:a16="http://schemas.microsoft.com/office/drawing/2014/main" id="{4CF06708-6822-F54C-9596-7A245DE7B6F5}"/>
              </a:ext>
            </a:extLst>
          </p:cNvPr>
          <p:cNvSpPr>
            <a:spLocks noGrp="1"/>
          </p:cNvSpPr>
          <p:nvPr>
            <p:ph idx="12" hasCustomPrompt="1"/>
          </p:nvPr>
        </p:nvSpPr>
        <p:spPr>
          <a:xfrm>
            <a:off x="1188907" y="3531883"/>
            <a:ext cx="7304382" cy="716437"/>
          </a:xfrm>
        </p:spPr>
        <p:txBody>
          <a:bodyPr>
            <a:normAutofit/>
          </a:bodyPr>
          <a:lstStyle>
            <a:lvl1pPr marL="0" indent="0">
              <a:buNone/>
              <a:defRPr sz="3600">
                <a:solidFill>
                  <a:schemeClr val="tx1"/>
                </a:solidFill>
              </a:defRPr>
            </a:lvl1pPr>
          </a:lstStyle>
          <a:p>
            <a:pPr lvl="0"/>
            <a:r>
              <a:rPr lang="en-US" dirty="0"/>
              <a:t>CLICK TO EDIT SUBHEAD </a:t>
            </a:r>
          </a:p>
        </p:txBody>
      </p:sp>
      <p:sp>
        <p:nvSpPr>
          <p:cNvPr id="10" name="Text Placeholder 9">
            <a:extLst>
              <a:ext uri="{FF2B5EF4-FFF2-40B4-BE49-F238E27FC236}">
                <a16:creationId xmlns:a16="http://schemas.microsoft.com/office/drawing/2014/main" id="{8B42A4EC-F3DF-BB4B-B0CF-09162642C2CE}"/>
              </a:ext>
            </a:extLst>
          </p:cNvPr>
          <p:cNvSpPr>
            <a:spLocks noGrp="1"/>
          </p:cNvSpPr>
          <p:nvPr>
            <p:ph type="body" sz="quarter" idx="13" hasCustomPrompt="1"/>
          </p:nvPr>
        </p:nvSpPr>
        <p:spPr>
          <a:xfrm>
            <a:off x="1188907" y="2425171"/>
            <a:ext cx="9639960" cy="1081087"/>
          </a:xfrm>
        </p:spPr>
        <p:txBody>
          <a:bodyPr anchor="b">
            <a:normAutofit/>
          </a:bodyPr>
          <a:lstStyle>
            <a:lvl1pPr marL="0" marR="0" indent="0" algn="l" defTabSz="914400" rtl="0" eaLnBrk="1" fontAlgn="auto" latinLnBrk="0" hangingPunct="1">
              <a:lnSpc>
                <a:spcPct val="90000"/>
              </a:lnSpc>
              <a:spcBef>
                <a:spcPts val="1000"/>
              </a:spcBef>
              <a:spcAft>
                <a:spcPts val="0"/>
              </a:spcAft>
              <a:buClrTx/>
              <a:buSzTx/>
              <a:buFontTx/>
              <a:buNone/>
              <a:tabLst/>
              <a:defRPr sz="4800">
                <a:solidFill>
                  <a:schemeClr val="bg1"/>
                </a:solidFill>
                <a:latin typeface="+mn-lt"/>
              </a:defRPr>
            </a:lvl1pPr>
          </a:lstStyle>
          <a:p>
            <a:r>
              <a:rPr lang="en-US" sz="4800" dirty="0"/>
              <a:t>CLICK TO EDIT MASTER TITLE STYLE</a:t>
            </a:r>
          </a:p>
        </p:txBody>
      </p:sp>
    </p:spTree>
    <p:extLst>
      <p:ext uri="{BB962C8B-B14F-4D97-AF65-F5344CB8AC3E}">
        <p14:creationId xmlns:p14="http://schemas.microsoft.com/office/powerpoint/2010/main" val="158715677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B8E5D3D5-E7D1-0147-B31A-C76D26253849}"/>
              </a:ext>
            </a:extLst>
          </p:cNvPr>
          <p:cNvSpPr>
            <a:spLocks noGrp="1"/>
          </p:cNvSpPr>
          <p:nvPr>
            <p:ph type="dt" sz="half" idx="10"/>
          </p:nvPr>
        </p:nvSpPr>
        <p:spPr/>
        <p:txBody>
          <a:bodyPr/>
          <a:lstStyle/>
          <a:p>
            <a:fld id="{9646E3F5-F701-6A4D-B52D-F6CA5B927446}" type="datetime1">
              <a:rPr lang="en-US" smtClean="0"/>
              <a:t>9/24/2023</a:t>
            </a:fld>
            <a:endParaRPr lang="en-US"/>
          </a:p>
        </p:txBody>
      </p:sp>
      <p:sp>
        <p:nvSpPr>
          <p:cNvPr id="5" name="Footer Placeholder 4">
            <a:extLst>
              <a:ext uri="{FF2B5EF4-FFF2-40B4-BE49-F238E27FC236}">
                <a16:creationId xmlns:a16="http://schemas.microsoft.com/office/drawing/2014/main" id="{63E9342D-4A6E-A34C-B252-45364A5F9594}"/>
              </a:ext>
            </a:extLst>
          </p:cNvPr>
          <p:cNvSpPr>
            <a:spLocks noGrp="1"/>
          </p:cNvSpPr>
          <p:nvPr>
            <p:ph type="ftr" sz="quarter" idx="11"/>
          </p:nvPr>
        </p:nvSpPr>
        <p:spPr/>
        <p:txBody>
          <a:bodyPr/>
          <a:lstStyle/>
          <a:p>
            <a:pPr algn="ctr"/>
            <a:r>
              <a:rPr lang="en-US" dirty="0"/>
              <a:t>Presentation Name - Edit in Header Footer</a:t>
            </a:r>
          </a:p>
        </p:txBody>
      </p:sp>
      <p:sp>
        <p:nvSpPr>
          <p:cNvPr id="6" name="Slide Number Placeholder 5">
            <a:extLst>
              <a:ext uri="{FF2B5EF4-FFF2-40B4-BE49-F238E27FC236}">
                <a16:creationId xmlns:a16="http://schemas.microsoft.com/office/drawing/2014/main" id="{38D2C949-5653-F54E-9CB2-A5BDF106AB43}"/>
              </a:ext>
            </a:extLst>
          </p:cNvPr>
          <p:cNvSpPr>
            <a:spLocks noGrp="1"/>
          </p:cNvSpPr>
          <p:nvPr>
            <p:ph type="sldNum" sz="quarter" idx="12"/>
          </p:nvPr>
        </p:nvSpPr>
        <p:spPr/>
        <p:txBody>
          <a:bodyPr/>
          <a:lstStyle/>
          <a:p>
            <a:fld id="{4235A44F-0B46-0144-9406-BEEFAFBECA74}" type="slidenum">
              <a:rPr lang="en-US" smtClean="0"/>
              <a:t>‹#›</a:t>
            </a:fld>
            <a:endParaRPr lang="en-US"/>
          </a:p>
        </p:txBody>
      </p:sp>
      <p:sp>
        <p:nvSpPr>
          <p:cNvPr id="8" name="Content Placeholder 3">
            <a:extLst>
              <a:ext uri="{FF2B5EF4-FFF2-40B4-BE49-F238E27FC236}">
                <a16:creationId xmlns:a16="http://schemas.microsoft.com/office/drawing/2014/main" id="{B7578FE3-9132-D141-9EB9-AEDC6F97749C}"/>
              </a:ext>
            </a:extLst>
          </p:cNvPr>
          <p:cNvSpPr>
            <a:spLocks noGrp="1"/>
          </p:cNvSpPr>
          <p:nvPr>
            <p:ph sz="half" idx="2"/>
          </p:nvPr>
        </p:nvSpPr>
        <p:spPr>
          <a:xfrm>
            <a:off x="838200" y="1981199"/>
            <a:ext cx="10515600" cy="392114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Title Placeholder 1">
            <a:extLst>
              <a:ext uri="{FF2B5EF4-FFF2-40B4-BE49-F238E27FC236}">
                <a16:creationId xmlns:a16="http://schemas.microsoft.com/office/drawing/2014/main" id="{45F25188-7F87-534F-B429-960DDE851B34}"/>
              </a:ext>
            </a:extLst>
          </p:cNvPr>
          <p:cNvSpPr>
            <a:spLocks noGrp="1"/>
          </p:cNvSpPr>
          <p:nvPr>
            <p:ph type="title"/>
          </p:nvPr>
        </p:nvSpPr>
        <p:spPr>
          <a:xfrm>
            <a:off x="838200" y="730918"/>
            <a:ext cx="10515600" cy="1097882"/>
          </a:xfrm>
          <a:prstGeom prst="rect">
            <a:avLst/>
          </a:prstGeom>
        </p:spPr>
        <p:txBody>
          <a:bodyPr vert="horz" lIns="91440" tIns="45720" rIns="91440" bIns="45720" rtlCol="0" anchor="ctr">
            <a:normAutofit/>
          </a:bodyPr>
          <a:lstStyle/>
          <a:p>
            <a:r>
              <a:rPr lang="en-US"/>
              <a:t>Click to edit Master title style</a:t>
            </a:r>
            <a:endParaRPr lang="en-US" dirty="0"/>
          </a:p>
        </p:txBody>
      </p:sp>
    </p:spTree>
    <p:extLst>
      <p:ext uri="{BB962C8B-B14F-4D97-AF65-F5344CB8AC3E}">
        <p14:creationId xmlns:p14="http://schemas.microsoft.com/office/powerpoint/2010/main" val="68991876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1_Section Header">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3542F631-4F56-4949-8B3B-E1A0725D6984}"/>
              </a:ext>
            </a:extLst>
          </p:cNvPr>
          <p:cNvSpPr/>
          <p:nvPr userDrawn="1"/>
        </p:nvSpPr>
        <p:spPr>
          <a:xfrm>
            <a:off x="0" y="6366933"/>
            <a:ext cx="12192000" cy="491067"/>
          </a:xfrm>
          <a:prstGeom prst="rect">
            <a:avLst/>
          </a:prstGeom>
          <a:solidFill>
            <a:srgbClr val="051E4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Date Placeholder 3">
            <a:extLst>
              <a:ext uri="{FF2B5EF4-FFF2-40B4-BE49-F238E27FC236}">
                <a16:creationId xmlns:a16="http://schemas.microsoft.com/office/drawing/2014/main" id="{B8E5D3D5-E7D1-0147-B31A-C76D26253849}"/>
              </a:ext>
            </a:extLst>
          </p:cNvPr>
          <p:cNvSpPr>
            <a:spLocks noGrp="1"/>
          </p:cNvSpPr>
          <p:nvPr>
            <p:ph type="dt" sz="half" idx="10"/>
          </p:nvPr>
        </p:nvSpPr>
        <p:spPr/>
        <p:txBody>
          <a:bodyPr/>
          <a:lstStyle/>
          <a:p>
            <a:fld id="{9646E3F5-F701-6A4D-B52D-F6CA5B927446}" type="datetime1">
              <a:rPr lang="en-US" smtClean="0"/>
              <a:t>9/24/2023</a:t>
            </a:fld>
            <a:endParaRPr lang="en-US"/>
          </a:p>
        </p:txBody>
      </p:sp>
      <p:sp>
        <p:nvSpPr>
          <p:cNvPr id="5" name="Footer Placeholder 4">
            <a:extLst>
              <a:ext uri="{FF2B5EF4-FFF2-40B4-BE49-F238E27FC236}">
                <a16:creationId xmlns:a16="http://schemas.microsoft.com/office/drawing/2014/main" id="{63E9342D-4A6E-A34C-B252-45364A5F9594}"/>
              </a:ext>
            </a:extLst>
          </p:cNvPr>
          <p:cNvSpPr>
            <a:spLocks noGrp="1"/>
          </p:cNvSpPr>
          <p:nvPr>
            <p:ph type="ftr" sz="quarter" idx="11"/>
          </p:nvPr>
        </p:nvSpPr>
        <p:spPr/>
        <p:txBody>
          <a:bodyPr/>
          <a:lstStyle/>
          <a:p>
            <a:pPr algn="ctr"/>
            <a:r>
              <a:rPr lang="en-US" dirty="0"/>
              <a:t>Presentation Name - Edit in Header Footer</a:t>
            </a:r>
          </a:p>
        </p:txBody>
      </p:sp>
      <p:sp>
        <p:nvSpPr>
          <p:cNvPr id="6" name="Slide Number Placeholder 5">
            <a:extLst>
              <a:ext uri="{FF2B5EF4-FFF2-40B4-BE49-F238E27FC236}">
                <a16:creationId xmlns:a16="http://schemas.microsoft.com/office/drawing/2014/main" id="{38D2C949-5653-F54E-9CB2-A5BDF106AB43}"/>
              </a:ext>
            </a:extLst>
          </p:cNvPr>
          <p:cNvSpPr>
            <a:spLocks noGrp="1"/>
          </p:cNvSpPr>
          <p:nvPr>
            <p:ph type="sldNum" sz="quarter" idx="12"/>
          </p:nvPr>
        </p:nvSpPr>
        <p:spPr/>
        <p:txBody>
          <a:bodyPr/>
          <a:lstStyle/>
          <a:p>
            <a:fld id="{4235A44F-0B46-0144-9406-BEEFAFBECA74}" type="slidenum">
              <a:rPr lang="en-US" smtClean="0"/>
              <a:t>‹#›</a:t>
            </a:fld>
            <a:endParaRPr lang="en-US"/>
          </a:p>
        </p:txBody>
      </p:sp>
      <p:sp>
        <p:nvSpPr>
          <p:cNvPr id="8" name="Content Placeholder 3">
            <a:extLst>
              <a:ext uri="{FF2B5EF4-FFF2-40B4-BE49-F238E27FC236}">
                <a16:creationId xmlns:a16="http://schemas.microsoft.com/office/drawing/2014/main" id="{B7578FE3-9132-D141-9EB9-AEDC6F97749C}"/>
              </a:ext>
            </a:extLst>
          </p:cNvPr>
          <p:cNvSpPr>
            <a:spLocks noGrp="1"/>
          </p:cNvSpPr>
          <p:nvPr>
            <p:ph sz="half" idx="2"/>
          </p:nvPr>
        </p:nvSpPr>
        <p:spPr>
          <a:xfrm>
            <a:off x="838200" y="1981199"/>
            <a:ext cx="10515600" cy="392114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Rectangle 9">
            <a:extLst>
              <a:ext uri="{FF2B5EF4-FFF2-40B4-BE49-F238E27FC236}">
                <a16:creationId xmlns:a16="http://schemas.microsoft.com/office/drawing/2014/main" id="{2B841D17-834A-6440-AB65-7B2DA8F2C6B9}"/>
              </a:ext>
            </a:extLst>
          </p:cNvPr>
          <p:cNvSpPr/>
          <p:nvPr userDrawn="1"/>
        </p:nvSpPr>
        <p:spPr>
          <a:xfrm>
            <a:off x="0" y="-29633"/>
            <a:ext cx="12192000" cy="735865"/>
          </a:xfrm>
          <a:prstGeom prst="rect">
            <a:avLst/>
          </a:prstGeom>
          <a:solidFill>
            <a:srgbClr val="051E4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itle Placeholder 1">
            <a:extLst>
              <a:ext uri="{FF2B5EF4-FFF2-40B4-BE49-F238E27FC236}">
                <a16:creationId xmlns:a16="http://schemas.microsoft.com/office/drawing/2014/main" id="{45F25188-7F87-534F-B429-960DDE851B34}"/>
              </a:ext>
            </a:extLst>
          </p:cNvPr>
          <p:cNvSpPr>
            <a:spLocks noGrp="1"/>
          </p:cNvSpPr>
          <p:nvPr>
            <p:ph type="title"/>
          </p:nvPr>
        </p:nvSpPr>
        <p:spPr>
          <a:xfrm>
            <a:off x="838200" y="730918"/>
            <a:ext cx="10515600" cy="1097882"/>
          </a:xfrm>
          <a:prstGeom prst="rect">
            <a:avLst/>
          </a:prstGeom>
        </p:spPr>
        <p:txBody>
          <a:bodyPr vert="horz" lIns="91440" tIns="45720" rIns="91440" bIns="45720" rtlCol="0" anchor="ctr">
            <a:normAutofit/>
          </a:bodyPr>
          <a:lstStyle/>
          <a:p>
            <a:r>
              <a:rPr lang="en-US"/>
              <a:t>Click to edit Master title style</a:t>
            </a:r>
            <a:endParaRPr lang="en-US" dirty="0"/>
          </a:p>
        </p:txBody>
      </p:sp>
      <p:pic>
        <p:nvPicPr>
          <p:cNvPr id="7" name="Picture 6">
            <a:extLst>
              <a:ext uri="{FF2B5EF4-FFF2-40B4-BE49-F238E27FC236}">
                <a16:creationId xmlns:a16="http://schemas.microsoft.com/office/drawing/2014/main" id="{DCAA34EC-4FCD-1945-B24A-12BB48AF2CDF}"/>
              </a:ext>
            </a:extLst>
          </p:cNvPr>
          <p:cNvPicPr>
            <a:picLocks noChangeAspect="1"/>
          </p:cNvPicPr>
          <p:nvPr userDrawn="1"/>
        </p:nvPicPr>
        <p:blipFill>
          <a:blip r:embed="rId2"/>
          <a:stretch>
            <a:fillRect/>
          </a:stretch>
        </p:blipFill>
        <p:spPr>
          <a:xfrm>
            <a:off x="9129025" y="179425"/>
            <a:ext cx="2768600" cy="393700"/>
          </a:xfrm>
          <a:prstGeom prst="rect">
            <a:avLst/>
          </a:prstGeom>
        </p:spPr>
      </p:pic>
    </p:spTree>
    <p:extLst>
      <p:ext uri="{BB962C8B-B14F-4D97-AF65-F5344CB8AC3E}">
        <p14:creationId xmlns:p14="http://schemas.microsoft.com/office/powerpoint/2010/main" val="197490629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0432794F-E419-A745-B994-0703ACD5C519}"/>
              </a:ext>
            </a:extLst>
          </p:cNvPr>
          <p:cNvSpPr>
            <a:spLocks noGrp="1"/>
          </p:cNvSpPr>
          <p:nvPr>
            <p:ph sz="half" idx="1"/>
          </p:nvPr>
        </p:nvSpPr>
        <p:spPr>
          <a:xfrm>
            <a:off x="838200" y="1981200"/>
            <a:ext cx="5290032" cy="385431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a:extLst>
              <a:ext uri="{FF2B5EF4-FFF2-40B4-BE49-F238E27FC236}">
                <a16:creationId xmlns:a16="http://schemas.microsoft.com/office/drawing/2014/main" id="{98CF432E-D382-B74E-9BA6-84E7366C676D}"/>
              </a:ext>
            </a:extLst>
          </p:cNvPr>
          <p:cNvSpPr>
            <a:spLocks noGrp="1"/>
          </p:cNvSpPr>
          <p:nvPr>
            <p:ph sz="half" idx="2"/>
          </p:nvPr>
        </p:nvSpPr>
        <p:spPr>
          <a:xfrm>
            <a:off x="6356832" y="1981200"/>
            <a:ext cx="5105400" cy="385431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E125FB8C-6952-EE47-9FE7-0A2CC67AE5BF}"/>
              </a:ext>
            </a:extLst>
          </p:cNvPr>
          <p:cNvSpPr>
            <a:spLocks noGrp="1"/>
          </p:cNvSpPr>
          <p:nvPr>
            <p:ph type="dt" sz="half" idx="10"/>
          </p:nvPr>
        </p:nvSpPr>
        <p:spPr/>
        <p:txBody>
          <a:bodyPr/>
          <a:lstStyle/>
          <a:p>
            <a:fld id="{4933F9B2-0FCA-D041-9570-26F15833558E}" type="datetime1">
              <a:rPr lang="en-US" smtClean="0"/>
              <a:t>9/24/2023</a:t>
            </a:fld>
            <a:endParaRPr lang="en-US"/>
          </a:p>
        </p:txBody>
      </p:sp>
      <p:sp>
        <p:nvSpPr>
          <p:cNvPr id="6" name="Footer Placeholder 5">
            <a:extLst>
              <a:ext uri="{FF2B5EF4-FFF2-40B4-BE49-F238E27FC236}">
                <a16:creationId xmlns:a16="http://schemas.microsoft.com/office/drawing/2014/main" id="{DA5A4EDF-C4F6-2142-97C6-D28C4C2F132B}"/>
              </a:ext>
            </a:extLst>
          </p:cNvPr>
          <p:cNvSpPr>
            <a:spLocks noGrp="1"/>
          </p:cNvSpPr>
          <p:nvPr>
            <p:ph type="ftr" sz="quarter" idx="11"/>
          </p:nvPr>
        </p:nvSpPr>
        <p:spPr/>
        <p:txBody>
          <a:bodyPr/>
          <a:lstStyle/>
          <a:p>
            <a:pPr algn="ctr"/>
            <a:r>
              <a:rPr lang="en-US" dirty="0"/>
              <a:t>Presentation Name - Edit in Header Footer</a:t>
            </a:r>
          </a:p>
        </p:txBody>
      </p:sp>
      <p:sp>
        <p:nvSpPr>
          <p:cNvPr id="7" name="Slide Number Placeholder 6">
            <a:extLst>
              <a:ext uri="{FF2B5EF4-FFF2-40B4-BE49-F238E27FC236}">
                <a16:creationId xmlns:a16="http://schemas.microsoft.com/office/drawing/2014/main" id="{0D9441D0-25AC-C041-A1D7-5CA764022E78}"/>
              </a:ext>
            </a:extLst>
          </p:cNvPr>
          <p:cNvSpPr>
            <a:spLocks noGrp="1"/>
          </p:cNvSpPr>
          <p:nvPr>
            <p:ph type="sldNum" sz="quarter" idx="12"/>
          </p:nvPr>
        </p:nvSpPr>
        <p:spPr/>
        <p:txBody>
          <a:bodyPr/>
          <a:lstStyle/>
          <a:p>
            <a:fld id="{4235A44F-0B46-0144-9406-BEEFAFBECA74}" type="slidenum">
              <a:rPr lang="en-US" smtClean="0"/>
              <a:t>‹#›</a:t>
            </a:fld>
            <a:endParaRPr lang="en-US"/>
          </a:p>
        </p:txBody>
      </p:sp>
      <p:sp>
        <p:nvSpPr>
          <p:cNvPr id="10" name="Title Placeholder 1">
            <a:extLst>
              <a:ext uri="{FF2B5EF4-FFF2-40B4-BE49-F238E27FC236}">
                <a16:creationId xmlns:a16="http://schemas.microsoft.com/office/drawing/2014/main" id="{7D953CEF-23C2-0B46-BA72-4D62F43FC878}"/>
              </a:ext>
            </a:extLst>
          </p:cNvPr>
          <p:cNvSpPr>
            <a:spLocks noGrp="1"/>
          </p:cNvSpPr>
          <p:nvPr>
            <p:ph type="title"/>
          </p:nvPr>
        </p:nvSpPr>
        <p:spPr>
          <a:xfrm>
            <a:off x="838200" y="732430"/>
            <a:ext cx="10515600" cy="1096370"/>
          </a:xfrm>
          <a:prstGeom prst="rect">
            <a:avLst/>
          </a:prstGeom>
        </p:spPr>
        <p:txBody>
          <a:bodyPr vert="horz" lIns="91440" tIns="45720" rIns="91440" bIns="45720" rtlCol="0" anchor="ctr">
            <a:normAutofit/>
          </a:bodyPr>
          <a:lstStyle/>
          <a:p>
            <a:r>
              <a:rPr lang="en-US"/>
              <a:t>Click to edit Master title style</a:t>
            </a:r>
            <a:endParaRPr lang="en-US" dirty="0"/>
          </a:p>
        </p:txBody>
      </p:sp>
    </p:spTree>
    <p:extLst>
      <p:ext uri="{BB962C8B-B14F-4D97-AF65-F5344CB8AC3E}">
        <p14:creationId xmlns:p14="http://schemas.microsoft.com/office/powerpoint/2010/main" val="144845390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_Two Content">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A5626817-B17E-F948-B94E-5CFE0E293A75}"/>
              </a:ext>
            </a:extLst>
          </p:cNvPr>
          <p:cNvPicPr>
            <a:picLocks noChangeAspect="1"/>
          </p:cNvPicPr>
          <p:nvPr userDrawn="1"/>
        </p:nvPicPr>
        <p:blipFill rotWithShape="1">
          <a:blip r:embed="rId2"/>
          <a:srcRect l="20280"/>
          <a:stretch/>
        </p:blipFill>
        <p:spPr>
          <a:xfrm>
            <a:off x="6128232" y="1981200"/>
            <a:ext cx="6063768" cy="4278574"/>
          </a:xfrm>
          <a:prstGeom prst="rect">
            <a:avLst/>
          </a:prstGeom>
        </p:spPr>
      </p:pic>
      <p:sp>
        <p:nvSpPr>
          <p:cNvPr id="3" name="Content Placeholder 2">
            <a:extLst>
              <a:ext uri="{FF2B5EF4-FFF2-40B4-BE49-F238E27FC236}">
                <a16:creationId xmlns:a16="http://schemas.microsoft.com/office/drawing/2014/main" id="{0432794F-E419-A745-B994-0703ACD5C519}"/>
              </a:ext>
            </a:extLst>
          </p:cNvPr>
          <p:cNvSpPr>
            <a:spLocks noGrp="1"/>
          </p:cNvSpPr>
          <p:nvPr>
            <p:ph sz="half" idx="1"/>
          </p:nvPr>
        </p:nvSpPr>
        <p:spPr>
          <a:xfrm>
            <a:off x="838200" y="1981199"/>
            <a:ext cx="5290032" cy="427857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a:extLst>
              <a:ext uri="{FF2B5EF4-FFF2-40B4-BE49-F238E27FC236}">
                <a16:creationId xmlns:a16="http://schemas.microsoft.com/office/drawing/2014/main" id="{98CF432E-D382-B74E-9BA6-84E7366C676D}"/>
              </a:ext>
            </a:extLst>
          </p:cNvPr>
          <p:cNvSpPr>
            <a:spLocks noGrp="1"/>
          </p:cNvSpPr>
          <p:nvPr>
            <p:ph sz="half" idx="2"/>
          </p:nvPr>
        </p:nvSpPr>
        <p:spPr>
          <a:xfrm>
            <a:off x="6309815" y="2124502"/>
            <a:ext cx="5718412" cy="3945734"/>
          </a:xfrm>
        </p:spPr>
        <p:txBody>
          <a:bodyPr>
            <a:normAutofit/>
          </a:bodyPr>
          <a:lstStyle>
            <a:lvl1pPr marL="0" indent="0">
              <a:buFontTx/>
              <a:buNone/>
              <a:defRPr sz="2000">
                <a:solidFill>
                  <a:schemeClr val="bg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5" name="Date Placeholder 4">
            <a:extLst>
              <a:ext uri="{FF2B5EF4-FFF2-40B4-BE49-F238E27FC236}">
                <a16:creationId xmlns:a16="http://schemas.microsoft.com/office/drawing/2014/main" id="{E125FB8C-6952-EE47-9FE7-0A2CC67AE5BF}"/>
              </a:ext>
            </a:extLst>
          </p:cNvPr>
          <p:cNvSpPr>
            <a:spLocks noGrp="1"/>
          </p:cNvSpPr>
          <p:nvPr>
            <p:ph type="dt" sz="half" idx="10"/>
          </p:nvPr>
        </p:nvSpPr>
        <p:spPr/>
        <p:txBody>
          <a:bodyPr/>
          <a:lstStyle/>
          <a:p>
            <a:fld id="{141CD33C-7EA5-4B4D-9B0D-B6EB55FCBB49}" type="datetime1">
              <a:rPr lang="en-US" smtClean="0"/>
              <a:t>9/24/2023</a:t>
            </a:fld>
            <a:endParaRPr lang="en-US"/>
          </a:p>
        </p:txBody>
      </p:sp>
      <p:sp>
        <p:nvSpPr>
          <p:cNvPr id="6" name="Footer Placeholder 5">
            <a:extLst>
              <a:ext uri="{FF2B5EF4-FFF2-40B4-BE49-F238E27FC236}">
                <a16:creationId xmlns:a16="http://schemas.microsoft.com/office/drawing/2014/main" id="{DA5A4EDF-C4F6-2142-97C6-D28C4C2F132B}"/>
              </a:ext>
            </a:extLst>
          </p:cNvPr>
          <p:cNvSpPr>
            <a:spLocks noGrp="1"/>
          </p:cNvSpPr>
          <p:nvPr>
            <p:ph type="ftr" sz="quarter" idx="11"/>
          </p:nvPr>
        </p:nvSpPr>
        <p:spPr/>
        <p:txBody>
          <a:bodyPr/>
          <a:lstStyle>
            <a:lvl1pPr algn="ctr">
              <a:defRPr/>
            </a:lvl1pPr>
          </a:lstStyle>
          <a:p>
            <a:r>
              <a:rPr lang="en-US"/>
              <a:t>Presentation Name - Edit in Header Footer</a:t>
            </a:r>
          </a:p>
        </p:txBody>
      </p:sp>
      <p:sp>
        <p:nvSpPr>
          <p:cNvPr id="7" name="Slide Number Placeholder 6">
            <a:extLst>
              <a:ext uri="{FF2B5EF4-FFF2-40B4-BE49-F238E27FC236}">
                <a16:creationId xmlns:a16="http://schemas.microsoft.com/office/drawing/2014/main" id="{0D9441D0-25AC-C041-A1D7-5CA764022E78}"/>
              </a:ext>
            </a:extLst>
          </p:cNvPr>
          <p:cNvSpPr>
            <a:spLocks noGrp="1"/>
          </p:cNvSpPr>
          <p:nvPr>
            <p:ph type="sldNum" sz="quarter" idx="12"/>
          </p:nvPr>
        </p:nvSpPr>
        <p:spPr/>
        <p:txBody>
          <a:bodyPr/>
          <a:lstStyle/>
          <a:p>
            <a:fld id="{4235A44F-0B46-0144-9406-BEEFAFBECA74}" type="slidenum">
              <a:rPr lang="en-US" smtClean="0"/>
              <a:t>‹#›</a:t>
            </a:fld>
            <a:endParaRPr lang="en-US"/>
          </a:p>
        </p:txBody>
      </p:sp>
      <p:sp>
        <p:nvSpPr>
          <p:cNvPr id="11" name="Title Placeholder 1">
            <a:extLst>
              <a:ext uri="{FF2B5EF4-FFF2-40B4-BE49-F238E27FC236}">
                <a16:creationId xmlns:a16="http://schemas.microsoft.com/office/drawing/2014/main" id="{393DF01A-898A-A540-BE45-2F019944D8A6}"/>
              </a:ext>
            </a:extLst>
          </p:cNvPr>
          <p:cNvSpPr>
            <a:spLocks noGrp="1"/>
          </p:cNvSpPr>
          <p:nvPr>
            <p:ph type="title"/>
          </p:nvPr>
        </p:nvSpPr>
        <p:spPr>
          <a:xfrm>
            <a:off x="838200" y="732430"/>
            <a:ext cx="10515600" cy="1096370"/>
          </a:xfrm>
          <a:prstGeom prst="rect">
            <a:avLst/>
          </a:prstGeom>
        </p:spPr>
        <p:txBody>
          <a:bodyPr vert="horz" lIns="91440" tIns="45720" rIns="91440" bIns="45720" rtlCol="0" anchor="ctr">
            <a:normAutofit/>
          </a:bodyPr>
          <a:lstStyle/>
          <a:p>
            <a:r>
              <a:rPr lang="en-US"/>
              <a:t>Click to edit Master title style</a:t>
            </a:r>
            <a:endParaRPr lang="en-US" dirty="0"/>
          </a:p>
        </p:txBody>
      </p:sp>
    </p:spTree>
    <p:extLst>
      <p:ext uri="{BB962C8B-B14F-4D97-AF65-F5344CB8AC3E}">
        <p14:creationId xmlns:p14="http://schemas.microsoft.com/office/powerpoint/2010/main" val="194532634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2_Two Content">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2ADDAA27-EABE-7D44-B6D6-31F11E41A317}"/>
              </a:ext>
            </a:extLst>
          </p:cNvPr>
          <p:cNvSpPr/>
          <p:nvPr userDrawn="1"/>
        </p:nvSpPr>
        <p:spPr>
          <a:xfrm>
            <a:off x="6128232" y="1981199"/>
            <a:ext cx="6063768" cy="4278574"/>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0432794F-E419-A745-B994-0703ACD5C519}"/>
              </a:ext>
            </a:extLst>
          </p:cNvPr>
          <p:cNvSpPr>
            <a:spLocks noGrp="1"/>
          </p:cNvSpPr>
          <p:nvPr>
            <p:ph sz="half" idx="1"/>
          </p:nvPr>
        </p:nvSpPr>
        <p:spPr>
          <a:xfrm>
            <a:off x="838200" y="1981199"/>
            <a:ext cx="5290032" cy="427857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a:extLst>
              <a:ext uri="{FF2B5EF4-FFF2-40B4-BE49-F238E27FC236}">
                <a16:creationId xmlns:a16="http://schemas.microsoft.com/office/drawing/2014/main" id="{98CF432E-D382-B74E-9BA6-84E7366C676D}"/>
              </a:ext>
            </a:extLst>
          </p:cNvPr>
          <p:cNvSpPr>
            <a:spLocks noGrp="1"/>
          </p:cNvSpPr>
          <p:nvPr>
            <p:ph sz="half" idx="2"/>
          </p:nvPr>
        </p:nvSpPr>
        <p:spPr>
          <a:xfrm>
            <a:off x="6309815" y="2124502"/>
            <a:ext cx="5718412" cy="3945734"/>
          </a:xfrm>
        </p:spPr>
        <p:txBody>
          <a:bodyPr>
            <a:normAutofit/>
          </a:bodyPr>
          <a:lstStyle>
            <a:lvl1pPr marL="0" indent="0">
              <a:buFontTx/>
              <a:buNone/>
              <a:defRPr sz="2000">
                <a:solidFill>
                  <a:srgbClr val="051E4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5" name="Date Placeholder 4">
            <a:extLst>
              <a:ext uri="{FF2B5EF4-FFF2-40B4-BE49-F238E27FC236}">
                <a16:creationId xmlns:a16="http://schemas.microsoft.com/office/drawing/2014/main" id="{E125FB8C-6952-EE47-9FE7-0A2CC67AE5BF}"/>
              </a:ext>
            </a:extLst>
          </p:cNvPr>
          <p:cNvSpPr>
            <a:spLocks noGrp="1"/>
          </p:cNvSpPr>
          <p:nvPr>
            <p:ph type="dt" sz="half" idx="10"/>
          </p:nvPr>
        </p:nvSpPr>
        <p:spPr/>
        <p:txBody>
          <a:bodyPr/>
          <a:lstStyle/>
          <a:p>
            <a:fld id="{141CD33C-7EA5-4B4D-9B0D-B6EB55FCBB49}" type="datetime1">
              <a:rPr lang="en-US" smtClean="0"/>
              <a:t>9/24/2023</a:t>
            </a:fld>
            <a:endParaRPr lang="en-US"/>
          </a:p>
        </p:txBody>
      </p:sp>
      <p:sp>
        <p:nvSpPr>
          <p:cNvPr id="6" name="Footer Placeholder 5">
            <a:extLst>
              <a:ext uri="{FF2B5EF4-FFF2-40B4-BE49-F238E27FC236}">
                <a16:creationId xmlns:a16="http://schemas.microsoft.com/office/drawing/2014/main" id="{DA5A4EDF-C4F6-2142-97C6-D28C4C2F132B}"/>
              </a:ext>
            </a:extLst>
          </p:cNvPr>
          <p:cNvSpPr>
            <a:spLocks noGrp="1"/>
          </p:cNvSpPr>
          <p:nvPr>
            <p:ph type="ftr" sz="quarter" idx="11"/>
          </p:nvPr>
        </p:nvSpPr>
        <p:spPr/>
        <p:txBody>
          <a:bodyPr/>
          <a:lstStyle>
            <a:lvl1pPr algn="ctr">
              <a:defRPr/>
            </a:lvl1pPr>
          </a:lstStyle>
          <a:p>
            <a:r>
              <a:rPr lang="en-US"/>
              <a:t>Presentation Name - Edit in Header Footer</a:t>
            </a:r>
          </a:p>
        </p:txBody>
      </p:sp>
      <p:sp>
        <p:nvSpPr>
          <p:cNvPr id="7" name="Slide Number Placeholder 6">
            <a:extLst>
              <a:ext uri="{FF2B5EF4-FFF2-40B4-BE49-F238E27FC236}">
                <a16:creationId xmlns:a16="http://schemas.microsoft.com/office/drawing/2014/main" id="{0D9441D0-25AC-C041-A1D7-5CA764022E78}"/>
              </a:ext>
            </a:extLst>
          </p:cNvPr>
          <p:cNvSpPr>
            <a:spLocks noGrp="1"/>
          </p:cNvSpPr>
          <p:nvPr>
            <p:ph type="sldNum" sz="quarter" idx="12"/>
          </p:nvPr>
        </p:nvSpPr>
        <p:spPr/>
        <p:txBody>
          <a:bodyPr/>
          <a:lstStyle/>
          <a:p>
            <a:fld id="{4235A44F-0B46-0144-9406-BEEFAFBECA74}" type="slidenum">
              <a:rPr lang="en-US" smtClean="0"/>
              <a:t>‹#›</a:t>
            </a:fld>
            <a:endParaRPr lang="en-US"/>
          </a:p>
        </p:txBody>
      </p:sp>
      <p:sp>
        <p:nvSpPr>
          <p:cNvPr id="11" name="Title Placeholder 1">
            <a:extLst>
              <a:ext uri="{FF2B5EF4-FFF2-40B4-BE49-F238E27FC236}">
                <a16:creationId xmlns:a16="http://schemas.microsoft.com/office/drawing/2014/main" id="{393DF01A-898A-A540-BE45-2F019944D8A6}"/>
              </a:ext>
            </a:extLst>
          </p:cNvPr>
          <p:cNvSpPr>
            <a:spLocks noGrp="1"/>
          </p:cNvSpPr>
          <p:nvPr>
            <p:ph type="title"/>
          </p:nvPr>
        </p:nvSpPr>
        <p:spPr>
          <a:xfrm>
            <a:off x="838200" y="732430"/>
            <a:ext cx="10515600" cy="1096370"/>
          </a:xfrm>
          <a:prstGeom prst="rect">
            <a:avLst/>
          </a:prstGeom>
        </p:spPr>
        <p:txBody>
          <a:bodyPr vert="horz" lIns="91440" tIns="45720" rIns="91440" bIns="45720" rtlCol="0" anchor="ctr">
            <a:normAutofit/>
          </a:bodyPr>
          <a:lstStyle/>
          <a:p>
            <a:r>
              <a:rPr lang="en-US"/>
              <a:t>Click to edit Master title style</a:t>
            </a:r>
            <a:endParaRPr lang="en-US" dirty="0"/>
          </a:p>
        </p:txBody>
      </p:sp>
    </p:spTree>
    <p:extLst>
      <p:ext uri="{BB962C8B-B14F-4D97-AF65-F5344CB8AC3E}">
        <p14:creationId xmlns:p14="http://schemas.microsoft.com/office/powerpoint/2010/main" val="90577999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0DEAE60B-A4CE-EF46-8849-C7CDB159C3E6}"/>
              </a:ext>
            </a:extLst>
          </p:cNvPr>
          <p:cNvSpPr>
            <a:spLocks noGrp="1"/>
          </p:cNvSpPr>
          <p:nvPr>
            <p:ph type="body" idx="1"/>
          </p:nvPr>
        </p:nvSpPr>
        <p:spPr>
          <a:xfrm>
            <a:off x="838200" y="1981200"/>
            <a:ext cx="5579926"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B452B1D3-5519-8742-90A8-E1851A930B75}"/>
              </a:ext>
            </a:extLst>
          </p:cNvPr>
          <p:cNvSpPr>
            <a:spLocks noGrp="1"/>
          </p:cNvSpPr>
          <p:nvPr>
            <p:ph sz="half" idx="2"/>
          </p:nvPr>
        </p:nvSpPr>
        <p:spPr>
          <a:xfrm>
            <a:off x="838200" y="2805112"/>
            <a:ext cx="5579926" cy="344101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a:extLst>
              <a:ext uri="{FF2B5EF4-FFF2-40B4-BE49-F238E27FC236}">
                <a16:creationId xmlns:a16="http://schemas.microsoft.com/office/drawing/2014/main" id="{4E792FDD-AEEC-ED44-8C6E-6398C292D0E0}"/>
              </a:ext>
            </a:extLst>
          </p:cNvPr>
          <p:cNvSpPr>
            <a:spLocks noGrp="1"/>
          </p:cNvSpPr>
          <p:nvPr>
            <p:ph type="body" sz="quarter" idx="3"/>
          </p:nvPr>
        </p:nvSpPr>
        <p:spPr>
          <a:xfrm>
            <a:off x="6170612" y="1981200"/>
            <a:ext cx="5607406"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85B48587-28FE-CC4F-AE27-EF73B560D91A}"/>
              </a:ext>
            </a:extLst>
          </p:cNvPr>
          <p:cNvSpPr>
            <a:spLocks noGrp="1"/>
          </p:cNvSpPr>
          <p:nvPr>
            <p:ph sz="quarter" idx="4"/>
          </p:nvPr>
        </p:nvSpPr>
        <p:spPr>
          <a:xfrm>
            <a:off x="6170612" y="2805112"/>
            <a:ext cx="5607406" cy="344101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AFEFE302-0B17-5E48-9705-407E956CDADD}"/>
              </a:ext>
            </a:extLst>
          </p:cNvPr>
          <p:cNvSpPr>
            <a:spLocks noGrp="1"/>
          </p:cNvSpPr>
          <p:nvPr>
            <p:ph type="dt" sz="half" idx="10"/>
          </p:nvPr>
        </p:nvSpPr>
        <p:spPr/>
        <p:txBody>
          <a:bodyPr/>
          <a:lstStyle/>
          <a:p>
            <a:fld id="{926C6603-31D1-7947-9D58-3B0B35021F43}" type="datetime1">
              <a:rPr lang="en-US" smtClean="0"/>
              <a:t>9/24/2023</a:t>
            </a:fld>
            <a:endParaRPr lang="en-US"/>
          </a:p>
        </p:txBody>
      </p:sp>
      <p:sp>
        <p:nvSpPr>
          <p:cNvPr id="8" name="Footer Placeholder 7">
            <a:extLst>
              <a:ext uri="{FF2B5EF4-FFF2-40B4-BE49-F238E27FC236}">
                <a16:creationId xmlns:a16="http://schemas.microsoft.com/office/drawing/2014/main" id="{34E245A4-AA1A-6F44-9A8F-086E4D7DD592}"/>
              </a:ext>
            </a:extLst>
          </p:cNvPr>
          <p:cNvSpPr>
            <a:spLocks noGrp="1"/>
          </p:cNvSpPr>
          <p:nvPr>
            <p:ph type="ftr" sz="quarter" idx="11"/>
          </p:nvPr>
        </p:nvSpPr>
        <p:spPr/>
        <p:txBody>
          <a:bodyPr/>
          <a:lstStyle/>
          <a:p>
            <a:pPr algn="ctr"/>
            <a:r>
              <a:rPr lang="en-US" dirty="0"/>
              <a:t>Presentation Name - Edit in Header Footer</a:t>
            </a:r>
          </a:p>
        </p:txBody>
      </p:sp>
      <p:sp>
        <p:nvSpPr>
          <p:cNvPr id="9" name="Slide Number Placeholder 8">
            <a:extLst>
              <a:ext uri="{FF2B5EF4-FFF2-40B4-BE49-F238E27FC236}">
                <a16:creationId xmlns:a16="http://schemas.microsoft.com/office/drawing/2014/main" id="{A3BC0550-981A-E644-A54F-DCE9A7ECE260}"/>
              </a:ext>
            </a:extLst>
          </p:cNvPr>
          <p:cNvSpPr>
            <a:spLocks noGrp="1"/>
          </p:cNvSpPr>
          <p:nvPr>
            <p:ph type="sldNum" sz="quarter" idx="12"/>
          </p:nvPr>
        </p:nvSpPr>
        <p:spPr/>
        <p:txBody>
          <a:bodyPr/>
          <a:lstStyle/>
          <a:p>
            <a:fld id="{4235A44F-0B46-0144-9406-BEEFAFBECA74}" type="slidenum">
              <a:rPr lang="en-US" smtClean="0"/>
              <a:t>‹#›</a:t>
            </a:fld>
            <a:endParaRPr lang="en-US"/>
          </a:p>
        </p:txBody>
      </p:sp>
      <p:sp>
        <p:nvSpPr>
          <p:cNvPr id="12" name="Title Placeholder 1">
            <a:extLst>
              <a:ext uri="{FF2B5EF4-FFF2-40B4-BE49-F238E27FC236}">
                <a16:creationId xmlns:a16="http://schemas.microsoft.com/office/drawing/2014/main" id="{A981926C-B11A-1741-8EDB-0F2B547B2A1B}"/>
              </a:ext>
            </a:extLst>
          </p:cNvPr>
          <p:cNvSpPr>
            <a:spLocks noGrp="1"/>
          </p:cNvSpPr>
          <p:nvPr>
            <p:ph type="title"/>
          </p:nvPr>
        </p:nvSpPr>
        <p:spPr>
          <a:xfrm>
            <a:off x="838200" y="732430"/>
            <a:ext cx="10515600" cy="1096370"/>
          </a:xfrm>
          <a:prstGeom prst="rect">
            <a:avLst/>
          </a:prstGeom>
        </p:spPr>
        <p:txBody>
          <a:bodyPr vert="horz" lIns="91440" tIns="45720" rIns="91440" bIns="45720" rtlCol="0" anchor="ctr">
            <a:normAutofit/>
          </a:bodyPr>
          <a:lstStyle/>
          <a:p>
            <a:r>
              <a:rPr lang="en-US"/>
              <a:t>Click to edit Master title style</a:t>
            </a:r>
            <a:endParaRPr lang="en-US" dirty="0"/>
          </a:p>
        </p:txBody>
      </p:sp>
    </p:spTree>
    <p:extLst>
      <p:ext uri="{BB962C8B-B14F-4D97-AF65-F5344CB8AC3E}">
        <p14:creationId xmlns:p14="http://schemas.microsoft.com/office/powerpoint/2010/main" val="36939589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C6E01003-CB16-4C4D-B745-D49D0BD183A7}"/>
              </a:ext>
            </a:extLst>
          </p:cNvPr>
          <p:cNvSpPr>
            <a:spLocks noGrp="1"/>
          </p:cNvSpPr>
          <p:nvPr>
            <p:ph type="dt" sz="half" idx="10"/>
          </p:nvPr>
        </p:nvSpPr>
        <p:spPr/>
        <p:txBody>
          <a:bodyPr/>
          <a:lstStyle/>
          <a:p>
            <a:fld id="{7352FEB0-7424-884C-806E-D2A9E6172396}" type="datetime1">
              <a:rPr lang="en-US" smtClean="0"/>
              <a:t>9/24/2023</a:t>
            </a:fld>
            <a:endParaRPr lang="en-US"/>
          </a:p>
        </p:txBody>
      </p:sp>
      <p:sp>
        <p:nvSpPr>
          <p:cNvPr id="4" name="Footer Placeholder 3">
            <a:extLst>
              <a:ext uri="{FF2B5EF4-FFF2-40B4-BE49-F238E27FC236}">
                <a16:creationId xmlns:a16="http://schemas.microsoft.com/office/drawing/2014/main" id="{3728BB06-BEDD-5C43-B9B2-4B670C25EBCC}"/>
              </a:ext>
            </a:extLst>
          </p:cNvPr>
          <p:cNvSpPr>
            <a:spLocks noGrp="1"/>
          </p:cNvSpPr>
          <p:nvPr>
            <p:ph type="ftr" sz="quarter" idx="11"/>
          </p:nvPr>
        </p:nvSpPr>
        <p:spPr/>
        <p:txBody>
          <a:bodyPr/>
          <a:lstStyle/>
          <a:p>
            <a:pPr algn="ctr"/>
            <a:r>
              <a:rPr lang="en-US" dirty="0"/>
              <a:t>Presentation Name - Edit in Header Footer</a:t>
            </a:r>
          </a:p>
        </p:txBody>
      </p:sp>
      <p:sp>
        <p:nvSpPr>
          <p:cNvPr id="5" name="Slide Number Placeholder 4">
            <a:extLst>
              <a:ext uri="{FF2B5EF4-FFF2-40B4-BE49-F238E27FC236}">
                <a16:creationId xmlns:a16="http://schemas.microsoft.com/office/drawing/2014/main" id="{FEEBC026-4DBE-2B48-97B9-EEF0ECD85ABD}"/>
              </a:ext>
            </a:extLst>
          </p:cNvPr>
          <p:cNvSpPr>
            <a:spLocks noGrp="1"/>
          </p:cNvSpPr>
          <p:nvPr>
            <p:ph type="sldNum" sz="quarter" idx="12"/>
          </p:nvPr>
        </p:nvSpPr>
        <p:spPr/>
        <p:txBody>
          <a:bodyPr/>
          <a:lstStyle/>
          <a:p>
            <a:fld id="{4235A44F-0B46-0144-9406-BEEFAFBECA74}" type="slidenum">
              <a:rPr lang="en-US" smtClean="0"/>
              <a:t>‹#›</a:t>
            </a:fld>
            <a:endParaRPr lang="en-US"/>
          </a:p>
        </p:txBody>
      </p:sp>
      <p:sp>
        <p:nvSpPr>
          <p:cNvPr id="2" name="TextBox 1">
            <a:extLst>
              <a:ext uri="{FF2B5EF4-FFF2-40B4-BE49-F238E27FC236}">
                <a16:creationId xmlns:a16="http://schemas.microsoft.com/office/drawing/2014/main" id="{A4440692-0393-6446-992D-287352AB402C}"/>
              </a:ext>
            </a:extLst>
          </p:cNvPr>
          <p:cNvSpPr txBox="1"/>
          <p:nvPr userDrawn="1"/>
        </p:nvSpPr>
        <p:spPr>
          <a:xfrm>
            <a:off x="-814316" y="1069075"/>
            <a:ext cx="914400" cy="914400"/>
          </a:xfrm>
          <a:prstGeom prst="rect">
            <a:avLst/>
          </a:prstGeom>
        </p:spPr>
        <p:txBody>
          <a:bodyPr vert="horz" wrap="none" lIns="91440" tIns="45720" rIns="91440" bIns="45720" rtlCol="0" anchor="b">
            <a:normAutofit/>
          </a:bodyPr>
          <a:lstStyle/>
          <a:p>
            <a:pPr algn="l"/>
            <a:endParaRPr lang="en-US" dirty="0"/>
          </a:p>
        </p:txBody>
      </p:sp>
      <p:sp>
        <p:nvSpPr>
          <p:cNvPr id="10" name="Text Placeholder 9">
            <a:extLst>
              <a:ext uri="{FF2B5EF4-FFF2-40B4-BE49-F238E27FC236}">
                <a16:creationId xmlns:a16="http://schemas.microsoft.com/office/drawing/2014/main" id="{A638051D-3981-1E4F-B566-6A618BBC4B9D}"/>
              </a:ext>
            </a:extLst>
          </p:cNvPr>
          <p:cNvSpPr>
            <a:spLocks noGrp="1"/>
          </p:cNvSpPr>
          <p:nvPr>
            <p:ph type="body" sz="quarter" idx="13" hasCustomPrompt="1"/>
          </p:nvPr>
        </p:nvSpPr>
        <p:spPr>
          <a:xfrm>
            <a:off x="838200" y="728663"/>
            <a:ext cx="10548938" cy="1100137"/>
          </a:xfrm>
        </p:spPr>
        <p:txBody>
          <a:bodyPr anchor="ctr">
            <a:normAutofit/>
          </a:bodyPr>
          <a:lstStyle>
            <a:lvl1pPr marL="0" indent="0">
              <a:buFontTx/>
              <a:buNone/>
              <a:defRPr sz="4400">
                <a:solidFill>
                  <a:schemeClr val="tx2"/>
                </a:solidFill>
                <a:latin typeface="+mj-lt"/>
              </a:defRPr>
            </a:lvl1pPr>
          </a:lstStyle>
          <a:p>
            <a:pPr lvl="0"/>
            <a:r>
              <a:rPr lang="en-US" dirty="0"/>
              <a:t>Click to edit Master title style</a:t>
            </a:r>
          </a:p>
        </p:txBody>
      </p:sp>
    </p:spTree>
    <p:extLst>
      <p:ext uri="{BB962C8B-B14F-4D97-AF65-F5344CB8AC3E}">
        <p14:creationId xmlns:p14="http://schemas.microsoft.com/office/powerpoint/2010/main" val="417838391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65517C66-8338-C843-9C0B-0D6B45BF7C59}"/>
              </a:ext>
            </a:extLst>
          </p:cNvPr>
          <p:cNvSpPr>
            <a:spLocks noGrp="1"/>
          </p:cNvSpPr>
          <p:nvPr>
            <p:ph type="dt" sz="half" idx="10"/>
          </p:nvPr>
        </p:nvSpPr>
        <p:spPr/>
        <p:txBody>
          <a:bodyPr/>
          <a:lstStyle/>
          <a:p>
            <a:fld id="{E80F65EF-590E-464B-97F7-27D38F73C42A}" type="datetime1">
              <a:rPr lang="en-US" smtClean="0"/>
              <a:t>9/24/2023</a:t>
            </a:fld>
            <a:endParaRPr lang="en-US"/>
          </a:p>
        </p:txBody>
      </p:sp>
      <p:sp>
        <p:nvSpPr>
          <p:cNvPr id="3" name="Footer Placeholder 2">
            <a:extLst>
              <a:ext uri="{FF2B5EF4-FFF2-40B4-BE49-F238E27FC236}">
                <a16:creationId xmlns:a16="http://schemas.microsoft.com/office/drawing/2014/main" id="{D9CB4DF2-20D8-324F-9412-5DA89AF4C196}"/>
              </a:ext>
            </a:extLst>
          </p:cNvPr>
          <p:cNvSpPr>
            <a:spLocks noGrp="1"/>
          </p:cNvSpPr>
          <p:nvPr>
            <p:ph type="ftr" sz="quarter" idx="11"/>
          </p:nvPr>
        </p:nvSpPr>
        <p:spPr/>
        <p:txBody>
          <a:bodyPr/>
          <a:lstStyle/>
          <a:p>
            <a:pPr algn="ctr"/>
            <a:r>
              <a:rPr lang="en-US" dirty="0"/>
              <a:t>Presentation Name - Edit in Header Footer</a:t>
            </a:r>
          </a:p>
        </p:txBody>
      </p:sp>
      <p:sp>
        <p:nvSpPr>
          <p:cNvPr id="4" name="Slide Number Placeholder 3">
            <a:extLst>
              <a:ext uri="{FF2B5EF4-FFF2-40B4-BE49-F238E27FC236}">
                <a16:creationId xmlns:a16="http://schemas.microsoft.com/office/drawing/2014/main" id="{0AA57006-74CC-2C48-8001-10B35AAC6F11}"/>
              </a:ext>
            </a:extLst>
          </p:cNvPr>
          <p:cNvSpPr>
            <a:spLocks noGrp="1"/>
          </p:cNvSpPr>
          <p:nvPr>
            <p:ph type="sldNum" sz="quarter" idx="12"/>
          </p:nvPr>
        </p:nvSpPr>
        <p:spPr/>
        <p:txBody>
          <a:bodyPr/>
          <a:lstStyle/>
          <a:p>
            <a:fld id="{4235A44F-0B46-0144-9406-BEEFAFBECA74}" type="slidenum">
              <a:rPr lang="en-US" smtClean="0"/>
              <a:t>‹#›</a:t>
            </a:fld>
            <a:endParaRPr lang="en-US"/>
          </a:p>
        </p:txBody>
      </p:sp>
    </p:spTree>
    <p:extLst>
      <p:ext uri="{BB962C8B-B14F-4D97-AF65-F5344CB8AC3E}">
        <p14:creationId xmlns:p14="http://schemas.microsoft.com/office/powerpoint/2010/main" val="196695728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CONTENT + BULLETS">
    <p:spTree>
      <p:nvGrpSpPr>
        <p:cNvPr id="1" name=""/>
        <p:cNvGrpSpPr/>
        <p:nvPr/>
      </p:nvGrpSpPr>
      <p:grpSpPr>
        <a:xfrm>
          <a:off x="0" y="0"/>
          <a:ext cx="0" cy="0"/>
          <a:chOff x="0" y="0"/>
          <a:chExt cx="0" cy="0"/>
        </a:xfrm>
      </p:grpSpPr>
      <p:sp>
        <p:nvSpPr>
          <p:cNvPr id="7" name="Date Placeholder 6">
            <a:extLst>
              <a:ext uri="{FF2B5EF4-FFF2-40B4-BE49-F238E27FC236}">
                <a16:creationId xmlns:a16="http://schemas.microsoft.com/office/drawing/2014/main" id="{AFEFE302-0B17-5E48-9705-407E956CDADD}"/>
              </a:ext>
            </a:extLst>
          </p:cNvPr>
          <p:cNvSpPr>
            <a:spLocks noGrp="1"/>
          </p:cNvSpPr>
          <p:nvPr>
            <p:ph type="dt" sz="half" idx="10"/>
          </p:nvPr>
        </p:nvSpPr>
        <p:spPr/>
        <p:txBody>
          <a:bodyPr/>
          <a:lstStyle/>
          <a:p>
            <a:fld id="{926C6603-31D1-7947-9D58-3B0B35021F43}" type="datetime1">
              <a:rPr lang="en-US" smtClean="0"/>
              <a:t>9/24/2023</a:t>
            </a:fld>
            <a:endParaRPr lang="en-US"/>
          </a:p>
        </p:txBody>
      </p:sp>
      <p:sp>
        <p:nvSpPr>
          <p:cNvPr id="8" name="Footer Placeholder 7">
            <a:extLst>
              <a:ext uri="{FF2B5EF4-FFF2-40B4-BE49-F238E27FC236}">
                <a16:creationId xmlns:a16="http://schemas.microsoft.com/office/drawing/2014/main" id="{34E245A4-AA1A-6F44-9A8F-086E4D7DD592}"/>
              </a:ext>
            </a:extLst>
          </p:cNvPr>
          <p:cNvSpPr>
            <a:spLocks noGrp="1"/>
          </p:cNvSpPr>
          <p:nvPr>
            <p:ph type="ftr" sz="quarter" idx="11"/>
          </p:nvPr>
        </p:nvSpPr>
        <p:spPr/>
        <p:txBody>
          <a:bodyPr/>
          <a:lstStyle/>
          <a:p>
            <a:pPr algn="ctr"/>
            <a:r>
              <a:rPr lang="en-US" dirty="0"/>
              <a:t>Presentation Name - Edit in Header Footer</a:t>
            </a:r>
          </a:p>
        </p:txBody>
      </p:sp>
      <p:sp>
        <p:nvSpPr>
          <p:cNvPr id="9" name="Slide Number Placeholder 8">
            <a:extLst>
              <a:ext uri="{FF2B5EF4-FFF2-40B4-BE49-F238E27FC236}">
                <a16:creationId xmlns:a16="http://schemas.microsoft.com/office/drawing/2014/main" id="{A3BC0550-981A-E644-A54F-DCE9A7ECE260}"/>
              </a:ext>
            </a:extLst>
          </p:cNvPr>
          <p:cNvSpPr>
            <a:spLocks noGrp="1"/>
          </p:cNvSpPr>
          <p:nvPr>
            <p:ph type="sldNum" sz="quarter" idx="12"/>
          </p:nvPr>
        </p:nvSpPr>
        <p:spPr/>
        <p:txBody>
          <a:bodyPr/>
          <a:lstStyle/>
          <a:p>
            <a:fld id="{4235A44F-0B46-0144-9406-BEEFAFBECA74}" type="slidenum">
              <a:rPr lang="en-US" smtClean="0"/>
              <a:t>‹#›</a:t>
            </a:fld>
            <a:endParaRPr lang="en-US"/>
          </a:p>
        </p:txBody>
      </p:sp>
      <p:sp>
        <p:nvSpPr>
          <p:cNvPr id="12" name="Title Placeholder 1">
            <a:extLst>
              <a:ext uri="{FF2B5EF4-FFF2-40B4-BE49-F238E27FC236}">
                <a16:creationId xmlns:a16="http://schemas.microsoft.com/office/drawing/2014/main" id="{A981926C-B11A-1741-8EDB-0F2B547B2A1B}"/>
              </a:ext>
            </a:extLst>
          </p:cNvPr>
          <p:cNvSpPr>
            <a:spLocks noGrp="1"/>
          </p:cNvSpPr>
          <p:nvPr>
            <p:ph type="title"/>
          </p:nvPr>
        </p:nvSpPr>
        <p:spPr>
          <a:xfrm>
            <a:off x="838200" y="732430"/>
            <a:ext cx="10515600" cy="1096370"/>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11" name="Content Placeholder 2">
            <a:extLst>
              <a:ext uri="{FF2B5EF4-FFF2-40B4-BE49-F238E27FC236}">
                <a16:creationId xmlns:a16="http://schemas.microsoft.com/office/drawing/2014/main" id="{0D90F0F8-865E-034E-BD83-1FA30A7721A5}"/>
              </a:ext>
            </a:extLst>
          </p:cNvPr>
          <p:cNvSpPr>
            <a:spLocks noGrp="1"/>
          </p:cNvSpPr>
          <p:nvPr>
            <p:ph idx="1"/>
          </p:nvPr>
        </p:nvSpPr>
        <p:spPr>
          <a:xfrm>
            <a:off x="5183188" y="1981199"/>
            <a:ext cx="6508394" cy="4242179"/>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3" name="Text Placeholder 3">
            <a:extLst>
              <a:ext uri="{FF2B5EF4-FFF2-40B4-BE49-F238E27FC236}">
                <a16:creationId xmlns:a16="http://schemas.microsoft.com/office/drawing/2014/main" id="{F840622F-2A39-AB4D-8AE6-E82B67B8B62B}"/>
              </a:ext>
            </a:extLst>
          </p:cNvPr>
          <p:cNvSpPr>
            <a:spLocks noGrp="1"/>
          </p:cNvSpPr>
          <p:nvPr>
            <p:ph type="body" sz="half" idx="2"/>
          </p:nvPr>
        </p:nvSpPr>
        <p:spPr>
          <a:xfrm>
            <a:off x="839788" y="3231484"/>
            <a:ext cx="3932237" cy="2991895"/>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16" name="Text Placeholder 15">
            <a:extLst>
              <a:ext uri="{FF2B5EF4-FFF2-40B4-BE49-F238E27FC236}">
                <a16:creationId xmlns:a16="http://schemas.microsoft.com/office/drawing/2014/main" id="{828B441D-316E-D341-8ADF-BAFD13375129}"/>
              </a:ext>
            </a:extLst>
          </p:cNvPr>
          <p:cNvSpPr>
            <a:spLocks noGrp="1"/>
          </p:cNvSpPr>
          <p:nvPr>
            <p:ph type="body" sz="quarter" idx="13" hasCustomPrompt="1"/>
          </p:nvPr>
        </p:nvSpPr>
        <p:spPr>
          <a:xfrm>
            <a:off x="838200" y="1981200"/>
            <a:ext cx="3932236" cy="1148687"/>
          </a:xfrm>
        </p:spPr>
        <p:txBody>
          <a:bodyPr anchor="ctr">
            <a:noAutofit/>
          </a:bodyPr>
          <a:lstStyle>
            <a:lvl1pPr marL="0" indent="0">
              <a:buFontTx/>
              <a:buNone/>
              <a:defRPr sz="3200">
                <a:solidFill>
                  <a:schemeClr val="tx2"/>
                </a:solidFill>
                <a:latin typeface="+mj-lt"/>
              </a:defRPr>
            </a:lvl1pPr>
            <a:lvl2pPr marL="457200" indent="0">
              <a:buFontTx/>
              <a:buNone/>
              <a:defRPr sz="3200">
                <a:solidFill>
                  <a:schemeClr val="tx2"/>
                </a:solidFill>
                <a:latin typeface="+mj-lt"/>
              </a:defRPr>
            </a:lvl2pPr>
            <a:lvl3pPr marL="914400" indent="0">
              <a:buFontTx/>
              <a:buNone/>
              <a:defRPr sz="3200">
                <a:solidFill>
                  <a:schemeClr val="tx2"/>
                </a:solidFill>
                <a:latin typeface="+mj-lt"/>
              </a:defRPr>
            </a:lvl3pPr>
            <a:lvl4pPr marL="1371600" indent="0">
              <a:buFontTx/>
              <a:buNone/>
              <a:defRPr sz="3200">
                <a:solidFill>
                  <a:schemeClr val="tx2"/>
                </a:solidFill>
                <a:latin typeface="+mj-lt"/>
              </a:defRPr>
            </a:lvl4pPr>
            <a:lvl5pPr marL="1828800" indent="0">
              <a:buFontTx/>
              <a:buNone/>
              <a:defRPr sz="3200">
                <a:solidFill>
                  <a:schemeClr val="tx2"/>
                </a:solidFill>
                <a:latin typeface="+mj-lt"/>
              </a:defRPr>
            </a:lvl5pPr>
          </a:lstStyle>
          <a:p>
            <a:r>
              <a:rPr lang="en-US" dirty="0"/>
              <a:t>Click to edit Master title style</a:t>
            </a:r>
          </a:p>
        </p:txBody>
      </p:sp>
    </p:spTree>
    <p:extLst>
      <p:ext uri="{BB962C8B-B14F-4D97-AF65-F5344CB8AC3E}">
        <p14:creationId xmlns:p14="http://schemas.microsoft.com/office/powerpoint/2010/main" val="226882633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CONTENT + CHART">
    <p:spTree>
      <p:nvGrpSpPr>
        <p:cNvPr id="1" name=""/>
        <p:cNvGrpSpPr/>
        <p:nvPr/>
      </p:nvGrpSpPr>
      <p:grpSpPr>
        <a:xfrm>
          <a:off x="0" y="0"/>
          <a:ext cx="0" cy="0"/>
          <a:chOff x="0" y="0"/>
          <a:chExt cx="0" cy="0"/>
        </a:xfrm>
      </p:grpSpPr>
      <p:sp>
        <p:nvSpPr>
          <p:cNvPr id="7" name="Date Placeholder 6">
            <a:extLst>
              <a:ext uri="{FF2B5EF4-FFF2-40B4-BE49-F238E27FC236}">
                <a16:creationId xmlns:a16="http://schemas.microsoft.com/office/drawing/2014/main" id="{AFEFE302-0B17-5E48-9705-407E956CDADD}"/>
              </a:ext>
            </a:extLst>
          </p:cNvPr>
          <p:cNvSpPr>
            <a:spLocks noGrp="1"/>
          </p:cNvSpPr>
          <p:nvPr>
            <p:ph type="dt" sz="half" idx="10"/>
          </p:nvPr>
        </p:nvSpPr>
        <p:spPr/>
        <p:txBody>
          <a:bodyPr/>
          <a:lstStyle/>
          <a:p>
            <a:fld id="{926C6603-31D1-7947-9D58-3B0B35021F43}" type="datetime1">
              <a:rPr lang="en-US" smtClean="0"/>
              <a:t>9/24/2023</a:t>
            </a:fld>
            <a:endParaRPr lang="en-US"/>
          </a:p>
        </p:txBody>
      </p:sp>
      <p:sp>
        <p:nvSpPr>
          <p:cNvPr id="8" name="Footer Placeholder 7">
            <a:extLst>
              <a:ext uri="{FF2B5EF4-FFF2-40B4-BE49-F238E27FC236}">
                <a16:creationId xmlns:a16="http://schemas.microsoft.com/office/drawing/2014/main" id="{34E245A4-AA1A-6F44-9A8F-086E4D7DD592}"/>
              </a:ext>
            </a:extLst>
          </p:cNvPr>
          <p:cNvSpPr>
            <a:spLocks noGrp="1"/>
          </p:cNvSpPr>
          <p:nvPr>
            <p:ph type="ftr" sz="quarter" idx="11"/>
          </p:nvPr>
        </p:nvSpPr>
        <p:spPr/>
        <p:txBody>
          <a:bodyPr/>
          <a:lstStyle/>
          <a:p>
            <a:pPr algn="ctr"/>
            <a:r>
              <a:rPr lang="en-US" dirty="0"/>
              <a:t>Presentation Name - Edit in Header Footer</a:t>
            </a:r>
          </a:p>
        </p:txBody>
      </p:sp>
      <p:sp>
        <p:nvSpPr>
          <p:cNvPr id="9" name="Slide Number Placeholder 8">
            <a:extLst>
              <a:ext uri="{FF2B5EF4-FFF2-40B4-BE49-F238E27FC236}">
                <a16:creationId xmlns:a16="http://schemas.microsoft.com/office/drawing/2014/main" id="{A3BC0550-981A-E644-A54F-DCE9A7ECE260}"/>
              </a:ext>
            </a:extLst>
          </p:cNvPr>
          <p:cNvSpPr>
            <a:spLocks noGrp="1"/>
          </p:cNvSpPr>
          <p:nvPr>
            <p:ph type="sldNum" sz="quarter" idx="12"/>
          </p:nvPr>
        </p:nvSpPr>
        <p:spPr/>
        <p:txBody>
          <a:bodyPr/>
          <a:lstStyle/>
          <a:p>
            <a:fld id="{4235A44F-0B46-0144-9406-BEEFAFBECA74}" type="slidenum">
              <a:rPr lang="en-US" smtClean="0"/>
              <a:t>‹#›</a:t>
            </a:fld>
            <a:endParaRPr lang="en-US"/>
          </a:p>
        </p:txBody>
      </p:sp>
      <p:sp>
        <p:nvSpPr>
          <p:cNvPr id="12" name="Title Placeholder 1">
            <a:extLst>
              <a:ext uri="{FF2B5EF4-FFF2-40B4-BE49-F238E27FC236}">
                <a16:creationId xmlns:a16="http://schemas.microsoft.com/office/drawing/2014/main" id="{A981926C-B11A-1741-8EDB-0F2B547B2A1B}"/>
              </a:ext>
            </a:extLst>
          </p:cNvPr>
          <p:cNvSpPr>
            <a:spLocks noGrp="1"/>
          </p:cNvSpPr>
          <p:nvPr>
            <p:ph type="title"/>
          </p:nvPr>
        </p:nvSpPr>
        <p:spPr>
          <a:xfrm>
            <a:off x="838200" y="732430"/>
            <a:ext cx="10515600" cy="1096370"/>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15" name="Text Placeholder 3">
            <a:extLst>
              <a:ext uri="{FF2B5EF4-FFF2-40B4-BE49-F238E27FC236}">
                <a16:creationId xmlns:a16="http://schemas.microsoft.com/office/drawing/2014/main" id="{955C81DD-B1F2-734F-969A-34B2CE4E615B}"/>
              </a:ext>
            </a:extLst>
          </p:cNvPr>
          <p:cNvSpPr>
            <a:spLocks noGrp="1"/>
          </p:cNvSpPr>
          <p:nvPr>
            <p:ph type="body" sz="half" idx="2"/>
          </p:nvPr>
        </p:nvSpPr>
        <p:spPr>
          <a:xfrm>
            <a:off x="839788" y="3037204"/>
            <a:ext cx="3932237" cy="3222569"/>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graphicFrame>
        <p:nvGraphicFramePr>
          <p:cNvPr id="16" name="Chart 15">
            <a:extLst>
              <a:ext uri="{FF2B5EF4-FFF2-40B4-BE49-F238E27FC236}">
                <a16:creationId xmlns:a16="http://schemas.microsoft.com/office/drawing/2014/main" id="{FF6F2382-9EF6-6242-9933-E0629570383A}"/>
              </a:ext>
            </a:extLst>
          </p:cNvPr>
          <p:cNvGraphicFramePr/>
          <p:nvPr userDrawn="1">
            <p:extLst>
              <p:ext uri="{D42A27DB-BD31-4B8C-83A1-F6EECF244321}">
                <p14:modId xmlns:p14="http://schemas.microsoft.com/office/powerpoint/2010/main" val="1038493092"/>
              </p:ext>
            </p:extLst>
          </p:nvPr>
        </p:nvGraphicFramePr>
        <p:xfrm>
          <a:off x="4935940" y="1981200"/>
          <a:ext cx="7033147" cy="4375150"/>
        </p:xfrm>
        <a:graphic>
          <a:graphicData uri="http://schemas.openxmlformats.org/drawingml/2006/chart">
            <c:chart xmlns:c="http://schemas.openxmlformats.org/drawingml/2006/chart" xmlns:r="http://schemas.openxmlformats.org/officeDocument/2006/relationships" r:id="rId2"/>
          </a:graphicData>
        </a:graphic>
      </p:graphicFrame>
      <p:sp>
        <p:nvSpPr>
          <p:cNvPr id="3" name="Text Placeholder 2">
            <a:extLst>
              <a:ext uri="{FF2B5EF4-FFF2-40B4-BE49-F238E27FC236}">
                <a16:creationId xmlns:a16="http://schemas.microsoft.com/office/drawing/2014/main" id="{4B599CDA-C983-D349-9D7E-04416D4E4B11}"/>
              </a:ext>
            </a:extLst>
          </p:cNvPr>
          <p:cNvSpPr>
            <a:spLocks noGrp="1"/>
          </p:cNvSpPr>
          <p:nvPr>
            <p:ph type="body" sz="quarter" idx="13" hasCustomPrompt="1"/>
          </p:nvPr>
        </p:nvSpPr>
        <p:spPr>
          <a:xfrm>
            <a:off x="838200" y="1981200"/>
            <a:ext cx="3933825" cy="984250"/>
          </a:xfrm>
        </p:spPr>
        <p:txBody>
          <a:bodyPr>
            <a:normAutofit/>
          </a:bodyPr>
          <a:lstStyle>
            <a:lvl1pPr marL="0" indent="0">
              <a:buFontTx/>
              <a:buNone/>
              <a:defRPr sz="3200">
                <a:solidFill>
                  <a:schemeClr val="tx2"/>
                </a:solidFill>
                <a:latin typeface="+mj-lt"/>
              </a:defRPr>
            </a:lvl1pPr>
          </a:lstStyle>
          <a:p>
            <a:r>
              <a:rPr lang="en-US" dirty="0"/>
              <a:t>Click to edit Master title style</a:t>
            </a:r>
          </a:p>
        </p:txBody>
      </p:sp>
    </p:spTree>
    <p:extLst>
      <p:ext uri="{BB962C8B-B14F-4D97-AF65-F5344CB8AC3E}">
        <p14:creationId xmlns:p14="http://schemas.microsoft.com/office/powerpoint/2010/main" val="176771304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2_Section Header">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B8E5D3D5-E7D1-0147-B31A-C76D26253849}"/>
              </a:ext>
            </a:extLst>
          </p:cNvPr>
          <p:cNvSpPr>
            <a:spLocks noGrp="1"/>
          </p:cNvSpPr>
          <p:nvPr>
            <p:ph type="dt" sz="half" idx="10"/>
          </p:nvPr>
        </p:nvSpPr>
        <p:spPr/>
        <p:txBody>
          <a:bodyPr/>
          <a:lstStyle/>
          <a:p>
            <a:fld id="{9646E3F5-F701-6A4D-B52D-F6CA5B927446}" type="datetime1">
              <a:rPr lang="en-US" smtClean="0"/>
              <a:t>9/24/2023</a:t>
            </a:fld>
            <a:endParaRPr lang="en-US"/>
          </a:p>
        </p:txBody>
      </p:sp>
      <p:sp>
        <p:nvSpPr>
          <p:cNvPr id="5" name="Footer Placeholder 4">
            <a:extLst>
              <a:ext uri="{FF2B5EF4-FFF2-40B4-BE49-F238E27FC236}">
                <a16:creationId xmlns:a16="http://schemas.microsoft.com/office/drawing/2014/main" id="{63E9342D-4A6E-A34C-B252-45364A5F9594}"/>
              </a:ext>
            </a:extLst>
          </p:cNvPr>
          <p:cNvSpPr>
            <a:spLocks noGrp="1"/>
          </p:cNvSpPr>
          <p:nvPr>
            <p:ph type="ftr" sz="quarter" idx="11"/>
          </p:nvPr>
        </p:nvSpPr>
        <p:spPr/>
        <p:txBody>
          <a:bodyPr/>
          <a:lstStyle/>
          <a:p>
            <a:pPr algn="ctr"/>
            <a:r>
              <a:rPr lang="en-US" dirty="0"/>
              <a:t>Presentation Name - Edit in Header Footer</a:t>
            </a:r>
          </a:p>
        </p:txBody>
      </p:sp>
      <p:sp>
        <p:nvSpPr>
          <p:cNvPr id="6" name="Slide Number Placeholder 5">
            <a:extLst>
              <a:ext uri="{FF2B5EF4-FFF2-40B4-BE49-F238E27FC236}">
                <a16:creationId xmlns:a16="http://schemas.microsoft.com/office/drawing/2014/main" id="{38D2C949-5653-F54E-9CB2-A5BDF106AB43}"/>
              </a:ext>
            </a:extLst>
          </p:cNvPr>
          <p:cNvSpPr>
            <a:spLocks noGrp="1"/>
          </p:cNvSpPr>
          <p:nvPr>
            <p:ph type="sldNum" sz="quarter" idx="12"/>
          </p:nvPr>
        </p:nvSpPr>
        <p:spPr/>
        <p:txBody>
          <a:bodyPr/>
          <a:lstStyle/>
          <a:p>
            <a:fld id="{4235A44F-0B46-0144-9406-BEEFAFBECA74}" type="slidenum">
              <a:rPr lang="en-US" smtClean="0"/>
              <a:t>‹#›</a:t>
            </a:fld>
            <a:endParaRPr lang="en-US"/>
          </a:p>
        </p:txBody>
      </p:sp>
      <p:pic>
        <p:nvPicPr>
          <p:cNvPr id="3" name="Picture 2" descr="Logo, company name&#10;&#10;Description automatically generated">
            <a:extLst>
              <a:ext uri="{FF2B5EF4-FFF2-40B4-BE49-F238E27FC236}">
                <a16:creationId xmlns:a16="http://schemas.microsoft.com/office/drawing/2014/main" id="{7BE3A1A4-7AB9-6046-B517-119AB148F2C9}"/>
              </a:ext>
            </a:extLst>
          </p:cNvPr>
          <p:cNvPicPr>
            <a:picLocks noChangeAspect="1"/>
          </p:cNvPicPr>
          <p:nvPr userDrawn="1"/>
        </p:nvPicPr>
        <p:blipFill>
          <a:blip r:embed="rId2"/>
          <a:stretch>
            <a:fillRect/>
          </a:stretch>
        </p:blipFill>
        <p:spPr>
          <a:xfrm>
            <a:off x="9082019" y="4564659"/>
            <a:ext cx="1967855" cy="1418496"/>
          </a:xfrm>
          <a:prstGeom prst="rect">
            <a:avLst/>
          </a:prstGeom>
        </p:spPr>
      </p:pic>
      <p:pic>
        <p:nvPicPr>
          <p:cNvPr id="10" name="Picture 9" descr="Logo&#10;&#10;Description automatically generated with medium confidence">
            <a:extLst>
              <a:ext uri="{FF2B5EF4-FFF2-40B4-BE49-F238E27FC236}">
                <a16:creationId xmlns:a16="http://schemas.microsoft.com/office/drawing/2014/main" id="{20C0980A-7C7F-394D-9AAB-34D3FEF3495C}"/>
              </a:ext>
            </a:extLst>
          </p:cNvPr>
          <p:cNvPicPr>
            <a:picLocks noChangeAspect="1"/>
          </p:cNvPicPr>
          <p:nvPr userDrawn="1"/>
        </p:nvPicPr>
        <p:blipFill>
          <a:blip r:embed="rId3"/>
          <a:stretch>
            <a:fillRect/>
          </a:stretch>
        </p:blipFill>
        <p:spPr>
          <a:xfrm>
            <a:off x="8900339" y="1888433"/>
            <a:ext cx="2331214" cy="1220002"/>
          </a:xfrm>
          <a:prstGeom prst="rect">
            <a:avLst/>
          </a:prstGeom>
        </p:spPr>
      </p:pic>
      <p:pic>
        <p:nvPicPr>
          <p:cNvPr id="14" name="Picture 13" descr="A screenshot of a video game&#10;&#10;Description automatically generated with medium confidence">
            <a:extLst>
              <a:ext uri="{FF2B5EF4-FFF2-40B4-BE49-F238E27FC236}">
                <a16:creationId xmlns:a16="http://schemas.microsoft.com/office/drawing/2014/main" id="{2F413A2B-4E60-E541-86CF-820988F03C39}"/>
              </a:ext>
            </a:extLst>
          </p:cNvPr>
          <p:cNvPicPr>
            <a:picLocks noChangeAspect="1"/>
          </p:cNvPicPr>
          <p:nvPr userDrawn="1"/>
        </p:nvPicPr>
        <p:blipFill>
          <a:blip r:embed="rId4"/>
          <a:stretch>
            <a:fillRect/>
          </a:stretch>
        </p:blipFill>
        <p:spPr>
          <a:xfrm>
            <a:off x="8897546" y="3479521"/>
            <a:ext cx="2336800" cy="850900"/>
          </a:xfrm>
          <a:prstGeom prst="rect">
            <a:avLst/>
          </a:prstGeom>
        </p:spPr>
      </p:pic>
      <p:sp>
        <p:nvSpPr>
          <p:cNvPr id="15" name="TextBox 14">
            <a:extLst>
              <a:ext uri="{FF2B5EF4-FFF2-40B4-BE49-F238E27FC236}">
                <a16:creationId xmlns:a16="http://schemas.microsoft.com/office/drawing/2014/main" id="{21274DB4-53B2-8945-8126-27FF3027459C}"/>
              </a:ext>
            </a:extLst>
          </p:cNvPr>
          <p:cNvSpPr txBox="1"/>
          <p:nvPr userDrawn="1"/>
        </p:nvSpPr>
        <p:spPr>
          <a:xfrm>
            <a:off x="542362" y="1949035"/>
            <a:ext cx="347179" cy="469425"/>
          </a:xfrm>
          <a:prstGeom prst="rect">
            <a:avLst/>
          </a:prstGeom>
        </p:spPr>
        <p:txBody>
          <a:bodyPr vert="horz" wrap="square" lIns="91440" tIns="45720" rIns="91440" bIns="45720" rtlCol="0" anchor="b">
            <a:normAutofit fontScale="92500" lnSpcReduction="10000"/>
          </a:bodyPr>
          <a:lstStyle/>
          <a:p>
            <a:pPr algn="l"/>
            <a:r>
              <a:rPr lang="en-US" sz="2800" b="1" dirty="0">
                <a:solidFill>
                  <a:schemeClr val="accent5"/>
                </a:solidFill>
              </a:rPr>
              <a:t>1</a:t>
            </a:r>
          </a:p>
        </p:txBody>
      </p:sp>
      <p:sp>
        <p:nvSpPr>
          <p:cNvPr id="16" name="TextBox 15">
            <a:extLst>
              <a:ext uri="{FF2B5EF4-FFF2-40B4-BE49-F238E27FC236}">
                <a16:creationId xmlns:a16="http://schemas.microsoft.com/office/drawing/2014/main" id="{25620B4B-65BD-3B40-8411-FD3B9575B549}"/>
              </a:ext>
            </a:extLst>
          </p:cNvPr>
          <p:cNvSpPr txBox="1"/>
          <p:nvPr userDrawn="1"/>
        </p:nvSpPr>
        <p:spPr>
          <a:xfrm>
            <a:off x="542362" y="2941672"/>
            <a:ext cx="347179" cy="469425"/>
          </a:xfrm>
          <a:prstGeom prst="rect">
            <a:avLst/>
          </a:prstGeom>
        </p:spPr>
        <p:txBody>
          <a:bodyPr vert="horz" wrap="square" lIns="91440" tIns="45720" rIns="91440" bIns="45720" rtlCol="0" anchor="b">
            <a:normAutofit fontScale="92500" lnSpcReduction="10000"/>
          </a:bodyPr>
          <a:lstStyle/>
          <a:p>
            <a:pPr algn="l"/>
            <a:r>
              <a:rPr lang="en-US" sz="2800" b="1" dirty="0">
                <a:solidFill>
                  <a:schemeClr val="accent5"/>
                </a:solidFill>
              </a:rPr>
              <a:t>2</a:t>
            </a:r>
          </a:p>
        </p:txBody>
      </p:sp>
      <p:sp>
        <p:nvSpPr>
          <p:cNvPr id="17" name="TextBox 16">
            <a:extLst>
              <a:ext uri="{FF2B5EF4-FFF2-40B4-BE49-F238E27FC236}">
                <a16:creationId xmlns:a16="http://schemas.microsoft.com/office/drawing/2014/main" id="{FAA95DF3-EB26-A147-BA5A-DC3319C2DF04}"/>
              </a:ext>
            </a:extLst>
          </p:cNvPr>
          <p:cNvSpPr txBox="1"/>
          <p:nvPr userDrawn="1"/>
        </p:nvSpPr>
        <p:spPr>
          <a:xfrm>
            <a:off x="542362" y="3904971"/>
            <a:ext cx="347179" cy="469425"/>
          </a:xfrm>
          <a:prstGeom prst="rect">
            <a:avLst/>
          </a:prstGeom>
        </p:spPr>
        <p:txBody>
          <a:bodyPr vert="horz" wrap="square" lIns="91440" tIns="45720" rIns="91440" bIns="45720" rtlCol="0" anchor="b">
            <a:normAutofit fontScale="92500" lnSpcReduction="10000"/>
          </a:bodyPr>
          <a:lstStyle/>
          <a:p>
            <a:pPr algn="l"/>
            <a:r>
              <a:rPr lang="en-US" sz="2800" b="1" dirty="0">
                <a:solidFill>
                  <a:schemeClr val="accent5"/>
                </a:solidFill>
              </a:rPr>
              <a:t>3</a:t>
            </a:r>
          </a:p>
        </p:txBody>
      </p:sp>
      <p:sp>
        <p:nvSpPr>
          <p:cNvPr id="18" name="TextBox 17">
            <a:extLst>
              <a:ext uri="{FF2B5EF4-FFF2-40B4-BE49-F238E27FC236}">
                <a16:creationId xmlns:a16="http://schemas.microsoft.com/office/drawing/2014/main" id="{9BC8F543-E0FF-774C-94C7-29D985899CD5}"/>
              </a:ext>
            </a:extLst>
          </p:cNvPr>
          <p:cNvSpPr txBox="1"/>
          <p:nvPr userDrawn="1"/>
        </p:nvSpPr>
        <p:spPr>
          <a:xfrm>
            <a:off x="542362" y="4912278"/>
            <a:ext cx="347179" cy="469425"/>
          </a:xfrm>
          <a:prstGeom prst="rect">
            <a:avLst/>
          </a:prstGeom>
        </p:spPr>
        <p:txBody>
          <a:bodyPr vert="horz" wrap="square" lIns="91440" tIns="45720" rIns="91440" bIns="45720" rtlCol="0" anchor="b">
            <a:normAutofit fontScale="92500" lnSpcReduction="10000"/>
          </a:bodyPr>
          <a:lstStyle/>
          <a:p>
            <a:pPr algn="l"/>
            <a:r>
              <a:rPr lang="en-US" sz="2800" b="1" dirty="0">
                <a:solidFill>
                  <a:schemeClr val="accent5"/>
                </a:solidFill>
              </a:rPr>
              <a:t>4</a:t>
            </a:r>
          </a:p>
        </p:txBody>
      </p:sp>
      <p:sp>
        <p:nvSpPr>
          <p:cNvPr id="19" name="TextBox 18">
            <a:extLst>
              <a:ext uri="{FF2B5EF4-FFF2-40B4-BE49-F238E27FC236}">
                <a16:creationId xmlns:a16="http://schemas.microsoft.com/office/drawing/2014/main" id="{48D3261C-1DAD-FF47-AB6A-924AEBBA8735}"/>
              </a:ext>
            </a:extLst>
          </p:cNvPr>
          <p:cNvSpPr txBox="1"/>
          <p:nvPr userDrawn="1"/>
        </p:nvSpPr>
        <p:spPr>
          <a:xfrm>
            <a:off x="542362" y="5513730"/>
            <a:ext cx="347179" cy="469425"/>
          </a:xfrm>
          <a:prstGeom prst="rect">
            <a:avLst/>
          </a:prstGeom>
        </p:spPr>
        <p:txBody>
          <a:bodyPr vert="horz" wrap="square" lIns="91440" tIns="45720" rIns="91440" bIns="45720" rtlCol="0" anchor="b">
            <a:normAutofit fontScale="92500" lnSpcReduction="10000"/>
          </a:bodyPr>
          <a:lstStyle/>
          <a:p>
            <a:pPr algn="l"/>
            <a:r>
              <a:rPr lang="en-US" sz="2800" b="1" dirty="0">
                <a:solidFill>
                  <a:schemeClr val="accent5"/>
                </a:solidFill>
              </a:rPr>
              <a:t>5</a:t>
            </a:r>
          </a:p>
        </p:txBody>
      </p:sp>
      <p:sp>
        <p:nvSpPr>
          <p:cNvPr id="20" name="TextBox 19">
            <a:extLst>
              <a:ext uri="{FF2B5EF4-FFF2-40B4-BE49-F238E27FC236}">
                <a16:creationId xmlns:a16="http://schemas.microsoft.com/office/drawing/2014/main" id="{8FC822B1-FED9-3643-86F6-EE6C895B4A33}"/>
              </a:ext>
            </a:extLst>
          </p:cNvPr>
          <p:cNvSpPr txBox="1"/>
          <p:nvPr userDrawn="1"/>
        </p:nvSpPr>
        <p:spPr>
          <a:xfrm>
            <a:off x="838200" y="1981200"/>
            <a:ext cx="7655451" cy="4272905"/>
          </a:xfrm>
          <a:prstGeom prst="rect">
            <a:avLst/>
          </a:prstGeom>
        </p:spPr>
        <p:txBody>
          <a:bodyPr vert="horz" wrap="square" lIns="91440" tIns="45720" rIns="91440" bIns="45720" rtlCol="0" anchor="t">
            <a:normAutofit fontScale="70000" lnSpcReduction="20000"/>
          </a:bodyPr>
          <a:lstStyle/>
          <a:p>
            <a:pPr algn="l">
              <a:lnSpc>
                <a:spcPct val="120000"/>
              </a:lnSpc>
            </a:pPr>
            <a:r>
              <a:rPr lang="en-US" b="1" dirty="0">
                <a:solidFill>
                  <a:schemeClr val="accent1"/>
                </a:solidFill>
              </a:rPr>
              <a:t>Stood up the Bring Back Louisiana COVID-19 vaccination education and outreach campaign,</a:t>
            </a:r>
            <a:r>
              <a:rPr lang="en-US" b="0" dirty="0"/>
              <a:t> rooted in community partnerships and get-out-the-vote tactics, which would ultimately be hailed as best practice by the White House. In less than one year, more than 55% of Louisianans decided to start their COVID-19 vaccination series. </a:t>
            </a:r>
          </a:p>
          <a:p>
            <a:pPr algn="l">
              <a:lnSpc>
                <a:spcPct val="120000"/>
              </a:lnSpc>
            </a:pPr>
            <a:endParaRPr lang="en-US" b="0" dirty="0"/>
          </a:p>
          <a:p>
            <a:pPr algn="l">
              <a:lnSpc>
                <a:spcPct val="120000"/>
              </a:lnSpc>
            </a:pPr>
            <a:r>
              <a:rPr lang="en-US" b="1" dirty="0">
                <a:solidFill>
                  <a:schemeClr val="accent1"/>
                </a:solidFill>
              </a:rPr>
              <a:t>Continued to provide greater access to care through the expansion of Medicaid coverage, </a:t>
            </a:r>
            <a:r>
              <a:rPr lang="en-US" b="0" dirty="0"/>
              <a:t>which began five years ago. As a result, 73% of adults benefitting from the expansion have seen their doctor for medical care. To date, more than 600,000 residents benefit from access to quality healthcare that many otherwise were not able to afford.</a:t>
            </a:r>
          </a:p>
          <a:p>
            <a:pPr algn="l">
              <a:lnSpc>
                <a:spcPct val="120000"/>
              </a:lnSpc>
            </a:pPr>
            <a:endParaRPr lang="en-US" b="0" dirty="0"/>
          </a:p>
          <a:p>
            <a:pPr algn="l">
              <a:lnSpc>
                <a:spcPct val="120000"/>
              </a:lnSpc>
            </a:pPr>
            <a:r>
              <a:rPr lang="en-US" b="1" dirty="0">
                <a:solidFill>
                  <a:schemeClr val="accent1"/>
                </a:solidFill>
              </a:rPr>
              <a:t>Facilitated a decrease in unexpected delivery outcomes among birthing persons who experienced hemorrhage by 20% </a:t>
            </a:r>
            <a:r>
              <a:rPr lang="en-US" b="0" dirty="0"/>
              <a:t>at hospitals participating in the Reducing Maternal Morbidity Initiative. By the end of the initiative, these facilities reduced unexpected outcomes related to hemorrhage by 35%, and by Black birthing people who experienced hemorrhage by 49%.</a:t>
            </a:r>
          </a:p>
          <a:p>
            <a:pPr algn="l">
              <a:lnSpc>
                <a:spcPct val="120000"/>
              </a:lnSpc>
            </a:pPr>
            <a:endParaRPr lang="en-US" b="0" dirty="0"/>
          </a:p>
          <a:p>
            <a:pPr algn="l">
              <a:lnSpc>
                <a:spcPct val="120000"/>
              </a:lnSpc>
            </a:pPr>
            <a:r>
              <a:rPr lang="en-US" b="1" dirty="0">
                <a:solidFill>
                  <a:schemeClr val="accent1"/>
                </a:solidFill>
              </a:rPr>
              <a:t>Implemented the Children’s Medicaid Option, also known as TEFRA, </a:t>
            </a:r>
            <a:r>
              <a:rPr lang="en-US" b="0" dirty="0"/>
              <a:t>which allows certain children under 19 years of age with disabilities to receive Medicaid coverage, regardless of parental income. </a:t>
            </a:r>
          </a:p>
          <a:p>
            <a:pPr algn="l">
              <a:lnSpc>
                <a:spcPct val="120000"/>
              </a:lnSpc>
            </a:pPr>
            <a:endParaRPr lang="en-US" b="0" dirty="0"/>
          </a:p>
          <a:p>
            <a:pPr algn="l">
              <a:lnSpc>
                <a:spcPct val="120000"/>
              </a:lnSpc>
            </a:pPr>
            <a:r>
              <a:rPr lang="en-US" b="1" dirty="0">
                <a:solidFill>
                  <a:schemeClr val="accent1"/>
                </a:solidFill>
              </a:rPr>
              <a:t>WIC Breastfeeding Award of Excellence in the Gold category by USDA </a:t>
            </a:r>
            <a:r>
              <a:rPr lang="en-US" b="0" dirty="0"/>
              <a:t>for providing “exemplary breastfeeding promotion and support activities.” </a:t>
            </a:r>
          </a:p>
          <a:p>
            <a:pPr algn="l">
              <a:lnSpc>
                <a:spcPct val="120000"/>
              </a:lnSpc>
            </a:pPr>
            <a:endParaRPr lang="en-US" b="1" dirty="0"/>
          </a:p>
          <a:p>
            <a:pPr algn="l">
              <a:lnSpc>
                <a:spcPct val="120000"/>
              </a:lnSpc>
            </a:pPr>
            <a:endParaRPr lang="en-US" b="1" dirty="0"/>
          </a:p>
          <a:p>
            <a:pPr algn="l">
              <a:lnSpc>
                <a:spcPct val="120000"/>
              </a:lnSpc>
            </a:pPr>
            <a:endParaRPr lang="en-US" b="1" dirty="0"/>
          </a:p>
          <a:p>
            <a:pPr algn="l">
              <a:lnSpc>
                <a:spcPct val="120000"/>
              </a:lnSpc>
            </a:pPr>
            <a:endParaRPr lang="en-US" b="1" dirty="0"/>
          </a:p>
        </p:txBody>
      </p:sp>
      <p:sp>
        <p:nvSpPr>
          <p:cNvPr id="21" name="TextBox 20">
            <a:extLst>
              <a:ext uri="{FF2B5EF4-FFF2-40B4-BE49-F238E27FC236}">
                <a16:creationId xmlns:a16="http://schemas.microsoft.com/office/drawing/2014/main" id="{F2939739-72E4-4449-8978-1CFD1EB40144}"/>
              </a:ext>
            </a:extLst>
          </p:cNvPr>
          <p:cNvSpPr txBox="1"/>
          <p:nvPr userDrawn="1"/>
        </p:nvSpPr>
        <p:spPr>
          <a:xfrm>
            <a:off x="838198" y="985223"/>
            <a:ext cx="9225091" cy="769441"/>
          </a:xfrm>
          <a:prstGeom prst="rect">
            <a:avLst/>
          </a:prstGeom>
          <a:noFill/>
        </p:spPr>
        <p:txBody>
          <a:bodyPr wrap="square">
            <a:spAutoFit/>
          </a:bodyPr>
          <a:lstStyle/>
          <a:p>
            <a:r>
              <a:rPr lang="en-US" sz="4400" dirty="0">
                <a:solidFill>
                  <a:schemeClr val="tx2"/>
                </a:solidFill>
                <a:latin typeface="+mj-lt"/>
              </a:rPr>
              <a:t>LDH’S top accomplishments from 2021:</a:t>
            </a:r>
          </a:p>
        </p:txBody>
      </p:sp>
      <p:sp>
        <p:nvSpPr>
          <p:cNvPr id="22" name="TextBox 21">
            <a:extLst>
              <a:ext uri="{FF2B5EF4-FFF2-40B4-BE49-F238E27FC236}">
                <a16:creationId xmlns:a16="http://schemas.microsoft.com/office/drawing/2014/main" id="{64DE048E-12D0-6541-9470-86763C286DC4}"/>
              </a:ext>
            </a:extLst>
          </p:cNvPr>
          <p:cNvSpPr txBox="1"/>
          <p:nvPr userDrawn="1"/>
        </p:nvSpPr>
        <p:spPr>
          <a:xfrm>
            <a:off x="1119773" y="914400"/>
            <a:ext cx="0" cy="0"/>
          </a:xfrm>
          <a:prstGeom prst="rect">
            <a:avLst/>
          </a:prstGeom>
        </p:spPr>
        <p:txBody>
          <a:bodyPr vert="horz" wrap="none" lIns="91440" tIns="45720" rIns="91440" bIns="45720" rtlCol="0" anchor="b">
            <a:normAutofit fontScale="25000" lnSpcReduction="20000"/>
          </a:bodyPr>
          <a:lstStyle/>
          <a:p>
            <a:pPr algn="l"/>
            <a:endParaRPr lang="en-US" dirty="0"/>
          </a:p>
        </p:txBody>
      </p:sp>
    </p:spTree>
    <p:extLst>
      <p:ext uri="{BB962C8B-B14F-4D97-AF65-F5344CB8AC3E}">
        <p14:creationId xmlns:p14="http://schemas.microsoft.com/office/powerpoint/2010/main" val="8108582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BA3F21B5-348E-924A-8E32-80CB7AF31961}"/>
              </a:ext>
            </a:extLst>
          </p:cNvPr>
          <p:cNvSpPr>
            <a:spLocks noGrp="1"/>
          </p:cNvSpPr>
          <p:nvPr>
            <p:ph type="pic" idx="1" hasCustomPrompt="1"/>
          </p:nvPr>
        </p:nvSpPr>
        <p:spPr>
          <a:xfrm>
            <a:off x="5183188" y="1981200"/>
            <a:ext cx="7008812" cy="4367213"/>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enter picture </a:t>
            </a:r>
          </a:p>
        </p:txBody>
      </p:sp>
      <p:sp>
        <p:nvSpPr>
          <p:cNvPr id="2" name="Title 1">
            <a:extLst>
              <a:ext uri="{FF2B5EF4-FFF2-40B4-BE49-F238E27FC236}">
                <a16:creationId xmlns:a16="http://schemas.microsoft.com/office/drawing/2014/main" id="{BD1D2B64-3FE3-EB45-BC36-6F9867471730}"/>
              </a:ext>
            </a:extLst>
          </p:cNvPr>
          <p:cNvSpPr>
            <a:spLocks noGrp="1"/>
          </p:cNvSpPr>
          <p:nvPr>
            <p:ph type="title"/>
          </p:nvPr>
        </p:nvSpPr>
        <p:spPr>
          <a:xfrm>
            <a:off x="839788" y="1981200"/>
            <a:ext cx="3932237" cy="1096370"/>
          </a:xfrm>
        </p:spPr>
        <p:txBody>
          <a:bodyPr anchor="b"/>
          <a:lstStyle>
            <a:lvl1pPr>
              <a:defRPr sz="3200"/>
            </a:lvl1pPr>
          </a:lstStyle>
          <a:p>
            <a:r>
              <a:rPr lang="en-US"/>
              <a:t>Click to edit Master title style</a:t>
            </a:r>
            <a:endParaRPr lang="en-US" dirty="0"/>
          </a:p>
        </p:txBody>
      </p:sp>
      <p:sp>
        <p:nvSpPr>
          <p:cNvPr id="4" name="Text Placeholder 3">
            <a:extLst>
              <a:ext uri="{FF2B5EF4-FFF2-40B4-BE49-F238E27FC236}">
                <a16:creationId xmlns:a16="http://schemas.microsoft.com/office/drawing/2014/main" id="{8B31C325-38A7-8C4C-8C44-7AAA31801BA4}"/>
              </a:ext>
            </a:extLst>
          </p:cNvPr>
          <p:cNvSpPr>
            <a:spLocks noGrp="1"/>
          </p:cNvSpPr>
          <p:nvPr>
            <p:ph type="body" sz="half" idx="2"/>
          </p:nvPr>
        </p:nvSpPr>
        <p:spPr>
          <a:xfrm>
            <a:off x="839788" y="3077570"/>
            <a:ext cx="3932237" cy="3278779"/>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8B7B79D7-D6DA-5641-AC18-C13979F674D0}"/>
              </a:ext>
            </a:extLst>
          </p:cNvPr>
          <p:cNvSpPr>
            <a:spLocks noGrp="1"/>
          </p:cNvSpPr>
          <p:nvPr>
            <p:ph type="dt" sz="half" idx="10"/>
          </p:nvPr>
        </p:nvSpPr>
        <p:spPr/>
        <p:txBody>
          <a:bodyPr/>
          <a:lstStyle/>
          <a:p>
            <a:fld id="{0A8AF6DF-F37F-D54D-9938-8984B560C251}" type="datetime1">
              <a:rPr lang="en-US" smtClean="0"/>
              <a:t>9/24/2023</a:t>
            </a:fld>
            <a:endParaRPr lang="en-US"/>
          </a:p>
        </p:txBody>
      </p:sp>
      <p:sp>
        <p:nvSpPr>
          <p:cNvPr id="6" name="Footer Placeholder 5">
            <a:extLst>
              <a:ext uri="{FF2B5EF4-FFF2-40B4-BE49-F238E27FC236}">
                <a16:creationId xmlns:a16="http://schemas.microsoft.com/office/drawing/2014/main" id="{3783B0D9-ECAC-6945-9E4D-1094B0D6848F}"/>
              </a:ext>
            </a:extLst>
          </p:cNvPr>
          <p:cNvSpPr>
            <a:spLocks noGrp="1"/>
          </p:cNvSpPr>
          <p:nvPr>
            <p:ph type="ftr" sz="quarter" idx="11"/>
          </p:nvPr>
        </p:nvSpPr>
        <p:spPr/>
        <p:txBody>
          <a:bodyPr/>
          <a:lstStyle/>
          <a:p>
            <a:pPr algn="ctr"/>
            <a:r>
              <a:rPr lang="en-US" dirty="0"/>
              <a:t>Presentation Name - Edit in Header Footer</a:t>
            </a:r>
          </a:p>
        </p:txBody>
      </p:sp>
      <p:sp>
        <p:nvSpPr>
          <p:cNvPr id="7" name="Slide Number Placeholder 6">
            <a:extLst>
              <a:ext uri="{FF2B5EF4-FFF2-40B4-BE49-F238E27FC236}">
                <a16:creationId xmlns:a16="http://schemas.microsoft.com/office/drawing/2014/main" id="{37C2A8E4-C0C7-DD4E-8A5D-6547FE0212A1}"/>
              </a:ext>
            </a:extLst>
          </p:cNvPr>
          <p:cNvSpPr>
            <a:spLocks noGrp="1"/>
          </p:cNvSpPr>
          <p:nvPr>
            <p:ph type="sldNum" sz="quarter" idx="12"/>
          </p:nvPr>
        </p:nvSpPr>
        <p:spPr/>
        <p:txBody>
          <a:bodyPr/>
          <a:lstStyle/>
          <a:p>
            <a:fld id="{4235A44F-0B46-0144-9406-BEEFAFBECA74}" type="slidenum">
              <a:rPr lang="en-US" smtClean="0"/>
              <a:t>‹#›</a:t>
            </a:fld>
            <a:endParaRPr lang="en-US"/>
          </a:p>
        </p:txBody>
      </p:sp>
      <p:sp>
        <p:nvSpPr>
          <p:cNvPr id="12" name="Text Placeholder 9">
            <a:extLst>
              <a:ext uri="{FF2B5EF4-FFF2-40B4-BE49-F238E27FC236}">
                <a16:creationId xmlns:a16="http://schemas.microsoft.com/office/drawing/2014/main" id="{F42AEE33-8DC6-404A-A388-6D643C02D3A4}"/>
              </a:ext>
            </a:extLst>
          </p:cNvPr>
          <p:cNvSpPr>
            <a:spLocks noGrp="1"/>
          </p:cNvSpPr>
          <p:nvPr>
            <p:ph type="body" sz="quarter" idx="13" hasCustomPrompt="1"/>
          </p:nvPr>
        </p:nvSpPr>
        <p:spPr>
          <a:xfrm>
            <a:off x="838200" y="728663"/>
            <a:ext cx="10548938" cy="1100137"/>
          </a:xfrm>
        </p:spPr>
        <p:txBody>
          <a:bodyPr anchor="ctr">
            <a:normAutofit/>
          </a:bodyPr>
          <a:lstStyle>
            <a:lvl1pPr marL="0" indent="0">
              <a:buFontTx/>
              <a:buNone/>
              <a:defRPr sz="4400">
                <a:solidFill>
                  <a:schemeClr val="tx2"/>
                </a:solidFill>
                <a:latin typeface="+mj-lt"/>
              </a:defRPr>
            </a:lvl1pPr>
          </a:lstStyle>
          <a:p>
            <a:pPr lvl="0"/>
            <a:r>
              <a:rPr lang="en-US" dirty="0"/>
              <a:t>Click to edit Master title style</a:t>
            </a:r>
          </a:p>
        </p:txBody>
      </p:sp>
    </p:spTree>
    <p:extLst>
      <p:ext uri="{BB962C8B-B14F-4D97-AF65-F5344CB8AC3E}">
        <p14:creationId xmlns:p14="http://schemas.microsoft.com/office/powerpoint/2010/main" val="112686460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D602E7-3F83-A84C-B4F2-BF8A4F862D8D}"/>
              </a:ext>
            </a:extLst>
          </p:cNvPr>
          <p:cNvSpPr>
            <a:spLocks noGrp="1"/>
          </p:cNvSpPr>
          <p:nvPr>
            <p:ph type="title"/>
          </p:nvPr>
        </p:nvSpPr>
        <p:spPr/>
        <p:txBody>
          <a:bodyPr/>
          <a:lstStyle/>
          <a:p>
            <a:r>
              <a:rPr lang="en-US"/>
              <a:t>Click to edit Master title style</a:t>
            </a:r>
            <a:endParaRPr lang="en-US" dirty="0"/>
          </a:p>
        </p:txBody>
      </p:sp>
      <p:sp>
        <p:nvSpPr>
          <p:cNvPr id="3" name="Vertical Text Placeholder 2">
            <a:extLst>
              <a:ext uri="{FF2B5EF4-FFF2-40B4-BE49-F238E27FC236}">
                <a16:creationId xmlns:a16="http://schemas.microsoft.com/office/drawing/2014/main" id="{CD4C963D-5756-774A-9FE2-A81A5803E63B}"/>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F243015C-D1A1-1E4B-96A1-F3311CA3F98A}"/>
              </a:ext>
            </a:extLst>
          </p:cNvPr>
          <p:cNvSpPr>
            <a:spLocks noGrp="1"/>
          </p:cNvSpPr>
          <p:nvPr>
            <p:ph type="dt" sz="half" idx="10"/>
          </p:nvPr>
        </p:nvSpPr>
        <p:spPr/>
        <p:txBody>
          <a:bodyPr/>
          <a:lstStyle/>
          <a:p>
            <a:fld id="{3A47EE1E-AC63-BA4B-BF9C-30BF7C91881A}" type="datetime1">
              <a:rPr lang="en-US" smtClean="0"/>
              <a:t>9/24/2023</a:t>
            </a:fld>
            <a:endParaRPr lang="en-US"/>
          </a:p>
        </p:txBody>
      </p:sp>
      <p:sp>
        <p:nvSpPr>
          <p:cNvPr id="5" name="Footer Placeholder 4">
            <a:extLst>
              <a:ext uri="{FF2B5EF4-FFF2-40B4-BE49-F238E27FC236}">
                <a16:creationId xmlns:a16="http://schemas.microsoft.com/office/drawing/2014/main" id="{D5C63F0A-EE46-814C-82BC-F3F068F38F18}"/>
              </a:ext>
            </a:extLst>
          </p:cNvPr>
          <p:cNvSpPr>
            <a:spLocks noGrp="1"/>
          </p:cNvSpPr>
          <p:nvPr>
            <p:ph type="ftr" sz="quarter" idx="11"/>
          </p:nvPr>
        </p:nvSpPr>
        <p:spPr/>
        <p:txBody>
          <a:bodyPr/>
          <a:lstStyle/>
          <a:p>
            <a:pPr algn="ctr"/>
            <a:r>
              <a:rPr lang="en-US" dirty="0"/>
              <a:t>Presentation Name - Edit in Header Footer</a:t>
            </a:r>
          </a:p>
        </p:txBody>
      </p:sp>
      <p:sp>
        <p:nvSpPr>
          <p:cNvPr id="6" name="Slide Number Placeholder 5">
            <a:extLst>
              <a:ext uri="{FF2B5EF4-FFF2-40B4-BE49-F238E27FC236}">
                <a16:creationId xmlns:a16="http://schemas.microsoft.com/office/drawing/2014/main" id="{B756A19B-BF92-5C49-B9EA-E35632476B6C}"/>
              </a:ext>
            </a:extLst>
          </p:cNvPr>
          <p:cNvSpPr>
            <a:spLocks noGrp="1"/>
          </p:cNvSpPr>
          <p:nvPr>
            <p:ph type="sldNum" sz="quarter" idx="12"/>
          </p:nvPr>
        </p:nvSpPr>
        <p:spPr/>
        <p:txBody>
          <a:bodyPr/>
          <a:lstStyle/>
          <a:p>
            <a:fld id="{4235A44F-0B46-0144-9406-BEEFAFBECA74}" type="slidenum">
              <a:rPr lang="en-US" smtClean="0"/>
              <a:t>‹#›</a:t>
            </a:fld>
            <a:endParaRPr lang="en-US"/>
          </a:p>
        </p:txBody>
      </p:sp>
    </p:spTree>
    <p:extLst>
      <p:ext uri="{BB962C8B-B14F-4D97-AF65-F5344CB8AC3E}">
        <p14:creationId xmlns:p14="http://schemas.microsoft.com/office/powerpoint/2010/main" val="327776747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EC40959B-E560-1B44-9BE3-1F14D6FC6102}"/>
              </a:ext>
            </a:extLst>
          </p:cNvPr>
          <p:cNvSpPr>
            <a:spLocks noGrp="1"/>
          </p:cNvSpPr>
          <p:nvPr>
            <p:ph type="title" orient="vert"/>
          </p:nvPr>
        </p:nvSpPr>
        <p:spPr>
          <a:xfrm>
            <a:off x="8724900" y="818865"/>
            <a:ext cx="2628900" cy="5358097"/>
          </a:xfrm>
        </p:spPr>
        <p:txBody>
          <a:bodyPr vert="eaVert"/>
          <a:lstStyle/>
          <a:p>
            <a:r>
              <a:rPr lang="en-US"/>
              <a:t>Click to edit Master title style</a:t>
            </a:r>
            <a:endParaRPr lang="en-US" dirty="0"/>
          </a:p>
        </p:txBody>
      </p:sp>
      <p:sp>
        <p:nvSpPr>
          <p:cNvPr id="3" name="Vertical Text Placeholder 2">
            <a:extLst>
              <a:ext uri="{FF2B5EF4-FFF2-40B4-BE49-F238E27FC236}">
                <a16:creationId xmlns:a16="http://schemas.microsoft.com/office/drawing/2014/main" id="{743B0DED-2F35-154A-822C-34D1660D3391}"/>
              </a:ext>
            </a:extLst>
          </p:cNvPr>
          <p:cNvSpPr>
            <a:spLocks noGrp="1"/>
          </p:cNvSpPr>
          <p:nvPr>
            <p:ph type="body" orient="vert" idx="1"/>
          </p:nvPr>
        </p:nvSpPr>
        <p:spPr>
          <a:xfrm>
            <a:off x="838200" y="818865"/>
            <a:ext cx="7734300" cy="535809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A13E210-7671-264A-9A80-2B0EC4D65A36}"/>
              </a:ext>
            </a:extLst>
          </p:cNvPr>
          <p:cNvSpPr>
            <a:spLocks noGrp="1"/>
          </p:cNvSpPr>
          <p:nvPr>
            <p:ph type="dt" sz="half" idx="10"/>
          </p:nvPr>
        </p:nvSpPr>
        <p:spPr/>
        <p:txBody>
          <a:bodyPr/>
          <a:lstStyle/>
          <a:p>
            <a:fld id="{DB1CAF80-4A1D-E946-ADD6-B1FB95CC31D9}" type="datetime1">
              <a:rPr lang="en-US" smtClean="0"/>
              <a:t>9/24/2023</a:t>
            </a:fld>
            <a:endParaRPr lang="en-US"/>
          </a:p>
        </p:txBody>
      </p:sp>
      <p:sp>
        <p:nvSpPr>
          <p:cNvPr id="5" name="Footer Placeholder 4">
            <a:extLst>
              <a:ext uri="{FF2B5EF4-FFF2-40B4-BE49-F238E27FC236}">
                <a16:creationId xmlns:a16="http://schemas.microsoft.com/office/drawing/2014/main" id="{E2F95768-C0FB-2F46-9FBC-5DD8B3BE2205}"/>
              </a:ext>
            </a:extLst>
          </p:cNvPr>
          <p:cNvSpPr>
            <a:spLocks noGrp="1"/>
          </p:cNvSpPr>
          <p:nvPr>
            <p:ph type="ftr" sz="quarter" idx="11"/>
          </p:nvPr>
        </p:nvSpPr>
        <p:spPr/>
        <p:txBody>
          <a:bodyPr/>
          <a:lstStyle/>
          <a:p>
            <a:pPr algn="ctr"/>
            <a:r>
              <a:rPr lang="en-US" dirty="0"/>
              <a:t>Presentation Name - Edit in Header Footer</a:t>
            </a:r>
          </a:p>
        </p:txBody>
      </p:sp>
      <p:sp>
        <p:nvSpPr>
          <p:cNvPr id="6" name="Slide Number Placeholder 5">
            <a:extLst>
              <a:ext uri="{FF2B5EF4-FFF2-40B4-BE49-F238E27FC236}">
                <a16:creationId xmlns:a16="http://schemas.microsoft.com/office/drawing/2014/main" id="{245343BF-CF79-824B-A9AD-01C49EA7E8EF}"/>
              </a:ext>
            </a:extLst>
          </p:cNvPr>
          <p:cNvSpPr>
            <a:spLocks noGrp="1"/>
          </p:cNvSpPr>
          <p:nvPr>
            <p:ph type="sldNum" sz="quarter" idx="12"/>
          </p:nvPr>
        </p:nvSpPr>
        <p:spPr/>
        <p:txBody>
          <a:bodyPr/>
          <a:lstStyle/>
          <a:p>
            <a:fld id="{4235A44F-0B46-0144-9406-BEEFAFBECA74}" type="slidenum">
              <a:rPr lang="en-US" smtClean="0"/>
              <a:t>‹#›</a:t>
            </a:fld>
            <a:endParaRPr lang="en-US"/>
          </a:p>
        </p:txBody>
      </p:sp>
    </p:spTree>
    <p:extLst>
      <p:ext uri="{BB962C8B-B14F-4D97-AF65-F5344CB8AC3E}">
        <p14:creationId xmlns:p14="http://schemas.microsoft.com/office/powerpoint/2010/main" val="306604265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1_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0AFCD8-039D-AE4F-AE70-226CB6A57ADC}"/>
              </a:ext>
            </a:extLst>
          </p:cNvPr>
          <p:cNvSpPr>
            <a:spLocks noGrp="1"/>
          </p:cNvSpPr>
          <p:nvPr>
            <p:ph type="title"/>
          </p:nvPr>
        </p:nvSpPr>
        <p:spPr>
          <a:xfrm>
            <a:off x="839788" y="1981200"/>
            <a:ext cx="3932237" cy="1056004"/>
          </a:xfrm>
        </p:spPr>
        <p:txBody>
          <a:bodyPr anchor="b"/>
          <a:lstStyle>
            <a:lvl1pPr>
              <a:defRPr sz="3200"/>
            </a:lvl1pPr>
          </a:lstStyle>
          <a:p>
            <a:r>
              <a:rPr lang="en-US" dirty="0"/>
              <a:t>Click to edit Master title style</a:t>
            </a:r>
          </a:p>
        </p:txBody>
      </p:sp>
      <p:sp>
        <p:nvSpPr>
          <p:cNvPr id="4" name="Text Placeholder 3">
            <a:extLst>
              <a:ext uri="{FF2B5EF4-FFF2-40B4-BE49-F238E27FC236}">
                <a16:creationId xmlns:a16="http://schemas.microsoft.com/office/drawing/2014/main" id="{676A9C7D-FE34-7843-846A-72826BFE32C5}"/>
              </a:ext>
            </a:extLst>
          </p:cNvPr>
          <p:cNvSpPr>
            <a:spLocks noGrp="1"/>
          </p:cNvSpPr>
          <p:nvPr>
            <p:ph type="body" sz="half" idx="2"/>
          </p:nvPr>
        </p:nvSpPr>
        <p:spPr>
          <a:xfrm>
            <a:off x="839788" y="3037204"/>
            <a:ext cx="3932237" cy="3222569"/>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3F3B69D0-37A3-574C-B0C9-5C37ED9476D1}"/>
              </a:ext>
            </a:extLst>
          </p:cNvPr>
          <p:cNvSpPr>
            <a:spLocks noGrp="1"/>
          </p:cNvSpPr>
          <p:nvPr>
            <p:ph type="dt" sz="half" idx="10"/>
          </p:nvPr>
        </p:nvSpPr>
        <p:spPr/>
        <p:txBody>
          <a:bodyPr/>
          <a:lstStyle/>
          <a:p>
            <a:fld id="{E48F4A25-C7A2-5C46-A6AE-765B926FAC3D}" type="datetime1">
              <a:rPr lang="en-US" smtClean="0"/>
              <a:t>9/24/2023</a:t>
            </a:fld>
            <a:endParaRPr lang="en-US"/>
          </a:p>
        </p:txBody>
      </p:sp>
      <p:sp>
        <p:nvSpPr>
          <p:cNvPr id="6" name="Footer Placeholder 5">
            <a:extLst>
              <a:ext uri="{FF2B5EF4-FFF2-40B4-BE49-F238E27FC236}">
                <a16:creationId xmlns:a16="http://schemas.microsoft.com/office/drawing/2014/main" id="{611D7556-FA56-F944-9B51-31FC057F35C9}"/>
              </a:ext>
            </a:extLst>
          </p:cNvPr>
          <p:cNvSpPr>
            <a:spLocks noGrp="1"/>
          </p:cNvSpPr>
          <p:nvPr>
            <p:ph type="ftr" sz="quarter" idx="11"/>
          </p:nvPr>
        </p:nvSpPr>
        <p:spPr/>
        <p:txBody>
          <a:bodyPr/>
          <a:lstStyle/>
          <a:p>
            <a:pPr algn="ctr"/>
            <a:r>
              <a:rPr lang="en-US" dirty="0"/>
              <a:t>Presentation Name - Edit in Header Footer</a:t>
            </a:r>
          </a:p>
        </p:txBody>
      </p:sp>
      <p:sp>
        <p:nvSpPr>
          <p:cNvPr id="7" name="Slide Number Placeholder 6">
            <a:extLst>
              <a:ext uri="{FF2B5EF4-FFF2-40B4-BE49-F238E27FC236}">
                <a16:creationId xmlns:a16="http://schemas.microsoft.com/office/drawing/2014/main" id="{88F553BB-F2F9-2E4D-AA0C-6F5E810163C0}"/>
              </a:ext>
            </a:extLst>
          </p:cNvPr>
          <p:cNvSpPr>
            <a:spLocks noGrp="1"/>
          </p:cNvSpPr>
          <p:nvPr>
            <p:ph type="sldNum" sz="quarter" idx="12"/>
          </p:nvPr>
        </p:nvSpPr>
        <p:spPr/>
        <p:txBody>
          <a:bodyPr/>
          <a:lstStyle/>
          <a:p>
            <a:fld id="{4235A44F-0B46-0144-9406-BEEFAFBECA74}" type="slidenum">
              <a:rPr lang="en-US" smtClean="0"/>
              <a:t>‹#›</a:t>
            </a:fld>
            <a:endParaRPr lang="en-US"/>
          </a:p>
        </p:txBody>
      </p:sp>
      <p:graphicFrame>
        <p:nvGraphicFramePr>
          <p:cNvPr id="10" name="Chart 9">
            <a:extLst>
              <a:ext uri="{FF2B5EF4-FFF2-40B4-BE49-F238E27FC236}">
                <a16:creationId xmlns:a16="http://schemas.microsoft.com/office/drawing/2014/main" id="{5E8CE427-AF3F-CA4B-BD39-F1C255A3A0BD}"/>
              </a:ext>
            </a:extLst>
          </p:cNvPr>
          <p:cNvGraphicFramePr/>
          <p:nvPr userDrawn="1">
            <p:extLst>
              <p:ext uri="{D42A27DB-BD31-4B8C-83A1-F6EECF244321}">
                <p14:modId xmlns:p14="http://schemas.microsoft.com/office/powerpoint/2010/main" val="1007628261"/>
              </p:ext>
            </p:extLst>
          </p:nvPr>
        </p:nvGraphicFramePr>
        <p:xfrm>
          <a:off x="4935940" y="1981200"/>
          <a:ext cx="7033147" cy="4375150"/>
        </p:xfrm>
        <a:graphic>
          <a:graphicData uri="http://schemas.openxmlformats.org/drawingml/2006/chart">
            <c:chart xmlns:c="http://schemas.openxmlformats.org/drawingml/2006/chart" xmlns:r="http://schemas.openxmlformats.org/officeDocument/2006/relationships" r:id="rId2"/>
          </a:graphicData>
        </a:graphic>
      </p:graphicFrame>
      <p:sp>
        <p:nvSpPr>
          <p:cNvPr id="22" name="Title Placeholder 1">
            <a:extLst>
              <a:ext uri="{FF2B5EF4-FFF2-40B4-BE49-F238E27FC236}">
                <a16:creationId xmlns:a16="http://schemas.microsoft.com/office/drawing/2014/main" id="{61D4972F-8AA3-EB4F-A89A-90464D02347F}"/>
              </a:ext>
            </a:extLst>
          </p:cNvPr>
          <p:cNvSpPr txBox="1">
            <a:spLocks/>
          </p:cNvSpPr>
          <p:nvPr userDrawn="1"/>
        </p:nvSpPr>
        <p:spPr>
          <a:xfrm>
            <a:off x="838200" y="732430"/>
            <a:ext cx="10515600" cy="109637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2"/>
                </a:solidFill>
                <a:latin typeface="+mj-lt"/>
                <a:ea typeface="+mj-ea"/>
                <a:cs typeface="+mj-cs"/>
              </a:defRPr>
            </a:lvl1pPr>
          </a:lstStyle>
          <a:p>
            <a:r>
              <a:rPr lang="en-US"/>
              <a:t>Click to edit Master title style</a:t>
            </a:r>
            <a:endParaRPr lang="en-US" dirty="0"/>
          </a:p>
        </p:txBody>
      </p:sp>
    </p:spTree>
    <p:extLst>
      <p:ext uri="{BB962C8B-B14F-4D97-AF65-F5344CB8AC3E}">
        <p14:creationId xmlns:p14="http://schemas.microsoft.com/office/powerpoint/2010/main" val="203259998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FINAL SLIDE">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B0992C3C-4946-BF49-B834-AE330CC66657}"/>
              </a:ext>
            </a:extLst>
          </p:cNvPr>
          <p:cNvPicPr>
            <a:picLocks noChangeAspect="1"/>
          </p:cNvPicPr>
          <p:nvPr userDrawn="1"/>
        </p:nvPicPr>
        <p:blipFill>
          <a:blip r:embed="rId2"/>
          <a:stretch>
            <a:fillRect/>
          </a:stretch>
        </p:blipFill>
        <p:spPr>
          <a:xfrm>
            <a:off x="0" y="0"/>
            <a:ext cx="12192000" cy="6858000"/>
          </a:xfrm>
          <a:prstGeom prst="rect">
            <a:avLst/>
          </a:prstGeom>
        </p:spPr>
      </p:pic>
      <p:pic>
        <p:nvPicPr>
          <p:cNvPr id="9" name="Picture 8">
            <a:extLst>
              <a:ext uri="{FF2B5EF4-FFF2-40B4-BE49-F238E27FC236}">
                <a16:creationId xmlns:a16="http://schemas.microsoft.com/office/drawing/2014/main" id="{8E732D33-27F1-6D4E-8F2C-47D1EF5D971D}"/>
              </a:ext>
            </a:extLst>
          </p:cNvPr>
          <p:cNvPicPr>
            <a:picLocks noChangeAspect="1"/>
          </p:cNvPicPr>
          <p:nvPr userDrawn="1"/>
        </p:nvPicPr>
        <p:blipFill>
          <a:blip r:embed="rId3"/>
          <a:stretch>
            <a:fillRect/>
          </a:stretch>
        </p:blipFill>
        <p:spPr>
          <a:xfrm>
            <a:off x="4783065" y="5810890"/>
            <a:ext cx="2625867" cy="661983"/>
          </a:xfrm>
          <a:prstGeom prst="rect">
            <a:avLst/>
          </a:prstGeom>
        </p:spPr>
      </p:pic>
      <p:sp>
        <p:nvSpPr>
          <p:cNvPr id="10" name="Title 1">
            <a:extLst>
              <a:ext uri="{FF2B5EF4-FFF2-40B4-BE49-F238E27FC236}">
                <a16:creationId xmlns:a16="http://schemas.microsoft.com/office/drawing/2014/main" id="{1011E6FD-49BF-9F41-926B-3647E2DC1670}"/>
              </a:ext>
            </a:extLst>
          </p:cNvPr>
          <p:cNvSpPr txBox="1">
            <a:spLocks/>
          </p:cNvSpPr>
          <p:nvPr userDrawn="1"/>
        </p:nvSpPr>
        <p:spPr>
          <a:xfrm>
            <a:off x="3068471" y="2682550"/>
            <a:ext cx="6055056" cy="1260999"/>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000" b="1" kern="1200">
                <a:solidFill>
                  <a:schemeClr val="bg1"/>
                </a:solidFill>
                <a:latin typeface="+mj-lt"/>
                <a:ea typeface="+mj-ea"/>
                <a:cs typeface="+mj-cs"/>
              </a:defRPr>
            </a:lvl1pPr>
          </a:lstStyle>
          <a:p>
            <a:pPr algn="ctr"/>
            <a:r>
              <a:rPr lang="en-US" sz="4800" dirty="0">
                <a:solidFill>
                  <a:schemeClr val="bg1"/>
                </a:solidFill>
              </a:rPr>
              <a:t>THANK YOU</a:t>
            </a:r>
          </a:p>
        </p:txBody>
      </p:sp>
    </p:spTree>
    <p:extLst>
      <p:ext uri="{BB962C8B-B14F-4D97-AF65-F5344CB8AC3E}">
        <p14:creationId xmlns:p14="http://schemas.microsoft.com/office/powerpoint/2010/main" val="1968805248"/>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1_FINAL SLIDE">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B0992C3C-4946-BF49-B834-AE330CC66657}"/>
              </a:ext>
            </a:extLst>
          </p:cNvPr>
          <p:cNvPicPr>
            <a:picLocks noChangeAspect="1"/>
          </p:cNvPicPr>
          <p:nvPr userDrawn="1"/>
        </p:nvPicPr>
        <p:blipFill>
          <a:blip r:embed="rId2"/>
          <a:stretch>
            <a:fillRect/>
          </a:stretch>
        </p:blipFill>
        <p:spPr>
          <a:xfrm>
            <a:off x="0" y="0"/>
            <a:ext cx="12192000" cy="6858000"/>
          </a:xfrm>
          <a:prstGeom prst="rect">
            <a:avLst/>
          </a:prstGeom>
        </p:spPr>
      </p:pic>
      <p:pic>
        <p:nvPicPr>
          <p:cNvPr id="9" name="Picture 8">
            <a:extLst>
              <a:ext uri="{FF2B5EF4-FFF2-40B4-BE49-F238E27FC236}">
                <a16:creationId xmlns:a16="http://schemas.microsoft.com/office/drawing/2014/main" id="{8E732D33-27F1-6D4E-8F2C-47D1EF5D971D}"/>
              </a:ext>
            </a:extLst>
          </p:cNvPr>
          <p:cNvPicPr>
            <a:picLocks noChangeAspect="1"/>
          </p:cNvPicPr>
          <p:nvPr userDrawn="1"/>
        </p:nvPicPr>
        <p:blipFill>
          <a:blip r:embed="rId3"/>
          <a:stretch>
            <a:fillRect/>
          </a:stretch>
        </p:blipFill>
        <p:spPr>
          <a:xfrm>
            <a:off x="4783065" y="5810890"/>
            <a:ext cx="2625867" cy="661983"/>
          </a:xfrm>
          <a:prstGeom prst="rect">
            <a:avLst/>
          </a:prstGeom>
        </p:spPr>
      </p:pic>
      <p:sp>
        <p:nvSpPr>
          <p:cNvPr id="10" name="Title 1">
            <a:extLst>
              <a:ext uri="{FF2B5EF4-FFF2-40B4-BE49-F238E27FC236}">
                <a16:creationId xmlns:a16="http://schemas.microsoft.com/office/drawing/2014/main" id="{1011E6FD-49BF-9F41-926B-3647E2DC1670}"/>
              </a:ext>
            </a:extLst>
          </p:cNvPr>
          <p:cNvSpPr txBox="1">
            <a:spLocks/>
          </p:cNvSpPr>
          <p:nvPr userDrawn="1"/>
        </p:nvSpPr>
        <p:spPr>
          <a:xfrm>
            <a:off x="3013438" y="786017"/>
            <a:ext cx="6055056" cy="1260999"/>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000" b="1" kern="1200">
                <a:solidFill>
                  <a:schemeClr val="bg1"/>
                </a:solidFill>
                <a:latin typeface="+mj-lt"/>
                <a:ea typeface="+mj-ea"/>
                <a:cs typeface="+mj-cs"/>
              </a:defRPr>
            </a:lvl1pPr>
          </a:lstStyle>
          <a:p>
            <a:pPr algn="ctr"/>
            <a:r>
              <a:rPr lang="en-US" sz="4800" dirty="0">
                <a:solidFill>
                  <a:schemeClr val="bg1"/>
                </a:solidFill>
              </a:rPr>
              <a:t>THANK YOU</a:t>
            </a:r>
          </a:p>
        </p:txBody>
      </p:sp>
      <p:sp>
        <p:nvSpPr>
          <p:cNvPr id="3" name="Text Placeholder 2">
            <a:extLst>
              <a:ext uri="{FF2B5EF4-FFF2-40B4-BE49-F238E27FC236}">
                <a16:creationId xmlns:a16="http://schemas.microsoft.com/office/drawing/2014/main" id="{7E1C9EEB-5F26-7A4A-A41A-A018B6A4F5ED}"/>
              </a:ext>
            </a:extLst>
          </p:cNvPr>
          <p:cNvSpPr>
            <a:spLocks noGrp="1"/>
          </p:cNvSpPr>
          <p:nvPr>
            <p:ph type="body" sz="quarter" idx="10" hasCustomPrompt="1"/>
          </p:nvPr>
        </p:nvSpPr>
        <p:spPr>
          <a:xfrm>
            <a:off x="3100916" y="2472258"/>
            <a:ext cx="5880100" cy="393170"/>
          </a:xfrm>
        </p:spPr>
        <p:txBody>
          <a:bodyPr/>
          <a:lstStyle>
            <a:lvl1pPr marL="0" indent="0" algn="ctr">
              <a:buFontTx/>
              <a:buNone/>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dirty="0"/>
              <a:t>PRESENTER’S NAME</a:t>
            </a:r>
          </a:p>
        </p:txBody>
      </p:sp>
      <p:sp>
        <p:nvSpPr>
          <p:cNvPr id="8" name="Text Placeholder 2">
            <a:extLst>
              <a:ext uri="{FF2B5EF4-FFF2-40B4-BE49-F238E27FC236}">
                <a16:creationId xmlns:a16="http://schemas.microsoft.com/office/drawing/2014/main" id="{A16A3631-F4FF-8645-B4E0-E61B336DCFC3}"/>
              </a:ext>
            </a:extLst>
          </p:cNvPr>
          <p:cNvSpPr>
            <a:spLocks noGrp="1"/>
          </p:cNvSpPr>
          <p:nvPr>
            <p:ph type="body" sz="quarter" idx="11" hasCustomPrompt="1"/>
          </p:nvPr>
        </p:nvSpPr>
        <p:spPr>
          <a:xfrm>
            <a:off x="3100916" y="2904057"/>
            <a:ext cx="5880100" cy="325437"/>
          </a:xfrm>
        </p:spPr>
        <p:txBody>
          <a:bodyPr>
            <a:normAutofit/>
          </a:bodyPr>
          <a:lstStyle>
            <a:lvl1pPr marL="0" indent="0" algn="ctr">
              <a:buFontTx/>
              <a:buNone/>
              <a:defRPr sz="1800" i="1">
                <a:solidFill>
                  <a:schemeClr val="bg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dirty="0"/>
              <a:t>Presenter’s Title</a:t>
            </a:r>
          </a:p>
        </p:txBody>
      </p:sp>
      <p:sp>
        <p:nvSpPr>
          <p:cNvPr id="11" name="Text Placeholder 2">
            <a:extLst>
              <a:ext uri="{FF2B5EF4-FFF2-40B4-BE49-F238E27FC236}">
                <a16:creationId xmlns:a16="http://schemas.microsoft.com/office/drawing/2014/main" id="{0B113F4A-CE25-BB46-ABDF-089C90880EBA}"/>
              </a:ext>
            </a:extLst>
          </p:cNvPr>
          <p:cNvSpPr>
            <a:spLocks noGrp="1"/>
          </p:cNvSpPr>
          <p:nvPr>
            <p:ph type="body" sz="quarter" idx="12" hasCustomPrompt="1"/>
          </p:nvPr>
        </p:nvSpPr>
        <p:spPr>
          <a:xfrm>
            <a:off x="3100916" y="3484563"/>
            <a:ext cx="2918885" cy="325437"/>
          </a:xfrm>
        </p:spPr>
        <p:txBody>
          <a:bodyPr>
            <a:normAutofit/>
          </a:bodyPr>
          <a:lstStyle>
            <a:lvl1pPr marL="0" indent="0" algn="r">
              <a:buFontTx/>
              <a:buNone/>
              <a:defRPr sz="1800" i="1">
                <a:solidFill>
                  <a:schemeClr val="bg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dirty="0"/>
              <a:t>E-mail Address</a:t>
            </a:r>
          </a:p>
        </p:txBody>
      </p:sp>
      <p:sp>
        <p:nvSpPr>
          <p:cNvPr id="12" name="Text Placeholder 2">
            <a:extLst>
              <a:ext uri="{FF2B5EF4-FFF2-40B4-BE49-F238E27FC236}">
                <a16:creationId xmlns:a16="http://schemas.microsoft.com/office/drawing/2014/main" id="{E16FC165-9D25-934E-87AE-2A50BAF99258}"/>
              </a:ext>
            </a:extLst>
          </p:cNvPr>
          <p:cNvSpPr>
            <a:spLocks noGrp="1"/>
          </p:cNvSpPr>
          <p:nvPr>
            <p:ph type="body" sz="quarter" idx="13" hasCustomPrompt="1"/>
          </p:nvPr>
        </p:nvSpPr>
        <p:spPr>
          <a:xfrm>
            <a:off x="6172200" y="3484563"/>
            <a:ext cx="2808816" cy="325437"/>
          </a:xfrm>
        </p:spPr>
        <p:txBody>
          <a:bodyPr>
            <a:normAutofit/>
          </a:bodyPr>
          <a:lstStyle>
            <a:lvl1pPr marL="0" indent="0" algn="l">
              <a:buFontTx/>
              <a:buNone/>
              <a:defRPr sz="1800" i="1">
                <a:solidFill>
                  <a:schemeClr val="bg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dirty="0"/>
              <a:t>Phone Number</a:t>
            </a:r>
          </a:p>
        </p:txBody>
      </p:sp>
      <p:cxnSp>
        <p:nvCxnSpPr>
          <p:cNvPr id="5" name="Straight Connector 4">
            <a:extLst>
              <a:ext uri="{FF2B5EF4-FFF2-40B4-BE49-F238E27FC236}">
                <a16:creationId xmlns:a16="http://schemas.microsoft.com/office/drawing/2014/main" id="{90B84F8D-6114-E842-AA6E-BD67C7D34D4A}"/>
              </a:ext>
            </a:extLst>
          </p:cNvPr>
          <p:cNvCxnSpPr/>
          <p:nvPr userDrawn="1"/>
        </p:nvCxnSpPr>
        <p:spPr>
          <a:xfrm>
            <a:off x="6096000" y="3484563"/>
            <a:ext cx="0" cy="325437"/>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699429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3_Section Header">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B8E5D3D5-E7D1-0147-B31A-C76D26253849}"/>
              </a:ext>
            </a:extLst>
          </p:cNvPr>
          <p:cNvSpPr>
            <a:spLocks noGrp="1"/>
          </p:cNvSpPr>
          <p:nvPr>
            <p:ph type="dt" sz="half" idx="10"/>
          </p:nvPr>
        </p:nvSpPr>
        <p:spPr/>
        <p:txBody>
          <a:bodyPr/>
          <a:lstStyle/>
          <a:p>
            <a:fld id="{9646E3F5-F701-6A4D-B52D-F6CA5B927446}" type="datetime1">
              <a:rPr lang="en-US" smtClean="0"/>
              <a:t>9/24/2023</a:t>
            </a:fld>
            <a:endParaRPr lang="en-US"/>
          </a:p>
        </p:txBody>
      </p:sp>
      <p:sp>
        <p:nvSpPr>
          <p:cNvPr id="5" name="Footer Placeholder 4">
            <a:extLst>
              <a:ext uri="{FF2B5EF4-FFF2-40B4-BE49-F238E27FC236}">
                <a16:creationId xmlns:a16="http://schemas.microsoft.com/office/drawing/2014/main" id="{63E9342D-4A6E-A34C-B252-45364A5F9594}"/>
              </a:ext>
            </a:extLst>
          </p:cNvPr>
          <p:cNvSpPr>
            <a:spLocks noGrp="1"/>
          </p:cNvSpPr>
          <p:nvPr>
            <p:ph type="ftr" sz="quarter" idx="11"/>
          </p:nvPr>
        </p:nvSpPr>
        <p:spPr/>
        <p:txBody>
          <a:bodyPr/>
          <a:lstStyle/>
          <a:p>
            <a:pPr algn="ctr"/>
            <a:r>
              <a:rPr lang="en-US" dirty="0"/>
              <a:t>Presentation Name - Edit in Header Footer</a:t>
            </a:r>
          </a:p>
        </p:txBody>
      </p:sp>
      <p:sp>
        <p:nvSpPr>
          <p:cNvPr id="6" name="Slide Number Placeholder 5">
            <a:extLst>
              <a:ext uri="{FF2B5EF4-FFF2-40B4-BE49-F238E27FC236}">
                <a16:creationId xmlns:a16="http://schemas.microsoft.com/office/drawing/2014/main" id="{38D2C949-5653-F54E-9CB2-A5BDF106AB43}"/>
              </a:ext>
            </a:extLst>
          </p:cNvPr>
          <p:cNvSpPr>
            <a:spLocks noGrp="1"/>
          </p:cNvSpPr>
          <p:nvPr>
            <p:ph type="sldNum" sz="quarter" idx="12"/>
          </p:nvPr>
        </p:nvSpPr>
        <p:spPr/>
        <p:txBody>
          <a:bodyPr/>
          <a:lstStyle/>
          <a:p>
            <a:fld id="{4235A44F-0B46-0144-9406-BEEFAFBECA74}" type="slidenum">
              <a:rPr lang="en-US" smtClean="0"/>
              <a:t>‹#›</a:t>
            </a:fld>
            <a:endParaRPr lang="en-US"/>
          </a:p>
        </p:txBody>
      </p:sp>
      <p:pic>
        <p:nvPicPr>
          <p:cNvPr id="11" name="Picture 10" descr="A picture containing arrow&#10;&#10;Description automatically generated">
            <a:extLst>
              <a:ext uri="{FF2B5EF4-FFF2-40B4-BE49-F238E27FC236}">
                <a16:creationId xmlns:a16="http://schemas.microsoft.com/office/drawing/2014/main" id="{F4BE89FD-63BF-2F46-818B-259C60EC7C7E}"/>
              </a:ext>
            </a:extLst>
          </p:cNvPr>
          <p:cNvPicPr>
            <a:picLocks noChangeAspect="1"/>
          </p:cNvPicPr>
          <p:nvPr userDrawn="1"/>
        </p:nvPicPr>
        <p:blipFill>
          <a:blip r:embed="rId2"/>
          <a:stretch>
            <a:fillRect/>
          </a:stretch>
        </p:blipFill>
        <p:spPr>
          <a:xfrm>
            <a:off x="6736564" y="1295508"/>
            <a:ext cx="4876800" cy="4876800"/>
          </a:xfrm>
          <a:prstGeom prst="rect">
            <a:avLst/>
          </a:prstGeom>
        </p:spPr>
      </p:pic>
      <p:sp>
        <p:nvSpPr>
          <p:cNvPr id="13" name="TextBox 12">
            <a:extLst>
              <a:ext uri="{FF2B5EF4-FFF2-40B4-BE49-F238E27FC236}">
                <a16:creationId xmlns:a16="http://schemas.microsoft.com/office/drawing/2014/main" id="{E3476550-4BCB-C445-848B-278C85DB8133}"/>
              </a:ext>
            </a:extLst>
          </p:cNvPr>
          <p:cNvSpPr txBox="1"/>
          <p:nvPr userDrawn="1"/>
        </p:nvSpPr>
        <p:spPr>
          <a:xfrm>
            <a:off x="838200" y="2322675"/>
            <a:ext cx="7626112" cy="1598976"/>
          </a:xfrm>
          <a:prstGeom prst="rect">
            <a:avLst/>
          </a:prstGeom>
        </p:spPr>
        <p:txBody>
          <a:bodyPr vert="horz" wrap="square" lIns="91440" tIns="45720" rIns="91440" bIns="45720" rtlCol="0" anchor="t">
            <a:normAutofit fontScale="85000" lnSpcReduction="10000"/>
          </a:bodyPr>
          <a:lstStyle/>
          <a:p>
            <a:pPr algn="l"/>
            <a:r>
              <a:rPr lang="en-US" b="1" dirty="0">
                <a:solidFill>
                  <a:schemeClr val="accent5"/>
                </a:solidFill>
              </a:rPr>
              <a:t>1) Improve the Health and Well-being of Louisianans with an Emphasis on Prevention </a:t>
            </a:r>
          </a:p>
          <a:p>
            <a:pPr algn="l"/>
            <a:endParaRPr lang="en-US" b="1" dirty="0">
              <a:solidFill>
                <a:schemeClr val="accent5"/>
              </a:solidFill>
            </a:endParaRPr>
          </a:p>
          <a:p>
            <a:pPr algn="l"/>
            <a:r>
              <a:rPr lang="en-US" b="1" dirty="0">
                <a:solidFill>
                  <a:schemeClr val="accent5"/>
                </a:solidFill>
              </a:rPr>
              <a:t>2) Reshape #</a:t>
            </a:r>
            <a:r>
              <a:rPr lang="en-US" b="1" dirty="0" err="1">
                <a:solidFill>
                  <a:schemeClr val="accent5"/>
                </a:solidFill>
              </a:rPr>
              <a:t>TeamLDH</a:t>
            </a:r>
            <a:r>
              <a:rPr lang="en-US" b="1" dirty="0">
                <a:solidFill>
                  <a:schemeClr val="accent5"/>
                </a:solidFill>
              </a:rPr>
              <a:t> Culture</a:t>
            </a:r>
          </a:p>
          <a:p>
            <a:pPr algn="l"/>
            <a:endParaRPr lang="en-US" b="1" dirty="0">
              <a:solidFill>
                <a:schemeClr val="accent5"/>
              </a:solidFill>
            </a:endParaRPr>
          </a:p>
          <a:p>
            <a:pPr algn="l"/>
            <a:r>
              <a:rPr lang="en-US" b="1" dirty="0">
                <a:solidFill>
                  <a:schemeClr val="accent5"/>
                </a:solidFill>
              </a:rPr>
              <a:t>3) Enhance Customer Service, Partnerships, and Community Relations </a:t>
            </a:r>
          </a:p>
          <a:p>
            <a:pPr algn="l"/>
            <a:endParaRPr lang="en-US" b="1" dirty="0">
              <a:solidFill>
                <a:schemeClr val="accent5"/>
              </a:solidFill>
            </a:endParaRPr>
          </a:p>
          <a:p>
            <a:pPr algn="l"/>
            <a:r>
              <a:rPr lang="en-US" b="1" dirty="0">
                <a:solidFill>
                  <a:schemeClr val="accent5"/>
                </a:solidFill>
              </a:rPr>
              <a:t>4) Promote Transparency, Accountability, and Compliance</a:t>
            </a:r>
          </a:p>
          <a:p>
            <a:pPr algn="l"/>
            <a:endParaRPr lang="en-US" b="1" dirty="0">
              <a:solidFill>
                <a:schemeClr val="accent5"/>
              </a:solidFill>
            </a:endParaRPr>
          </a:p>
          <a:p>
            <a:pPr algn="l"/>
            <a:endParaRPr lang="en-US" b="1" dirty="0">
              <a:solidFill>
                <a:schemeClr val="accent5"/>
              </a:solidFill>
            </a:endParaRPr>
          </a:p>
        </p:txBody>
      </p:sp>
      <p:sp>
        <p:nvSpPr>
          <p:cNvPr id="25" name="TextBox 24">
            <a:extLst>
              <a:ext uri="{FF2B5EF4-FFF2-40B4-BE49-F238E27FC236}">
                <a16:creationId xmlns:a16="http://schemas.microsoft.com/office/drawing/2014/main" id="{9388DE73-512C-B54A-95F6-0436E63768DE}"/>
              </a:ext>
            </a:extLst>
          </p:cNvPr>
          <p:cNvSpPr txBox="1"/>
          <p:nvPr userDrawn="1"/>
        </p:nvSpPr>
        <p:spPr>
          <a:xfrm>
            <a:off x="838200" y="4395966"/>
            <a:ext cx="7626112" cy="1246909"/>
          </a:xfrm>
          <a:prstGeom prst="rect">
            <a:avLst/>
          </a:prstGeom>
        </p:spPr>
        <p:txBody>
          <a:bodyPr vert="horz" wrap="square" lIns="91440" tIns="45720" rIns="91440" bIns="45720" rtlCol="0" anchor="t">
            <a:normAutofit fontScale="92500" lnSpcReduction="20000"/>
          </a:bodyPr>
          <a:lstStyle/>
          <a:p>
            <a:pPr lvl="0"/>
            <a:r>
              <a:rPr lang="en-US" b="1" dirty="0">
                <a:solidFill>
                  <a:schemeClr val="accent5"/>
                </a:solidFill>
              </a:rPr>
              <a:t>• 17 initiatives</a:t>
            </a:r>
          </a:p>
          <a:p>
            <a:pPr lvl="0"/>
            <a:endParaRPr lang="en-US" b="1" dirty="0">
              <a:solidFill>
                <a:schemeClr val="accent5"/>
              </a:solidFill>
            </a:endParaRPr>
          </a:p>
          <a:p>
            <a:pPr lvl="0"/>
            <a:r>
              <a:rPr lang="en-US" b="1" dirty="0">
                <a:solidFill>
                  <a:schemeClr val="accent5"/>
                </a:solidFill>
              </a:rPr>
              <a:t>• 42 goals</a:t>
            </a:r>
          </a:p>
          <a:p>
            <a:pPr lvl="0"/>
            <a:endParaRPr lang="en-US" b="1" dirty="0">
              <a:solidFill>
                <a:schemeClr val="accent5"/>
              </a:solidFill>
            </a:endParaRPr>
          </a:p>
          <a:p>
            <a:pPr lvl="0"/>
            <a:r>
              <a:rPr lang="en-US" b="1" dirty="0">
                <a:solidFill>
                  <a:schemeClr val="accent5"/>
                </a:solidFill>
              </a:rPr>
              <a:t>• 260 deliverables</a:t>
            </a:r>
          </a:p>
          <a:p>
            <a:pPr lvl="0"/>
            <a:endParaRPr lang="en-US" b="1" dirty="0">
              <a:solidFill>
                <a:schemeClr val="accent5"/>
              </a:solidFill>
            </a:endParaRPr>
          </a:p>
        </p:txBody>
      </p:sp>
      <p:sp>
        <p:nvSpPr>
          <p:cNvPr id="27" name="TextBox 26">
            <a:extLst>
              <a:ext uri="{FF2B5EF4-FFF2-40B4-BE49-F238E27FC236}">
                <a16:creationId xmlns:a16="http://schemas.microsoft.com/office/drawing/2014/main" id="{B71274AB-0667-3F45-9253-151527CC7638}"/>
              </a:ext>
            </a:extLst>
          </p:cNvPr>
          <p:cNvSpPr txBox="1"/>
          <p:nvPr userDrawn="1"/>
        </p:nvSpPr>
        <p:spPr>
          <a:xfrm>
            <a:off x="838199" y="5713151"/>
            <a:ext cx="7450892" cy="584775"/>
          </a:xfrm>
          <a:prstGeom prst="rect">
            <a:avLst/>
          </a:prstGeom>
          <a:noFill/>
        </p:spPr>
        <p:txBody>
          <a:bodyPr wrap="square">
            <a:spAutoFit/>
          </a:bodyPr>
          <a:lstStyle/>
          <a:p>
            <a:pPr lvl="0"/>
            <a:r>
              <a:rPr lang="en-US" sz="1600" i="1" dirty="0"/>
              <a:t>LDH will report to the public progress in meeting its goals at the end of FY22.</a:t>
            </a:r>
          </a:p>
          <a:p>
            <a:pPr lvl="0"/>
            <a:endParaRPr lang="en-US" sz="1600" i="1" dirty="0"/>
          </a:p>
        </p:txBody>
      </p:sp>
      <p:sp>
        <p:nvSpPr>
          <p:cNvPr id="29" name="TextBox 28">
            <a:extLst>
              <a:ext uri="{FF2B5EF4-FFF2-40B4-BE49-F238E27FC236}">
                <a16:creationId xmlns:a16="http://schemas.microsoft.com/office/drawing/2014/main" id="{DA0FEBCC-69D2-924B-A0C6-E516B6660FEB}"/>
              </a:ext>
            </a:extLst>
          </p:cNvPr>
          <p:cNvSpPr txBox="1"/>
          <p:nvPr userDrawn="1"/>
        </p:nvSpPr>
        <p:spPr>
          <a:xfrm>
            <a:off x="838200" y="1895629"/>
            <a:ext cx="6095184" cy="400110"/>
          </a:xfrm>
          <a:prstGeom prst="rect">
            <a:avLst/>
          </a:prstGeom>
          <a:noFill/>
        </p:spPr>
        <p:txBody>
          <a:bodyPr wrap="square">
            <a:spAutoFit/>
          </a:bodyPr>
          <a:lstStyle/>
          <a:p>
            <a:r>
              <a:rPr lang="en-US" sz="2000" b="1" dirty="0"/>
              <a:t>OUR COMMITMENTS: </a:t>
            </a:r>
          </a:p>
        </p:txBody>
      </p:sp>
      <p:sp>
        <p:nvSpPr>
          <p:cNvPr id="31" name="TextBox 30">
            <a:extLst>
              <a:ext uri="{FF2B5EF4-FFF2-40B4-BE49-F238E27FC236}">
                <a16:creationId xmlns:a16="http://schemas.microsoft.com/office/drawing/2014/main" id="{1D6493F0-64DD-AD4E-96DB-EBE7537A7B22}"/>
              </a:ext>
            </a:extLst>
          </p:cNvPr>
          <p:cNvSpPr txBox="1"/>
          <p:nvPr userDrawn="1"/>
        </p:nvSpPr>
        <p:spPr>
          <a:xfrm>
            <a:off x="838199" y="3979014"/>
            <a:ext cx="6095184" cy="369332"/>
          </a:xfrm>
          <a:prstGeom prst="rect">
            <a:avLst/>
          </a:prstGeom>
          <a:noFill/>
        </p:spPr>
        <p:txBody>
          <a:bodyPr wrap="square">
            <a:spAutoFit/>
          </a:bodyPr>
          <a:lstStyle/>
          <a:p>
            <a:r>
              <a:rPr lang="en-US" b="1" dirty="0"/>
              <a:t>THESE COMMITMENTS ENCOMPASS: </a:t>
            </a:r>
          </a:p>
        </p:txBody>
      </p:sp>
      <p:sp>
        <p:nvSpPr>
          <p:cNvPr id="35" name="TextBox 34">
            <a:extLst>
              <a:ext uri="{FF2B5EF4-FFF2-40B4-BE49-F238E27FC236}">
                <a16:creationId xmlns:a16="http://schemas.microsoft.com/office/drawing/2014/main" id="{3564D9E0-57ED-244A-AD2B-CF1977138900}"/>
              </a:ext>
            </a:extLst>
          </p:cNvPr>
          <p:cNvSpPr txBox="1"/>
          <p:nvPr userDrawn="1"/>
        </p:nvSpPr>
        <p:spPr>
          <a:xfrm>
            <a:off x="838198" y="985223"/>
            <a:ext cx="9225091" cy="769441"/>
          </a:xfrm>
          <a:prstGeom prst="rect">
            <a:avLst/>
          </a:prstGeom>
          <a:noFill/>
        </p:spPr>
        <p:txBody>
          <a:bodyPr wrap="square">
            <a:spAutoFit/>
          </a:bodyPr>
          <a:lstStyle/>
          <a:p>
            <a:r>
              <a:rPr lang="en-US" sz="4400" dirty="0">
                <a:solidFill>
                  <a:schemeClr val="tx2"/>
                </a:solidFill>
                <a:latin typeface="+mj-lt"/>
              </a:rPr>
              <a:t>FY 2022 LDH Business Plan </a:t>
            </a:r>
          </a:p>
        </p:txBody>
      </p:sp>
      <p:sp>
        <p:nvSpPr>
          <p:cNvPr id="2" name="TextBox 1">
            <a:extLst>
              <a:ext uri="{FF2B5EF4-FFF2-40B4-BE49-F238E27FC236}">
                <a16:creationId xmlns:a16="http://schemas.microsoft.com/office/drawing/2014/main" id="{69D75D7D-1B4F-D640-A6D9-785C3487AFC6}"/>
              </a:ext>
            </a:extLst>
          </p:cNvPr>
          <p:cNvSpPr txBox="1"/>
          <p:nvPr userDrawn="1"/>
        </p:nvSpPr>
        <p:spPr>
          <a:xfrm>
            <a:off x="9342967" y="5691876"/>
            <a:ext cx="2345267" cy="254000"/>
          </a:xfrm>
          <a:prstGeom prst="rect">
            <a:avLst/>
          </a:prstGeom>
        </p:spPr>
        <p:txBody>
          <a:bodyPr vert="horz" wrap="square" lIns="91440" tIns="45720" rIns="91440" bIns="45720" rtlCol="0" anchor="b">
            <a:normAutofit fontScale="62500" lnSpcReduction="20000"/>
          </a:bodyPr>
          <a:lstStyle/>
          <a:p>
            <a:pPr algn="l"/>
            <a:r>
              <a:rPr lang="en-US" dirty="0"/>
              <a:t>Click </a:t>
            </a:r>
            <a:r>
              <a:rPr lang="en-US" dirty="0">
                <a:hlinkClick r:id="rId3"/>
              </a:rPr>
              <a:t>HERE</a:t>
            </a:r>
            <a:r>
              <a:rPr lang="en-US" dirty="0"/>
              <a:t> to view full Business Plan.</a:t>
            </a:r>
          </a:p>
        </p:txBody>
      </p:sp>
    </p:spTree>
    <p:extLst>
      <p:ext uri="{BB962C8B-B14F-4D97-AF65-F5344CB8AC3E}">
        <p14:creationId xmlns:p14="http://schemas.microsoft.com/office/powerpoint/2010/main" val="281627492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0D87F57D-493B-F14B-A9F8-09460347436A}"/>
              </a:ext>
            </a:extLst>
          </p:cNvPr>
          <p:cNvPicPr>
            <a:picLocks noChangeAspect="1"/>
          </p:cNvPicPr>
          <p:nvPr userDrawn="1"/>
        </p:nvPicPr>
        <p:blipFill>
          <a:blip r:embed="rId2"/>
          <a:stretch>
            <a:fillRect/>
          </a:stretch>
        </p:blipFill>
        <p:spPr>
          <a:xfrm>
            <a:off x="0" y="-16932"/>
            <a:ext cx="12192000" cy="6858000"/>
          </a:xfrm>
          <a:prstGeom prst="rect">
            <a:avLst/>
          </a:prstGeom>
        </p:spPr>
      </p:pic>
      <p:pic>
        <p:nvPicPr>
          <p:cNvPr id="10" name="Picture 9">
            <a:extLst>
              <a:ext uri="{FF2B5EF4-FFF2-40B4-BE49-F238E27FC236}">
                <a16:creationId xmlns:a16="http://schemas.microsoft.com/office/drawing/2014/main" id="{36E8728F-F0D0-AD42-BDFF-5DAAC14E24D4}"/>
              </a:ext>
            </a:extLst>
          </p:cNvPr>
          <p:cNvPicPr>
            <a:picLocks noChangeAspect="1"/>
          </p:cNvPicPr>
          <p:nvPr userDrawn="1"/>
        </p:nvPicPr>
        <p:blipFill>
          <a:blip r:embed="rId3"/>
          <a:stretch>
            <a:fillRect/>
          </a:stretch>
        </p:blipFill>
        <p:spPr>
          <a:xfrm>
            <a:off x="0" y="2692400"/>
            <a:ext cx="12192000" cy="1473200"/>
          </a:xfrm>
          <a:prstGeom prst="rect">
            <a:avLst/>
          </a:prstGeom>
        </p:spPr>
      </p:pic>
      <p:sp>
        <p:nvSpPr>
          <p:cNvPr id="3" name="Content Placeholder 2">
            <a:extLst>
              <a:ext uri="{FF2B5EF4-FFF2-40B4-BE49-F238E27FC236}">
                <a16:creationId xmlns:a16="http://schemas.microsoft.com/office/drawing/2014/main" id="{B6D337E8-DACA-BC48-9E4D-CF71CFD17C8D}"/>
              </a:ext>
            </a:extLst>
          </p:cNvPr>
          <p:cNvSpPr>
            <a:spLocks noGrp="1"/>
          </p:cNvSpPr>
          <p:nvPr>
            <p:ph idx="1" hasCustomPrompt="1"/>
          </p:nvPr>
        </p:nvSpPr>
        <p:spPr>
          <a:xfrm>
            <a:off x="1319753" y="4300563"/>
            <a:ext cx="10034047" cy="716437"/>
          </a:xfrm>
        </p:spPr>
        <p:txBody>
          <a:bodyPr>
            <a:normAutofit/>
          </a:bodyPr>
          <a:lstStyle>
            <a:lvl1pPr marL="0" indent="0">
              <a:buNone/>
              <a:defRPr sz="2800">
                <a:solidFill>
                  <a:srgbClr val="051E41"/>
                </a:solidFill>
              </a:defRPr>
            </a:lvl1pPr>
          </a:lstStyle>
          <a:p>
            <a:pPr lvl="0"/>
            <a:r>
              <a:rPr lang="en-US" dirty="0"/>
              <a:t>CLICK TO EDIT SUBHEAD </a:t>
            </a:r>
          </a:p>
        </p:txBody>
      </p:sp>
      <p:pic>
        <p:nvPicPr>
          <p:cNvPr id="12" name="Picture 11">
            <a:extLst>
              <a:ext uri="{FF2B5EF4-FFF2-40B4-BE49-F238E27FC236}">
                <a16:creationId xmlns:a16="http://schemas.microsoft.com/office/drawing/2014/main" id="{47489D25-1714-214D-A62B-205E588AB3B9}"/>
              </a:ext>
            </a:extLst>
          </p:cNvPr>
          <p:cNvPicPr>
            <a:picLocks noChangeAspect="1"/>
          </p:cNvPicPr>
          <p:nvPr userDrawn="1"/>
        </p:nvPicPr>
        <p:blipFill>
          <a:blip r:embed="rId4"/>
          <a:stretch>
            <a:fillRect/>
          </a:stretch>
        </p:blipFill>
        <p:spPr>
          <a:xfrm flipV="1">
            <a:off x="0" y="6366933"/>
            <a:ext cx="12192000" cy="486834"/>
          </a:xfrm>
          <a:prstGeom prst="rect">
            <a:avLst/>
          </a:prstGeom>
        </p:spPr>
      </p:pic>
      <p:sp>
        <p:nvSpPr>
          <p:cNvPr id="4" name="Date Placeholder 3">
            <a:extLst>
              <a:ext uri="{FF2B5EF4-FFF2-40B4-BE49-F238E27FC236}">
                <a16:creationId xmlns:a16="http://schemas.microsoft.com/office/drawing/2014/main" id="{9688D3C4-13C8-144C-A126-9C3DA8ACD006}"/>
              </a:ext>
            </a:extLst>
          </p:cNvPr>
          <p:cNvSpPr>
            <a:spLocks noGrp="1"/>
          </p:cNvSpPr>
          <p:nvPr>
            <p:ph type="dt" sz="half" idx="10"/>
          </p:nvPr>
        </p:nvSpPr>
        <p:spPr/>
        <p:txBody>
          <a:bodyPr/>
          <a:lstStyle/>
          <a:p>
            <a:fld id="{2414AF90-EAB2-2D46-8BB0-ED7F257AEEB3}" type="datetime1">
              <a:rPr lang="en-US" smtClean="0"/>
              <a:t>9/24/2023</a:t>
            </a:fld>
            <a:endParaRPr lang="en-US" dirty="0"/>
          </a:p>
        </p:txBody>
      </p:sp>
      <p:sp>
        <p:nvSpPr>
          <p:cNvPr id="5" name="Footer Placeholder 4">
            <a:extLst>
              <a:ext uri="{FF2B5EF4-FFF2-40B4-BE49-F238E27FC236}">
                <a16:creationId xmlns:a16="http://schemas.microsoft.com/office/drawing/2014/main" id="{2A2946DF-FB7E-934B-AF22-395A76B334A5}"/>
              </a:ext>
            </a:extLst>
          </p:cNvPr>
          <p:cNvSpPr>
            <a:spLocks noGrp="1"/>
          </p:cNvSpPr>
          <p:nvPr>
            <p:ph type="ftr" sz="quarter" idx="11"/>
          </p:nvPr>
        </p:nvSpPr>
        <p:spPr/>
        <p:txBody>
          <a:bodyPr/>
          <a:lstStyle/>
          <a:p>
            <a:pPr algn="ctr"/>
            <a:r>
              <a:rPr lang="en-US" dirty="0"/>
              <a:t>Presentation Name - Edit in Header Footer</a:t>
            </a:r>
          </a:p>
        </p:txBody>
      </p:sp>
      <p:sp>
        <p:nvSpPr>
          <p:cNvPr id="6" name="Slide Number Placeholder 5">
            <a:extLst>
              <a:ext uri="{FF2B5EF4-FFF2-40B4-BE49-F238E27FC236}">
                <a16:creationId xmlns:a16="http://schemas.microsoft.com/office/drawing/2014/main" id="{D196BC32-A700-8A44-8685-0262BD2D7C3B}"/>
              </a:ext>
            </a:extLst>
          </p:cNvPr>
          <p:cNvSpPr>
            <a:spLocks noGrp="1"/>
          </p:cNvSpPr>
          <p:nvPr>
            <p:ph type="sldNum" sz="quarter" idx="12"/>
          </p:nvPr>
        </p:nvSpPr>
        <p:spPr>
          <a:xfrm>
            <a:off x="9890078" y="6447336"/>
            <a:ext cx="1463722" cy="365125"/>
          </a:xfrm>
        </p:spPr>
        <p:txBody>
          <a:bodyPr/>
          <a:lstStyle>
            <a:lvl1pPr>
              <a:defRPr>
                <a:solidFill>
                  <a:schemeClr val="bg1"/>
                </a:solidFill>
              </a:defRPr>
            </a:lvl1pPr>
          </a:lstStyle>
          <a:p>
            <a:fld id="{4235A44F-0B46-0144-9406-BEEFAFBECA74}" type="slidenum">
              <a:rPr lang="en-US" smtClean="0"/>
              <a:pPr/>
              <a:t>‹#›</a:t>
            </a:fld>
            <a:endParaRPr lang="en-US" dirty="0"/>
          </a:p>
        </p:txBody>
      </p:sp>
      <p:sp>
        <p:nvSpPr>
          <p:cNvPr id="7" name="TextBox 6">
            <a:extLst>
              <a:ext uri="{FF2B5EF4-FFF2-40B4-BE49-F238E27FC236}">
                <a16:creationId xmlns:a16="http://schemas.microsoft.com/office/drawing/2014/main" id="{2C512963-FFD3-CF47-880C-F4927ED65DAF}"/>
              </a:ext>
            </a:extLst>
          </p:cNvPr>
          <p:cNvSpPr txBox="1"/>
          <p:nvPr userDrawn="1"/>
        </p:nvSpPr>
        <p:spPr>
          <a:xfrm>
            <a:off x="11919045" y="6646460"/>
            <a:ext cx="0" cy="0"/>
          </a:xfrm>
          <a:prstGeom prst="rect">
            <a:avLst/>
          </a:prstGeom>
        </p:spPr>
        <p:txBody>
          <a:bodyPr vert="horz" wrap="none" lIns="91440" tIns="45720" rIns="91440" bIns="45720" rtlCol="0" anchor="b">
            <a:normAutofit fontScale="25000" lnSpcReduction="20000"/>
          </a:bodyPr>
          <a:lstStyle/>
          <a:p>
            <a:pPr algn="l"/>
            <a:endParaRPr lang="en-US" dirty="0"/>
          </a:p>
        </p:txBody>
      </p:sp>
      <p:sp>
        <p:nvSpPr>
          <p:cNvPr id="13" name="Title 1">
            <a:extLst>
              <a:ext uri="{FF2B5EF4-FFF2-40B4-BE49-F238E27FC236}">
                <a16:creationId xmlns:a16="http://schemas.microsoft.com/office/drawing/2014/main" id="{34468EC7-771E-4142-BDBA-302FA64DE9FC}"/>
              </a:ext>
            </a:extLst>
          </p:cNvPr>
          <p:cNvSpPr>
            <a:spLocks noGrp="1"/>
          </p:cNvSpPr>
          <p:nvPr>
            <p:ph type="title" hasCustomPrompt="1"/>
          </p:nvPr>
        </p:nvSpPr>
        <p:spPr>
          <a:xfrm>
            <a:off x="1319753" y="2755664"/>
            <a:ext cx="6271060" cy="1260999"/>
          </a:xfrm>
        </p:spPr>
        <p:txBody>
          <a:bodyPr anchor="ctr">
            <a:normAutofit/>
          </a:bodyPr>
          <a:lstStyle>
            <a:lvl1pPr>
              <a:defRPr sz="4000" b="1">
                <a:solidFill>
                  <a:schemeClr val="bg1"/>
                </a:solidFill>
              </a:defRPr>
            </a:lvl1pPr>
          </a:lstStyle>
          <a:p>
            <a:r>
              <a:rPr lang="en-US" dirty="0"/>
              <a:t>CLICK TO EDIT MASTER TITLE STYLE</a:t>
            </a:r>
          </a:p>
        </p:txBody>
      </p:sp>
      <p:pic>
        <p:nvPicPr>
          <p:cNvPr id="16" name="Picture 15">
            <a:extLst>
              <a:ext uri="{FF2B5EF4-FFF2-40B4-BE49-F238E27FC236}">
                <a16:creationId xmlns:a16="http://schemas.microsoft.com/office/drawing/2014/main" id="{D5DE527B-5E39-364A-AD3A-F893B346C8C2}"/>
              </a:ext>
            </a:extLst>
          </p:cNvPr>
          <p:cNvPicPr>
            <a:picLocks noChangeAspect="1"/>
          </p:cNvPicPr>
          <p:nvPr userDrawn="1"/>
        </p:nvPicPr>
        <p:blipFill>
          <a:blip r:embed="rId5"/>
          <a:stretch>
            <a:fillRect/>
          </a:stretch>
        </p:blipFill>
        <p:spPr>
          <a:xfrm>
            <a:off x="8824994" y="370919"/>
            <a:ext cx="3022600" cy="762000"/>
          </a:xfrm>
          <a:prstGeom prst="rect">
            <a:avLst/>
          </a:prstGeom>
        </p:spPr>
      </p:pic>
    </p:spTree>
    <p:extLst>
      <p:ext uri="{BB962C8B-B14F-4D97-AF65-F5344CB8AC3E}">
        <p14:creationId xmlns:p14="http://schemas.microsoft.com/office/powerpoint/2010/main" val="177514155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2_Title and Content">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51BF654E-6C4D-D942-A7C0-DEF611FA5103}"/>
              </a:ext>
            </a:extLst>
          </p:cNvPr>
          <p:cNvSpPr/>
          <p:nvPr userDrawn="1"/>
        </p:nvSpPr>
        <p:spPr>
          <a:xfrm>
            <a:off x="0" y="-29633"/>
            <a:ext cx="12192000" cy="6887633"/>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extLst>
              <a:ext uri="{FF2B5EF4-FFF2-40B4-BE49-F238E27FC236}">
                <a16:creationId xmlns:a16="http://schemas.microsoft.com/office/drawing/2014/main" id="{36E8728F-F0D0-AD42-BDFF-5DAAC14E24D4}"/>
              </a:ext>
            </a:extLst>
          </p:cNvPr>
          <p:cNvPicPr>
            <a:picLocks noChangeAspect="1"/>
          </p:cNvPicPr>
          <p:nvPr userDrawn="1"/>
        </p:nvPicPr>
        <p:blipFill>
          <a:blip r:embed="rId2"/>
          <a:stretch>
            <a:fillRect/>
          </a:stretch>
        </p:blipFill>
        <p:spPr>
          <a:xfrm>
            <a:off x="0" y="2692400"/>
            <a:ext cx="12192000" cy="1473200"/>
          </a:xfrm>
          <a:prstGeom prst="rect">
            <a:avLst/>
          </a:prstGeom>
        </p:spPr>
      </p:pic>
      <p:sp>
        <p:nvSpPr>
          <p:cNvPr id="9" name="Rectangle 8">
            <a:extLst>
              <a:ext uri="{FF2B5EF4-FFF2-40B4-BE49-F238E27FC236}">
                <a16:creationId xmlns:a16="http://schemas.microsoft.com/office/drawing/2014/main" id="{EBD68DF7-7FA8-EF46-A7C8-E49918E18332}"/>
              </a:ext>
            </a:extLst>
          </p:cNvPr>
          <p:cNvSpPr/>
          <p:nvPr userDrawn="1"/>
        </p:nvSpPr>
        <p:spPr>
          <a:xfrm>
            <a:off x="0" y="6366933"/>
            <a:ext cx="12192000" cy="491067"/>
          </a:xfrm>
          <a:prstGeom prst="rect">
            <a:avLst/>
          </a:prstGeom>
          <a:solidFill>
            <a:srgbClr val="051E4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B6D337E8-DACA-BC48-9E4D-CF71CFD17C8D}"/>
              </a:ext>
            </a:extLst>
          </p:cNvPr>
          <p:cNvSpPr>
            <a:spLocks noGrp="1"/>
          </p:cNvSpPr>
          <p:nvPr>
            <p:ph idx="1" hasCustomPrompt="1"/>
          </p:nvPr>
        </p:nvSpPr>
        <p:spPr>
          <a:xfrm>
            <a:off x="1319753" y="4300563"/>
            <a:ext cx="10034047" cy="716437"/>
          </a:xfrm>
        </p:spPr>
        <p:txBody>
          <a:bodyPr>
            <a:normAutofit/>
          </a:bodyPr>
          <a:lstStyle>
            <a:lvl1pPr marL="0" indent="0">
              <a:buNone/>
              <a:defRPr sz="2800">
                <a:solidFill>
                  <a:srgbClr val="051E41"/>
                </a:solidFill>
              </a:defRPr>
            </a:lvl1pPr>
          </a:lstStyle>
          <a:p>
            <a:pPr lvl="0"/>
            <a:r>
              <a:rPr lang="en-US" dirty="0"/>
              <a:t>CLICK TO EDIT SUBHEAD </a:t>
            </a:r>
          </a:p>
        </p:txBody>
      </p:sp>
      <p:sp>
        <p:nvSpPr>
          <p:cNvPr id="4" name="Date Placeholder 3">
            <a:extLst>
              <a:ext uri="{FF2B5EF4-FFF2-40B4-BE49-F238E27FC236}">
                <a16:creationId xmlns:a16="http://schemas.microsoft.com/office/drawing/2014/main" id="{9688D3C4-13C8-144C-A126-9C3DA8ACD006}"/>
              </a:ext>
            </a:extLst>
          </p:cNvPr>
          <p:cNvSpPr>
            <a:spLocks noGrp="1"/>
          </p:cNvSpPr>
          <p:nvPr>
            <p:ph type="dt" sz="half" idx="10"/>
          </p:nvPr>
        </p:nvSpPr>
        <p:spPr/>
        <p:txBody>
          <a:bodyPr/>
          <a:lstStyle/>
          <a:p>
            <a:fld id="{2414AF90-EAB2-2D46-8BB0-ED7F257AEEB3}" type="datetime1">
              <a:rPr lang="en-US" smtClean="0"/>
              <a:t>9/24/2023</a:t>
            </a:fld>
            <a:endParaRPr lang="en-US" dirty="0"/>
          </a:p>
        </p:txBody>
      </p:sp>
      <p:sp>
        <p:nvSpPr>
          <p:cNvPr id="5" name="Footer Placeholder 4">
            <a:extLst>
              <a:ext uri="{FF2B5EF4-FFF2-40B4-BE49-F238E27FC236}">
                <a16:creationId xmlns:a16="http://schemas.microsoft.com/office/drawing/2014/main" id="{2A2946DF-FB7E-934B-AF22-395A76B334A5}"/>
              </a:ext>
            </a:extLst>
          </p:cNvPr>
          <p:cNvSpPr>
            <a:spLocks noGrp="1"/>
          </p:cNvSpPr>
          <p:nvPr>
            <p:ph type="ftr" sz="quarter" idx="11"/>
          </p:nvPr>
        </p:nvSpPr>
        <p:spPr/>
        <p:txBody>
          <a:bodyPr/>
          <a:lstStyle/>
          <a:p>
            <a:pPr algn="ctr"/>
            <a:r>
              <a:rPr lang="en-US" dirty="0"/>
              <a:t>Presentation Name - Edit in Header Footer</a:t>
            </a:r>
          </a:p>
        </p:txBody>
      </p:sp>
      <p:sp>
        <p:nvSpPr>
          <p:cNvPr id="6" name="Slide Number Placeholder 5">
            <a:extLst>
              <a:ext uri="{FF2B5EF4-FFF2-40B4-BE49-F238E27FC236}">
                <a16:creationId xmlns:a16="http://schemas.microsoft.com/office/drawing/2014/main" id="{D196BC32-A700-8A44-8685-0262BD2D7C3B}"/>
              </a:ext>
            </a:extLst>
          </p:cNvPr>
          <p:cNvSpPr>
            <a:spLocks noGrp="1"/>
          </p:cNvSpPr>
          <p:nvPr>
            <p:ph type="sldNum" sz="quarter" idx="12"/>
          </p:nvPr>
        </p:nvSpPr>
        <p:spPr>
          <a:xfrm>
            <a:off x="9890078" y="6447336"/>
            <a:ext cx="1463722" cy="365125"/>
          </a:xfrm>
        </p:spPr>
        <p:txBody>
          <a:bodyPr/>
          <a:lstStyle>
            <a:lvl1pPr>
              <a:defRPr>
                <a:solidFill>
                  <a:schemeClr val="bg1"/>
                </a:solidFill>
              </a:defRPr>
            </a:lvl1pPr>
          </a:lstStyle>
          <a:p>
            <a:fld id="{4235A44F-0B46-0144-9406-BEEFAFBECA74}" type="slidenum">
              <a:rPr lang="en-US" smtClean="0"/>
              <a:pPr/>
              <a:t>‹#›</a:t>
            </a:fld>
            <a:endParaRPr lang="en-US" dirty="0"/>
          </a:p>
        </p:txBody>
      </p:sp>
      <p:sp>
        <p:nvSpPr>
          <p:cNvPr id="7" name="TextBox 6">
            <a:extLst>
              <a:ext uri="{FF2B5EF4-FFF2-40B4-BE49-F238E27FC236}">
                <a16:creationId xmlns:a16="http://schemas.microsoft.com/office/drawing/2014/main" id="{2C512963-FFD3-CF47-880C-F4927ED65DAF}"/>
              </a:ext>
            </a:extLst>
          </p:cNvPr>
          <p:cNvSpPr txBox="1"/>
          <p:nvPr userDrawn="1"/>
        </p:nvSpPr>
        <p:spPr>
          <a:xfrm>
            <a:off x="11919045" y="6646460"/>
            <a:ext cx="0" cy="0"/>
          </a:xfrm>
          <a:prstGeom prst="rect">
            <a:avLst/>
          </a:prstGeom>
        </p:spPr>
        <p:txBody>
          <a:bodyPr vert="horz" wrap="none" lIns="91440" tIns="45720" rIns="91440" bIns="45720" rtlCol="0" anchor="b">
            <a:normAutofit fontScale="25000" lnSpcReduction="20000"/>
          </a:bodyPr>
          <a:lstStyle/>
          <a:p>
            <a:pPr algn="l"/>
            <a:endParaRPr lang="en-US" dirty="0"/>
          </a:p>
        </p:txBody>
      </p:sp>
      <p:sp>
        <p:nvSpPr>
          <p:cNvPr id="13" name="Title 1">
            <a:extLst>
              <a:ext uri="{FF2B5EF4-FFF2-40B4-BE49-F238E27FC236}">
                <a16:creationId xmlns:a16="http://schemas.microsoft.com/office/drawing/2014/main" id="{CFE7FBBE-B44B-0742-B81B-1D01B83EAA0B}"/>
              </a:ext>
            </a:extLst>
          </p:cNvPr>
          <p:cNvSpPr>
            <a:spLocks noGrp="1"/>
          </p:cNvSpPr>
          <p:nvPr>
            <p:ph type="title" hasCustomPrompt="1"/>
          </p:nvPr>
        </p:nvSpPr>
        <p:spPr>
          <a:xfrm>
            <a:off x="1319753" y="2755664"/>
            <a:ext cx="6271060" cy="1260999"/>
          </a:xfrm>
        </p:spPr>
        <p:txBody>
          <a:bodyPr anchor="ctr">
            <a:normAutofit/>
          </a:bodyPr>
          <a:lstStyle>
            <a:lvl1pPr>
              <a:defRPr sz="4000" b="1">
                <a:solidFill>
                  <a:schemeClr val="bg1"/>
                </a:solidFill>
              </a:defRPr>
            </a:lvl1pPr>
          </a:lstStyle>
          <a:p>
            <a:r>
              <a:rPr lang="en-US" dirty="0"/>
              <a:t>CLICK TO EDIT MASTER TITLE STYLE</a:t>
            </a:r>
          </a:p>
        </p:txBody>
      </p:sp>
      <p:pic>
        <p:nvPicPr>
          <p:cNvPr id="16" name="Picture 15">
            <a:extLst>
              <a:ext uri="{FF2B5EF4-FFF2-40B4-BE49-F238E27FC236}">
                <a16:creationId xmlns:a16="http://schemas.microsoft.com/office/drawing/2014/main" id="{919CCE7D-6890-4846-ABFD-E7E5ABB2FBD4}"/>
              </a:ext>
            </a:extLst>
          </p:cNvPr>
          <p:cNvPicPr>
            <a:picLocks noChangeAspect="1"/>
          </p:cNvPicPr>
          <p:nvPr userDrawn="1"/>
        </p:nvPicPr>
        <p:blipFill>
          <a:blip r:embed="rId3"/>
          <a:stretch>
            <a:fillRect/>
          </a:stretch>
        </p:blipFill>
        <p:spPr>
          <a:xfrm>
            <a:off x="8824994" y="370919"/>
            <a:ext cx="3022600" cy="762000"/>
          </a:xfrm>
          <a:prstGeom prst="rect">
            <a:avLst/>
          </a:prstGeom>
        </p:spPr>
      </p:pic>
    </p:spTree>
    <p:extLst>
      <p:ext uri="{BB962C8B-B14F-4D97-AF65-F5344CB8AC3E}">
        <p14:creationId xmlns:p14="http://schemas.microsoft.com/office/powerpoint/2010/main" val="131054112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D162F209-BF3C-6843-9C27-44B3C9E7C7BF}"/>
              </a:ext>
            </a:extLst>
          </p:cNvPr>
          <p:cNvPicPr>
            <a:picLocks noChangeAspect="1"/>
          </p:cNvPicPr>
          <p:nvPr userDrawn="1"/>
        </p:nvPicPr>
        <p:blipFill>
          <a:blip r:embed="rId2"/>
          <a:stretch>
            <a:fillRect/>
          </a:stretch>
        </p:blipFill>
        <p:spPr>
          <a:xfrm>
            <a:off x="0" y="-12699"/>
            <a:ext cx="12192000" cy="6858000"/>
          </a:xfrm>
          <a:prstGeom prst="rect">
            <a:avLst/>
          </a:prstGeom>
        </p:spPr>
      </p:pic>
      <p:pic>
        <p:nvPicPr>
          <p:cNvPr id="10" name="Picture 9">
            <a:extLst>
              <a:ext uri="{FF2B5EF4-FFF2-40B4-BE49-F238E27FC236}">
                <a16:creationId xmlns:a16="http://schemas.microsoft.com/office/drawing/2014/main" id="{C0BA1B4E-0B92-7D44-88AB-58286C56EF99}"/>
              </a:ext>
            </a:extLst>
          </p:cNvPr>
          <p:cNvPicPr>
            <a:picLocks noChangeAspect="1"/>
          </p:cNvPicPr>
          <p:nvPr userDrawn="1"/>
        </p:nvPicPr>
        <p:blipFill>
          <a:blip r:embed="rId3"/>
          <a:stretch>
            <a:fillRect/>
          </a:stretch>
        </p:blipFill>
        <p:spPr>
          <a:xfrm>
            <a:off x="0" y="6400800"/>
            <a:ext cx="12192000" cy="457200"/>
          </a:xfrm>
          <a:prstGeom prst="rect">
            <a:avLst/>
          </a:prstGeom>
        </p:spPr>
      </p:pic>
      <p:pic>
        <p:nvPicPr>
          <p:cNvPr id="13" name="Picture 12">
            <a:extLst>
              <a:ext uri="{FF2B5EF4-FFF2-40B4-BE49-F238E27FC236}">
                <a16:creationId xmlns:a16="http://schemas.microsoft.com/office/drawing/2014/main" id="{3A5C33A4-7465-5442-8A41-A7CD1015D19A}"/>
              </a:ext>
            </a:extLst>
          </p:cNvPr>
          <p:cNvPicPr>
            <a:picLocks noChangeAspect="1"/>
          </p:cNvPicPr>
          <p:nvPr userDrawn="1"/>
        </p:nvPicPr>
        <p:blipFill>
          <a:blip r:embed="rId4"/>
          <a:stretch>
            <a:fillRect/>
          </a:stretch>
        </p:blipFill>
        <p:spPr>
          <a:xfrm rot="10800000" flipV="1">
            <a:off x="0" y="6396567"/>
            <a:ext cx="12192000" cy="461433"/>
          </a:xfrm>
          <a:prstGeom prst="rect">
            <a:avLst/>
          </a:prstGeom>
        </p:spPr>
      </p:pic>
      <p:sp>
        <p:nvSpPr>
          <p:cNvPr id="4" name="Date Placeholder 3">
            <a:extLst>
              <a:ext uri="{FF2B5EF4-FFF2-40B4-BE49-F238E27FC236}">
                <a16:creationId xmlns:a16="http://schemas.microsoft.com/office/drawing/2014/main" id="{9688D3C4-13C8-144C-A126-9C3DA8ACD006}"/>
              </a:ext>
            </a:extLst>
          </p:cNvPr>
          <p:cNvSpPr>
            <a:spLocks noGrp="1"/>
          </p:cNvSpPr>
          <p:nvPr>
            <p:ph type="dt" sz="half" idx="10"/>
          </p:nvPr>
        </p:nvSpPr>
        <p:spPr/>
        <p:txBody>
          <a:bodyPr/>
          <a:lstStyle/>
          <a:p>
            <a:fld id="{467601FC-9F4A-2C4E-B828-AF56F05B3C9C}" type="datetime1">
              <a:rPr lang="en-US" smtClean="0"/>
              <a:t>9/24/2023</a:t>
            </a:fld>
            <a:endParaRPr lang="en-US"/>
          </a:p>
        </p:txBody>
      </p:sp>
      <p:pic>
        <p:nvPicPr>
          <p:cNvPr id="12" name="Picture 11">
            <a:extLst>
              <a:ext uri="{FF2B5EF4-FFF2-40B4-BE49-F238E27FC236}">
                <a16:creationId xmlns:a16="http://schemas.microsoft.com/office/drawing/2014/main" id="{11B41839-8E07-0241-B47C-6EA436CFFAF1}"/>
              </a:ext>
            </a:extLst>
          </p:cNvPr>
          <p:cNvPicPr>
            <a:picLocks noChangeAspect="1"/>
          </p:cNvPicPr>
          <p:nvPr userDrawn="1"/>
        </p:nvPicPr>
        <p:blipFill>
          <a:blip r:embed="rId5"/>
          <a:stretch>
            <a:fillRect/>
          </a:stretch>
        </p:blipFill>
        <p:spPr>
          <a:xfrm>
            <a:off x="0" y="2692400"/>
            <a:ext cx="12192000" cy="1473200"/>
          </a:xfrm>
          <a:prstGeom prst="rect">
            <a:avLst/>
          </a:prstGeom>
        </p:spPr>
      </p:pic>
      <p:sp>
        <p:nvSpPr>
          <p:cNvPr id="18" name="Content Placeholder 2">
            <a:extLst>
              <a:ext uri="{FF2B5EF4-FFF2-40B4-BE49-F238E27FC236}">
                <a16:creationId xmlns:a16="http://schemas.microsoft.com/office/drawing/2014/main" id="{915A8DBA-3D57-B445-A96C-614190AEE6EC}"/>
              </a:ext>
            </a:extLst>
          </p:cNvPr>
          <p:cNvSpPr>
            <a:spLocks noGrp="1"/>
          </p:cNvSpPr>
          <p:nvPr>
            <p:ph idx="1" hasCustomPrompt="1"/>
          </p:nvPr>
        </p:nvSpPr>
        <p:spPr>
          <a:xfrm>
            <a:off x="1319753" y="4300563"/>
            <a:ext cx="10034047" cy="716437"/>
          </a:xfrm>
        </p:spPr>
        <p:txBody>
          <a:bodyPr>
            <a:normAutofit/>
          </a:bodyPr>
          <a:lstStyle>
            <a:lvl1pPr marL="0" indent="0">
              <a:buNone/>
              <a:defRPr sz="2800">
                <a:solidFill>
                  <a:srgbClr val="051E41"/>
                </a:solidFill>
              </a:defRPr>
            </a:lvl1pPr>
          </a:lstStyle>
          <a:p>
            <a:pPr lvl="0"/>
            <a:r>
              <a:rPr lang="en-US" dirty="0"/>
              <a:t>CLICK TO EDIT SUBHEAD </a:t>
            </a:r>
          </a:p>
        </p:txBody>
      </p:sp>
      <p:sp>
        <p:nvSpPr>
          <p:cNvPr id="20" name="Slide Number Placeholder 5">
            <a:extLst>
              <a:ext uri="{FF2B5EF4-FFF2-40B4-BE49-F238E27FC236}">
                <a16:creationId xmlns:a16="http://schemas.microsoft.com/office/drawing/2014/main" id="{8511452A-03C1-F04A-8084-23AC79627B55}"/>
              </a:ext>
            </a:extLst>
          </p:cNvPr>
          <p:cNvSpPr txBox="1">
            <a:spLocks/>
          </p:cNvSpPr>
          <p:nvPr userDrawn="1"/>
        </p:nvSpPr>
        <p:spPr>
          <a:xfrm>
            <a:off x="10052145" y="6422387"/>
            <a:ext cx="1463722"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4235A44F-0B46-0144-9406-BEEFAFBECA74}" type="slidenum">
              <a:rPr lang="en-US" smtClean="0"/>
              <a:pPr/>
              <a:t>‹#›</a:t>
            </a:fld>
            <a:endParaRPr lang="en-US" dirty="0"/>
          </a:p>
        </p:txBody>
      </p:sp>
      <p:sp>
        <p:nvSpPr>
          <p:cNvPr id="5" name="Footer Placeholder 4">
            <a:extLst>
              <a:ext uri="{FF2B5EF4-FFF2-40B4-BE49-F238E27FC236}">
                <a16:creationId xmlns:a16="http://schemas.microsoft.com/office/drawing/2014/main" id="{2A2946DF-FB7E-934B-AF22-395A76B334A5}"/>
              </a:ext>
            </a:extLst>
          </p:cNvPr>
          <p:cNvSpPr>
            <a:spLocks noGrp="1"/>
          </p:cNvSpPr>
          <p:nvPr>
            <p:ph type="ftr" sz="quarter" idx="11"/>
          </p:nvPr>
        </p:nvSpPr>
        <p:spPr/>
        <p:txBody>
          <a:bodyPr/>
          <a:lstStyle/>
          <a:p>
            <a:pPr algn="ctr"/>
            <a:r>
              <a:rPr lang="en-US" dirty="0"/>
              <a:t>Presentation Name - Edit in Header Footer</a:t>
            </a:r>
          </a:p>
        </p:txBody>
      </p:sp>
      <p:sp>
        <p:nvSpPr>
          <p:cNvPr id="21" name="Date Placeholder 3">
            <a:extLst>
              <a:ext uri="{FF2B5EF4-FFF2-40B4-BE49-F238E27FC236}">
                <a16:creationId xmlns:a16="http://schemas.microsoft.com/office/drawing/2014/main" id="{ECCC76F9-2D2D-CF48-86F2-6DEFD72FFCC6}"/>
              </a:ext>
            </a:extLst>
          </p:cNvPr>
          <p:cNvSpPr txBox="1">
            <a:spLocks/>
          </p:cNvSpPr>
          <p:nvPr userDrawn="1"/>
        </p:nvSpPr>
        <p:spPr>
          <a:xfrm>
            <a:off x="956592" y="6446837"/>
            <a:ext cx="990600" cy="365125"/>
          </a:xfrm>
          <a:prstGeom prst="rect">
            <a:avLst/>
          </a:prstGeom>
        </p:spPr>
        <p:txBody>
          <a:bodyPr vert="horz" lIns="91440" tIns="45720" rIns="91440" bIns="45720" rtlCol="0" anchor="ctr"/>
          <a:lstStyle>
            <a:defPPr>
              <a:defRPr lang="en-US"/>
            </a:defPPr>
            <a:lvl1pPr marL="0" algn="l" defTabSz="914400" rtl="0" eaLnBrk="1" latinLnBrk="0" hangingPunct="1">
              <a:defRPr sz="14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p>
        </p:txBody>
      </p:sp>
      <p:sp>
        <p:nvSpPr>
          <p:cNvPr id="14" name="Title 1">
            <a:extLst>
              <a:ext uri="{FF2B5EF4-FFF2-40B4-BE49-F238E27FC236}">
                <a16:creationId xmlns:a16="http://schemas.microsoft.com/office/drawing/2014/main" id="{5E3794CF-AFDE-4140-95A1-23DC9B9B6C7C}"/>
              </a:ext>
            </a:extLst>
          </p:cNvPr>
          <p:cNvSpPr>
            <a:spLocks noGrp="1"/>
          </p:cNvSpPr>
          <p:nvPr>
            <p:ph type="title" hasCustomPrompt="1"/>
          </p:nvPr>
        </p:nvSpPr>
        <p:spPr>
          <a:xfrm>
            <a:off x="1319753" y="2755664"/>
            <a:ext cx="6271060" cy="1260999"/>
          </a:xfrm>
        </p:spPr>
        <p:txBody>
          <a:bodyPr anchor="ctr">
            <a:normAutofit/>
          </a:bodyPr>
          <a:lstStyle>
            <a:lvl1pPr>
              <a:defRPr sz="4000" b="1">
                <a:solidFill>
                  <a:schemeClr val="bg1"/>
                </a:solidFill>
              </a:defRPr>
            </a:lvl1pPr>
          </a:lstStyle>
          <a:p>
            <a:r>
              <a:rPr lang="en-US" dirty="0"/>
              <a:t>CLICK TO EDIT MASTER TITLE STYLE</a:t>
            </a:r>
          </a:p>
        </p:txBody>
      </p:sp>
      <p:pic>
        <p:nvPicPr>
          <p:cNvPr id="17" name="Picture 16">
            <a:extLst>
              <a:ext uri="{FF2B5EF4-FFF2-40B4-BE49-F238E27FC236}">
                <a16:creationId xmlns:a16="http://schemas.microsoft.com/office/drawing/2014/main" id="{8D609647-7C30-724A-9766-6A72A52E30C2}"/>
              </a:ext>
            </a:extLst>
          </p:cNvPr>
          <p:cNvPicPr>
            <a:picLocks noChangeAspect="1"/>
          </p:cNvPicPr>
          <p:nvPr userDrawn="1"/>
        </p:nvPicPr>
        <p:blipFill>
          <a:blip r:embed="rId6"/>
          <a:stretch>
            <a:fillRect/>
          </a:stretch>
        </p:blipFill>
        <p:spPr>
          <a:xfrm>
            <a:off x="8824994" y="370919"/>
            <a:ext cx="3022600" cy="762000"/>
          </a:xfrm>
          <a:prstGeom prst="rect">
            <a:avLst/>
          </a:prstGeom>
        </p:spPr>
      </p:pic>
    </p:spTree>
    <p:extLst>
      <p:ext uri="{BB962C8B-B14F-4D97-AF65-F5344CB8AC3E}">
        <p14:creationId xmlns:p14="http://schemas.microsoft.com/office/powerpoint/2010/main" val="1398804187"/>
      </p:ext>
    </p:extLst>
  </p:cSld>
  <p:clrMapOvr>
    <a:masterClrMapping/>
  </p:clrMapOvr>
  <p:extLst>
    <p:ext uri="{DCECCB84-F9BA-43D5-87BE-67443E8EF086}">
      <p15:sldGuideLst xmlns:p15="http://schemas.microsoft.com/office/powerpoint/2012/main">
        <p15:guide id="1" orient="horz" pos="2472" userDrawn="1">
          <p15:clr>
            <a:srgbClr val="FBAE40"/>
          </p15:clr>
        </p15:guide>
        <p15:guide id="2" pos="3840" userDrawn="1">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4_Title and Content">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D162F209-BF3C-6843-9C27-44B3C9E7C7BF}"/>
              </a:ext>
            </a:extLst>
          </p:cNvPr>
          <p:cNvPicPr>
            <a:picLocks noChangeAspect="1"/>
          </p:cNvPicPr>
          <p:nvPr userDrawn="1"/>
        </p:nvPicPr>
        <p:blipFill>
          <a:blip r:embed="rId2"/>
          <a:stretch>
            <a:fillRect/>
          </a:stretch>
        </p:blipFill>
        <p:spPr>
          <a:xfrm>
            <a:off x="0" y="-12699"/>
            <a:ext cx="12192000" cy="6858000"/>
          </a:xfrm>
          <a:prstGeom prst="rect">
            <a:avLst/>
          </a:prstGeom>
        </p:spPr>
      </p:pic>
      <p:pic>
        <p:nvPicPr>
          <p:cNvPr id="10" name="Picture 9">
            <a:extLst>
              <a:ext uri="{FF2B5EF4-FFF2-40B4-BE49-F238E27FC236}">
                <a16:creationId xmlns:a16="http://schemas.microsoft.com/office/drawing/2014/main" id="{C0BA1B4E-0B92-7D44-88AB-58286C56EF99}"/>
              </a:ext>
            </a:extLst>
          </p:cNvPr>
          <p:cNvPicPr>
            <a:picLocks noChangeAspect="1"/>
          </p:cNvPicPr>
          <p:nvPr userDrawn="1"/>
        </p:nvPicPr>
        <p:blipFill>
          <a:blip r:embed="rId3"/>
          <a:stretch>
            <a:fillRect/>
          </a:stretch>
        </p:blipFill>
        <p:spPr>
          <a:xfrm>
            <a:off x="0" y="6400800"/>
            <a:ext cx="12192000" cy="457200"/>
          </a:xfrm>
          <a:prstGeom prst="rect">
            <a:avLst/>
          </a:prstGeom>
        </p:spPr>
      </p:pic>
      <p:sp>
        <p:nvSpPr>
          <p:cNvPr id="14" name="Rectangle 13">
            <a:extLst>
              <a:ext uri="{FF2B5EF4-FFF2-40B4-BE49-F238E27FC236}">
                <a16:creationId xmlns:a16="http://schemas.microsoft.com/office/drawing/2014/main" id="{4EABFFFF-9437-0B44-8EAC-7E21F7DE574B}"/>
              </a:ext>
            </a:extLst>
          </p:cNvPr>
          <p:cNvSpPr/>
          <p:nvPr userDrawn="1"/>
        </p:nvSpPr>
        <p:spPr>
          <a:xfrm>
            <a:off x="0" y="6366933"/>
            <a:ext cx="12192000" cy="491067"/>
          </a:xfrm>
          <a:prstGeom prst="rect">
            <a:avLst/>
          </a:prstGeom>
          <a:solidFill>
            <a:srgbClr val="051E4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Date Placeholder 3">
            <a:extLst>
              <a:ext uri="{FF2B5EF4-FFF2-40B4-BE49-F238E27FC236}">
                <a16:creationId xmlns:a16="http://schemas.microsoft.com/office/drawing/2014/main" id="{9688D3C4-13C8-144C-A126-9C3DA8ACD006}"/>
              </a:ext>
            </a:extLst>
          </p:cNvPr>
          <p:cNvSpPr>
            <a:spLocks noGrp="1"/>
          </p:cNvSpPr>
          <p:nvPr>
            <p:ph type="dt" sz="half" idx="10"/>
          </p:nvPr>
        </p:nvSpPr>
        <p:spPr/>
        <p:txBody>
          <a:bodyPr/>
          <a:lstStyle/>
          <a:p>
            <a:fld id="{467601FC-9F4A-2C4E-B828-AF56F05B3C9C}" type="datetime1">
              <a:rPr lang="en-US" smtClean="0"/>
              <a:t>9/24/2023</a:t>
            </a:fld>
            <a:endParaRPr lang="en-US"/>
          </a:p>
        </p:txBody>
      </p:sp>
      <p:pic>
        <p:nvPicPr>
          <p:cNvPr id="12" name="Picture 11">
            <a:extLst>
              <a:ext uri="{FF2B5EF4-FFF2-40B4-BE49-F238E27FC236}">
                <a16:creationId xmlns:a16="http://schemas.microsoft.com/office/drawing/2014/main" id="{11B41839-8E07-0241-B47C-6EA436CFFAF1}"/>
              </a:ext>
            </a:extLst>
          </p:cNvPr>
          <p:cNvPicPr>
            <a:picLocks noChangeAspect="1"/>
          </p:cNvPicPr>
          <p:nvPr userDrawn="1"/>
        </p:nvPicPr>
        <p:blipFill>
          <a:blip r:embed="rId4"/>
          <a:stretch>
            <a:fillRect/>
          </a:stretch>
        </p:blipFill>
        <p:spPr>
          <a:xfrm>
            <a:off x="0" y="2692400"/>
            <a:ext cx="12192000" cy="1473200"/>
          </a:xfrm>
          <a:prstGeom prst="rect">
            <a:avLst/>
          </a:prstGeom>
        </p:spPr>
      </p:pic>
      <p:sp>
        <p:nvSpPr>
          <p:cNvPr id="18" name="Content Placeholder 2">
            <a:extLst>
              <a:ext uri="{FF2B5EF4-FFF2-40B4-BE49-F238E27FC236}">
                <a16:creationId xmlns:a16="http://schemas.microsoft.com/office/drawing/2014/main" id="{915A8DBA-3D57-B445-A96C-614190AEE6EC}"/>
              </a:ext>
            </a:extLst>
          </p:cNvPr>
          <p:cNvSpPr>
            <a:spLocks noGrp="1"/>
          </p:cNvSpPr>
          <p:nvPr>
            <p:ph idx="1" hasCustomPrompt="1"/>
          </p:nvPr>
        </p:nvSpPr>
        <p:spPr>
          <a:xfrm>
            <a:off x="1319753" y="4300563"/>
            <a:ext cx="10034047" cy="716437"/>
          </a:xfrm>
        </p:spPr>
        <p:txBody>
          <a:bodyPr>
            <a:normAutofit/>
          </a:bodyPr>
          <a:lstStyle>
            <a:lvl1pPr marL="0" indent="0">
              <a:buNone/>
              <a:defRPr sz="2800">
                <a:solidFill>
                  <a:srgbClr val="051E41"/>
                </a:solidFill>
              </a:defRPr>
            </a:lvl1pPr>
          </a:lstStyle>
          <a:p>
            <a:pPr lvl="0"/>
            <a:r>
              <a:rPr lang="en-US" dirty="0"/>
              <a:t>CLICK TO EDIT SUBHEAD </a:t>
            </a:r>
          </a:p>
        </p:txBody>
      </p:sp>
      <p:sp>
        <p:nvSpPr>
          <p:cNvPr id="20" name="Slide Number Placeholder 5">
            <a:extLst>
              <a:ext uri="{FF2B5EF4-FFF2-40B4-BE49-F238E27FC236}">
                <a16:creationId xmlns:a16="http://schemas.microsoft.com/office/drawing/2014/main" id="{8511452A-03C1-F04A-8084-23AC79627B55}"/>
              </a:ext>
            </a:extLst>
          </p:cNvPr>
          <p:cNvSpPr txBox="1">
            <a:spLocks/>
          </p:cNvSpPr>
          <p:nvPr userDrawn="1"/>
        </p:nvSpPr>
        <p:spPr>
          <a:xfrm>
            <a:off x="10052145" y="6422387"/>
            <a:ext cx="1463722"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4235A44F-0B46-0144-9406-BEEFAFBECA74}" type="slidenum">
              <a:rPr lang="en-US" smtClean="0"/>
              <a:pPr/>
              <a:t>‹#›</a:t>
            </a:fld>
            <a:endParaRPr lang="en-US" dirty="0"/>
          </a:p>
        </p:txBody>
      </p:sp>
      <p:sp>
        <p:nvSpPr>
          <p:cNvPr id="5" name="Footer Placeholder 4">
            <a:extLst>
              <a:ext uri="{FF2B5EF4-FFF2-40B4-BE49-F238E27FC236}">
                <a16:creationId xmlns:a16="http://schemas.microsoft.com/office/drawing/2014/main" id="{2A2946DF-FB7E-934B-AF22-395A76B334A5}"/>
              </a:ext>
            </a:extLst>
          </p:cNvPr>
          <p:cNvSpPr>
            <a:spLocks noGrp="1"/>
          </p:cNvSpPr>
          <p:nvPr>
            <p:ph type="ftr" sz="quarter" idx="11"/>
          </p:nvPr>
        </p:nvSpPr>
        <p:spPr/>
        <p:txBody>
          <a:bodyPr/>
          <a:lstStyle/>
          <a:p>
            <a:pPr algn="ctr"/>
            <a:r>
              <a:rPr lang="en-US" dirty="0"/>
              <a:t>Presentation Name - Edit in Header Footer</a:t>
            </a:r>
          </a:p>
        </p:txBody>
      </p:sp>
      <p:sp>
        <p:nvSpPr>
          <p:cNvPr id="21" name="Date Placeholder 3">
            <a:extLst>
              <a:ext uri="{FF2B5EF4-FFF2-40B4-BE49-F238E27FC236}">
                <a16:creationId xmlns:a16="http://schemas.microsoft.com/office/drawing/2014/main" id="{ECCC76F9-2D2D-CF48-86F2-6DEFD72FFCC6}"/>
              </a:ext>
            </a:extLst>
          </p:cNvPr>
          <p:cNvSpPr txBox="1">
            <a:spLocks/>
          </p:cNvSpPr>
          <p:nvPr userDrawn="1"/>
        </p:nvSpPr>
        <p:spPr>
          <a:xfrm>
            <a:off x="956592" y="6446837"/>
            <a:ext cx="990600" cy="365125"/>
          </a:xfrm>
          <a:prstGeom prst="rect">
            <a:avLst/>
          </a:prstGeom>
        </p:spPr>
        <p:txBody>
          <a:bodyPr vert="horz" lIns="91440" tIns="45720" rIns="91440" bIns="45720" rtlCol="0" anchor="ctr"/>
          <a:lstStyle>
            <a:defPPr>
              <a:defRPr lang="en-US"/>
            </a:defPPr>
            <a:lvl1pPr marL="0" algn="l" defTabSz="914400" rtl="0" eaLnBrk="1" latinLnBrk="0" hangingPunct="1">
              <a:defRPr sz="14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p>
        </p:txBody>
      </p:sp>
      <p:sp>
        <p:nvSpPr>
          <p:cNvPr id="15" name="Title 1">
            <a:extLst>
              <a:ext uri="{FF2B5EF4-FFF2-40B4-BE49-F238E27FC236}">
                <a16:creationId xmlns:a16="http://schemas.microsoft.com/office/drawing/2014/main" id="{0E7C8BD5-559E-C041-9A39-DEB697DD8AC5}"/>
              </a:ext>
            </a:extLst>
          </p:cNvPr>
          <p:cNvSpPr>
            <a:spLocks noGrp="1"/>
          </p:cNvSpPr>
          <p:nvPr>
            <p:ph type="title" hasCustomPrompt="1"/>
          </p:nvPr>
        </p:nvSpPr>
        <p:spPr>
          <a:xfrm>
            <a:off x="1319753" y="2755664"/>
            <a:ext cx="6271060" cy="1260999"/>
          </a:xfrm>
        </p:spPr>
        <p:txBody>
          <a:bodyPr anchor="ctr">
            <a:normAutofit/>
          </a:bodyPr>
          <a:lstStyle>
            <a:lvl1pPr>
              <a:defRPr sz="4000" b="1">
                <a:solidFill>
                  <a:schemeClr val="bg1"/>
                </a:solidFill>
              </a:defRPr>
            </a:lvl1pPr>
          </a:lstStyle>
          <a:p>
            <a:r>
              <a:rPr lang="en-US" dirty="0"/>
              <a:t>CLICK TO EDIT MASTER TITLE STYLE</a:t>
            </a:r>
          </a:p>
        </p:txBody>
      </p:sp>
      <p:pic>
        <p:nvPicPr>
          <p:cNvPr id="17" name="Picture 16">
            <a:extLst>
              <a:ext uri="{FF2B5EF4-FFF2-40B4-BE49-F238E27FC236}">
                <a16:creationId xmlns:a16="http://schemas.microsoft.com/office/drawing/2014/main" id="{8B50ADA3-6311-0B47-B4FD-FD8632968EB4}"/>
              </a:ext>
            </a:extLst>
          </p:cNvPr>
          <p:cNvPicPr>
            <a:picLocks noChangeAspect="1"/>
          </p:cNvPicPr>
          <p:nvPr userDrawn="1"/>
        </p:nvPicPr>
        <p:blipFill>
          <a:blip r:embed="rId5"/>
          <a:stretch>
            <a:fillRect/>
          </a:stretch>
        </p:blipFill>
        <p:spPr>
          <a:xfrm>
            <a:off x="8824994" y="370919"/>
            <a:ext cx="3022600" cy="762000"/>
          </a:xfrm>
          <a:prstGeom prst="rect">
            <a:avLst/>
          </a:prstGeom>
        </p:spPr>
      </p:pic>
    </p:spTree>
    <p:extLst>
      <p:ext uri="{BB962C8B-B14F-4D97-AF65-F5344CB8AC3E}">
        <p14:creationId xmlns:p14="http://schemas.microsoft.com/office/powerpoint/2010/main" val="251598285"/>
      </p:ext>
    </p:extLst>
  </p:cSld>
  <p:clrMapOvr>
    <a:masterClrMapping/>
  </p:clrMapOvr>
  <p:extLst>
    <p:ext uri="{DCECCB84-F9BA-43D5-87BE-67443E8EF086}">
      <p15:sldGuideLst xmlns:p15="http://schemas.microsoft.com/office/powerpoint/2012/main">
        <p15:guide id="1" orient="horz" pos="2472" userDrawn="1">
          <p15:clr>
            <a:srgbClr val="FBAE40"/>
          </p15:clr>
        </p15:guide>
        <p15:guide id="2" pos="3840" userDrawn="1">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3_Title and Content">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590232A7-C29A-6B49-8956-FA7D0CD9B238}"/>
              </a:ext>
            </a:extLst>
          </p:cNvPr>
          <p:cNvPicPr>
            <a:picLocks noChangeAspect="1"/>
          </p:cNvPicPr>
          <p:nvPr userDrawn="1"/>
        </p:nvPicPr>
        <p:blipFill>
          <a:blip r:embed="rId2"/>
          <a:stretch>
            <a:fillRect/>
          </a:stretch>
        </p:blipFill>
        <p:spPr>
          <a:xfrm>
            <a:off x="0" y="-12699"/>
            <a:ext cx="12192000" cy="6858000"/>
          </a:xfrm>
          <a:prstGeom prst="rect">
            <a:avLst/>
          </a:prstGeom>
        </p:spPr>
      </p:pic>
      <p:pic>
        <p:nvPicPr>
          <p:cNvPr id="12" name="Picture 11">
            <a:extLst>
              <a:ext uri="{FF2B5EF4-FFF2-40B4-BE49-F238E27FC236}">
                <a16:creationId xmlns:a16="http://schemas.microsoft.com/office/drawing/2014/main" id="{11B41839-8E07-0241-B47C-6EA436CFFAF1}"/>
              </a:ext>
            </a:extLst>
          </p:cNvPr>
          <p:cNvPicPr>
            <a:picLocks noChangeAspect="1"/>
          </p:cNvPicPr>
          <p:nvPr userDrawn="1"/>
        </p:nvPicPr>
        <p:blipFill>
          <a:blip r:embed="rId3"/>
          <a:stretch>
            <a:fillRect/>
          </a:stretch>
        </p:blipFill>
        <p:spPr>
          <a:xfrm>
            <a:off x="0" y="2692400"/>
            <a:ext cx="12192000" cy="1473200"/>
          </a:xfrm>
          <a:prstGeom prst="rect">
            <a:avLst/>
          </a:prstGeom>
        </p:spPr>
      </p:pic>
      <p:sp>
        <p:nvSpPr>
          <p:cNvPr id="18" name="Content Placeholder 2">
            <a:extLst>
              <a:ext uri="{FF2B5EF4-FFF2-40B4-BE49-F238E27FC236}">
                <a16:creationId xmlns:a16="http://schemas.microsoft.com/office/drawing/2014/main" id="{915A8DBA-3D57-B445-A96C-614190AEE6EC}"/>
              </a:ext>
            </a:extLst>
          </p:cNvPr>
          <p:cNvSpPr>
            <a:spLocks noGrp="1"/>
          </p:cNvSpPr>
          <p:nvPr>
            <p:ph idx="1" hasCustomPrompt="1"/>
          </p:nvPr>
        </p:nvSpPr>
        <p:spPr>
          <a:xfrm>
            <a:off x="1319753" y="4300563"/>
            <a:ext cx="10034047" cy="716437"/>
          </a:xfrm>
        </p:spPr>
        <p:txBody>
          <a:bodyPr>
            <a:normAutofit/>
          </a:bodyPr>
          <a:lstStyle>
            <a:lvl1pPr marL="0" indent="0">
              <a:buNone/>
              <a:defRPr sz="2800">
                <a:solidFill>
                  <a:srgbClr val="051E41"/>
                </a:solidFill>
              </a:defRPr>
            </a:lvl1pPr>
          </a:lstStyle>
          <a:p>
            <a:pPr lvl="0"/>
            <a:r>
              <a:rPr lang="en-US" dirty="0"/>
              <a:t>CLICK TO EDIT SUBHEAD </a:t>
            </a:r>
          </a:p>
        </p:txBody>
      </p:sp>
      <p:pic>
        <p:nvPicPr>
          <p:cNvPr id="11" name="Picture 10">
            <a:extLst>
              <a:ext uri="{FF2B5EF4-FFF2-40B4-BE49-F238E27FC236}">
                <a16:creationId xmlns:a16="http://schemas.microsoft.com/office/drawing/2014/main" id="{FBF1298F-79C5-AE40-8BF6-6750608BBF40}"/>
              </a:ext>
            </a:extLst>
          </p:cNvPr>
          <p:cNvPicPr>
            <a:picLocks noChangeAspect="1"/>
          </p:cNvPicPr>
          <p:nvPr userDrawn="1"/>
        </p:nvPicPr>
        <p:blipFill>
          <a:blip r:embed="rId4"/>
          <a:stretch>
            <a:fillRect/>
          </a:stretch>
        </p:blipFill>
        <p:spPr>
          <a:xfrm rot="10800000" flipV="1">
            <a:off x="0" y="6366934"/>
            <a:ext cx="12192000" cy="478368"/>
          </a:xfrm>
          <a:prstGeom prst="rect">
            <a:avLst/>
          </a:prstGeom>
        </p:spPr>
      </p:pic>
      <p:sp>
        <p:nvSpPr>
          <p:cNvPr id="20" name="Slide Number Placeholder 5">
            <a:extLst>
              <a:ext uri="{FF2B5EF4-FFF2-40B4-BE49-F238E27FC236}">
                <a16:creationId xmlns:a16="http://schemas.microsoft.com/office/drawing/2014/main" id="{8511452A-03C1-F04A-8084-23AC79627B55}"/>
              </a:ext>
            </a:extLst>
          </p:cNvPr>
          <p:cNvSpPr txBox="1">
            <a:spLocks/>
          </p:cNvSpPr>
          <p:nvPr userDrawn="1"/>
        </p:nvSpPr>
        <p:spPr>
          <a:xfrm>
            <a:off x="10052145" y="6422387"/>
            <a:ext cx="1463722"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4235A44F-0B46-0144-9406-BEEFAFBECA74}" type="slidenum">
              <a:rPr lang="en-US" smtClean="0"/>
              <a:pPr/>
              <a:t>‹#›</a:t>
            </a:fld>
            <a:endParaRPr lang="en-US" dirty="0"/>
          </a:p>
        </p:txBody>
      </p:sp>
      <p:sp>
        <p:nvSpPr>
          <p:cNvPr id="5" name="Footer Placeholder 4">
            <a:extLst>
              <a:ext uri="{FF2B5EF4-FFF2-40B4-BE49-F238E27FC236}">
                <a16:creationId xmlns:a16="http://schemas.microsoft.com/office/drawing/2014/main" id="{2A2946DF-FB7E-934B-AF22-395A76B334A5}"/>
              </a:ext>
            </a:extLst>
          </p:cNvPr>
          <p:cNvSpPr>
            <a:spLocks noGrp="1"/>
          </p:cNvSpPr>
          <p:nvPr>
            <p:ph type="ftr" sz="quarter" idx="11"/>
          </p:nvPr>
        </p:nvSpPr>
        <p:spPr/>
        <p:txBody>
          <a:bodyPr/>
          <a:lstStyle/>
          <a:p>
            <a:pPr algn="ctr"/>
            <a:r>
              <a:rPr lang="en-US" dirty="0"/>
              <a:t>Presentation Name - Edit in Header Footer</a:t>
            </a:r>
          </a:p>
        </p:txBody>
      </p:sp>
      <p:sp>
        <p:nvSpPr>
          <p:cNvPr id="22" name="Title 1">
            <a:extLst>
              <a:ext uri="{FF2B5EF4-FFF2-40B4-BE49-F238E27FC236}">
                <a16:creationId xmlns:a16="http://schemas.microsoft.com/office/drawing/2014/main" id="{1346BAEE-2B46-2F47-976B-712776774C57}"/>
              </a:ext>
            </a:extLst>
          </p:cNvPr>
          <p:cNvSpPr>
            <a:spLocks noGrp="1"/>
          </p:cNvSpPr>
          <p:nvPr>
            <p:ph type="title" hasCustomPrompt="1"/>
          </p:nvPr>
        </p:nvSpPr>
        <p:spPr>
          <a:xfrm>
            <a:off x="1319753" y="2755664"/>
            <a:ext cx="6271060" cy="1260999"/>
          </a:xfrm>
        </p:spPr>
        <p:txBody>
          <a:bodyPr anchor="ctr">
            <a:normAutofit/>
          </a:bodyPr>
          <a:lstStyle>
            <a:lvl1pPr>
              <a:defRPr sz="4000" b="1">
                <a:solidFill>
                  <a:schemeClr val="bg1"/>
                </a:solidFill>
              </a:defRPr>
            </a:lvl1pPr>
          </a:lstStyle>
          <a:p>
            <a:r>
              <a:rPr lang="en-US" dirty="0"/>
              <a:t>CLICK TO EDIT MASTER TITLE STYLE</a:t>
            </a:r>
          </a:p>
        </p:txBody>
      </p:sp>
      <p:sp>
        <p:nvSpPr>
          <p:cNvPr id="14" name="Date Placeholder 3">
            <a:extLst>
              <a:ext uri="{FF2B5EF4-FFF2-40B4-BE49-F238E27FC236}">
                <a16:creationId xmlns:a16="http://schemas.microsoft.com/office/drawing/2014/main" id="{B50ADBFB-2990-1141-B2E7-F62BF134AC37}"/>
              </a:ext>
            </a:extLst>
          </p:cNvPr>
          <p:cNvSpPr>
            <a:spLocks noGrp="1"/>
          </p:cNvSpPr>
          <p:nvPr>
            <p:ph type="dt" sz="half" idx="10"/>
          </p:nvPr>
        </p:nvSpPr>
        <p:spPr>
          <a:xfrm>
            <a:off x="838200" y="6438891"/>
            <a:ext cx="990600" cy="365125"/>
          </a:xfrm>
        </p:spPr>
        <p:txBody>
          <a:bodyPr/>
          <a:lstStyle/>
          <a:p>
            <a:fld id="{467601FC-9F4A-2C4E-B828-AF56F05B3C9C}" type="datetime1">
              <a:rPr lang="en-US" smtClean="0"/>
              <a:t>9/24/2023</a:t>
            </a:fld>
            <a:endParaRPr lang="en-US"/>
          </a:p>
        </p:txBody>
      </p:sp>
      <p:pic>
        <p:nvPicPr>
          <p:cNvPr id="15" name="Picture 14">
            <a:extLst>
              <a:ext uri="{FF2B5EF4-FFF2-40B4-BE49-F238E27FC236}">
                <a16:creationId xmlns:a16="http://schemas.microsoft.com/office/drawing/2014/main" id="{DE41377B-67FD-874D-BDC8-C516FDFA7249}"/>
              </a:ext>
            </a:extLst>
          </p:cNvPr>
          <p:cNvPicPr>
            <a:picLocks noChangeAspect="1"/>
          </p:cNvPicPr>
          <p:nvPr userDrawn="1"/>
        </p:nvPicPr>
        <p:blipFill>
          <a:blip r:embed="rId5"/>
          <a:stretch>
            <a:fillRect/>
          </a:stretch>
        </p:blipFill>
        <p:spPr>
          <a:xfrm>
            <a:off x="8824994" y="370919"/>
            <a:ext cx="3022600" cy="762000"/>
          </a:xfrm>
          <a:prstGeom prst="rect">
            <a:avLst/>
          </a:prstGeom>
        </p:spPr>
      </p:pic>
    </p:spTree>
    <p:extLst>
      <p:ext uri="{BB962C8B-B14F-4D97-AF65-F5344CB8AC3E}">
        <p14:creationId xmlns:p14="http://schemas.microsoft.com/office/powerpoint/2010/main" val="2638348593"/>
      </p:ext>
    </p:extLst>
  </p:cSld>
  <p:clrMapOvr>
    <a:masterClrMapping/>
  </p:clrMapOvr>
  <p:extLst>
    <p:ext uri="{DCECCB84-F9BA-43D5-87BE-67443E8EF086}">
      <p15:sldGuideLst xmlns:p15="http://schemas.microsoft.com/office/powerpoint/2012/main">
        <p15:guide id="1" orient="horz" pos="2472" userDrawn="1">
          <p15:clr>
            <a:srgbClr val="FBAE40"/>
          </p15:clr>
        </p15:guide>
        <p15:guide id="2" pos="3840" userDrawn="1">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5_Title and Content">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590232A7-C29A-6B49-8956-FA7D0CD9B238}"/>
              </a:ext>
            </a:extLst>
          </p:cNvPr>
          <p:cNvPicPr>
            <a:picLocks noChangeAspect="1"/>
          </p:cNvPicPr>
          <p:nvPr userDrawn="1"/>
        </p:nvPicPr>
        <p:blipFill>
          <a:blip r:embed="rId2"/>
          <a:stretch>
            <a:fillRect/>
          </a:stretch>
        </p:blipFill>
        <p:spPr>
          <a:xfrm>
            <a:off x="0" y="-12699"/>
            <a:ext cx="12192000" cy="6858000"/>
          </a:xfrm>
          <a:prstGeom prst="rect">
            <a:avLst/>
          </a:prstGeom>
        </p:spPr>
      </p:pic>
      <p:pic>
        <p:nvPicPr>
          <p:cNvPr id="12" name="Picture 11">
            <a:extLst>
              <a:ext uri="{FF2B5EF4-FFF2-40B4-BE49-F238E27FC236}">
                <a16:creationId xmlns:a16="http://schemas.microsoft.com/office/drawing/2014/main" id="{11B41839-8E07-0241-B47C-6EA436CFFAF1}"/>
              </a:ext>
            </a:extLst>
          </p:cNvPr>
          <p:cNvPicPr>
            <a:picLocks noChangeAspect="1"/>
          </p:cNvPicPr>
          <p:nvPr userDrawn="1"/>
        </p:nvPicPr>
        <p:blipFill>
          <a:blip r:embed="rId3"/>
          <a:stretch>
            <a:fillRect/>
          </a:stretch>
        </p:blipFill>
        <p:spPr>
          <a:xfrm>
            <a:off x="0" y="2692400"/>
            <a:ext cx="12192000" cy="1473200"/>
          </a:xfrm>
          <a:prstGeom prst="rect">
            <a:avLst/>
          </a:prstGeom>
        </p:spPr>
      </p:pic>
      <p:sp>
        <p:nvSpPr>
          <p:cNvPr id="18" name="Content Placeholder 2">
            <a:extLst>
              <a:ext uri="{FF2B5EF4-FFF2-40B4-BE49-F238E27FC236}">
                <a16:creationId xmlns:a16="http://schemas.microsoft.com/office/drawing/2014/main" id="{915A8DBA-3D57-B445-A96C-614190AEE6EC}"/>
              </a:ext>
            </a:extLst>
          </p:cNvPr>
          <p:cNvSpPr>
            <a:spLocks noGrp="1"/>
          </p:cNvSpPr>
          <p:nvPr>
            <p:ph idx="1" hasCustomPrompt="1"/>
          </p:nvPr>
        </p:nvSpPr>
        <p:spPr>
          <a:xfrm>
            <a:off x="1319753" y="4300563"/>
            <a:ext cx="10034047" cy="716437"/>
          </a:xfrm>
        </p:spPr>
        <p:txBody>
          <a:bodyPr>
            <a:normAutofit/>
          </a:bodyPr>
          <a:lstStyle>
            <a:lvl1pPr marL="0" indent="0">
              <a:buNone/>
              <a:defRPr sz="2800">
                <a:solidFill>
                  <a:srgbClr val="051E41"/>
                </a:solidFill>
              </a:defRPr>
            </a:lvl1pPr>
          </a:lstStyle>
          <a:p>
            <a:pPr lvl="0"/>
            <a:r>
              <a:rPr lang="en-US" dirty="0"/>
              <a:t>CLICK TO EDIT SUBHEAD </a:t>
            </a:r>
          </a:p>
        </p:txBody>
      </p:sp>
      <p:sp>
        <p:nvSpPr>
          <p:cNvPr id="13" name="Rectangle 12">
            <a:extLst>
              <a:ext uri="{FF2B5EF4-FFF2-40B4-BE49-F238E27FC236}">
                <a16:creationId xmlns:a16="http://schemas.microsoft.com/office/drawing/2014/main" id="{D888F784-32EE-8F4B-ABC7-BCC7E616714C}"/>
              </a:ext>
            </a:extLst>
          </p:cNvPr>
          <p:cNvSpPr/>
          <p:nvPr userDrawn="1"/>
        </p:nvSpPr>
        <p:spPr>
          <a:xfrm>
            <a:off x="0" y="6366933"/>
            <a:ext cx="12192000" cy="491067"/>
          </a:xfrm>
          <a:prstGeom prst="rect">
            <a:avLst/>
          </a:prstGeom>
          <a:solidFill>
            <a:srgbClr val="051E4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Slide Number Placeholder 5">
            <a:extLst>
              <a:ext uri="{FF2B5EF4-FFF2-40B4-BE49-F238E27FC236}">
                <a16:creationId xmlns:a16="http://schemas.microsoft.com/office/drawing/2014/main" id="{8511452A-03C1-F04A-8084-23AC79627B55}"/>
              </a:ext>
            </a:extLst>
          </p:cNvPr>
          <p:cNvSpPr txBox="1">
            <a:spLocks/>
          </p:cNvSpPr>
          <p:nvPr userDrawn="1"/>
        </p:nvSpPr>
        <p:spPr>
          <a:xfrm>
            <a:off x="10052145" y="6422387"/>
            <a:ext cx="1463722"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4235A44F-0B46-0144-9406-BEEFAFBECA74}" type="slidenum">
              <a:rPr lang="en-US" smtClean="0"/>
              <a:pPr/>
              <a:t>‹#›</a:t>
            </a:fld>
            <a:endParaRPr lang="en-US" dirty="0"/>
          </a:p>
        </p:txBody>
      </p:sp>
      <p:sp>
        <p:nvSpPr>
          <p:cNvPr id="5" name="Footer Placeholder 4">
            <a:extLst>
              <a:ext uri="{FF2B5EF4-FFF2-40B4-BE49-F238E27FC236}">
                <a16:creationId xmlns:a16="http://schemas.microsoft.com/office/drawing/2014/main" id="{2A2946DF-FB7E-934B-AF22-395A76B334A5}"/>
              </a:ext>
            </a:extLst>
          </p:cNvPr>
          <p:cNvSpPr>
            <a:spLocks noGrp="1"/>
          </p:cNvSpPr>
          <p:nvPr>
            <p:ph type="ftr" sz="quarter" idx="11"/>
          </p:nvPr>
        </p:nvSpPr>
        <p:spPr/>
        <p:txBody>
          <a:bodyPr/>
          <a:lstStyle/>
          <a:p>
            <a:pPr algn="ctr"/>
            <a:r>
              <a:rPr lang="en-US" dirty="0"/>
              <a:t>Presentation Name - Edit in Header Footer</a:t>
            </a:r>
          </a:p>
        </p:txBody>
      </p:sp>
      <p:sp>
        <p:nvSpPr>
          <p:cNvPr id="22" name="Title 1">
            <a:extLst>
              <a:ext uri="{FF2B5EF4-FFF2-40B4-BE49-F238E27FC236}">
                <a16:creationId xmlns:a16="http://schemas.microsoft.com/office/drawing/2014/main" id="{1346BAEE-2B46-2F47-976B-712776774C57}"/>
              </a:ext>
            </a:extLst>
          </p:cNvPr>
          <p:cNvSpPr>
            <a:spLocks noGrp="1"/>
          </p:cNvSpPr>
          <p:nvPr>
            <p:ph type="title" hasCustomPrompt="1"/>
          </p:nvPr>
        </p:nvSpPr>
        <p:spPr>
          <a:xfrm>
            <a:off x="1319752" y="2755664"/>
            <a:ext cx="7316247" cy="1260999"/>
          </a:xfrm>
        </p:spPr>
        <p:txBody>
          <a:bodyPr anchor="ctr">
            <a:normAutofit/>
          </a:bodyPr>
          <a:lstStyle>
            <a:lvl1pPr>
              <a:defRPr sz="4000" b="1">
                <a:solidFill>
                  <a:schemeClr val="bg1"/>
                </a:solidFill>
              </a:defRPr>
            </a:lvl1pPr>
          </a:lstStyle>
          <a:p>
            <a:r>
              <a:rPr lang="en-US" dirty="0"/>
              <a:t>CLICK TO EDIT MASTER TITLE STYLE</a:t>
            </a:r>
          </a:p>
        </p:txBody>
      </p:sp>
      <p:sp>
        <p:nvSpPr>
          <p:cNvPr id="14" name="Date Placeholder 3">
            <a:extLst>
              <a:ext uri="{FF2B5EF4-FFF2-40B4-BE49-F238E27FC236}">
                <a16:creationId xmlns:a16="http://schemas.microsoft.com/office/drawing/2014/main" id="{B50ADBFB-2990-1141-B2E7-F62BF134AC37}"/>
              </a:ext>
            </a:extLst>
          </p:cNvPr>
          <p:cNvSpPr>
            <a:spLocks noGrp="1"/>
          </p:cNvSpPr>
          <p:nvPr>
            <p:ph type="dt" sz="half" idx="10"/>
          </p:nvPr>
        </p:nvSpPr>
        <p:spPr>
          <a:xfrm>
            <a:off x="838200" y="6438891"/>
            <a:ext cx="990600" cy="365125"/>
          </a:xfrm>
        </p:spPr>
        <p:txBody>
          <a:bodyPr/>
          <a:lstStyle/>
          <a:p>
            <a:fld id="{467601FC-9F4A-2C4E-B828-AF56F05B3C9C}" type="datetime1">
              <a:rPr lang="en-US" smtClean="0"/>
              <a:t>9/24/2023</a:t>
            </a:fld>
            <a:endParaRPr lang="en-US"/>
          </a:p>
        </p:txBody>
      </p:sp>
      <p:pic>
        <p:nvPicPr>
          <p:cNvPr id="15" name="Picture 14">
            <a:extLst>
              <a:ext uri="{FF2B5EF4-FFF2-40B4-BE49-F238E27FC236}">
                <a16:creationId xmlns:a16="http://schemas.microsoft.com/office/drawing/2014/main" id="{813C6B5C-F34D-C44D-925A-56A3DC1F99C3}"/>
              </a:ext>
            </a:extLst>
          </p:cNvPr>
          <p:cNvPicPr>
            <a:picLocks noChangeAspect="1"/>
          </p:cNvPicPr>
          <p:nvPr userDrawn="1"/>
        </p:nvPicPr>
        <p:blipFill>
          <a:blip r:embed="rId4"/>
          <a:stretch>
            <a:fillRect/>
          </a:stretch>
        </p:blipFill>
        <p:spPr>
          <a:xfrm>
            <a:off x="8824994" y="370919"/>
            <a:ext cx="3022600" cy="762000"/>
          </a:xfrm>
          <a:prstGeom prst="rect">
            <a:avLst/>
          </a:prstGeom>
        </p:spPr>
      </p:pic>
    </p:spTree>
    <p:extLst>
      <p:ext uri="{BB962C8B-B14F-4D97-AF65-F5344CB8AC3E}">
        <p14:creationId xmlns:p14="http://schemas.microsoft.com/office/powerpoint/2010/main" val="3618450985"/>
      </p:ext>
    </p:extLst>
  </p:cSld>
  <p:clrMapOvr>
    <a:masterClrMapping/>
  </p:clrMapOvr>
  <p:extLst>
    <p:ext uri="{DCECCB84-F9BA-43D5-87BE-67443E8EF086}">
      <p15:sldGuideLst xmlns:p15="http://schemas.microsoft.com/office/powerpoint/2012/main">
        <p15:guide id="1" orient="horz" pos="2472" userDrawn="1">
          <p15:clr>
            <a:srgbClr val="FBAE40"/>
          </p15:clr>
        </p15:guide>
        <p15:guide id="2" pos="3840" userDrawn="1">
          <p15:clr>
            <a:srgbClr val="FBAE40"/>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image" Target="../media/image2.emf"/><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14" name="Picture 13">
            <a:extLst>
              <a:ext uri="{FF2B5EF4-FFF2-40B4-BE49-F238E27FC236}">
                <a16:creationId xmlns:a16="http://schemas.microsoft.com/office/drawing/2014/main" id="{6FFE777B-9D0E-AF47-8002-C879FBADE02E}"/>
              </a:ext>
            </a:extLst>
          </p:cNvPr>
          <p:cNvPicPr>
            <a:picLocks noChangeAspect="1"/>
          </p:cNvPicPr>
          <p:nvPr userDrawn="1"/>
        </p:nvPicPr>
        <p:blipFill>
          <a:blip r:embed="rId27"/>
          <a:stretch>
            <a:fillRect/>
          </a:stretch>
        </p:blipFill>
        <p:spPr>
          <a:xfrm rot="10800000" flipV="1">
            <a:off x="0" y="6396567"/>
            <a:ext cx="12192000" cy="461433"/>
          </a:xfrm>
          <a:prstGeom prst="rect">
            <a:avLst/>
          </a:prstGeom>
        </p:spPr>
      </p:pic>
      <p:pic>
        <p:nvPicPr>
          <p:cNvPr id="7" name="Picture 6">
            <a:extLst>
              <a:ext uri="{FF2B5EF4-FFF2-40B4-BE49-F238E27FC236}">
                <a16:creationId xmlns:a16="http://schemas.microsoft.com/office/drawing/2014/main" id="{6378B2FE-93DC-FD4B-8312-116CA888342D}"/>
              </a:ext>
            </a:extLst>
          </p:cNvPr>
          <p:cNvPicPr>
            <a:picLocks noChangeAspect="1"/>
          </p:cNvPicPr>
          <p:nvPr userDrawn="1"/>
        </p:nvPicPr>
        <p:blipFill>
          <a:blip r:embed="rId27"/>
          <a:stretch>
            <a:fillRect/>
          </a:stretch>
        </p:blipFill>
        <p:spPr>
          <a:xfrm>
            <a:off x="0" y="-22703"/>
            <a:ext cx="12192000" cy="723900"/>
          </a:xfrm>
          <a:prstGeom prst="rect">
            <a:avLst/>
          </a:prstGeom>
        </p:spPr>
      </p:pic>
      <p:sp>
        <p:nvSpPr>
          <p:cNvPr id="2" name="Title Placeholder 1">
            <a:extLst>
              <a:ext uri="{FF2B5EF4-FFF2-40B4-BE49-F238E27FC236}">
                <a16:creationId xmlns:a16="http://schemas.microsoft.com/office/drawing/2014/main" id="{A097CB87-3B1D-4E4E-980C-1CFDB13EBF7F}"/>
              </a:ext>
            </a:extLst>
          </p:cNvPr>
          <p:cNvSpPr>
            <a:spLocks noGrp="1"/>
          </p:cNvSpPr>
          <p:nvPr>
            <p:ph type="title"/>
          </p:nvPr>
        </p:nvSpPr>
        <p:spPr>
          <a:xfrm>
            <a:off x="838200" y="730918"/>
            <a:ext cx="10515600" cy="1097882"/>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24099B18-BAFA-1241-A9BC-80C3498E2EFE}"/>
              </a:ext>
            </a:extLst>
          </p:cNvPr>
          <p:cNvSpPr>
            <a:spLocks noGrp="1"/>
          </p:cNvSpPr>
          <p:nvPr>
            <p:ph type="body" idx="1"/>
          </p:nvPr>
        </p:nvSpPr>
        <p:spPr>
          <a:xfrm>
            <a:off x="838200" y="1986593"/>
            <a:ext cx="10515600" cy="449635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13401247-AABF-6442-8F41-511DFF798A98}"/>
              </a:ext>
            </a:extLst>
          </p:cNvPr>
          <p:cNvSpPr>
            <a:spLocks noGrp="1"/>
          </p:cNvSpPr>
          <p:nvPr>
            <p:ph type="dt" sz="half" idx="2"/>
          </p:nvPr>
        </p:nvSpPr>
        <p:spPr>
          <a:xfrm>
            <a:off x="838200" y="6438891"/>
            <a:ext cx="990600" cy="365125"/>
          </a:xfrm>
          <a:prstGeom prst="rect">
            <a:avLst/>
          </a:prstGeom>
        </p:spPr>
        <p:txBody>
          <a:bodyPr vert="horz" lIns="91440" tIns="45720" rIns="91440" bIns="45720" rtlCol="0" anchor="ctr"/>
          <a:lstStyle>
            <a:lvl1pPr algn="l">
              <a:defRPr sz="1400">
                <a:solidFill>
                  <a:schemeClr val="bg1"/>
                </a:solidFill>
              </a:defRPr>
            </a:lvl1pPr>
          </a:lstStyle>
          <a:p>
            <a:fld id="{6A3F105D-F0C4-7148-9032-EF1BC0983107}" type="datetime1">
              <a:rPr lang="en-US" smtClean="0"/>
              <a:t>9/24/2023</a:t>
            </a:fld>
            <a:endParaRPr lang="en-US" dirty="0"/>
          </a:p>
        </p:txBody>
      </p:sp>
      <p:sp>
        <p:nvSpPr>
          <p:cNvPr id="5" name="Footer Placeholder 4">
            <a:extLst>
              <a:ext uri="{FF2B5EF4-FFF2-40B4-BE49-F238E27FC236}">
                <a16:creationId xmlns:a16="http://schemas.microsoft.com/office/drawing/2014/main" id="{A40506E0-FD13-7F4D-AB19-1B377F3C148D}"/>
              </a:ext>
            </a:extLst>
          </p:cNvPr>
          <p:cNvSpPr>
            <a:spLocks noGrp="1"/>
          </p:cNvSpPr>
          <p:nvPr>
            <p:ph type="ftr" sz="quarter" idx="3"/>
          </p:nvPr>
        </p:nvSpPr>
        <p:spPr>
          <a:xfrm>
            <a:off x="2780558" y="6434341"/>
            <a:ext cx="6595454" cy="365125"/>
          </a:xfrm>
          <a:prstGeom prst="rect">
            <a:avLst/>
          </a:prstGeom>
        </p:spPr>
        <p:txBody>
          <a:bodyPr vert="horz" lIns="91440" tIns="45720" rIns="91440" bIns="45720" rtlCol="0" anchor="ctr"/>
          <a:lstStyle>
            <a:lvl1pPr algn="l">
              <a:defRPr lang="en-US" smtClean="0">
                <a:solidFill>
                  <a:schemeClr val="bg1"/>
                </a:solidFill>
                <a:effectLst/>
              </a:defRPr>
            </a:lvl1pPr>
          </a:lstStyle>
          <a:p>
            <a:pPr algn="ctr"/>
            <a:r>
              <a:rPr lang="en-US" dirty="0"/>
              <a:t>Presentation Name - Edit in Header Footer</a:t>
            </a:r>
          </a:p>
        </p:txBody>
      </p:sp>
      <p:sp>
        <p:nvSpPr>
          <p:cNvPr id="6" name="Slide Number Placeholder 5">
            <a:extLst>
              <a:ext uri="{FF2B5EF4-FFF2-40B4-BE49-F238E27FC236}">
                <a16:creationId xmlns:a16="http://schemas.microsoft.com/office/drawing/2014/main" id="{98BADAEA-97AB-7944-913C-6B83114CAD6A}"/>
              </a:ext>
            </a:extLst>
          </p:cNvPr>
          <p:cNvSpPr>
            <a:spLocks noGrp="1"/>
          </p:cNvSpPr>
          <p:nvPr>
            <p:ph type="sldNum" sz="quarter" idx="4"/>
          </p:nvPr>
        </p:nvSpPr>
        <p:spPr>
          <a:xfrm>
            <a:off x="10327770" y="6442785"/>
            <a:ext cx="1463722"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235A44F-0B46-0144-9406-BEEFAFBECA74}" type="slidenum">
              <a:rPr lang="en-US" smtClean="0"/>
              <a:t>‹#›</a:t>
            </a:fld>
            <a:endParaRPr lang="en-US" dirty="0"/>
          </a:p>
        </p:txBody>
      </p:sp>
      <p:pic>
        <p:nvPicPr>
          <p:cNvPr id="8" name="Picture 7">
            <a:extLst>
              <a:ext uri="{FF2B5EF4-FFF2-40B4-BE49-F238E27FC236}">
                <a16:creationId xmlns:a16="http://schemas.microsoft.com/office/drawing/2014/main" id="{8CA664BA-3472-944D-913B-095466BD01D9}"/>
              </a:ext>
            </a:extLst>
          </p:cNvPr>
          <p:cNvPicPr>
            <a:picLocks noChangeAspect="1"/>
          </p:cNvPicPr>
          <p:nvPr userDrawn="1"/>
        </p:nvPicPr>
        <p:blipFill>
          <a:blip r:embed="rId28"/>
          <a:stretch>
            <a:fillRect/>
          </a:stretch>
        </p:blipFill>
        <p:spPr>
          <a:xfrm>
            <a:off x="9129025" y="179425"/>
            <a:ext cx="2768600" cy="393700"/>
          </a:xfrm>
          <a:prstGeom prst="rect">
            <a:avLst/>
          </a:prstGeom>
        </p:spPr>
      </p:pic>
      <p:sp>
        <p:nvSpPr>
          <p:cNvPr id="12" name="TextBox 11">
            <a:extLst>
              <a:ext uri="{FF2B5EF4-FFF2-40B4-BE49-F238E27FC236}">
                <a16:creationId xmlns:a16="http://schemas.microsoft.com/office/drawing/2014/main" id="{44B94508-2440-3F40-AAFA-4B6FCCB0B5F1}"/>
              </a:ext>
            </a:extLst>
          </p:cNvPr>
          <p:cNvSpPr txBox="1"/>
          <p:nvPr userDrawn="1"/>
        </p:nvSpPr>
        <p:spPr>
          <a:xfrm>
            <a:off x="6832979" y="-309349"/>
            <a:ext cx="0" cy="0"/>
          </a:xfrm>
          <a:prstGeom prst="rect">
            <a:avLst/>
          </a:prstGeom>
        </p:spPr>
        <p:txBody>
          <a:bodyPr vert="horz" wrap="none" lIns="91440" tIns="45720" rIns="91440" bIns="45720" rtlCol="0" anchor="b">
            <a:normAutofit fontScale="25000" lnSpcReduction="20000"/>
          </a:bodyPr>
          <a:lstStyle/>
          <a:p>
            <a:pPr algn="l"/>
            <a:endParaRPr lang="en-US" dirty="0"/>
          </a:p>
        </p:txBody>
      </p:sp>
    </p:spTree>
    <p:extLst>
      <p:ext uri="{BB962C8B-B14F-4D97-AF65-F5344CB8AC3E}">
        <p14:creationId xmlns:p14="http://schemas.microsoft.com/office/powerpoint/2010/main" val="1865444309"/>
      </p:ext>
    </p:extLst>
  </p:cSld>
  <p:clrMap bg1="lt1" tx1="dk1" bg2="lt2" tx2="dk2" accent1="accent1" accent2="accent2" accent3="accent3" accent4="accent4" accent5="accent5" accent6="accent6" hlink="hlink" folHlink="folHlink"/>
  <p:sldLayoutIdLst>
    <p:sldLayoutId id="2147483649" r:id="rId1"/>
    <p:sldLayoutId id="2147483673" r:id="rId2"/>
    <p:sldLayoutId id="2147483674" r:id="rId3"/>
    <p:sldLayoutId id="2147483650" r:id="rId4"/>
    <p:sldLayoutId id="2147483668" r:id="rId5"/>
    <p:sldLayoutId id="2147483660" r:id="rId6"/>
    <p:sldLayoutId id="2147483669" r:id="rId7"/>
    <p:sldLayoutId id="2147483665" r:id="rId8"/>
    <p:sldLayoutId id="2147483670" r:id="rId9"/>
    <p:sldLayoutId id="2147483651" r:id="rId10"/>
    <p:sldLayoutId id="2147483671" r:id="rId11"/>
    <p:sldLayoutId id="2147483652" r:id="rId12"/>
    <p:sldLayoutId id="2147483663" r:id="rId13"/>
    <p:sldLayoutId id="2147483672" r:id="rId14"/>
    <p:sldLayoutId id="2147483653" r:id="rId15"/>
    <p:sldLayoutId id="2147483654" r:id="rId16"/>
    <p:sldLayoutId id="2147483655" r:id="rId17"/>
    <p:sldLayoutId id="2147483666" r:id="rId18"/>
    <p:sldLayoutId id="2147483667" r:id="rId19"/>
    <p:sldLayoutId id="2147483657" r:id="rId20"/>
    <p:sldLayoutId id="2147483658" r:id="rId21"/>
    <p:sldLayoutId id="2147483659" r:id="rId22"/>
    <p:sldLayoutId id="2147483662" r:id="rId23"/>
    <p:sldLayoutId id="2147483664" r:id="rId24"/>
    <p:sldLayoutId id="2147483675" r:id="rId25"/>
  </p:sldLayoutIdLst>
  <p:hf hdr="0"/>
  <p:txStyles>
    <p:titleStyle>
      <a:lvl1pPr algn="l" defTabSz="914400" rtl="0" eaLnBrk="1" latinLnBrk="0" hangingPunct="1">
        <a:lnSpc>
          <a:spcPct val="90000"/>
        </a:lnSpc>
        <a:spcBef>
          <a:spcPct val="0"/>
        </a:spcBef>
        <a:buNone/>
        <a:defRPr sz="4400" kern="1200">
          <a:solidFill>
            <a:schemeClr val="tx2"/>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1152" userDrawn="1">
          <p15:clr>
            <a:srgbClr val="F26B43"/>
          </p15:clr>
        </p15:guide>
        <p15:guide id="2" orient="horz" pos="1248" userDrawn="1">
          <p15:clr>
            <a:srgbClr val="F26B43"/>
          </p15:clr>
        </p15:guide>
        <p15:guide id="3" pos="528"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5.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0.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0.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0.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0.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0.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0.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0.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0.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0.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0.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0.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0.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0.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0.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0.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0.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0.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0.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0.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0.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0.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0.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0.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0.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10.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0.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10.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10.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10.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15.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10.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10.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10.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10.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65.xml.rels><?xml version="1.0" encoding="UTF-8" standalone="yes"?>
<Relationships xmlns="http://schemas.openxmlformats.org/package/2006/relationships"><Relationship Id="rId3" Type="http://schemas.openxmlformats.org/officeDocument/2006/relationships/hyperlink" Target="https://www.c-q-l.org/resources/webinars/beyond-compliance-embracing-the-values-of-the-hcbs-settings-rule/" TargetMode="External"/><Relationship Id="rId2" Type="http://schemas.openxmlformats.org/officeDocument/2006/relationships/hyperlink" Target="https://www.c-q-l.org/resources/webinars/overcoming-challenges-in-transforming-day-services/?utm_medium=email&amp;utm_campaign=Webinar%20%20Day%20Services%20%20June%202023%20%20RecordingSlides&amp;utm_content=Webinar%20%20Day%20Services%20%20June%202023%20%20RecordingSlides+CID_bd142c72e977a974b9f6f6d8f7fea3ff&amp;utm_source=CM%20Email%20Marketing&amp;utm_term=VIEW%20NOW" TargetMode="External"/><Relationship Id="rId1" Type="http://schemas.openxmlformats.org/officeDocument/2006/relationships/slideLayout" Target="../slideLayouts/slideLayout10.xml"/><Relationship Id="rId6" Type="http://schemas.openxmlformats.org/officeDocument/2006/relationships/hyperlink" Target="https://covid19.communityinclusion.org/" TargetMode="External"/><Relationship Id="rId5" Type="http://schemas.openxmlformats.org/officeDocument/2006/relationships/hyperlink" Target="https://ldh.la.gov/page/1991" TargetMode="External"/><Relationship Id="rId4" Type="http://schemas.openxmlformats.org/officeDocument/2006/relationships/hyperlink" Target="https://neweditions.adobeconnect.com/p7stg2ct50v2" TargetMode="External"/></Relationships>
</file>

<file path=ppt/slides/_rels/slide66.xml.rels><?xml version="1.0" encoding="UTF-8" standalone="yes"?>
<Relationships xmlns="http://schemas.openxmlformats.org/package/2006/relationships"><Relationship Id="rId2" Type="http://schemas.openxmlformats.org/officeDocument/2006/relationships/hyperlink" Target="mailto:ROSEMARY.MORALES@LA.GOV" TargetMode="External"/><Relationship Id="rId1" Type="http://schemas.openxmlformats.org/officeDocument/2006/relationships/slideLayout" Target="../slideLayouts/slideLayout25.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5780D1A0-9ED7-5042-B02F-658370CE5C3B}"/>
              </a:ext>
            </a:extLst>
          </p:cNvPr>
          <p:cNvSpPr>
            <a:spLocks noGrp="1"/>
          </p:cNvSpPr>
          <p:nvPr>
            <p:ph idx="1"/>
          </p:nvPr>
        </p:nvSpPr>
        <p:spPr>
          <a:xfrm>
            <a:off x="1233692" y="4300563"/>
            <a:ext cx="10034047" cy="716437"/>
          </a:xfrm>
        </p:spPr>
        <p:txBody>
          <a:bodyPr>
            <a:normAutofit/>
          </a:bodyPr>
          <a:lstStyle/>
          <a:p>
            <a:pPr algn="r"/>
            <a:r>
              <a:rPr lang="en-US" dirty="0" smtClean="0"/>
              <a:t>July 2023</a:t>
            </a:r>
            <a:endParaRPr lang="en-US" dirty="0"/>
          </a:p>
        </p:txBody>
      </p:sp>
      <p:sp>
        <p:nvSpPr>
          <p:cNvPr id="4" name="Date Placeholder 3">
            <a:extLst>
              <a:ext uri="{FF2B5EF4-FFF2-40B4-BE49-F238E27FC236}">
                <a16:creationId xmlns:a16="http://schemas.microsoft.com/office/drawing/2014/main" id="{2F0AD57B-5646-7146-A404-6C7F2691A9E0}"/>
              </a:ext>
            </a:extLst>
          </p:cNvPr>
          <p:cNvSpPr>
            <a:spLocks noGrp="1"/>
          </p:cNvSpPr>
          <p:nvPr>
            <p:ph type="dt" sz="half" idx="10"/>
          </p:nvPr>
        </p:nvSpPr>
        <p:spPr/>
        <p:txBody>
          <a:bodyPr/>
          <a:lstStyle/>
          <a:p>
            <a:r>
              <a:rPr lang="en-US" dirty="0" smtClean="0"/>
              <a:t>Final 7/21/2023 </a:t>
            </a:r>
            <a:endParaRPr lang="en-US" dirty="0"/>
          </a:p>
        </p:txBody>
      </p:sp>
      <p:sp>
        <p:nvSpPr>
          <p:cNvPr id="5" name="Footer Placeholder 4">
            <a:extLst>
              <a:ext uri="{FF2B5EF4-FFF2-40B4-BE49-F238E27FC236}">
                <a16:creationId xmlns:a16="http://schemas.microsoft.com/office/drawing/2014/main" id="{35391D7F-7B69-2F4D-9A98-DC4165CB349D}"/>
              </a:ext>
            </a:extLst>
          </p:cNvPr>
          <p:cNvSpPr>
            <a:spLocks noGrp="1"/>
          </p:cNvSpPr>
          <p:nvPr>
            <p:ph type="ftr" sz="quarter" idx="11"/>
          </p:nvPr>
        </p:nvSpPr>
        <p:spPr/>
        <p:txBody>
          <a:bodyPr/>
          <a:lstStyle/>
          <a:p>
            <a:pPr algn="ctr"/>
            <a:r>
              <a:rPr lang="en-US" dirty="0" smtClean="0"/>
              <a:t>HCBS SETTINGS RULE CAP</a:t>
            </a:r>
            <a:endParaRPr lang="en-US" dirty="0"/>
          </a:p>
        </p:txBody>
      </p:sp>
      <p:sp>
        <p:nvSpPr>
          <p:cNvPr id="6" name="Slide Number Placeholder 5">
            <a:extLst>
              <a:ext uri="{FF2B5EF4-FFF2-40B4-BE49-F238E27FC236}">
                <a16:creationId xmlns:a16="http://schemas.microsoft.com/office/drawing/2014/main" id="{CF34B21D-8528-5C4A-BC2D-6383772DE6B1}"/>
              </a:ext>
            </a:extLst>
          </p:cNvPr>
          <p:cNvSpPr>
            <a:spLocks noGrp="1"/>
          </p:cNvSpPr>
          <p:nvPr>
            <p:ph type="sldNum" sz="quarter" idx="12"/>
          </p:nvPr>
        </p:nvSpPr>
        <p:spPr/>
        <p:txBody>
          <a:bodyPr/>
          <a:lstStyle/>
          <a:p>
            <a:fld id="{4235A44F-0B46-0144-9406-BEEFAFBECA74}" type="slidenum">
              <a:rPr lang="en-US" smtClean="0"/>
              <a:pPr/>
              <a:t>1</a:t>
            </a:fld>
            <a:endParaRPr lang="en-US" dirty="0"/>
          </a:p>
        </p:txBody>
      </p:sp>
      <p:sp>
        <p:nvSpPr>
          <p:cNvPr id="2" name="Title 1">
            <a:extLst>
              <a:ext uri="{FF2B5EF4-FFF2-40B4-BE49-F238E27FC236}">
                <a16:creationId xmlns:a16="http://schemas.microsoft.com/office/drawing/2014/main" id="{058FB4B2-8E62-1B45-8CEF-872663A71AC2}"/>
              </a:ext>
            </a:extLst>
          </p:cNvPr>
          <p:cNvSpPr>
            <a:spLocks noGrp="1"/>
          </p:cNvSpPr>
          <p:nvPr>
            <p:ph type="title"/>
          </p:nvPr>
        </p:nvSpPr>
        <p:spPr>
          <a:xfrm>
            <a:off x="1319753" y="2119256"/>
            <a:ext cx="10455480" cy="2280622"/>
          </a:xfrm>
        </p:spPr>
        <p:txBody>
          <a:bodyPr>
            <a:normAutofit fontScale="90000"/>
          </a:bodyPr>
          <a:lstStyle/>
          <a:p>
            <a:pPr algn="r"/>
            <a:r>
              <a:rPr lang="en-US" dirty="0" smtClean="0"/>
              <a:t/>
            </a:r>
            <a:br>
              <a:rPr lang="en-US" dirty="0" smtClean="0"/>
            </a:br>
            <a:r>
              <a:rPr lang="en-US" dirty="0" smtClean="0"/>
              <a:t>DIRECT SUPPORT PROFESSIONALS AND THEIR ROLE  IN SUPPORTING INDIVIDUALS THROUGH THE HOME AND COMMUNITY BASED SETTINGS RULE</a:t>
            </a:r>
            <a:endParaRPr lang="en-US" dirty="0"/>
          </a:p>
        </p:txBody>
      </p:sp>
    </p:spTree>
    <p:extLst>
      <p:ext uri="{BB962C8B-B14F-4D97-AF65-F5344CB8AC3E}">
        <p14:creationId xmlns:p14="http://schemas.microsoft.com/office/powerpoint/2010/main" val="281127841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646E3F5-F701-6A4D-B52D-F6CA5B927446}" type="datetime1">
              <a:rPr lang="en-US" smtClean="0"/>
              <a:t>9/24/2023</a:t>
            </a:fld>
            <a:endParaRPr lang="en-US"/>
          </a:p>
        </p:txBody>
      </p:sp>
      <p:sp>
        <p:nvSpPr>
          <p:cNvPr id="3" name="Footer Placeholder 2"/>
          <p:cNvSpPr>
            <a:spLocks noGrp="1"/>
          </p:cNvSpPr>
          <p:nvPr>
            <p:ph type="ftr" sz="quarter" idx="11"/>
          </p:nvPr>
        </p:nvSpPr>
        <p:spPr/>
        <p:txBody>
          <a:bodyPr/>
          <a:lstStyle/>
          <a:p>
            <a:pPr algn="ctr"/>
            <a:r>
              <a:rPr lang="en-US" smtClean="0"/>
              <a:t>Presentation Name - Edit in Header Footer</a:t>
            </a:r>
            <a:endParaRPr lang="en-US" dirty="0"/>
          </a:p>
        </p:txBody>
      </p:sp>
      <p:sp>
        <p:nvSpPr>
          <p:cNvPr id="4" name="Slide Number Placeholder 3"/>
          <p:cNvSpPr>
            <a:spLocks noGrp="1"/>
          </p:cNvSpPr>
          <p:nvPr>
            <p:ph type="sldNum" sz="quarter" idx="12"/>
          </p:nvPr>
        </p:nvSpPr>
        <p:spPr/>
        <p:txBody>
          <a:bodyPr/>
          <a:lstStyle/>
          <a:p>
            <a:fld id="{4235A44F-0B46-0144-9406-BEEFAFBECA74}" type="slidenum">
              <a:rPr lang="en-US" smtClean="0"/>
              <a:t>10</a:t>
            </a:fld>
            <a:endParaRPr lang="en-US"/>
          </a:p>
        </p:txBody>
      </p:sp>
      <p:sp>
        <p:nvSpPr>
          <p:cNvPr id="5" name="Content Placeholder 4"/>
          <p:cNvSpPr>
            <a:spLocks noGrp="1"/>
          </p:cNvSpPr>
          <p:nvPr>
            <p:ph sz="half" idx="2"/>
          </p:nvPr>
        </p:nvSpPr>
        <p:spPr>
          <a:xfrm>
            <a:off x="838200" y="1549101"/>
            <a:ext cx="10515600" cy="4353245"/>
          </a:xfrm>
        </p:spPr>
        <p:txBody>
          <a:bodyPr>
            <a:normAutofit/>
          </a:bodyPr>
          <a:lstStyle/>
          <a:p>
            <a:pPr>
              <a:buFont typeface="Wingdings" panose="05000000000000000000" pitchFamily="2" charset="2"/>
              <a:buChar char="Ø"/>
            </a:pPr>
            <a:r>
              <a:rPr lang="en-US" dirty="0" smtClean="0"/>
              <a:t>The </a:t>
            </a:r>
            <a:r>
              <a:rPr lang="en-US" dirty="0"/>
              <a:t>setting is designed to provide people with disabilities multiple types of services and activities on-site, including housing, day services, medical, behavioral and therapeutic services, and/or social and recreational activities. </a:t>
            </a:r>
          </a:p>
          <a:p>
            <a:pPr>
              <a:buFont typeface="Wingdings" panose="05000000000000000000" pitchFamily="2" charset="2"/>
              <a:buChar char="Ø"/>
            </a:pPr>
            <a:r>
              <a:rPr lang="en-US" dirty="0" smtClean="0"/>
              <a:t>People </a:t>
            </a:r>
            <a:r>
              <a:rPr lang="en-US" dirty="0"/>
              <a:t>in the setting have limited, if any, interaction with the broader community. </a:t>
            </a:r>
          </a:p>
          <a:p>
            <a:pPr>
              <a:buFont typeface="Wingdings" panose="05000000000000000000" pitchFamily="2" charset="2"/>
              <a:buChar char="Ø"/>
            </a:pPr>
            <a:r>
              <a:rPr lang="en-US" dirty="0" smtClean="0"/>
              <a:t>Settings </a:t>
            </a:r>
            <a:r>
              <a:rPr lang="en-US" dirty="0"/>
              <a:t>that use/authorize interventions/restrictions that are used in institutional settings or are deemed unacceptable in Medicaid institutional settings (e.g. seclusion). </a:t>
            </a:r>
          </a:p>
          <a:p>
            <a:endParaRPr lang="en-US" dirty="0"/>
          </a:p>
          <a:p>
            <a:endParaRPr lang="en-US" dirty="0"/>
          </a:p>
        </p:txBody>
      </p:sp>
      <p:sp>
        <p:nvSpPr>
          <p:cNvPr id="6" name="Title 5"/>
          <p:cNvSpPr>
            <a:spLocks noGrp="1"/>
          </p:cNvSpPr>
          <p:nvPr>
            <p:ph type="title"/>
          </p:nvPr>
        </p:nvSpPr>
        <p:spPr>
          <a:xfrm>
            <a:off x="838200" y="730918"/>
            <a:ext cx="10515600" cy="718286"/>
          </a:xfrm>
        </p:spPr>
        <p:txBody>
          <a:bodyPr>
            <a:normAutofit fontScale="90000"/>
          </a:bodyPr>
          <a:lstStyle/>
          <a:p>
            <a:r>
              <a:rPr lang="en-US" dirty="0"/>
              <a:t/>
            </a:r>
            <a:br>
              <a:rPr lang="en-US" dirty="0"/>
            </a:br>
            <a:r>
              <a:rPr lang="en-US" sz="4900" b="1" dirty="0" smtClean="0"/>
              <a:t>Characteristics Of Settings That Isolate </a:t>
            </a:r>
            <a:br>
              <a:rPr lang="en-US" sz="4900" b="1" dirty="0" smtClean="0"/>
            </a:br>
            <a:endParaRPr lang="en-US" sz="4900" b="1" dirty="0"/>
          </a:p>
        </p:txBody>
      </p:sp>
    </p:spTree>
    <p:extLst>
      <p:ext uri="{BB962C8B-B14F-4D97-AF65-F5344CB8AC3E}">
        <p14:creationId xmlns:p14="http://schemas.microsoft.com/office/powerpoint/2010/main" val="246621763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646E3F5-F701-6A4D-B52D-F6CA5B927446}" type="datetime1">
              <a:rPr lang="en-US" smtClean="0"/>
              <a:t>9/24/2023</a:t>
            </a:fld>
            <a:endParaRPr lang="en-US" dirty="0"/>
          </a:p>
        </p:txBody>
      </p:sp>
      <p:sp>
        <p:nvSpPr>
          <p:cNvPr id="3" name="Footer Placeholder 2"/>
          <p:cNvSpPr>
            <a:spLocks noGrp="1"/>
          </p:cNvSpPr>
          <p:nvPr>
            <p:ph type="ftr" sz="quarter" idx="11"/>
          </p:nvPr>
        </p:nvSpPr>
        <p:spPr/>
        <p:txBody>
          <a:bodyPr/>
          <a:lstStyle/>
          <a:p>
            <a:pPr algn="ctr"/>
            <a:r>
              <a:rPr lang="en-US" dirty="0" smtClean="0"/>
              <a:t>Presentation Name - Edit in Header Footer</a:t>
            </a:r>
            <a:endParaRPr lang="en-US" dirty="0"/>
          </a:p>
        </p:txBody>
      </p:sp>
      <p:sp>
        <p:nvSpPr>
          <p:cNvPr id="4" name="Slide Number Placeholder 3"/>
          <p:cNvSpPr>
            <a:spLocks noGrp="1"/>
          </p:cNvSpPr>
          <p:nvPr>
            <p:ph type="sldNum" sz="quarter" idx="12"/>
          </p:nvPr>
        </p:nvSpPr>
        <p:spPr/>
        <p:txBody>
          <a:bodyPr/>
          <a:lstStyle/>
          <a:p>
            <a:fld id="{4235A44F-0B46-0144-9406-BEEFAFBECA74}" type="slidenum">
              <a:rPr lang="en-US" smtClean="0"/>
              <a:t>11</a:t>
            </a:fld>
            <a:endParaRPr lang="en-US" dirty="0"/>
          </a:p>
        </p:txBody>
      </p:sp>
      <p:sp>
        <p:nvSpPr>
          <p:cNvPr id="5" name="Content Placeholder 4"/>
          <p:cNvSpPr>
            <a:spLocks noGrp="1"/>
          </p:cNvSpPr>
          <p:nvPr>
            <p:ph sz="half" idx="2"/>
          </p:nvPr>
        </p:nvSpPr>
        <p:spPr>
          <a:xfrm>
            <a:off x="838200" y="1183341"/>
            <a:ext cx="10515600" cy="5021515"/>
          </a:xfrm>
        </p:spPr>
        <p:txBody>
          <a:bodyPr>
            <a:normAutofit fontScale="92500" lnSpcReduction="20000"/>
          </a:bodyPr>
          <a:lstStyle/>
          <a:p>
            <a:pPr marL="0" indent="0">
              <a:buNone/>
            </a:pPr>
            <a:r>
              <a:rPr lang="en-US" b="1" dirty="0"/>
              <a:t>Types of evidence that </a:t>
            </a:r>
            <a:r>
              <a:rPr lang="en-US" b="1" dirty="0" smtClean="0"/>
              <a:t>demonstrates </a:t>
            </a:r>
            <a:r>
              <a:rPr lang="en-US" b="1" dirty="0"/>
              <a:t>that a setting does not isolate individuals receiving HCBS from the broader community of individuals not receiving HCBS: </a:t>
            </a:r>
            <a:endParaRPr lang="en-US" b="1" dirty="0" smtClean="0"/>
          </a:p>
          <a:p>
            <a:pPr>
              <a:buFont typeface="Wingdings" panose="05000000000000000000" pitchFamily="2" charset="2"/>
              <a:buChar char="Ø"/>
            </a:pPr>
            <a:r>
              <a:rPr lang="en-US" dirty="0" smtClean="0"/>
              <a:t>The </a:t>
            </a:r>
            <a:r>
              <a:rPr lang="en-US" dirty="0"/>
              <a:t>individuals participates </a:t>
            </a:r>
            <a:r>
              <a:rPr lang="en-US" b="1" dirty="0"/>
              <a:t>‘regularly’ </a:t>
            </a:r>
            <a:r>
              <a:rPr lang="en-US" dirty="0"/>
              <a:t>in typical community life activities outside of the setting </a:t>
            </a:r>
            <a:r>
              <a:rPr lang="en-US" b="1" dirty="0"/>
              <a:t>to the extent the individual desires</a:t>
            </a:r>
            <a:r>
              <a:rPr lang="en-US" dirty="0"/>
              <a:t>: </a:t>
            </a:r>
          </a:p>
          <a:p>
            <a:pPr lvl="2">
              <a:buFont typeface="Wingdings" panose="05000000000000000000" pitchFamily="2" charset="2"/>
              <a:buChar char="§"/>
            </a:pPr>
            <a:r>
              <a:rPr lang="en-US" dirty="0"/>
              <a:t>Do not include only those organized by the provider agency for a group of individuals with disabilities </a:t>
            </a:r>
          </a:p>
          <a:p>
            <a:pPr lvl="2">
              <a:buFont typeface="Wingdings" panose="05000000000000000000" pitchFamily="2" charset="2"/>
              <a:buChar char="§"/>
            </a:pPr>
            <a:r>
              <a:rPr lang="en-US" dirty="0"/>
              <a:t>Are not only involving paid staff </a:t>
            </a:r>
          </a:p>
          <a:p>
            <a:pPr lvl="2">
              <a:buFont typeface="Wingdings" panose="05000000000000000000" pitchFamily="2" charset="2"/>
              <a:buChar char="§"/>
            </a:pPr>
            <a:r>
              <a:rPr lang="en-US" dirty="0"/>
              <a:t>Do foster relationships with community members unaffiliated with the setting </a:t>
            </a:r>
          </a:p>
          <a:p>
            <a:pPr>
              <a:buFont typeface="Wingdings" panose="05000000000000000000" pitchFamily="2" charset="2"/>
              <a:buChar char="Ø"/>
            </a:pPr>
            <a:r>
              <a:rPr lang="en-US" dirty="0"/>
              <a:t>Services to the individual, and activities in which the individual participates, are engaged with the broader community </a:t>
            </a:r>
            <a:endParaRPr lang="en-US" dirty="0" smtClean="0"/>
          </a:p>
          <a:p>
            <a:pPr>
              <a:buFont typeface="Wingdings" panose="05000000000000000000" pitchFamily="2" charset="2"/>
              <a:buChar char="Ø"/>
            </a:pPr>
            <a:r>
              <a:rPr lang="en-US" dirty="0" smtClean="0"/>
              <a:t>Conversations with the individual, family and DSP are all in alignment with what is going on day to day and this supports the POC goals</a:t>
            </a:r>
          </a:p>
          <a:p>
            <a:pPr>
              <a:buFont typeface="Wingdings" panose="05000000000000000000" pitchFamily="2" charset="2"/>
              <a:buChar char="Ø"/>
            </a:pPr>
            <a:r>
              <a:rPr lang="en-US" dirty="0" smtClean="0"/>
              <a:t>Documentation is in alignment with what is going on and includes choices, how choices are provided and outcomes</a:t>
            </a:r>
            <a:endParaRPr lang="en-US" dirty="0"/>
          </a:p>
          <a:p>
            <a:endParaRPr lang="en-US" dirty="0"/>
          </a:p>
          <a:p>
            <a:endParaRPr lang="en-US" dirty="0"/>
          </a:p>
        </p:txBody>
      </p:sp>
      <p:sp>
        <p:nvSpPr>
          <p:cNvPr id="6" name="Title 5"/>
          <p:cNvSpPr>
            <a:spLocks noGrp="1"/>
          </p:cNvSpPr>
          <p:nvPr>
            <p:ph type="title"/>
          </p:nvPr>
        </p:nvSpPr>
        <p:spPr>
          <a:xfrm>
            <a:off x="838200" y="720762"/>
            <a:ext cx="10515600" cy="462579"/>
          </a:xfrm>
        </p:spPr>
        <p:txBody>
          <a:bodyPr>
            <a:normAutofit fontScale="90000"/>
          </a:bodyPr>
          <a:lstStyle/>
          <a:p>
            <a:r>
              <a:rPr lang="en-US" dirty="0" smtClean="0"/>
              <a:t/>
            </a:r>
            <a:br>
              <a:rPr lang="en-US" dirty="0" smtClean="0"/>
            </a:br>
            <a:r>
              <a:rPr lang="en-US" sz="4900" b="1" dirty="0" smtClean="0"/>
              <a:t>Evidence of Community Inclusion </a:t>
            </a:r>
            <a:r>
              <a:rPr lang="en-US" b="1" dirty="0" smtClean="0"/>
              <a:t/>
            </a:r>
            <a:br>
              <a:rPr lang="en-US" b="1" dirty="0" smtClean="0"/>
            </a:br>
            <a:endParaRPr lang="en-US" b="1" dirty="0"/>
          </a:p>
        </p:txBody>
      </p:sp>
    </p:spTree>
    <p:extLst>
      <p:ext uri="{BB962C8B-B14F-4D97-AF65-F5344CB8AC3E}">
        <p14:creationId xmlns:p14="http://schemas.microsoft.com/office/powerpoint/2010/main" val="336819536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ontent Placeholder 7"/>
          <p:cNvSpPr>
            <a:spLocks noGrp="1"/>
          </p:cNvSpPr>
          <p:nvPr>
            <p:ph idx="1"/>
          </p:nvPr>
        </p:nvSpPr>
        <p:spPr/>
        <p:txBody>
          <a:bodyPr/>
          <a:lstStyle/>
          <a:p>
            <a:endParaRPr lang="en-US"/>
          </a:p>
        </p:txBody>
      </p:sp>
      <p:sp>
        <p:nvSpPr>
          <p:cNvPr id="2" name="Date Placeholder 1"/>
          <p:cNvSpPr>
            <a:spLocks noGrp="1"/>
          </p:cNvSpPr>
          <p:nvPr>
            <p:ph type="dt" sz="half" idx="10"/>
          </p:nvPr>
        </p:nvSpPr>
        <p:spPr/>
        <p:txBody>
          <a:bodyPr/>
          <a:lstStyle/>
          <a:p>
            <a:fld id="{9646E3F5-F701-6A4D-B52D-F6CA5B927446}" type="datetime1">
              <a:rPr lang="en-US" smtClean="0"/>
              <a:t>9/24/2023</a:t>
            </a:fld>
            <a:endParaRPr lang="en-US"/>
          </a:p>
        </p:txBody>
      </p:sp>
      <p:sp>
        <p:nvSpPr>
          <p:cNvPr id="3" name="Footer Placeholder 2"/>
          <p:cNvSpPr>
            <a:spLocks noGrp="1"/>
          </p:cNvSpPr>
          <p:nvPr>
            <p:ph type="ftr" sz="quarter" idx="11"/>
          </p:nvPr>
        </p:nvSpPr>
        <p:spPr/>
        <p:txBody>
          <a:bodyPr/>
          <a:lstStyle/>
          <a:p>
            <a:pPr algn="ctr"/>
            <a:r>
              <a:rPr lang="en-US" smtClean="0"/>
              <a:t>Presentation Name - Edit in Header Footer</a:t>
            </a:r>
            <a:endParaRPr lang="en-US" dirty="0"/>
          </a:p>
        </p:txBody>
      </p:sp>
      <p:sp>
        <p:nvSpPr>
          <p:cNvPr id="4" name="Slide Number Placeholder 3"/>
          <p:cNvSpPr>
            <a:spLocks noGrp="1"/>
          </p:cNvSpPr>
          <p:nvPr>
            <p:ph type="sldNum" sz="quarter" idx="12"/>
          </p:nvPr>
        </p:nvSpPr>
        <p:spPr/>
        <p:txBody>
          <a:bodyPr/>
          <a:lstStyle/>
          <a:p>
            <a:fld id="{4235A44F-0B46-0144-9406-BEEFAFBECA74}" type="slidenum">
              <a:rPr lang="en-US" smtClean="0"/>
              <a:t>12</a:t>
            </a:fld>
            <a:endParaRPr lang="en-US"/>
          </a:p>
        </p:txBody>
      </p:sp>
      <p:sp>
        <p:nvSpPr>
          <p:cNvPr id="7" name="Title 6"/>
          <p:cNvSpPr>
            <a:spLocks noGrp="1"/>
          </p:cNvSpPr>
          <p:nvPr>
            <p:ph type="title"/>
          </p:nvPr>
        </p:nvSpPr>
        <p:spPr/>
        <p:txBody>
          <a:bodyPr/>
          <a:lstStyle/>
          <a:p>
            <a:r>
              <a:rPr lang="en-US" dirty="0" smtClean="0"/>
              <a:t>HCBS Settings Rule Requirements</a:t>
            </a:r>
            <a:endParaRPr lang="en-US" dirty="0"/>
          </a:p>
        </p:txBody>
      </p:sp>
    </p:spTree>
    <p:extLst>
      <p:ext uri="{BB962C8B-B14F-4D97-AF65-F5344CB8AC3E}">
        <p14:creationId xmlns:p14="http://schemas.microsoft.com/office/powerpoint/2010/main" val="298553048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2414AF90-EAB2-2D46-8BB0-ED7F257AEEB3}" type="datetime1">
              <a:rPr lang="en-US" smtClean="0"/>
              <a:t>9/24/2023</a:t>
            </a:fld>
            <a:endParaRPr lang="en-US" dirty="0"/>
          </a:p>
        </p:txBody>
      </p:sp>
      <p:sp>
        <p:nvSpPr>
          <p:cNvPr id="4" name="Footer Placeholder 3"/>
          <p:cNvSpPr>
            <a:spLocks noGrp="1"/>
          </p:cNvSpPr>
          <p:nvPr>
            <p:ph type="ftr" sz="quarter" idx="11"/>
          </p:nvPr>
        </p:nvSpPr>
        <p:spPr/>
        <p:txBody>
          <a:bodyPr/>
          <a:lstStyle/>
          <a:p>
            <a:pPr algn="ctr"/>
            <a:r>
              <a:rPr lang="en-US" smtClean="0"/>
              <a:t>Presentation Name - Edit in Header Footer</a:t>
            </a:r>
            <a:endParaRPr lang="en-US" dirty="0"/>
          </a:p>
        </p:txBody>
      </p:sp>
      <p:sp>
        <p:nvSpPr>
          <p:cNvPr id="5" name="Slide Number Placeholder 4"/>
          <p:cNvSpPr>
            <a:spLocks noGrp="1"/>
          </p:cNvSpPr>
          <p:nvPr>
            <p:ph type="sldNum" sz="quarter" idx="12"/>
          </p:nvPr>
        </p:nvSpPr>
        <p:spPr/>
        <p:txBody>
          <a:bodyPr/>
          <a:lstStyle/>
          <a:p>
            <a:fld id="{4235A44F-0B46-0144-9406-BEEFAFBECA74}" type="slidenum">
              <a:rPr lang="en-US" smtClean="0"/>
              <a:pPr/>
              <a:t>13</a:t>
            </a:fld>
            <a:endParaRPr lang="en-US" dirty="0"/>
          </a:p>
        </p:txBody>
      </p:sp>
      <p:sp>
        <p:nvSpPr>
          <p:cNvPr id="8" name="Content Placeholder 7"/>
          <p:cNvSpPr>
            <a:spLocks noGrp="1"/>
          </p:cNvSpPr>
          <p:nvPr>
            <p:ph sz="half" idx="2"/>
          </p:nvPr>
        </p:nvSpPr>
        <p:spPr/>
        <p:txBody>
          <a:bodyPr/>
          <a:lstStyle/>
          <a:p>
            <a:pPr marL="0" indent="0">
              <a:buNone/>
            </a:pPr>
            <a:r>
              <a:rPr lang="en-US" b="1" dirty="0" smtClean="0"/>
              <a:t>An HCBS Setting</a:t>
            </a:r>
            <a:r>
              <a:rPr lang="en-US" b="1" dirty="0"/>
              <a:t> </a:t>
            </a:r>
            <a:r>
              <a:rPr lang="en-US" b="1" dirty="0" smtClean="0"/>
              <a:t>is defined as anywhere that HCBS services are delivered. </a:t>
            </a:r>
          </a:p>
          <a:p>
            <a:r>
              <a:rPr lang="en-US" dirty="0"/>
              <a:t>In order for </a:t>
            </a:r>
            <a:r>
              <a:rPr lang="en-US" dirty="0" smtClean="0"/>
              <a:t>a setting to be in compliance, it must meet the HCBS Requirements and demonstrate the qualities of a compliant setting as outlined on the next slides.</a:t>
            </a:r>
            <a:endParaRPr lang="en-US" dirty="0"/>
          </a:p>
        </p:txBody>
      </p:sp>
      <p:sp>
        <p:nvSpPr>
          <p:cNvPr id="7" name="Title 6"/>
          <p:cNvSpPr>
            <a:spLocks noGrp="1"/>
          </p:cNvSpPr>
          <p:nvPr>
            <p:ph type="title"/>
          </p:nvPr>
        </p:nvSpPr>
        <p:spPr/>
        <p:txBody>
          <a:bodyPr/>
          <a:lstStyle/>
          <a:p>
            <a:r>
              <a:rPr lang="en-US" b="1" dirty="0" smtClean="0"/>
              <a:t>HCBS Settings Rule Requirements</a:t>
            </a:r>
            <a:endParaRPr lang="en-US" b="1" dirty="0"/>
          </a:p>
        </p:txBody>
      </p:sp>
    </p:spTree>
    <p:extLst>
      <p:ext uri="{BB962C8B-B14F-4D97-AF65-F5344CB8AC3E}">
        <p14:creationId xmlns:p14="http://schemas.microsoft.com/office/powerpoint/2010/main" val="386744647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646E3F5-F701-6A4D-B52D-F6CA5B927446}" type="datetime1">
              <a:rPr lang="en-US" smtClean="0"/>
              <a:t>9/24/2023</a:t>
            </a:fld>
            <a:endParaRPr lang="en-US"/>
          </a:p>
        </p:txBody>
      </p:sp>
      <p:sp>
        <p:nvSpPr>
          <p:cNvPr id="3" name="Footer Placeholder 2"/>
          <p:cNvSpPr>
            <a:spLocks noGrp="1"/>
          </p:cNvSpPr>
          <p:nvPr>
            <p:ph type="ftr" sz="quarter" idx="11"/>
          </p:nvPr>
        </p:nvSpPr>
        <p:spPr/>
        <p:txBody>
          <a:bodyPr/>
          <a:lstStyle/>
          <a:p>
            <a:pPr algn="ctr"/>
            <a:r>
              <a:rPr lang="en-US" smtClean="0"/>
              <a:t>Presentation Name - Edit in Header Footer</a:t>
            </a:r>
            <a:endParaRPr lang="en-US" dirty="0"/>
          </a:p>
        </p:txBody>
      </p:sp>
      <p:sp>
        <p:nvSpPr>
          <p:cNvPr id="4" name="Slide Number Placeholder 3"/>
          <p:cNvSpPr>
            <a:spLocks noGrp="1"/>
          </p:cNvSpPr>
          <p:nvPr>
            <p:ph type="sldNum" sz="quarter" idx="12"/>
          </p:nvPr>
        </p:nvSpPr>
        <p:spPr/>
        <p:txBody>
          <a:bodyPr/>
          <a:lstStyle/>
          <a:p>
            <a:fld id="{4235A44F-0B46-0144-9406-BEEFAFBECA74}" type="slidenum">
              <a:rPr lang="en-US" smtClean="0"/>
              <a:t>14</a:t>
            </a:fld>
            <a:endParaRPr lang="en-US"/>
          </a:p>
        </p:txBody>
      </p:sp>
      <p:sp>
        <p:nvSpPr>
          <p:cNvPr id="5" name="Content Placeholder 4"/>
          <p:cNvSpPr>
            <a:spLocks noGrp="1"/>
          </p:cNvSpPr>
          <p:nvPr>
            <p:ph sz="half" idx="2"/>
          </p:nvPr>
        </p:nvSpPr>
        <p:spPr>
          <a:xfrm>
            <a:off x="838200" y="1651519"/>
            <a:ext cx="10515600" cy="4250828"/>
          </a:xfrm>
        </p:spPr>
        <p:txBody>
          <a:bodyPr>
            <a:normAutofit/>
          </a:bodyPr>
          <a:lstStyle/>
          <a:p>
            <a:pPr marL="0" indent="0">
              <a:buNone/>
            </a:pPr>
            <a:r>
              <a:rPr lang="en-US" b="1" dirty="0"/>
              <a:t>The Home and Community Based Setting must demonstrate the </a:t>
            </a:r>
            <a:r>
              <a:rPr lang="en-US" b="1" dirty="0" smtClean="0"/>
              <a:t>following qualities!</a:t>
            </a:r>
            <a:r>
              <a:rPr lang="en-US" b="1" i="1" dirty="0" smtClean="0"/>
              <a:t> (42 </a:t>
            </a:r>
            <a:r>
              <a:rPr lang="en-US" b="1" i="1" dirty="0"/>
              <a:t>CFR §441.301(c)(4)(</a:t>
            </a:r>
            <a:r>
              <a:rPr lang="en-US" b="1" i="1" dirty="0" err="1"/>
              <a:t>i</a:t>
            </a:r>
            <a:r>
              <a:rPr lang="en-US" b="1" i="1" dirty="0"/>
              <a:t>) </a:t>
            </a:r>
            <a:r>
              <a:rPr lang="en-US" b="1" i="1" dirty="0" smtClean="0"/>
              <a:t>)</a:t>
            </a:r>
            <a:endParaRPr lang="en-US" b="1" dirty="0"/>
          </a:p>
          <a:p>
            <a:pPr>
              <a:buFont typeface="Wingdings" panose="05000000000000000000" pitchFamily="2" charset="2"/>
              <a:buChar char="Ø"/>
            </a:pPr>
            <a:r>
              <a:rPr lang="en-US" dirty="0"/>
              <a:t>Is integrated in and supports access to the greater community </a:t>
            </a:r>
          </a:p>
          <a:p>
            <a:pPr>
              <a:buFont typeface="Wingdings" panose="05000000000000000000" pitchFamily="2" charset="2"/>
              <a:buChar char="Ø"/>
            </a:pPr>
            <a:r>
              <a:rPr lang="en-US" dirty="0"/>
              <a:t>Provides opportunities to seek employment and work in competitive integrated settings, engage in community life, and control personal resources </a:t>
            </a:r>
          </a:p>
          <a:p>
            <a:pPr>
              <a:buFont typeface="Wingdings" panose="05000000000000000000" pitchFamily="2" charset="2"/>
              <a:buChar char="Ø"/>
            </a:pPr>
            <a:r>
              <a:rPr lang="en-US" dirty="0"/>
              <a:t>Ensures the individual receives services in the community to the same degree of access as individuals not receiving Medicaid home and community-based services </a:t>
            </a:r>
          </a:p>
          <a:p>
            <a:endParaRPr lang="en-US" dirty="0"/>
          </a:p>
          <a:p>
            <a:endParaRPr lang="en-US" dirty="0"/>
          </a:p>
        </p:txBody>
      </p:sp>
      <p:sp>
        <p:nvSpPr>
          <p:cNvPr id="6" name="Title 5"/>
          <p:cNvSpPr>
            <a:spLocks noGrp="1"/>
          </p:cNvSpPr>
          <p:nvPr>
            <p:ph type="title"/>
          </p:nvPr>
        </p:nvSpPr>
        <p:spPr>
          <a:xfrm>
            <a:off x="838200" y="730918"/>
            <a:ext cx="10515600" cy="920600"/>
          </a:xfrm>
        </p:spPr>
        <p:txBody>
          <a:bodyPr>
            <a:normAutofit/>
          </a:bodyPr>
          <a:lstStyle/>
          <a:p>
            <a:r>
              <a:rPr lang="en-US" b="1" dirty="0" smtClean="0"/>
              <a:t>HCBS Setting Requirement</a:t>
            </a:r>
            <a:endParaRPr lang="en-US" dirty="0"/>
          </a:p>
        </p:txBody>
      </p:sp>
    </p:spTree>
    <p:extLst>
      <p:ext uri="{BB962C8B-B14F-4D97-AF65-F5344CB8AC3E}">
        <p14:creationId xmlns:p14="http://schemas.microsoft.com/office/powerpoint/2010/main" val="184388539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646E3F5-F701-6A4D-B52D-F6CA5B927446}" type="datetime1">
              <a:rPr lang="en-US" smtClean="0"/>
              <a:t>9/24/2023</a:t>
            </a:fld>
            <a:endParaRPr lang="en-US"/>
          </a:p>
        </p:txBody>
      </p:sp>
      <p:sp>
        <p:nvSpPr>
          <p:cNvPr id="3" name="Footer Placeholder 2"/>
          <p:cNvSpPr>
            <a:spLocks noGrp="1"/>
          </p:cNvSpPr>
          <p:nvPr>
            <p:ph type="ftr" sz="quarter" idx="11"/>
          </p:nvPr>
        </p:nvSpPr>
        <p:spPr/>
        <p:txBody>
          <a:bodyPr/>
          <a:lstStyle/>
          <a:p>
            <a:pPr algn="ctr"/>
            <a:r>
              <a:rPr lang="en-US" smtClean="0"/>
              <a:t>Presentation Name - Edit in Header Footer</a:t>
            </a:r>
            <a:endParaRPr lang="en-US" dirty="0"/>
          </a:p>
        </p:txBody>
      </p:sp>
      <p:sp>
        <p:nvSpPr>
          <p:cNvPr id="4" name="Slide Number Placeholder 3"/>
          <p:cNvSpPr>
            <a:spLocks noGrp="1"/>
          </p:cNvSpPr>
          <p:nvPr>
            <p:ph type="sldNum" sz="quarter" idx="12"/>
          </p:nvPr>
        </p:nvSpPr>
        <p:spPr/>
        <p:txBody>
          <a:bodyPr/>
          <a:lstStyle/>
          <a:p>
            <a:fld id="{4235A44F-0B46-0144-9406-BEEFAFBECA74}" type="slidenum">
              <a:rPr lang="en-US" smtClean="0"/>
              <a:t>15</a:t>
            </a:fld>
            <a:endParaRPr lang="en-US"/>
          </a:p>
        </p:txBody>
      </p:sp>
      <p:sp>
        <p:nvSpPr>
          <p:cNvPr id="5" name="Content Placeholder 4"/>
          <p:cNvSpPr>
            <a:spLocks noGrp="1"/>
          </p:cNvSpPr>
          <p:nvPr>
            <p:ph sz="half" idx="2"/>
          </p:nvPr>
        </p:nvSpPr>
        <p:spPr/>
        <p:txBody>
          <a:bodyPr/>
          <a:lstStyle/>
          <a:p>
            <a:pPr marL="0" indent="0">
              <a:buNone/>
            </a:pPr>
            <a:r>
              <a:rPr lang="en-US" b="1" dirty="0"/>
              <a:t>The Home and Community Based Setting must demonstrate the </a:t>
            </a:r>
            <a:r>
              <a:rPr lang="en-US" b="1" dirty="0" smtClean="0"/>
              <a:t>following quality!</a:t>
            </a:r>
            <a:r>
              <a:rPr lang="en-US" b="1" i="1" dirty="0" smtClean="0"/>
              <a:t> (42 </a:t>
            </a:r>
            <a:r>
              <a:rPr lang="en-US" b="1" i="1" dirty="0"/>
              <a:t>CFR §441.301(c)(4)(ii</a:t>
            </a:r>
            <a:r>
              <a:rPr lang="en-US" b="1" i="1" dirty="0" smtClean="0"/>
              <a:t>))</a:t>
            </a:r>
            <a:endParaRPr lang="en-US" b="1" dirty="0"/>
          </a:p>
          <a:p>
            <a:pPr>
              <a:buFont typeface="Wingdings" panose="05000000000000000000" pitchFamily="2" charset="2"/>
              <a:buChar char="Ø"/>
            </a:pPr>
            <a:r>
              <a:rPr lang="en-US" sz="2400" dirty="0"/>
              <a:t>Is selected by the individual from among setting options, including non-disability specific settings and an option for a private unit in a residential setting </a:t>
            </a:r>
          </a:p>
          <a:p>
            <a:pPr lvl="2">
              <a:buFont typeface="Wingdings" panose="05000000000000000000" pitchFamily="2" charset="2"/>
              <a:buChar char="§"/>
            </a:pPr>
            <a:r>
              <a:rPr lang="en-US" dirty="0"/>
              <a:t>Person-centered service plans document the options based on the individual’s needs, preferences, and for residential settings, the individual’s resources</a:t>
            </a:r>
          </a:p>
          <a:p>
            <a:endParaRPr lang="en-US" dirty="0"/>
          </a:p>
        </p:txBody>
      </p:sp>
      <p:sp>
        <p:nvSpPr>
          <p:cNvPr id="6" name="Title 5"/>
          <p:cNvSpPr>
            <a:spLocks noGrp="1"/>
          </p:cNvSpPr>
          <p:nvPr>
            <p:ph type="title"/>
          </p:nvPr>
        </p:nvSpPr>
        <p:spPr/>
        <p:txBody>
          <a:bodyPr>
            <a:normAutofit/>
          </a:bodyPr>
          <a:lstStyle/>
          <a:p>
            <a:r>
              <a:rPr lang="en-US" b="1" dirty="0"/>
              <a:t>HCBS Setting </a:t>
            </a:r>
            <a:r>
              <a:rPr lang="en-US" b="1" dirty="0" smtClean="0"/>
              <a:t>Requirement</a:t>
            </a:r>
            <a:endParaRPr lang="en-US" dirty="0"/>
          </a:p>
        </p:txBody>
      </p:sp>
    </p:spTree>
    <p:extLst>
      <p:ext uri="{BB962C8B-B14F-4D97-AF65-F5344CB8AC3E}">
        <p14:creationId xmlns:p14="http://schemas.microsoft.com/office/powerpoint/2010/main" val="12786443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646E3F5-F701-6A4D-B52D-F6CA5B927446}" type="datetime1">
              <a:rPr lang="en-US" smtClean="0"/>
              <a:t>9/24/2023</a:t>
            </a:fld>
            <a:endParaRPr lang="en-US"/>
          </a:p>
        </p:txBody>
      </p:sp>
      <p:sp>
        <p:nvSpPr>
          <p:cNvPr id="3" name="Footer Placeholder 2"/>
          <p:cNvSpPr>
            <a:spLocks noGrp="1"/>
          </p:cNvSpPr>
          <p:nvPr>
            <p:ph type="ftr" sz="quarter" idx="11"/>
          </p:nvPr>
        </p:nvSpPr>
        <p:spPr/>
        <p:txBody>
          <a:bodyPr/>
          <a:lstStyle/>
          <a:p>
            <a:pPr algn="ctr"/>
            <a:r>
              <a:rPr lang="en-US" smtClean="0"/>
              <a:t>Presentation Name - Edit in Header Footer</a:t>
            </a:r>
            <a:endParaRPr lang="en-US" dirty="0"/>
          </a:p>
        </p:txBody>
      </p:sp>
      <p:sp>
        <p:nvSpPr>
          <p:cNvPr id="4" name="Slide Number Placeholder 3"/>
          <p:cNvSpPr>
            <a:spLocks noGrp="1"/>
          </p:cNvSpPr>
          <p:nvPr>
            <p:ph type="sldNum" sz="quarter" idx="12"/>
          </p:nvPr>
        </p:nvSpPr>
        <p:spPr/>
        <p:txBody>
          <a:bodyPr/>
          <a:lstStyle/>
          <a:p>
            <a:fld id="{4235A44F-0B46-0144-9406-BEEFAFBECA74}" type="slidenum">
              <a:rPr lang="en-US" smtClean="0"/>
              <a:t>16</a:t>
            </a:fld>
            <a:endParaRPr lang="en-US"/>
          </a:p>
        </p:txBody>
      </p:sp>
      <p:sp>
        <p:nvSpPr>
          <p:cNvPr id="5" name="Content Placeholder 4"/>
          <p:cNvSpPr>
            <a:spLocks noGrp="1"/>
          </p:cNvSpPr>
          <p:nvPr>
            <p:ph sz="half" idx="2"/>
          </p:nvPr>
        </p:nvSpPr>
        <p:spPr>
          <a:xfrm>
            <a:off x="838200" y="1495313"/>
            <a:ext cx="10515600" cy="4407034"/>
          </a:xfrm>
        </p:spPr>
        <p:txBody>
          <a:bodyPr/>
          <a:lstStyle/>
          <a:p>
            <a:pPr marL="0" indent="0">
              <a:buNone/>
            </a:pPr>
            <a:r>
              <a:rPr lang="en-US" b="1" dirty="0"/>
              <a:t>The Home and </a:t>
            </a:r>
            <a:r>
              <a:rPr lang="en-US" b="1" dirty="0" smtClean="0"/>
              <a:t>Community </a:t>
            </a:r>
            <a:r>
              <a:rPr lang="en-US" b="1" dirty="0"/>
              <a:t>Based Setting must demonstrate the </a:t>
            </a:r>
            <a:r>
              <a:rPr lang="en-US" b="1" dirty="0" smtClean="0"/>
              <a:t>following qualities!</a:t>
            </a:r>
            <a:r>
              <a:rPr lang="en-US" b="1" i="1" dirty="0"/>
              <a:t> </a:t>
            </a:r>
            <a:r>
              <a:rPr lang="en-US" b="1" i="1" dirty="0" smtClean="0"/>
              <a:t>(42 </a:t>
            </a:r>
            <a:r>
              <a:rPr lang="en-US" b="1" i="1" dirty="0"/>
              <a:t>§CFR 441.301(c)(4)(iv</a:t>
            </a:r>
            <a:r>
              <a:rPr lang="en-US" b="1" i="1" dirty="0" smtClean="0"/>
              <a:t>)) </a:t>
            </a:r>
            <a:endParaRPr lang="en-US" b="1" dirty="0"/>
          </a:p>
          <a:p>
            <a:pPr>
              <a:buFont typeface="Wingdings" panose="05000000000000000000" pitchFamily="2" charset="2"/>
              <a:buChar char="Ø"/>
            </a:pPr>
            <a:r>
              <a:rPr lang="en-US" dirty="0"/>
              <a:t>Ensures an individual’s rights of privacy, dignity, respect, and freedom from coercion and restraint </a:t>
            </a:r>
          </a:p>
          <a:p>
            <a:pPr>
              <a:buFont typeface="Wingdings" panose="05000000000000000000" pitchFamily="2" charset="2"/>
              <a:buChar char="Ø"/>
            </a:pPr>
            <a:r>
              <a:rPr lang="en-US" dirty="0"/>
              <a:t>Optimizes individual initiative, autonomy, and independence in making life choices </a:t>
            </a:r>
          </a:p>
          <a:p>
            <a:endParaRPr lang="en-US" dirty="0"/>
          </a:p>
        </p:txBody>
      </p:sp>
      <p:sp>
        <p:nvSpPr>
          <p:cNvPr id="6" name="Title 5"/>
          <p:cNvSpPr>
            <a:spLocks noGrp="1"/>
          </p:cNvSpPr>
          <p:nvPr>
            <p:ph type="title"/>
          </p:nvPr>
        </p:nvSpPr>
        <p:spPr>
          <a:xfrm>
            <a:off x="838200" y="730918"/>
            <a:ext cx="10515600" cy="631203"/>
          </a:xfrm>
        </p:spPr>
        <p:txBody>
          <a:bodyPr>
            <a:noAutofit/>
          </a:bodyPr>
          <a:lstStyle/>
          <a:p>
            <a:r>
              <a:rPr lang="en-US" b="1" dirty="0"/>
              <a:t>HCBS Setting </a:t>
            </a:r>
            <a:r>
              <a:rPr lang="en-US" b="1" dirty="0" smtClean="0"/>
              <a:t>Requirement</a:t>
            </a:r>
            <a:endParaRPr lang="en-US" dirty="0"/>
          </a:p>
        </p:txBody>
      </p:sp>
    </p:spTree>
    <p:extLst>
      <p:ext uri="{BB962C8B-B14F-4D97-AF65-F5344CB8AC3E}">
        <p14:creationId xmlns:p14="http://schemas.microsoft.com/office/powerpoint/2010/main" val="286842351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646E3F5-F701-6A4D-B52D-F6CA5B927446}" type="datetime1">
              <a:rPr lang="en-US" smtClean="0"/>
              <a:t>9/24/2023</a:t>
            </a:fld>
            <a:endParaRPr lang="en-US"/>
          </a:p>
        </p:txBody>
      </p:sp>
      <p:sp>
        <p:nvSpPr>
          <p:cNvPr id="3" name="Footer Placeholder 2"/>
          <p:cNvSpPr>
            <a:spLocks noGrp="1"/>
          </p:cNvSpPr>
          <p:nvPr>
            <p:ph type="ftr" sz="quarter" idx="11"/>
          </p:nvPr>
        </p:nvSpPr>
        <p:spPr/>
        <p:txBody>
          <a:bodyPr/>
          <a:lstStyle/>
          <a:p>
            <a:pPr algn="ctr"/>
            <a:r>
              <a:rPr lang="en-US" smtClean="0"/>
              <a:t>Presentation Name - Edit in Header Footer</a:t>
            </a:r>
            <a:endParaRPr lang="en-US" dirty="0"/>
          </a:p>
        </p:txBody>
      </p:sp>
      <p:sp>
        <p:nvSpPr>
          <p:cNvPr id="4" name="Slide Number Placeholder 3"/>
          <p:cNvSpPr>
            <a:spLocks noGrp="1"/>
          </p:cNvSpPr>
          <p:nvPr>
            <p:ph type="sldNum" sz="quarter" idx="12"/>
          </p:nvPr>
        </p:nvSpPr>
        <p:spPr/>
        <p:txBody>
          <a:bodyPr/>
          <a:lstStyle/>
          <a:p>
            <a:fld id="{4235A44F-0B46-0144-9406-BEEFAFBECA74}" type="slidenum">
              <a:rPr lang="en-US" smtClean="0"/>
              <a:t>17</a:t>
            </a:fld>
            <a:endParaRPr lang="en-US"/>
          </a:p>
        </p:txBody>
      </p:sp>
      <p:sp>
        <p:nvSpPr>
          <p:cNvPr id="5" name="Content Placeholder 4"/>
          <p:cNvSpPr>
            <a:spLocks noGrp="1"/>
          </p:cNvSpPr>
          <p:nvPr>
            <p:ph sz="half" idx="2"/>
          </p:nvPr>
        </p:nvSpPr>
        <p:spPr/>
        <p:txBody>
          <a:bodyPr/>
          <a:lstStyle/>
          <a:p>
            <a:pPr marL="0" indent="0">
              <a:buNone/>
            </a:pPr>
            <a:r>
              <a:rPr lang="en-US" b="1" dirty="0"/>
              <a:t>The Home and Community Based Setting must demonstrate the </a:t>
            </a:r>
            <a:r>
              <a:rPr lang="en-US" b="1" dirty="0" smtClean="0"/>
              <a:t>following quality!</a:t>
            </a:r>
            <a:r>
              <a:rPr lang="en-US" b="1" i="1" dirty="0" smtClean="0"/>
              <a:t> (42 </a:t>
            </a:r>
            <a:r>
              <a:rPr lang="en-US" b="1" i="1" dirty="0"/>
              <a:t>§CFR 441.301(c)(4)(v</a:t>
            </a:r>
            <a:r>
              <a:rPr lang="en-US" b="1" i="1" dirty="0" smtClean="0"/>
              <a:t>)) </a:t>
            </a:r>
            <a:endParaRPr lang="en-US" b="1" dirty="0"/>
          </a:p>
          <a:p>
            <a:pPr>
              <a:buFont typeface="Wingdings" panose="05000000000000000000" pitchFamily="2" charset="2"/>
              <a:buChar char="Ø"/>
            </a:pPr>
            <a:r>
              <a:rPr lang="en-US" dirty="0" smtClean="0"/>
              <a:t>Facilitates </a:t>
            </a:r>
            <a:r>
              <a:rPr lang="en-US" dirty="0"/>
              <a:t>individual choice regarding services and supports, and who provides them </a:t>
            </a:r>
          </a:p>
          <a:p>
            <a:endParaRPr lang="en-US" dirty="0"/>
          </a:p>
        </p:txBody>
      </p:sp>
      <p:sp>
        <p:nvSpPr>
          <p:cNvPr id="6" name="Title 5"/>
          <p:cNvSpPr>
            <a:spLocks noGrp="1"/>
          </p:cNvSpPr>
          <p:nvPr>
            <p:ph type="title"/>
          </p:nvPr>
        </p:nvSpPr>
        <p:spPr>
          <a:xfrm>
            <a:off x="838200" y="730918"/>
            <a:ext cx="10515600" cy="936517"/>
          </a:xfrm>
        </p:spPr>
        <p:txBody>
          <a:bodyPr>
            <a:normAutofit/>
          </a:bodyPr>
          <a:lstStyle/>
          <a:p>
            <a:r>
              <a:rPr lang="en-US" b="1" dirty="0"/>
              <a:t>HCBS Setting </a:t>
            </a:r>
            <a:r>
              <a:rPr lang="en-US" b="1" dirty="0" smtClean="0"/>
              <a:t>Requirement</a:t>
            </a:r>
            <a:endParaRPr lang="en-US" dirty="0"/>
          </a:p>
        </p:txBody>
      </p:sp>
    </p:spTree>
    <p:extLst>
      <p:ext uri="{BB962C8B-B14F-4D97-AF65-F5344CB8AC3E}">
        <p14:creationId xmlns:p14="http://schemas.microsoft.com/office/powerpoint/2010/main" val="27319035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646E3F5-F701-6A4D-B52D-F6CA5B927446}" type="datetime1">
              <a:rPr lang="en-US" smtClean="0"/>
              <a:t>9/24/2023</a:t>
            </a:fld>
            <a:endParaRPr lang="en-US"/>
          </a:p>
        </p:txBody>
      </p:sp>
      <p:sp>
        <p:nvSpPr>
          <p:cNvPr id="3" name="Footer Placeholder 2"/>
          <p:cNvSpPr>
            <a:spLocks noGrp="1"/>
          </p:cNvSpPr>
          <p:nvPr>
            <p:ph type="ftr" sz="quarter" idx="11"/>
          </p:nvPr>
        </p:nvSpPr>
        <p:spPr/>
        <p:txBody>
          <a:bodyPr/>
          <a:lstStyle/>
          <a:p>
            <a:pPr algn="ctr"/>
            <a:r>
              <a:rPr lang="en-US" smtClean="0"/>
              <a:t>Presentation Name - Edit in Header Footer</a:t>
            </a:r>
            <a:endParaRPr lang="en-US" dirty="0"/>
          </a:p>
        </p:txBody>
      </p:sp>
      <p:sp>
        <p:nvSpPr>
          <p:cNvPr id="4" name="Slide Number Placeholder 3"/>
          <p:cNvSpPr>
            <a:spLocks noGrp="1"/>
          </p:cNvSpPr>
          <p:nvPr>
            <p:ph type="sldNum" sz="quarter" idx="12"/>
          </p:nvPr>
        </p:nvSpPr>
        <p:spPr/>
        <p:txBody>
          <a:bodyPr/>
          <a:lstStyle/>
          <a:p>
            <a:fld id="{4235A44F-0B46-0144-9406-BEEFAFBECA74}" type="slidenum">
              <a:rPr lang="en-US" smtClean="0"/>
              <a:t>18</a:t>
            </a:fld>
            <a:endParaRPr lang="en-US"/>
          </a:p>
        </p:txBody>
      </p:sp>
      <p:sp>
        <p:nvSpPr>
          <p:cNvPr id="5" name="Content Placeholder 4"/>
          <p:cNvSpPr>
            <a:spLocks noGrp="1"/>
          </p:cNvSpPr>
          <p:nvPr>
            <p:ph sz="half" idx="2"/>
          </p:nvPr>
        </p:nvSpPr>
        <p:spPr>
          <a:xfrm>
            <a:off x="940837" y="1455576"/>
            <a:ext cx="10515600" cy="4446771"/>
          </a:xfrm>
        </p:spPr>
        <p:txBody>
          <a:bodyPr>
            <a:normAutofit fontScale="85000" lnSpcReduction="20000"/>
          </a:bodyPr>
          <a:lstStyle/>
          <a:p>
            <a:pPr marL="0" indent="0">
              <a:buNone/>
            </a:pPr>
            <a:r>
              <a:rPr lang="en-US" b="1" dirty="0" smtClean="0"/>
              <a:t>Informed Choice</a:t>
            </a:r>
          </a:p>
          <a:p>
            <a:pPr>
              <a:buFont typeface="Wingdings" panose="05000000000000000000" pitchFamily="2" charset="2"/>
              <a:buChar char="Ø"/>
            </a:pPr>
            <a:r>
              <a:rPr lang="en-US" dirty="0" smtClean="0"/>
              <a:t>Individuals </a:t>
            </a:r>
            <a:r>
              <a:rPr lang="en-US" dirty="0"/>
              <a:t>must have the opportunity for “</a:t>
            </a:r>
            <a:r>
              <a:rPr lang="en-US" b="1" dirty="0"/>
              <a:t>informed choice</a:t>
            </a:r>
            <a:r>
              <a:rPr lang="en-US" dirty="0"/>
              <a:t>” during the person-centered planning </a:t>
            </a:r>
            <a:r>
              <a:rPr lang="en-US" dirty="0" smtClean="0"/>
              <a:t>process.</a:t>
            </a:r>
            <a:endParaRPr lang="en-US" dirty="0"/>
          </a:p>
          <a:p>
            <a:pPr>
              <a:buFont typeface="Wingdings" panose="05000000000000000000" pitchFamily="2" charset="2"/>
              <a:buChar char="Ø"/>
            </a:pPr>
            <a:r>
              <a:rPr lang="en-US" dirty="0"/>
              <a:t>Options must include </a:t>
            </a:r>
            <a:r>
              <a:rPr lang="en-US" b="1" dirty="0"/>
              <a:t>“non-disability specific settings” </a:t>
            </a:r>
            <a:endParaRPr lang="en-US" b="1" dirty="0" smtClean="0"/>
          </a:p>
          <a:p>
            <a:pPr>
              <a:buFont typeface="Wingdings" panose="05000000000000000000" pitchFamily="2" charset="2"/>
              <a:buChar char="Ø"/>
            </a:pPr>
            <a:r>
              <a:rPr lang="en-US" dirty="0"/>
              <a:t>A person-centered approach to informed choice is to always presume </a:t>
            </a:r>
            <a:r>
              <a:rPr lang="en-US" dirty="0" smtClean="0"/>
              <a:t>competence and the individual can make decisions.</a:t>
            </a:r>
            <a:r>
              <a:rPr lang="en-US" dirty="0"/>
              <a:t>	</a:t>
            </a:r>
          </a:p>
          <a:p>
            <a:pPr>
              <a:buFont typeface="Wingdings" panose="05000000000000000000" pitchFamily="2" charset="2"/>
              <a:buChar char="Ø"/>
            </a:pPr>
            <a:r>
              <a:rPr lang="en-US" dirty="0" smtClean="0"/>
              <a:t>CMS </a:t>
            </a:r>
            <a:r>
              <a:rPr lang="en-US" dirty="0"/>
              <a:t>also reminds states that informed choice is a critical component of </a:t>
            </a:r>
            <a:r>
              <a:rPr lang="en-US" dirty="0" smtClean="0"/>
              <a:t>the person-centered </a:t>
            </a:r>
            <a:r>
              <a:rPr lang="en-US" dirty="0"/>
              <a:t>planning process</a:t>
            </a:r>
            <a:r>
              <a:rPr lang="en-US" dirty="0" smtClean="0"/>
              <a:t>:</a:t>
            </a:r>
          </a:p>
          <a:p>
            <a:pPr lvl="1">
              <a:buFont typeface="Wingdings" panose="05000000000000000000" pitchFamily="2" charset="2"/>
              <a:buChar char="§"/>
            </a:pPr>
            <a:r>
              <a:rPr lang="en-US" dirty="0"/>
              <a:t>Use appropriate modes of communication to give people information they need to exercise informed choice and assist them in doing so; </a:t>
            </a:r>
            <a:endParaRPr lang="en-US" dirty="0" smtClean="0"/>
          </a:p>
          <a:p>
            <a:pPr lvl="1">
              <a:buFont typeface="Wingdings" panose="05000000000000000000" pitchFamily="2" charset="2"/>
              <a:buChar char="§"/>
            </a:pPr>
            <a:r>
              <a:rPr lang="en-US" dirty="0" smtClean="0"/>
              <a:t>Provide </a:t>
            </a:r>
            <a:r>
              <a:rPr lang="en-US" dirty="0"/>
              <a:t>or assist people in acquiring information that enables them to exercise informed choice in the development of their person-centered service plans; and </a:t>
            </a:r>
            <a:endParaRPr lang="en-US" dirty="0" smtClean="0"/>
          </a:p>
          <a:p>
            <a:pPr lvl="1">
              <a:buFont typeface="Wingdings" panose="05000000000000000000" pitchFamily="2" charset="2"/>
              <a:buChar char="§"/>
            </a:pPr>
            <a:r>
              <a:rPr lang="en-US" dirty="0" smtClean="0"/>
              <a:t>Develop </a:t>
            </a:r>
            <a:r>
              <a:rPr lang="en-US" dirty="0"/>
              <a:t>and implement flexible policies that allow people the opportunity to make meaningful choices. </a:t>
            </a:r>
          </a:p>
          <a:p>
            <a:pPr lvl="1">
              <a:buFont typeface="Wingdings" panose="05000000000000000000" pitchFamily="2" charset="2"/>
              <a:buChar char="Ø"/>
            </a:pPr>
            <a:endParaRPr lang="en-US" dirty="0" smtClean="0"/>
          </a:p>
        </p:txBody>
      </p:sp>
      <p:sp>
        <p:nvSpPr>
          <p:cNvPr id="6" name="Title 5"/>
          <p:cNvSpPr>
            <a:spLocks noGrp="1"/>
          </p:cNvSpPr>
          <p:nvPr>
            <p:ph type="title"/>
          </p:nvPr>
        </p:nvSpPr>
        <p:spPr>
          <a:xfrm>
            <a:off x="838200" y="730918"/>
            <a:ext cx="10515600" cy="724658"/>
          </a:xfrm>
        </p:spPr>
        <p:txBody>
          <a:bodyPr/>
          <a:lstStyle/>
          <a:p>
            <a:r>
              <a:rPr lang="en-US" b="1" dirty="0"/>
              <a:t>HCBS Setting </a:t>
            </a:r>
            <a:r>
              <a:rPr lang="en-US" b="1" dirty="0" smtClean="0"/>
              <a:t>Requirement</a:t>
            </a:r>
            <a:endParaRPr lang="en-US" dirty="0"/>
          </a:p>
        </p:txBody>
      </p:sp>
    </p:spTree>
    <p:extLst>
      <p:ext uri="{BB962C8B-B14F-4D97-AF65-F5344CB8AC3E}">
        <p14:creationId xmlns:p14="http://schemas.microsoft.com/office/powerpoint/2010/main" val="173970677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646E3F5-F701-6A4D-B52D-F6CA5B927446}" type="datetime1">
              <a:rPr lang="en-US" smtClean="0"/>
              <a:t>9/24/2023</a:t>
            </a:fld>
            <a:endParaRPr lang="en-US"/>
          </a:p>
        </p:txBody>
      </p:sp>
      <p:sp>
        <p:nvSpPr>
          <p:cNvPr id="3" name="Footer Placeholder 2"/>
          <p:cNvSpPr>
            <a:spLocks noGrp="1"/>
          </p:cNvSpPr>
          <p:nvPr>
            <p:ph type="ftr" sz="quarter" idx="11"/>
          </p:nvPr>
        </p:nvSpPr>
        <p:spPr/>
        <p:txBody>
          <a:bodyPr/>
          <a:lstStyle/>
          <a:p>
            <a:pPr algn="ctr"/>
            <a:r>
              <a:rPr lang="en-US" smtClean="0"/>
              <a:t>Presentation Name - Edit in Header Footer</a:t>
            </a:r>
            <a:endParaRPr lang="en-US" dirty="0"/>
          </a:p>
        </p:txBody>
      </p:sp>
      <p:sp>
        <p:nvSpPr>
          <p:cNvPr id="4" name="Slide Number Placeholder 3"/>
          <p:cNvSpPr>
            <a:spLocks noGrp="1"/>
          </p:cNvSpPr>
          <p:nvPr>
            <p:ph type="sldNum" sz="quarter" idx="12"/>
          </p:nvPr>
        </p:nvSpPr>
        <p:spPr/>
        <p:txBody>
          <a:bodyPr/>
          <a:lstStyle/>
          <a:p>
            <a:fld id="{4235A44F-0B46-0144-9406-BEEFAFBECA74}" type="slidenum">
              <a:rPr lang="en-US" smtClean="0"/>
              <a:t>19</a:t>
            </a:fld>
            <a:endParaRPr lang="en-US"/>
          </a:p>
        </p:txBody>
      </p:sp>
      <p:sp>
        <p:nvSpPr>
          <p:cNvPr id="5" name="Content Placeholder 4"/>
          <p:cNvSpPr>
            <a:spLocks noGrp="1"/>
          </p:cNvSpPr>
          <p:nvPr>
            <p:ph sz="half" idx="2"/>
          </p:nvPr>
        </p:nvSpPr>
        <p:spPr>
          <a:xfrm>
            <a:off x="838200" y="1506071"/>
            <a:ext cx="10515600" cy="4396276"/>
          </a:xfrm>
        </p:spPr>
        <p:txBody>
          <a:bodyPr>
            <a:normAutofit fontScale="85000" lnSpcReduction="20000"/>
          </a:bodyPr>
          <a:lstStyle/>
          <a:p>
            <a:pPr marL="0" indent="0">
              <a:buNone/>
            </a:pPr>
            <a:r>
              <a:rPr lang="en-US" sz="2400" b="1" dirty="0"/>
              <a:t>OPPORTUNITY TO CONTROL PERSONAL RESOURCES</a:t>
            </a:r>
            <a:endParaRPr lang="en-US" sz="2400" dirty="0" smtClean="0"/>
          </a:p>
          <a:p>
            <a:pPr>
              <a:buFont typeface="Wingdings" panose="05000000000000000000" pitchFamily="2" charset="2"/>
              <a:buChar char="Ø"/>
            </a:pPr>
            <a:r>
              <a:rPr lang="en-US" sz="2400" dirty="0" smtClean="0"/>
              <a:t>Individuals </a:t>
            </a:r>
            <a:r>
              <a:rPr lang="en-US" sz="2400" dirty="0"/>
              <a:t>must be offered the opportunity to </a:t>
            </a:r>
            <a:r>
              <a:rPr lang="en-US" sz="2400" b="1" dirty="0"/>
              <a:t>“control personal resources</a:t>
            </a:r>
            <a:r>
              <a:rPr lang="en-US" sz="2400" dirty="0" smtClean="0"/>
              <a:t>”.</a:t>
            </a:r>
            <a:endParaRPr lang="en-US" sz="2400" dirty="0"/>
          </a:p>
          <a:p>
            <a:pPr lvl="1">
              <a:buFont typeface="Wingdings" panose="05000000000000000000" pitchFamily="2" charset="2"/>
              <a:buChar char="§"/>
            </a:pPr>
            <a:r>
              <a:rPr lang="en-US" sz="2200" dirty="0" smtClean="0"/>
              <a:t>Everyone needs to have access to their money and have the option to control their bank accounts</a:t>
            </a:r>
          </a:p>
          <a:p>
            <a:pPr lvl="1">
              <a:buFont typeface="Wingdings" panose="05000000000000000000" pitchFamily="2" charset="2"/>
              <a:buChar char="§"/>
            </a:pPr>
            <a:r>
              <a:rPr lang="en-US" sz="2200" dirty="0" smtClean="0"/>
              <a:t>Individuals should NOT </a:t>
            </a:r>
            <a:r>
              <a:rPr lang="en-US" sz="2200" dirty="0"/>
              <a:t>have to </a:t>
            </a:r>
            <a:r>
              <a:rPr lang="en-US" sz="2200" dirty="0" smtClean="0"/>
              <a:t>wait to have access to their funds or </a:t>
            </a:r>
            <a:r>
              <a:rPr lang="en-US" sz="2200" dirty="0"/>
              <a:t>go through a lengthy process to obtain </a:t>
            </a:r>
            <a:r>
              <a:rPr lang="en-US" sz="2200" dirty="0" smtClean="0"/>
              <a:t>their funds</a:t>
            </a:r>
          </a:p>
          <a:p>
            <a:pPr lvl="1">
              <a:buFont typeface="Wingdings" panose="05000000000000000000" pitchFamily="2" charset="2"/>
              <a:buChar char="§"/>
            </a:pPr>
            <a:r>
              <a:rPr lang="en-US" sz="2200" dirty="0" smtClean="0"/>
              <a:t>Individuals should be doing their own grocery shopping and buying what they want to eat – it shouldn’t be that ‘groceries’ are dropped off at their apartment by the agency</a:t>
            </a:r>
            <a:endParaRPr lang="en-US" sz="2200" dirty="0"/>
          </a:p>
          <a:p>
            <a:pPr lvl="1">
              <a:buFont typeface="Wingdings" panose="05000000000000000000" pitchFamily="2" charset="2"/>
              <a:buChar char="§"/>
            </a:pPr>
            <a:r>
              <a:rPr lang="en-US" sz="2200" dirty="0" smtClean="0"/>
              <a:t>Counseling/Teaching </a:t>
            </a:r>
            <a:r>
              <a:rPr lang="en-US" sz="2200" dirty="0"/>
              <a:t>may be needed in regards to financial </a:t>
            </a:r>
            <a:r>
              <a:rPr lang="en-US" sz="2200" dirty="0" smtClean="0"/>
              <a:t>competency and helping the individual with what’s relevant to their situation</a:t>
            </a:r>
            <a:endParaRPr lang="en-US" sz="2200" dirty="0"/>
          </a:p>
          <a:p>
            <a:pPr lvl="1">
              <a:buFont typeface="Wingdings" panose="05000000000000000000" pitchFamily="2" charset="2"/>
              <a:buChar char="§"/>
            </a:pPr>
            <a:r>
              <a:rPr lang="en-US" sz="2200" dirty="0" smtClean="0"/>
              <a:t>Meet the individual </a:t>
            </a:r>
            <a:r>
              <a:rPr lang="en-US" sz="2200" dirty="0"/>
              <a:t>where they </a:t>
            </a:r>
            <a:r>
              <a:rPr lang="en-US" sz="2200" dirty="0" smtClean="0"/>
              <a:t>are -Establish what’s important to the person</a:t>
            </a:r>
          </a:p>
          <a:p>
            <a:pPr lvl="1">
              <a:buFont typeface="Wingdings" panose="05000000000000000000" pitchFamily="2" charset="2"/>
              <a:buChar char="§"/>
            </a:pPr>
            <a:r>
              <a:rPr lang="en-US" sz="2200" dirty="0" smtClean="0"/>
              <a:t>Set goals with the person for what they want… going on vacation, buying a new </a:t>
            </a:r>
            <a:r>
              <a:rPr lang="en-US" sz="2200" dirty="0" err="1" smtClean="0"/>
              <a:t>tv</a:t>
            </a:r>
            <a:r>
              <a:rPr lang="en-US" sz="2200" dirty="0" smtClean="0"/>
              <a:t> </a:t>
            </a:r>
            <a:r>
              <a:rPr lang="en-US" sz="2200" dirty="0" err="1" smtClean="0"/>
              <a:t>etc</a:t>
            </a:r>
            <a:endParaRPr lang="en-US" sz="2200" dirty="0" smtClean="0"/>
          </a:p>
          <a:p>
            <a:pPr lvl="1">
              <a:buFont typeface="Wingdings" panose="05000000000000000000" pitchFamily="2" charset="2"/>
              <a:buChar char="§"/>
            </a:pPr>
            <a:r>
              <a:rPr lang="en-US" sz="2200" dirty="0" smtClean="0"/>
              <a:t>Teaching someone about budgeting their money, i.e. have to pay their bills first and then with what’s left over what’s important to them; do they have things that they need to save for.</a:t>
            </a:r>
          </a:p>
          <a:p>
            <a:pPr lvl="1">
              <a:buFont typeface="Wingdings" panose="05000000000000000000" pitchFamily="2" charset="2"/>
              <a:buChar char="§"/>
            </a:pPr>
            <a:r>
              <a:rPr lang="en-US" sz="2200" dirty="0" smtClean="0"/>
              <a:t>Some individuals may  not have an in depth understanding of money  but you can still include and involve to the extent possible and continue to work with the individual on their level of understanding</a:t>
            </a:r>
            <a:endParaRPr lang="en-US" sz="2200" dirty="0"/>
          </a:p>
          <a:p>
            <a:endParaRPr lang="en-US" dirty="0"/>
          </a:p>
        </p:txBody>
      </p:sp>
      <p:sp>
        <p:nvSpPr>
          <p:cNvPr id="6" name="Title 5"/>
          <p:cNvSpPr>
            <a:spLocks noGrp="1"/>
          </p:cNvSpPr>
          <p:nvPr>
            <p:ph type="title"/>
          </p:nvPr>
        </p:nvSpPr>
        <p:spPr>
          <a:xfrm>
            <a:off x="838200" y="730918"/>
            <a:ext cx="10515600" cy="775153"/>
          </a:xfrm>
        </p:spPr>
        <p:txBody>
          <a:bodyPr>
            <a:normAutofit/>
          </a:bodyPr>
          <a:lstStyle/>
          <a:p>
            <a:r>
              <a:rPr lang="en-US" b="1" dirty="0"/>
              <a:t>HCBS Setting </a:t>
            </a:r>
            <a:r>
              <a:rPr lang="en-US" b="1" dirty="0" smtClean="0"/>
              <a:t>Requirement</a:t>
            </a:r>
            <a:endParaRPr lang="en-US" dirty="0"/>
          </a:p>
        </p:txBody>
      </p:sp>
    </p:spTree>
    <p:extLst>
      <p:ext uri="{BB962C8B-B14F-4D97-AF65-F5344CB8AC3E}">
        <p14:creationId xmlns:p14="http://schemas.microsoft.com/office/powerpoint/2010/main" val="279259744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endParaRPr lang="en-US" dirty="0"/>
          </a:p>
        </p:txBody>
      </p:sp>
      <p:sp>
        <p:nvSpPr>
          <p:cNvPr id="3" name="Date Placeholder 2"/>
          <p:cNvSpPr>
            <a:spLocks noGrp="1"/>
          </p:cNvSpPr>
          <p:nvPr>
            <p:ph type="dt" sz="half" idx="10"/>
          </p:nvPr>
        </p:nvSpPr>
        <p:spPr/>
        <p:txBody>
          <a:bodyPr/>
          <a:lstStyle/>
          <a:p>
            <a:fld id="{2414AF90-EAB2-2D46-8BB0-ED7F257AEEB3}" type="datetime1">
              <a:rPr lang="en-US" smtClean="0"/>
              <a:t>9/24/2023</a:t>
            </a:fld>
            <a:endParaRPr lang="en-US" dirty="0"/>
          </a:p>
        </p:txBody>
      </p:sp>
      <p:sp>
        <p:nvSpPr>
          <p:cNvPr id="4" name="Footer Placeholder 3"/>
          <p:cNvSpPr>
            <a:spLocks noGrp="1"/>
          </p:cNvSpPr>
          <p:nvPr>
            <p:ph type="ftr" sz="quarter" idx="11"/>
          </p:nvPr>
        </p:nvSpPr>
        <p:spPr/>
        <p:txBody>
          <a:bodyPr/>
          <a:lstStyle/>
          <a:p>
            <a:pPr algn="ctr"/>
            <a:r>
              <a:rPr lang="en-US" dirty="0" smtClean="0"/>
              <a:t>Presentation Name - Edit in Header Footer</a:t>
            </a:r>
            <a:endParaRPr lang="en-US" dirty="0"/>
          </a:p>
        </p:txBody>
      </p:sp>
      <p:sp>
        <p:nvSpPr>
          <p:cNvPr id="5" name="Slide Number Placeholder 4"/>
          <p:cNvSpPr>
            <a:spLocks noGrp="1"/>
          </p:cNvSpPr>
          <p:nvPr>
            <p:ph type="sldNum" sz="quarter" idx="12"/>
          </p:nvPr>
        </p:nvSpPr>
        <p:spPr/>
        <p:txBody>
          <a:bodyPr/>
          <a:lstStyle/>
          <a:p>
            <a:fld id="{4235A44F-0B46-0144-9406-BEEFAFBECA74}" type="slidenum">
              <a:rPr lang="en-US" smtClean="0"/>
              <a:pPr/>
              <a:t>2</a:t>
            </a:fld>
            <a:endParaRPr lang="en-US" dirty="0"/>
          </a:p>
        </p:txBody>
      </p:sp>
      <p:sp>
        <p:nvSpPr>
          <p:cNvPr id="6" name="Title 5"/>
          <p:cNvSpPr>
            <a:spLocks noGrp="1"/>
          </p:cNvSpPr>
          <p:nvPr>
            <p:ph type="title"/>
          </p:nvPr>
        </p:nvSpPr>
        <p:spPr>
          <a:xfrm>
            <a:off x="430307" y="2755664"/>
            <a:ext cx="5497158" cy="1343000"/>
          </a:xfrm>
        </p:spPr>
        <p:txBody>
          <a:bodyPr>
            <a:normAutofit/>
          </a:bodyPr>
          <a:lstStyle/>
          <a:p>
            <a:r>
              <a:rPr lang="en-US" dirty="0" smtClean="0"/>
              <a:t>Home and Community Based Services</a:t>
            </a:r>
            <a:endParaRPr lang="en-US" dirty="0"/>
          </a:p>
        </p:txBody>
      </p:sp>
    </p:spTree>
    <p:extLst>
      <p:ext uri="{BB962C8B-B14F-4D97-AF65-F5344CB8AC3E}">
        <p14:creationId xmlns:p14="http://schemas.microsoft.com/office/powerpoint/2010/main" val="263634024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646E3F5-F701-6A4D-B52D-F6CA5B927446}" type="datetime1">
              <a:rPr lang="en-US" smtClean="0"/>
              <a:t>9/24/2023</a:t>
            </a:fld>
            <a:endParaRPr lang="en-US"/>
          </a:p>
        </p:txBody>
      </p:sp>
      <p:sp>
        <p:nvSpPr>
          <p:cNvPr id="3" name="Footer Placeholder 2"/>
          <p:cNvSpPr>
            <a:spLocks noGrp="1"/>
          </p:cNvSpPr>
          <p:nvPr>
            <p:ph type="ftr" sz="quarter" idx="11"/>
          </p:nvPr>
        </p:nvSpPr>
        <p:spPr/>
        <p:txBody>
          <a:bodyPr/>
          <a:lstStyle/>
          <a:p>
            <a:pPr algn="ctr"/>
            <a:r>
              <a:rPr lang="en-US" smtClean="0"/>
              <a:t>Presentation Name - Edit in Header Footer</a:t>
            </a:r>
            <a:endParaRPr lang="en-US" dirty="0"/>
          </a:p>
        </p:txBody>
      </p:sp>
      <p:sp>
        <p:nvSpPr>
          <p:cNvPr id="4" name="Slide Number Placeholder 3"/>
          <p:cNvSpPr>
            <a:spLocks noGrp="1"/>
          </p:cNvSpPr>
          <p:nvPr>
            <p:ph type="sldNum" sz="quarter" idx="12"/>
          </p:nvPr>
        </p:nvSpPr>
        <p:spPr/>
        <p:txBody>
          <a:bodyPr/>
          <a:lstStyle/>
          <a:p>
            <a:fld id="{4235A44F-0B46-0144-9406-BEEFAFBECA74}" type="slidenum">
              <a:rPr lang="en-US" smtClean="0"/>
              <a:t>20</a:t>
            </a:fld>
            <a:endParaRPr lang="en-US"/>
          </a:p>
        </p:txBody>
      </p:sp>
      <p:sp>
        <p:nvSpPr>
          <p:cNvPr id="5" name="Content Placeholder 4"/>
          <p:cNvSpPr>
            <a:spLocks noGrp="1"/>
          </p:cNvSpPr>
          <p:nvPr>
            <p:ph sz="half" idx="2"/>
          </p:nvPr>
        </p:nvSpPr>
        <p:spPr>
          <a:xfrm>
            <a:off x="838200" y="1602889"/>
            <a:ext cx="10515600" cy="4299457"/>
          </a:xfrm>
        </p:spPr>
        <p:txBody>
          <a:bodyPr>
            <a:normAutofit fontScale="77500" lnSpcReduction="20000"/>
          </a:bodyPr>
          <a:lstStyle/>
          <a:p>
            <a:pPr marL="0" indent="0">
              <a:buNone/>
            </a:pPr>
            <a:r>
              <a:rPr lang="en-US" sz="2400" b="1" dirty="0"/>
              <a:t>FULL ACCESS TO COMPETITIVE INTEGRATED EMPLOYMENT</a:t>
            </a:r>
            <a:endParaRPr lang="en-US" sz="2400" dirty="0" smtClean="0"/>
          </a:p>
          <a:p>
            <a:r>
              <a:rPr lang="en-US" sz="2400" dirty="0" smtClean="0"/>
              <a:t>Person </a:t>
            </a:r>
            <a:r>
              <a:rPr lang="en-US" sz="2400" dirty="0"/>
              <a:t>is not </a:t>
            </a:r>
            <a:r>
              <a:rPr lang="en-US" sz="2400" b="1" i="1" dirty="0"/>
              <a:t>required</a:t>
            </a:r>
            <a:r>
              <a:rPr lang="en-US" sz="2400" i="1" dirty="0"/>
              <a:t> </a:t>
            </a:r>
            <a:r>
              <a:rPr lang="en-US" sz="2400" dirty="0"/>
              <a:t>to seek individual employment, but cannot </a:t>
            </a:r>
            <a:r>
              <a:rPr lang="en-US" sz="2400" b="1" dirty="0"/>
              <a:t>indefinitely</a:t>
            </a:r>
            <a:r>
              <a:rPr lang="en-US" sz="2400" dirty="0"/>
              <a:t> waive the </a:t>
            </a:r>
            <a:r>
              <a:rPr lang="en-US" sz="2400" i="1" dirty="0"/>
              <a:t>opportunity </a:t>
            </a:r>
            <a:r>
              <a:rPr lang="en-US" sz="2400" dirty="0"/>
              <a:t>to seek </a:t>
            </a:r>
            <a:r>
              <a:rPr lang="en-US" sz="2400" dirty="0" smtClean="0"/>
              <a:t>employment.</a:t>
            </a:r>
          </a:p>
          <a:p>
            <a:pPr lvl="1"/>
            <a:r>
              <a:rPr lang="en-US" sz="2200" b="1" dirty="0" smtClean="0"/>
              <a:t>Someone can change their mind at anytime about employment and should know that if they decide who they need to let know they have changed their mind</a:t>
            </a:r>
          </a:p>
          <a:p>
            <a:pPr lvl="1"/>
            <a:r>
              <a:rPr lang="en-US" sz="2200" b="1" dirty="0" smtClean="0"/>
              <a:t>At least </a:t>
            </a:r>
            <a:r>
              <a:rPr lang="en-US" sz="2200" b="1" dirty="0"/>
              <a:t>an annual discussion about individual employment </a:t>
            </a:r>
            <a:r>
              <a:rPr lang="en-US" sz="2200" b="1" dirty="0" smtClean="0"/>
              <a:t>should occur during the POC meeting</a:t>
            </a:r>
          </a:p>
          <a:p>
            <a:pPr lvl="1"/>
            <a:r>
              <a:rPr lang="en-US" sz="2200" b="1" dirty="0" smtClean="0"/>
              <a:t>Providers who  provide a day/employment service to an individual should have ongoing discussions and opportunities for discussions about employment; informal and formal</a:t>
            </a:r>
          </a:p>
          <a:p>
            <a:pPr lvl="1"/>
            <a:r>
              <a:rPr lang="en-US" sz="2200" b="1" dirty="0" smtClean="0"/>
              <a:t>Goals should be included if the individual is interested in working at any point- may just include informal exploration while volunteering or exploring the community</a:t>
            </a:r>
          </a:p>
          <a:p>
            <a:pPr lvl="1"/>
            <a:r>
              <a:rPr lang="en-US" sz="2200" b="1" dirty="0" smtClean="0"/>
              <a:t>Group Employment/provider owned businesses should not be the final goal for everyone- individual employment should be discussed quarterly</a:t>
            </a:r>
          </a:p>
          <a:p>
            <a:pPr lvl="1"/>
            <a:r>
              <a:rPr lang="en-US" sz="2200" b="1" dirty="0" smtClean="0"/>
              <a:t>Sheltered workshop is not allowed</a:t>
            </a:r>
          </a:p>
          <a:p>
            <a:pPr lvl="1"/>
            <a:r>
              <a:rPr lang="en-US" sz="2200" b="1" dirty="0" smtClean="0"/>
              <a:t>Everyone who is working must make at least a minimum wage and have opportunities for growth the same as people without disabilities</a:t>
            </a:r>
          </a:p>
          <a:p>
            <a:pPr lvl="1"/>
            <a:r>
              <a:rPr lang="en-US" sz="2200" b="1" dirty="0" smtClean="0"/>
              <a:t>Group Employment/Provider owned businesses must have job descriptions for each person working and must have schedules and opportunities to increase hours if they choose to just like if they worked in a community job and must have quarterly discussions about options to find employment in the community that is not provider owned </a:t>
            </a:r>
            <a:endParaRPr lang="en-US" sz="2200" b="1" dirty="0"/>
          </a:p>
          <a:p>
            <a:endParaRPr lang="en-US" dirty="0"/>
          </a:p>
        </p:txBody>
      </p:sp>
      <p:sp>
        <p:nvSpPr>
          <p:cNvPr id="6" name="Title 5"/>
          <p:cNvSpPr>
            <a:spLocks noGrp="1"/>
          </p:cNvSpPr>
          <p:nvPr>
            <p:ph type="title"/>
          </p:nvPr>
        </p:nvSpPr>
        <p:spPr>
          <a:xfrm>
            <a:off x="838200" y="730918"/>
            <a:ext cx="10515600" cy="871971"/>
          </a:xfrm>
        </p:spPr>
        <p:txBody>
          <a:bodyPr>
            <a:normAutofit/>
          </a:bodyPr>
          <a:lstStyle/>
          <a:p>
            <a:r>
              <a:rPr lang="en-US" b="1" dirty="0"/>
              <a:t>HCBS Setting </a:t>
            </a:r>
            <a:r>
              <a:rPr lang="en-US" b="1" dirty="0" smtClean="0"/>
              <a:t>Requirement</a:t>
            </a:r>
            <a:endParaRPr lang="en-US" dirty="0"/>
          </a:p>
        </p:txBody>
      </p:sp>
    </p:spTree>
    <p:extLst>
      <p:ext uri="{BB962C8B-B14F-4D97-AF65-F5344CB8AC3E}">
        <p14:creationId xmlns:p14="http://schemas.microsoft.com/office/powerpoint/2010/main" val="305136979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646E3F5-F701-6A4D-B52D-F6CA5B927446}" type="datetime1">
              <a:rPr lang="en-US" smtClean="0"/>
              <a:t>9/24/2023</a:t>
            </a:fld>
            <a:endParaRPr lang="en-US"/>
          </a:p>
        </p:txBody>
      </p:sp>
      <p:sp>
        <p:nvSpPr>
          <p:cNvPr id="3" name="Footer Placeholder 2"/>
          <p:cNvSpPr>
            <a:spLocks noGrp="1"/>
          </p:cNvSpPr>
          <p:nvPr>
            <p:ph type="ftr" sz="quarter" idx="11"/>
          </p:nvPr>
        </p:nvSpPr>
        <p:spPr/>
        <p:txBody>
          <a:bodyPr/>
          <a:lstStyle/>
          <a:p>
            <a:pPr algn="ctr"/>
            <a:r>
              <a:rPr lang="en-US" smtClean="0"/>
              <a:t>Presentation Name - Edit in Header Footer</a:t>
            </a:r>
            <a:endParaRPr lang="en-US" dirty="0"/>
          </a:p>
        </p:txBody>
      </p:sp>
      <p:sp>
        <p:nvSpPr>
          <p:cNvPr id="4" name="Slide Number Placeholder 3"/>
          <p:cNvSpPr>
            <a:spLocks noGrp="1"/>
          </p:cNvSpPr>
          <p:nvPr>
            <p:ph type="sldNum" sz="quarter" idx="12"/>
          </p:nvPr>
        </p:nvSpPr>
        <p:spPr/>
        <p:txBody>
          <a:bodyPr/>
          <a:lstStyle/>
          <a:p>
            <a:fld id="{4235A44F-0B46-0144-9406-BEEFAFBECA74}" type="slidenum">
              <a:rPr lang="en-US" smtClean="0"/>
              <a:t>21</a:t>
            </a:fld>
            <a:endParaRPr lang="en-US"/>
          </a:p>
        </p:txBody>
      </p:sp>
      <p:sp>
        <p:nvSpPr>
          <p:cNvPr id="5" name="Content Placeholder 4"/>
          <p:cNvSpPr>
            <a:spLocks noGrp="1"/>
          </p:cNvSpPr>
          <p:nvPr>
            <p:ph sz="half" idx="2"/>
          </p:nvPr>
        </p:nvSpPr>
        <p:spPr>
          <a:xfrm>
            <a:off x="726233" y="1726164"/>
            <a:ext cx="10515600" cy="4292081"/>
          </a:xfrm>
        </p:spPr>
        <p:txBody>
          <a:bodyPr>
            <a:normAutofit fontScale="70000" lnSpcReduction="20000"/>
          </a:bodyPr>
          <a:lstStyle/>
          <a:p>
            <a:pPr marL="0" indent="0">
              <a:buNone/>
            </a:pPr>
            <a:r>
              <a:rPr lang="en-US" b="1" dirty="0"/>
              <a:t>PERSON-CENTERED PLAN OF CARE </a:t>
            </a:r>
            <a:endParaRPr lang="en-US" b="1" dirty="0" smtClean="0"/>
          </a:p>
          <a:p>
            <a:pPr marL="0" indent="0">
              <a:buNone/>
            </a:pPr>
            <a:r>
              <a:rPr lang="en-US" b="1" i="1" dirty="0" smtClean="0"/>
              <a:t>Final </a:t>
            </a:r>
            <a:r>
              <a:rPr lang="en-US" b="1" i="1" dirty="0"/>
              <a:t>rule </a:t>
            </a:r>
            <a:r>
              <a:rPr lang="en-US" b="1" i="1" dirty="0" smtClean="0"/>
              <a:t>included </a:t>
            </a:r>
            <a:r>
              <a:rPr lang="en-US" b="1" i="1" dirty="0"/>
              <a:t>changes to the requirements regarding person-centered service plans for HCBS </a:t>
            </a:r>
            <a:r>
              <a:rPr lang="en-US" b="1" i="1" dirty="0" smtClean="0"/>
              <a:t>waivers:</a:t>
            </a:r>
          </a:p>
          <a:p>
            <a:pPr>
              <a:buFont typeface="Wingdings" panose="05000000000000000000" pitchFamily="2" charset="2"/>
              <a:buChar char="Ø"/>
            </a:pPr>
            <a:r>
              <a:rPr lang="en-US" b="1" dirty="0" smtClean="0"/>
              <a:t>The </a:t>
            </a:r>
            <a:r>
              <a:rPr lang="en-US" b="1" dirty="0"/>
              <a:t>person-centered </a:t>
            </a:r>
            <a:r>
              <a:rPr lang="en-US" b="1" dirty="0" smtClean="0"/>
              <a:t>Plan of Care (POC) must </a:t>
            </a:r>
            <a:r>
              <a:rPr lang="en-US" b="1" dirty="0"/>
              <a:t>be developed through a person-centered planning </a:t>
            </a:r>
            <a:r>
              <a:rPr lang="en-US" b="1" dirty="0" smtClean="0"/>
              <a:t>process that documents </a:t>
            </a:r>
            <a:r>
              <a:rPr lang="en-US" b="1" dirty="0"/>
              <a:t>choice and options and how those </a:t>
            </a:r>
            <a:r>
              <a:rPr lang="en-US" b="1" dirty="0" smtClean="0"/>
              <a:t>choices are provided. </a:t>
            </a:r>
            <a:endParaRPr lang="en-US" b="1" dirty="0"/>
          </a:p>
          <a:p>
            <a:pPr marL="0" indent="0">
              <a:buNone/>
            </a:pPr>
            <a:r>
              <a:rPr lang="en-US" b="1" dirty="0" smtClean="0"/>
              <a:t>Plans </a:t>
            </a:r>
            <a:r>
              <a:rPr lang="en-US" b="1" dirty="0"/>
              <a:t>must: </a:t>
            </a:r>
            <a:endParaRPr lang="en-US" b="1" dirty="0" smtClean="0"/>
          </a:p>
          <a:p>
            <a:pPr>
              <a:buFont typeface="Wingdings" panose="05000000000000000000" pitchFamily="2" charset="2"/>
              <a:buChar char="§"/>
            </a:pPr>
            <a:r>
              <a:rPr lang="en-US" dirty="0" smtClean="0"/>
              <a:t>Reflect </a:t>
            </a:r>
            <a:r>
              <a:rPr lang="en-US" dirty="0"/>
              <a:t>services/supports that are important for the individual to meet the needs identified through the functional needs assessment; </a:t>
            </a:r>
            <a:endParaRPr lang="en-US" dirty="0" smtClean="0"/>
          </a:p>
          <a:p>
            <a:pPr>
              <a:buFont typeface="Wingdings" panose="05000000000000000000" pitchFamily="2" charset="2"/>
              <a:buChar char="§"/>
            </a:pPr>
            <a:r>
              <a:rPr lang="en-US" dirty="0" smtClean="0"/>
              <a:t>Reflect </a:t>
            </a:r>
            <a:r>
              <a:rPr lang="en-US" dirty="0"/>
              <a:t>services/supports that are important to the individual; </a:t>
            </a:r>
            <a:r>
              <a:rPr lang="en-US" dirty="0" smtClean="0"/>
              <a:t>and</a:t>
            </a:r>
          </a:p>
          <a:p>
            <a:pPr>
              <a:buFont typeface="Wingdings" panose="05000000000000000000" pitchFamily="2" charset="2"/>
              <a:buChar char="§"/>
            </a:pPr>
            <a:r>
              <a:rPr lang="en-US" dirty="0" smtClean="0"/>
              <a:t>Reflect </a:t>
            </a:r>
            <a:r>
              <a:rPr lang="en-US" dirty="0"/>
              <a:t>that the setting has been chosen by the individual</a:t>
            </a:r>
            <a:r>
              <a:rPr lang="en-US" dirty="0" smtClean="0"/>
              <a:t>.</a:t>
            </a:r>
          </a:p>
          <a:p>
            <a:pPr>
              <a:buFont typeface="Wingdings" panose="05000000000000000000" pitchFamily="2" charset="2"/>
              <a:buChar char="§"/>
            </a:pPr>
            <a:r>
              <a:rPr lang="en-US" dirty="0" smtClean="0"/>
              <a:t>Be </a:t>
            </a:r>
            <a:r>
              <a:rPr lang="en-US" dirty="0"/>
              <a:t>finalized and agreed to, with the informed consent of the individual in writing, and signed by all individuals and providers responsible for its implementation. </a:t>
            </a:r>
            <a:endParaRPr lang="en-US" dirty="0" smtClean="0"/>
          </a:p>
          <a:p>
            <a:pPr>
              <a:buFont typeface="Wingdings" panose="05000000000000000000" pitchFamily="2" charset="2"/>
              <a:buChar char="§"/>
            </a:pPr>
            <a:r>
              <a:rPr lang="en-US" dirty="0" smtClean="0"/>
              <a:t>Be </a:t>
            </a:r>
            <a:r>
              <a:rPr lang="en-US" dirty="0"/>
              <a:t>distributed to the individual and other people involved in the plan.</a:t>
            </a:r>
          </a:p>
        </p:txBody>
      </p:sp>
      <p:sp>
        <p:nvSpPr>
          <p:cNvPr id="6" name="Title 5"/>
          <p:cNvSpPr>
            <a:spLocks noGrp="1"/>
          </p:cNvSpPr>
          <p:nvPr>
            <p:ph type="title"/>
          </p:nvPr>
        </p:nvSpPr>
        <p:spPr>
          <a:xfrm>
            <a:off x="838200" y="730918"/>
            <a:ext cx="10515600" cy="871971"/>
          </a:xfrm>
        </p:spPr>
        <p:txBody>
          <a:bodyPr>
            <a:normAutofit/>
          </a:bodyPr>
          <a:lstStyle/>
          <a:p>
            <a:r>
              <a:rPr lang="en-US" b="1" dirty="0"/>
              <a:t>HCBS Setting </a:t>
            </a:r>
            <a:r>
              <a:rPr lang="en-US" b="1" dirty="0" smtClean="0"/>
              <a:t>Requirement</a:t>
            </a:r>
            <a:endParaRPr lang="en-US" dirty="0"/>
          </a:p>
        </p:txBody>
      </p:sp>
    </p:spTree>
    <p:extLst>
      <p:ext uri="{BB962C8B-B14F-4D97-AF65-F5344CB8AC3E}">
        <p14:creationId xmlns:p14="http://schemas.microsoft.com/office/powerpoint/2010/main" val="67139546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646E3F5-F701-6A4D-B52D-F6CA5B927446}" type="datetime1">
              <a:rPr lang="en-US" smtClean="0"/>
              <a:t>9/24/2023</a:t>
            </a:fld>
            <a:endParaRPr lang="en-US"/>
          </a:p>
        </p:txBody>
      </p:sp>
      <p:sp>
        <p:nvSpPr>
          <p:cNvPr id="3" name="Footer Placeholder 2"/>
          <p:cNvSpPr>
            <a:spLocks noGrp="1"/>
          </p:cNvSpPr>
          <p:nvPr>
            <p:ph type="ftr" sz="quarter" idx="11"/>
          </p:nvPr>
        </p:nvSpPr>
        <p:spPr/>
        <p:txBody>
          <a:bodyPr/>
          <a:lstStyle/>
          <a:p>
            <a:pPr algn="ctr"/>
            <a:r>
              <a:rPr lang="en-US" smtClean="0"/>
              <a:t>Presentation Name - Edit in Header Footer</a:t>
            </a:r>
            <a:endParaRPr lang="en-US" dirty="0"/>
          </a:p>
        </p:txBody>
      </p:sp>
      <p:sp>
        <p:nvSpPr>
          <p:cNvPr id="4" name="Slide Number Placeholder 3"/>
          <p:cNvSpPr>
            <a:spLocks noGrp="1"/>
          </p:cNvSpPr>
          <p:nvPr>
            <p:ph type="sldNum" sz="quarter" idx="12"/>
          </p:nvPr>
        </p:nvSpPr>
        <p:spPr/>
        <p:txBody>
          <a:bodyPr/>
          <a:lstStyle/>
          <a:p>
            <a:fld id="{4235A44F-0B46-0144-9406-BEEFAFBECA74}" type="slidenum">
              <a:rPr lang="en-US" smtClean="0"/>
              <a:t>22</a:t>
            </a:fld>
            <a:endParaRPr lang="en-US"/>
          </a:p>
        </p:txBody>
      </p:sp>
      <p:sp>
        <p:nvSpPr>
          <p:cNvPr id="5" name="Content Placeholder 4"/>
          <p:cNvSpPr>
            <a:spLocks noGrp="1"/>
          </p:cNvSpPr>
          <p:nvPr>
            <p:ph sz="half" idx="2"/>
          </p:nvPr>
        </p:nvSpPr>
        <p:spPr>
          <a:xfrm>
            <a:off x="838200" y="1602889"/>
            <a:ext cx="10515600" cy="4299457"/>
          </a:xfrm>
        </p:spPr>
        <p:txBody>
          <a:bodyPr/>
          <a:lstStyle/>
          <a:p>
            <a:pPr>
              <a:buFont typeface="Wingdings" panose="05000000000000000000" pitchFamily="2" charset="2"/>
              <a:buChar char="Ø"/>
            </a:pPr>
            <a:r>
              <a:rPr lang="en-US" b="1" dirty="0" smtClean="0"/>
              <a:t>Person Centered Thinking </a:t>
            </a:r>
            <a:r>
              <a:rPr lang="en-US" dirty="0" smtClean="0"/>
              <a:t>is a way of thinking that helps create the means and resources for a person to live a life that they value</a:t>
            </a:r>
          </a:p>
          <a:p>
            <a:pPr>
              <a:buFont typeface="Wingdings" panose="05000000000000000000" pitchFamily="2" charset="2"/>
              <a:buChar char="Ø"/>
            </a:pPr>
            <a:r>
              <a:rPr lang="en-US" b="1" dirty="0" smtClean="0"/>
              <a:t>Person Centered Planning </a:t>
            </a:r>
            <a:r>
              <a:rPr lang="en-US" dirty="0" smtClean="0"/>
              <a:t>is a way to assist people needing HCBS services and supports to construct and describe what they want and need to bring purpose and meaning to their life.</a:t>
            </a:r>
          </a:p>
          <a:p>
            <a:pPr>
              <a:buFont typeface="Wingdings" panose="05000000000000000000" pitchFamily="2" charset="2"/>
              <a:buChar char="Ø"/>
            </a:pPr>
            <a:r>
              <a:rPr lang="en-US" b="1" dirty="0" smtClean="0"/>
              <a:t>Person Centered Practice </a:t>
            </a:r>
            <a:r>
              <a:rPr lang="en-US" dirty="0" smtClean="0"/>
              <a:t>is the alignment of service resources that give people access to the full benefits of community living and ensure they  receive services in a way that may help them to achieve individual goals.</a:t>
            </a:r>
          </a:p>
        </p:txBody>
      </p:sp>
      <p:sp>
        <p:nvSpPr>
          <p:cNvPr id="6" name="Title 5"/>
          <p:cNvSpPr>
            <a:spLocks noGrp="1"/>
          </p:cNvSpPr>
          <p:nvPr>
            <p:ph type="title"/>
          </p:nvPr>
        </p:nvSpPr>
        <p:spPr>
          <a:xfrm>
            <a:off x="838200" y="730918"/>
            <a:ext cx="10515600" cy="718286"/>
          </a:xfrm>
        </p:spPr>
        <p:txBody>
          <a:bodyPr>
            <a:normAutofit/>
          </a:bodyPr>
          <a:lstStyle/>
          <a:p>
            <a:r>
              <a:rPr lang="en-US" b="1" dirty="0" smtClean="0"/>
              <a:t>Person-Centered Key Concepts</a:t>
            </a:r>
            <a:endParaRPr lang="en-US" b="1" dirty="0"/>
          </a:p>
        </p:txBody>
      </p:sp>
    </p:spTree>
    <p:extLst>
      <p:ext uri="{BB962C8B-B14F-4D97-AF65-F5344CB8AC3E}">
        <p14:creationId xmlns:p14="http://schemas.microsoft.com/office/powerpoint/2010/main" val="345027796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ontent Placeholder 7"/>
          <p:cNvSpPr>
            <a:spLocks noGrp="1"/>
          </p:cNvSpPr>
          <p:nvPr>
            <p:ph idx="1"/>
          </p:nvPr>
        </p:nvSpPr>
        <p:spPr/>
        <p:txBody>
          <a:bodyPr/>
          <a:lstStyle/>
          <a:p>
            <a:endParaRPr lang="en-US" dirty="0"/>
          </a:p>
        </p:txBody>
      </p:sp>
      <p:sp>
        <p:nvSpPr>
          <p:cNvPr id="2" name="Date Placeholder 1"/>
          <p:cNvSpPr>
            <a:spLocks noGrp="1"/>
          </p:cNvSpPr>
          <p:nvPr>
            <p:ph type="dt" sz="half" idx="10"/>
          </p:nvPr>
        </p:nvSpPr>
        <p:spPr/>
        <p:txBody>
          <a:bodyPr/>
          <a:lstStyle/>
          <a:p>
            <a:fld id="{9646E3F5-F701-6A4D-B52D-F6CA5B927446}" type="datetime1">
              <a:rPr lang="en-US" smtClean="0"/>
              <a:t>9/24/2023</a:t>
            </a:fld>
            <a:endParaRPr lang="en-US"/>
          </a:p>
        </p:txBody>
      </p:sp>
      <p:sp>
        <p:nvSpPr>
          <p:cNvPr id="3" name="Footer Placeholder 2"/>
          <p:cNvSpPr>
            <a:spLocks noGrp="1"/>
          </p:cNvSpPr>
          <p:nvPr>
            <p:ph type="ftr" sz="quarter" idx="11"/>
          </p:nvPr>
        </p:nvSpPr>
        <p:spPr/>
        <p:txBody>
          <a:bodyPr/>
          <a:lstStyle/>
          <a:p>
            <a:pPr algn="ctr"/>
            <a:r>
              <a:rPr lang="en-US" smtClean="0"/>
              <a:t>Presentation Name - Edit in Header Footer</a:t>
            </a:r>
            <a:endParaRPr lang="en-US" dirty="0"/>
          </a:p>
        </p:txBody>
      </p:sp>
      <p:sp>
        <p:nvSpPr>
          <p:cNvPr id="4" name="Slide Number Placeholder 3"/>
          <p:cNvSpPr>
            <a:spLocks noGrp="1"/>
          </p:cNvSpPr>
          <p:nvPr>
            <p:ph type="sldNum" sz="quarter" idx="12"/>
          </p:nvPr>
        </p:nvSpPr>
        <p:spPr/>
        <p:txBody>
          <a:bodyPr/>
          <a:lstStyle/>
          <a:p>
            <a:fld id="{4235A44F-0B46-0144-9406-BEEFAFBECA74}" type="slidenum">
              <a:rPr lang="en-US" smtClean="0"/>
              <a:t>23</a:t>
            </a:fld>
            <a:endParaRPr lang="en-US"/>
          </a:p>
        </p:txBody>
      </p:sp>
      <p:sp>
        <p:nvSpPr>
          <p:cNvPr id="7" name="Title 6"/>
          <p:cNvSpPr>
            <a:spLocks noGrp="1"/>
          </p:cNvSpPr>
          <p:nvPr>
            <p:ph type="title"/>
          </p:nvPr>
        </p:nvSpPr>
        <p:spPr/>
        <p:txBody>
          <a:bodyPr/>
          <a:lstStyle/>
          <a:p>
            <a:r>
              <a:rPr lang="en-US" dirty="0" smtClean="0"/>
              <a:t>DSP ROLE IN THE HCBS REQUIREMENTS</a:t>
            </a:r>
            <a:endParaRPr lang="en-US" dirty="0"/>
          </a:p>
        </p:txBody>
      </p:sp>
    </p:spTree>
    <p:extLst>
      <p:ext uri="{BB962C8B-B14F-4D97-AF65-F5344CB8AC3E}">
        <p14:creationId xmlns:p14="http://schemas.microsoft.com/office/powerpoint/2010/main" val="15727634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2414AF90-EAB2-2D46-8BB0-ED7F257AEEB3}" type="datetime1">
              <a:rPr lang="en-US" smtClean="0"/>
              <a:t>9/24/2023</a:t>
            </a:fld>
            <a:endParaRPr lang="en-US" dirty="0"/>
          </a:p>
        </p:txBody>
      </p:sp>
      <p:sp>
        <p:nvSpPr>
          <p:cNvPr id="4" name="Footer Placeholder 3"/>
          <p:cNvSpPr>
            <a:spLocks noGrp="1"/>
          </p:cNvSpPr>
          <p:nvPr>
            <p:ph type="ftr" sz="quarter" idx="11"/>
          </p:nvPr>
        </p:nvSpPr>
        <p:spPr/>
        <p:txBody>
          <a:bodyPr/>
          <a:lstStyle/>
          <a:p>
            <a:pPr algn="ctr"/>
            <a:r>
              <a:rPr lang="en-US" smtClean="0"/>
              <a:t>Presentation Name - Edit in Header Footer</a:t>
            </a:r>
            <a:endParaRPr lang="en-US" dirty="0"/>
          </a:p>
        </p:txBody>
      </p:sp>
      <p:sp>
        <p:nvSpPr>
          <p:cNvPr id="5" name="Slide Number Placeholder 4"/>
          <p:cNvSpPr>
            <a:spLocks noGrp="1"/>
          </p:cNvSpPr>
          <p:nvPr>
            <p:ph type="sldNum" sz="quarter" idx="12"/>
          </p:nvPr>
        </p:nvSpPr>
        <p:spPr/>
        <p:txBody>
          <a:bodyPr/>
          <a:lstStyle/>
          <a:p>
            <a:fld id="{4235A44F-0B46-0144-9406-BEEFAFBECA74}" type="slidenum">
              <a:rPr lang="en-US" smtClean="0"/>
              <a:pPr/>
              <a:t>24</a:t>
            </a:fld>
            <a:endParaRPr lang="en-US" dirty="0"/>
          </a:p>
        </p:txBody>
      </p:sp>
      <p:sp>
        <p:nvSpPr>
          <p:cNvPr id="8" name="Content Placeholder 7"/>
          <p:cNvSpPr>
            <a:spLocks noGrp="1"/>
          </p:cNvSpPr>
          <p:nvPr>
            <p:ph sz="half" idx="2"/>
          </p:nvPr>
        </p:nvSpPr>
        <p:spPr>
          <a:xfrm>
            <a:off x="838200" y="1440761"/>
            <a:ext cx="10515600" cy="4461586"/>
          </a:xfrm>
        </p:spPr>
        <p:txBody>
          <a:bodyPr>
            <a:normAutofit/>
          </a:bodyPr>
          <a:lstStyle/>
          <a:p>
            <a:pPr marL="0" indent="0">
              <a:buNone/>
            </a:pPr>
            <a:r>
              <a:rPr lang="en-US" b="1" dirty="0" smtClean="0"/>
              <a:t>Role of a Direct Support Professional (DSP) has evolved from the initial expectations.</a:t>
            </a:r>
          </a:p>
          <a:p>
            <a:pPr>
              <a:buFont typeface="Wingdings" panose="05000000000000000000" pitchFamily="2" charset="2"/>
              <a:buChar char="Ø"/>
            </a:pPr>
            <a:r>
              <a:rPr lang="en-US" dirty="0" smtClean="0"/>
              <a:t>From the role of a </a:t>
            </a:r>
            <a:r>
              <a:rPr lang="en-US" b="1" dirty="0" smtClean="0"/>
              <a:t>‘caregiver</a:t>
            </a:r>
            <a:r>
              <a:rPr lang="en-US" dirty="0" smtClean="0"/>
              <a:t>’ to other roles that may include the following:</a:t>
            </a:r>
          </a:p>
          <a:p>
            <a:pPr lvl="2">
              <a:buFont typeface="Wingdings" panose="05000000000000000000" pitchFamily="2" charset="2"/>
              <a:buChar char="§"/>
            </a:pPr>
            <a:r>
              <a:rPr lang="en-US" dirty="0" smtClean="0"/>
              <a:t>Mentor</a:t>
            </a:r>
          </a:p>
          <a:p>
            <a:pPr lvl="2">
              <a:buFont typeface="Wingdings" panose="05000000000000000000" pitchFamily="2" charset="2"/>
              <a:buChar char="§"/>
            </a:pPr>
            <a:r>
              <a:rPr lang="en-US" dirty="0" smtClean="0"/>
              <a:t>Teacher</a:t>
            </a:r>
          </a:p>
          <a:p>
            <a:pPr lvl="2">
              <a:buFont typeface="Wingdings" panose="05000000000000000000" pitchFamily="2" charset="2"/>
              <a:buChar char="§"/>
            </a:pPr>
            <a:r>
              <a:rPr lang="en-US" dirty="0" smtClean="0"/>
              <a:t>Job coach</a:t>
            </a:r>
          </a:p>
          <a:p>
            <a:pPr lvl="2">
              <a:buFont typeface="Wingdings" panose="05000000000000000000" pitchFamily="2" charset="2"/>
              <a:buChar char="§"/>
            </a:pPr>
            <a:r>
              <a:rPr lang="en-US" dirty="0" smtClean="0"/>
              <a:t>Manager</a:t>
            </a:r>
          </a:p>
          <a:p>
            <a:pPr lvl="2">
              <a:buFont typeface="Wingdings" panose="05000000000000000000" pitchFamily="2" charset="2"/>
              <a:buChar char="§"/>
            </a:pPr>
            <a:r>
              <a:rPr lang="en-US" dirty="0" smtClean="0"/>
              <a:t>Maintenance worker</a:t>
            </a:r>
          </a:p>
          <a:p>
            <a:pPr lvl="2">
              <a:buFont typeface="Wingdings" panose="05000000000000000000" pitchFamily="2" charset="2"/>
              <a:buChar char="§"/>
            </a:pPr>
            <a:r>
              <a:rPr lang="en-US" dirty="0" smtClean="0"/>
              <a:t>Companion</a:t>
            </a:r>
          </a:p>
          <a:p>
            <a:pPr lvl="2">
              <a:buFont typeface="Wingdings" panose="05000000000000000000" pitchFamily="2" charset="2"/>
              <a:buChar char="§"/>
            </a:pPr>
            <a:r>
              <a:rPr lang="en-US" dirty="0" smtClean="0"/>
              <a:t>Confidante</a:t>
            </a:r>
          </a:p>
          <a:p>
            <a:pPr lvl="2">
              <a:buFont typeface="Wingdings" panose="05000000000000000000" pitchFamily="2" charset="2"/>
              <a:buChar char="§"/>
            </a:pPr>
            <a:r>
              <a:rPr lang="en-US" dirty="0" smtClean="0"/>
              <a:t>Other roles as needed to support a person</a:t>
            </a:r>
            <a:endParaRPr lang="en-US" dirty="0"/>
          </a:p>
        </p:txBody>
      </p:sp>
      <p:sp>
        <p:nvSpPr>
          <p:cNvPr id="7" name="Title 6"/>
          <p:cNvSpPr>
            <a:spLocks noGrp="1"/>
          </p:cNvSpPr>
          <p:nvPr>
            <p:ph type="title"/>
          </p:nvPr>
        </p:nvSpPr>
        <p:spPr>
          <a:xfrm>
            <a:off x="838200" y="730918"/>
            <a:ext cx="10515600" cy="709842"/>
          </a:xfrm>
        </p:spPr>
        <p:txBody>
          <a:bodyPr/>
          <a:lstStyle/>
          <a:p>
            <a:r>
              <a:rPr lang="en-US" b="1" dirty="0" smtClean="0"/>
              <a:t>DSP CRITICAL IN SUPPORTING PEOPLE </a:t>
            </a:r>
            <a:endParaRPr lang="en-US" b="1" dirty="0"/>
          </a:p>
        </p:txBody>
      </p:sp>
    </p:spTree>
    <p:extLst>
      <p:ext uri="{BB962C8B-B14F-4D97-AF65-F5344CB8AC3E}">
        <p14:creationId xmlns:p14="http://schemas.microsoft.com/office/powerpoint/2010/main" val="212159467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646E3F5-F701-6A4D-B52D-F6CA5B927446}" type="datetime1">
              <a:rPr lang="en-US" smtClean="0"/>
              <a:t>9/24/2023</a:t>
            </a:fld>
            <a:endParaRPr lang="en-US"/>
          </a:p>
        </p:txBody>
      </p:sp>
      <p:sp>
        <p:nvSpPr>
          <p:cNvPr id="3" name="Footer Placeholder 2"/>
          <p:cNvSpPr>
            <a:spLocks noGrp="1"/>
          </p:cNvSpPr>
          <p:nvPr>
            <p:ph type="ftr" sz="quarter" idx="11"/>
          </p:nvPr>
        </p:nvSpPr>
        <p:spPr/>
        <p:txBody>
          <a:bodyPr/>
          <a:lstStyle/>
          <a:p>
            <a:pPr algn="ctr"/>
            <a:r>
              <a:rPr lang="en-US" smtClean="0"/>
              <a:t>Presentation Name - Edit in Header Footer</a:t>
            </a:r>
            <a:endParaRPr lang="en-US" dirty="0"/>
          </a:p>
        </p:txBody>
      </p:sp>
      <p:sp>
        <p:nvSpPr>
          <p:cNvPr id="4" name="Slide Number Placeholder 3"/>
          <p:cNvSpPr>
            <a:spLocks noGrp="1"/>
          </p:cNvSpPr>
          <p:nvPr>
            <p:ph type="sldNum" sz="quarter" idx="12"/>
          </p:nvPr>
        </p:nvSpPr>
        <p:spPr/>
        <p:txBody>
          <a:bodyPr/>
          <a:lstStyle/>
          <a:p>
            <a:fld id="{4235A44F-0B46-0144-9406-BEEFAFBECA74}" type="slidenum">
              <a:rPr lang="en-US" smtClean="0"/>
              <a:t>25</a:t>
            </a:fld>
            <a:endParaRPr lang="en-US"/>
          </a:p>
        </p:txBody>
      </p:sp>
      <p:sp>
        <p:nvSpPr>
          <p:cNvPr id="5" name="Content Placeholder 4"/>
          <p:cNvSpPr>
            <a:spLocks noGrp="1"/>
          </p:cNvSpPr>
          <p:nvPr>
            <p:ph sz="half" idx="2"/>
          </p:nvPr>
        </p:nvSpPr>
        <p:spPr>
          <a:xfrm>
            <a:off x="838200" y="1452283"/>
            <a:ext cx="10515600" cy="4450064"/>
          </a:xfrm>
        </p:spPr>
        <p:txBody>
          <a:bodyPr>
            <a:normAutofit lnSpcReduction="10000"/>
          </a:bodyPr>
          <a:lstStyle/>
          <a:p>
            <a:pPr>
              <a:buFont typeface="Wingdings" panose="05000000000000000000" pitchFamily="2" charset="2"/>
              <a:buChar char="Ø"/>
            </a:pPr>
            <a:r>
              <a:rPr lang="en-US" dirty="0" smtClean="0"/>
              <a:t>DSPs are important to the success of the implementation of the HCBS Settings Rule.</a:t>
            </a:r>
          </a:p>
          <a:p>
            <a:pPr>
              <a:buFont typeface="Wingdings" panose="05000000000000000000" pitchFamily="2" charset="2"/>
              <a:buChar char="Ø"/>
            </a:pPr>
            <a:r>
              <a:rPr lang="en-US" dirty="0" smtClean="0"/>
              <a:t>DSPs </a:t>
            </a:r>
            <a:r>
              <a:rPr lang="en-US" dirty="0"/>
              <a:t>are </a:t>
            </a:r>
            <a:r>
              <a:rPr lang="en-US" dirty="0" smtClean="0"/>
              <a:t>necessary in supporting </a:t>
            </a:r>
            <a:r>
              <a:rPr lang="en-US" dirty="0"/>
              <a:t>the individual in having a meaningful day </a:t>
            </a:r>
            <a:r>
              <a:rPr lang="en-US" dirty="0" smtClean="0"/>
              <a:t>and assisting the individual in </a:t>
            </a:r>
            <a:r>
              <a:rPr lang="en-US" dirty="0"/>
              <a:t>making choices of how they spend their </a:t>
            </a:r>
            <a:r>
              <a:rPr lang="en-US" dirty="0" smtClean="0"/>
              <a:t>day and in setting goals.</a:t>
            </a:r>
            <a:endParaRPr lang="en-US" dirty="0"/>
          </a:p>
          <a:p>
            <a:pPr>
              <a:buFont typeface="Wingdings" panose="05000000000000000000" pitchFamily="2" charset="2"/>
              <a:buChar char="Ø"/>
            </a:pPr>
            <a:r>
              <a:rPr lang="en-US" dirty="0" smtClean="0"/>
              <a:t>DSPs who provide support to individuals in the day program may have a few different roles than DSPs that provide support through the in-home supports but both are very critical when it comes to implementing the rule and ensuring the individual has choice in how they spend their day and supporting the individual to have a meaningful life that they deserve.</a:t>
            </a:r>
          </a:p>
          <a:p>
            <a:pPr marL="0" indent="0">
              <a:buNone/>
            </a:pPr>
            <a:endParaRPr lang="en-US" dirty="0"/>
          </a:p>
        </p:txBody>
      </p:sp>
      <p:sp>
        <p:nvSpPr>
          <p:cNvPr id="6" name="Title 5"/>
          <p:cNvSpPr>
            <a:spLocks noGrp="1"/>
          </p:cNvSpPr>
          <p:nvPr>
            <p:ph type="title"/>
          </p:nvPr>
        </p:nvSpPr>
        <p:spPr>
          <a:xfrm>
            <a:off x="838200" y="730918"/>
            <a:ext cx="10515600" cy="721364"/>
          </a:xfrm>
        </p:spPr>
        <p:txBody>
          <a:bodyPr/>
          <a:lstStyle/>
          <a:p>
            <a:r>
              <a:rPr lang="en-US" b="1" dirty="0" smtClean="0"/>
              <a:t>DSP Role for the HCBS Requirements</a:t>
            </a:r>
            <a:endParaRPr lang="en-US" b="1" dirty="0"/>
          </a:p>
        </p:txBody>
      </p:sp>
    </p:spTree>
    <p:extLst>
      <p:ext uri="{BB962C8B-B14F-4D97-AF65-F5344CB8AC3E}">
        <p14:creationId xmlns:p14="http://schemas.microsoft.com/office/powerpoint/2010/main" val="171719621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646E3F5-F701-6A4D-B52D-F6CA5B927446}" type="datetime1">
              <a:rPr lang="en-US" smtClean="0"/>
              <a:t>9/24/2023</a:t>
            </a:fld>
            <a:endParaRPr lang="en-US"/>
          </a:p>
        </p:txBody>
      </p:sp>
      <p:sp>
        <p:nvSpPr>
          <p:cNvPr id="3" name="Footer Placeholder 2"/>
          <p:cNvSpPr>
            <a:spLocks noGrp="1"/>
          </p:cNvSpPr>
          <p:nvPr>
            <p:ph type="ftr" sz="quarter" idx="11"/>
          </p:nvPr>
        </p:nvSpPr>
        <p:spPr/>
        <p:txBody>
          <a:bodyPr/>
          <a:lstStyle/>
          <a:p>
            <a:pPr algn="ctr"/>
            <a:r>
              <a:rPr lang="en-US" smtClean="0"/>
              <a:t>Presentation Name - Edit in Header Footer</a:t>
            </a:r>
            <a:endParaRPr lang="en-US" dirty="0"/>
          </a:p>
        </p:txBody>
      </p:sp>
      <p:sp>
        <p:nvSpPr>
          <p:cNvPr id="4" name="Slide Number Placeholder 3"/>
          <p:cNvSpPr>
            <a:spLocks noGrp="1"/>
          </p:cNvSpPr>
          <p:nvPr>
            <p:ph type="sldNum" sz="quarter" idx="12"/>
          </p:nvPr>
        </p:nvSpPr>
        <p:spPr/>
        <p:txBody>
          <a:bodyPr/>
          <a:lstStyle/>
          <a:p>
            <a:fld id="{4235A44F-0B46-0144-9406-BEEFAFBECA74}" type="slidenum">
              <a:rPr lang="en-US" smtClean="0"/>
              <a:t>26</a:t>
            </a:fld>
            <a:endParaRPr lang="en-US"/>
          </a:p>
        </p:txBody>
      </p:sp>
      <p:sp>
        <p:nvSpPr>
          <p:cNvPr id="5" name="Content Placeholder 4"/>
          <p:cNvSpPr>
            <a:spLocks noGrp="1"/>
          </p:cNvSpPr>
          <p:nvPr>
            <p:ph sz="half" idx="2"/>
          </p:nvPr>
        </p:nvSpPr>
        <p:spPr>
          <a:xfrm>
            <a:off x="838200" y="1449205"/>
            <a:ext cx="10515600" cy="4453142"/>
          </a:xfrm>
        </p:spPr>
        <p:txBody>
          <a:bodyPr>
            <a:normAutofit fontScale="92500" lnSpcReduction="20000"/>
          </a:bodyPr>
          <a:lstStyle/>
          <a:p>
            <a:pPr marL="0" indent="0">
              <a:buNone/>
            </a:pPr>
            <a:r>
              <a:rPr lang="en-US" b="1" dirty="0" smtClean="0"/>
              <a:t>As the DSP, you can support the person to be included in their community. </a:t>
            </a:r>
          </a:p>
          <a:p>
            <a:pPr marL="0" indent="0">
              <a:buNone/>
            </a:pPr>
            <a:r>
              <a:rPr lang="en-US" b="1" dirty="0" smtClean="0"/>
              <a:t> Examples:</a:t>
            </a:r>
          </a:p>
          <a:p>
            <a:pPr>
              <a:buFont typeface="Wingdings" panose="05000000000000000000" pitchFamily="2" charset="2"/>
              <a:buChar char="Ø"/>
            </a:pPr>
            <a:r>
              <a:rPr lang="en-US" dirty="0" smtClean="0"/>
              <a:t>Explore their neighborhood and their community and ways to be involved</a:t>
            </a:r>
          </a:p>
          <a:p>
            <a:pPr>
              <a:buFont typeface="Wingdings" panose="05000000000000000000" pitchFamily="2" charset="2"/>
              <a:buChar char="Ø"/>
            </a:pPr>
            <a:r>
              <a:rPr lang="en-US" dirty="0" smtClean="0"/>
              <a:t>Identify clubs and activities in the community that the individual may want to be a part of and try out</a:t>
            </a:r>
          </a:p>
          <a:p>
            <a:pPr>
              <a:buFont typeface="Wingdings" panose="05000000000000000000" pitchFamily="2" charset="2"/>
              <a:buChar char="Ø"/>
            </a:pPr>
            <a:r>
              <a:rPr lang="en-US" dirty="0" smtClean="0"/>
              <a:t>Support people to create their own daily routines but that are flexible</a:t>
            </a:r>
          </a:p>
          <a:p>
            <a:pPr>
              <a:buFont typeface="Wingdings" panose="05000000000000000000" pitchFamily="2" charset="2"/>
              <a:buChar char="Ø"/>
            </a:pPr>
            <a:r>
              <a:rPr lang="en-US" dirty="0" smtClean="0"/>
              <a:t>Support people to learn new skills;  such as riding the public bus</a:t>
            </a:r>
          </a:p>
          <a:p>
            <a:pPr>
              <a:buFont typeface="Wingdings" panose="05000000000000000000" pitchFamily="2" charset="2"/>
              <a:buChar char="Ø"/>
            </a:pPr>
            <a:r>
              <a:rPr lang="en-US" dirty="0" smtClean="0"/>
              <a:t>Support someone to establish community involvement and increase their knowledge of their community and events/activities</a:t>
            </a:r>
          </a:p>
          <a:p>
            <a:pPr>
              <a:buFont typeface="Wingdings" panose="05000000000000000000" pitchFamily="2" charset="2"/>
              <a:buChar char="Ø"/>
            </a:pPr>
            <a:r>
              <a:rPr lang="en-US" dirty="0" smtClean="0"/>
              <a:t>Support the individual to establish new “real” relationships with friends and community members so they feel connected and safe when you are not there</a:t>
            </a:r>
          </a:p>
        </p:txBody>
      </p:sp>
      <p:sp>
        <p:nvSpPr>
          <p:cNvPr id="6" name="Title 5"/>
          <p:cNvSpPr>
            <a:spLocks noGrp="1"/>
          </p:cNvSpPr>
          <p:nvPr>
            <p:ph type="title"/>
          </p:nvPr>
        </p:nvSpPr>
        <p:spPr>
          <a:xfrm>
            <a:off x="838200" y="730918"/>
            <a:ext cx="10515600" cy="718286"/>
          </a:xfrm>
        </p:spPr>
        <p:txBody>
          <a:bodyPr/>
          <a:lstStyle/>
          <a:p>
            <a:r>
              <a:rPr lang="en-US" b="1" dirty="0" smtClean="0"/>
              <a:t>Community Integration</a:t>
            </a:r>
            <a:endParaRPr lang="en-US" b="1" dirty="0"/>
          </a:p>
        </p:txBody>
      </p:sp>
    </p:spTree>
    <p:extLst>
      <p:ext uri="{BB962C8B-B14F-4D97-AF65-F5344CB8AC3E}">
        <p14:creationId xmlns:p14="http://schemas.microsoft.com/office/powerpoint/2010/main" val="361465387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646E3F5-F701-6A4D-B52D-F6CA5B927446}" type="datetime1">
              <a:rPr lang="en-US" smtClean="0"/>
              <a:t>9/24/2023</a:t>
            </a:fld>
            <a:endParaRPr lang="en-US"/>
          </a:p>
        </p:txBody>
      </p:sp>
      <p:sp>
        <p:nvSpPr>
          <p:cNvPr id="3" name="Footer Placeholder 2"/>
          <p:cNvSpPr>
            <a:spLocks noGrp="1"/>
          </p:cNvSpPr>
          <p:nvPr>
            <p:ph type="ftr" sz="quarter" idx="11"/>
          </p:nvPr>
        </p:nvSpPr>
        <p:spPr/>
        <p:txBody>
          <a:bodyPr/>
          <a:lstStyle/>
          <a:p>
            <a:pPr algn="ctr"/>
            <a:r>
              <a:rPr lang="en-US" smtClean="0"/>
              <a:t>Presentation Name - Edit in Header Footer</a:t>
            </a:r>
            <a:endParaRPr lang="en-US" dirty="0"/>
          </a:p>
        </p:txBody>
      </p:sp>
      <p:sp>
        <p:nvSpPr>
          <p:cNvPr id="4" name="Slide Number Placeholder 3"/>
          <p:cNvSpPr>
            <a:spLocks noGrp="1"/>
          </p:cNvSpPr>
          <p:nvPr>
            <p:ph type="sldNum" sz="quarter" idx="12"/>
          </p:nvPr>
        </p:nvSpPr>
        <p:spPr/>
        <p:txBody>
          <a:bodyPr/>
          <a:lstStyle/>
          <a:p>
            <a:fld id="{4235A44F-0B46-0144-9406-BEEFAFBECA74}" type="slidenum">
              <a:rPr lang="en-US" smtClean="0"/>
              <a:t>27</a:t>
            </a:fld>
            <a:endParaRPr lang="en-US"/>
          </a:p>
        </p:txBody>
      </p:sp>
      <p:sp>
        <p:nvSpPr>
          <p:cNvPr id="5" name="Content Placeholder 4"/>
          <p:cNvSpPr>
            <a:spLocks noGrp="1"/>
          </p:cNvSpPr>
          <p:nvPr>
            <p:ph sz="half" idx="2"/>
          </p:nvPr>
        </p:nvSpPr>
        <p:spPr>
          <a:xfrm>
            <a:off x="838200" y="1440761"/>
            <a:ext cx="10515600" cy="4461586"/>
          </a:xfrm>
        </p:spPr>
        <p:txBody>
          <a:bodyPr/>
          <a:lstStyle/>
          <a:p>
            <a:pPr marL="0" indent="0">
              <a:buNone/>
            </a:pPr>
            <a:r>
              <a:rPr lang="en-US" b="1" dirty="0" smtClean="0"/>
              <a:t>As the DSP, you can support the individual to control their money without interjecting </a:t>
            </a:r>
            <a:r>
              <a:rPr lang="en-US" b="1" dirty="0"/>
              <a:t>your own </a:t>
            </a:r>
            <a:r>
              <a:rPr lang="en-US" b="1" dirty="0" smtClean="0"/>
              <a:t>biases.</a:t>
            </a:r>
          </a:p>
          <a:p>
            <a:pPr marL="0" indent="0">
              <a:buNone/>
            </a:pPr>
            <a:r>
              <a:rPr lang="en-US" b="1" dirty="0" smtClean="0"/>
              <a:t>Examples:</a:t>
            </a:r>
            <a:endParaRPr lang="en-US" b="1" dirty="0"/>
          </a:p>
          <a:p>
            <a:pPr lvl="1">
              <a:buFont typeface="Wingdings" panose="05000000000000000000" pitchFamily="2" charset="2"/>
              <a:buChar char="Ø"/>
            </a:pPr>
            <a:r>
              <a:rPr lang="en-US" dirty="0" smtClean="0"/>
              <a:t>Teaching the person to use banking apps</a:t>
            </a:r>
          </a:p>
          <a:p>
            <a:pPr lvl="1">
              <a:buFont typeface="Wingdings" panose="05000000000000000000" pitchFamily="2" charset="2"/>
              <a:buChar char="Ø"/>
            </a:pPr>
            <a:r>
              <a:rPr lang="en-US" dirty="0" smtClean="0"/>
              <a:t>Teaching the person to use an ATM</a:t>
            </a:r>
          </a:p>
          <a:p>
            <a:pPr lvl="1">
              <a:buFont typeface="Wingdings" panose="05000000000000000000" pitchFamily="2" charset="2"/>
              <a:buChar char="Ø"/>
            </a:pPr>
            <a:r>
              <a:rPr lang="en-US" dirty="0" smtClean="0"/>
              <a:t>Supporting the person to pay their bills</a:t>
            </a:r>
          </a:p>
          <a:p>
            <a:pPr lvl="1">
              <a:buFont typeface="Wingdings" panose="05000000000000000000" pitchFamily="2" charset="2"/>
              <a:buChar char="Ø"/>
            </a:pPr>
            <a:r>
              <a:rPr lang="en-US" dirty="0" smtClean="0"/>
              <a:t>Supporting them to plan and budget, including saving and spending their money</a:t>
            </a:r>
          </a:p>
          <a:p>
            <a:pPr lvl="1">
              <a:buFont typeface="Wingdings" panose="05000000000000000000" pitchFamily="2" charset="2"/>
              <a:buChar char="Ø"/>
            </a:pPr>
            <a:r>
              <a:rPr lang="en-US" dirty="0" smtClean="0"/>
              <a:t>Teaching someone to grocery shop and not doing it for them</a:t>
            </a:r>
          </a:p>
        </p:txBody>
      </p:sp>
      <p:sp>
        <p:nvSpPr>
          <p:cNvPr id="6" name="Title 5"/>
          <p:cNvSpPr>
            <a:spLocks noGrp="1"/>
          </p:cNvSpPr>
          <p:nvPr>
            <p:ph type="title"/>
          </p:nvPr>
        </p:nvSpPr>
        <p:spPr>
          <a:xfrm>
            <a:off x="838200" y="730918"/>
            <a:ext cx="10515600" cy="709842"/>
          </a:xfrm>
        </p:spPr>
        <p:txBody>
          <a:bodyPr/>
          <a:lstStyle/>
          <a:p>
            <a:r>
              <a:rPr lang="en-US" b="1" dirty="0" smtClean="0"/>
              <a:t>Control Personal Resources </a:t>
            </a:r>
            <a:endParaRPr lang="en-US" b="1" dirty="0"/>
          </a:p>
        </p:txBody>
      </p:sp>
    </p:spTree>
    <p:extLst>
      <p:ext uri="{BB962C8B-B14F-4D97-AF65-F5344CB8AC3E}">
        <p14:creationId xmlns:p14="http://schemas.microsoft.com/office/powerpoint/2010/main" val="19231401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646E3F5-F701-6A4D-B52D-F6CA5B927446}" type="datetime1">
              <a:rPr lang="en-US" smtClean="0"/>
              <a:t>9/24/2023</a:t>
            </a:fld>
            <a:endParaRPr lang="en-US"/>
          </a:p>
        </p:txBody>
      </p:sp>
      <p:sp>
        <p:nvSpPr>
          <p:cNvPr id="3" name="Footer Placeholder 2"/>
          <p:cNvSpPr>
            <a:spLocks noGrp="1"/>
          </p:cNvSpPr>
          <p:nvPr>
            <p:ph type="ftr" sz="quarter" idx="11"/>
          </p:nvPr>
        </p:nvSpPr>
        <p:spPr/>
        <p:txBody>
          <a:bodyPr/>
          <a:lstStyle/>
          <a:p>
            <a:pPr algn="ctr"/>
            <a:r>
              <a:rPr lang="en-US" smtClean="0"/>
              <a:t>Presentation Name - Edit in Header Footer</a:t>
            </a:r>
            <a:endParaRPr lang="en-US" dirty="0"/>
          </a:p>
        </p:txBody>
      </p:sp>
      <p:sp>
        <p:nvSpPr>
          <p:cNvPr id="4" name="Slide Number Placeholder 3"/>
          <p:cNvSpPr>
            <a:spLocks noGrp="1"/>
          </p:cNvSpPr>
          <p:nvPr>
            <p:ph type="sldNum" sz="quarter" idx="12"/>
          </p:nvPr>
        </p:nvSpPr>
        <p:spPr/>
        <p:txBody>
          <a:bodyPr/>
          <a:lstStyle/>
          <a:p>
            <a:fld id="{4235A44F-0B46-0144-9406-BEEFAFBECA74}" type="slidenum">
              <a:rPr lang="en-US" smtClean="0"/>
              <a:t>28</a:t>
            </a:fld>
            <a:endParaRPr lang="en-US"/>
          </a:p>
        </p:txBody>
      </p:sp>
      <p:sp>
        <p:nvSpPr>
          <p:cNvPr id="5" name="Content Placeholder 4"/>
          <p:cNvSpPr>
            <a:spLocks noGrp="1"/>
          </p:cNvSpPr>
          <p:nvPr>
            <p:ph sz="half" idx="2"/>
          </p:nvPr>
        </p:nvSpPr>
        <p:spPr>
          <a:xfrm>
            <a:off x="838200" y="1524000"/>
            <a:ext cx="10515600" cy="4378347"/>
          </a:xfrm>
        </p:spPr>
        <p:txBody>
          <a:bodyPr>
            <a:normAutofit fontScale="70000" lnSpcReduction="20000"/>
          </a:bodyPr>
          <a:lstStyle/>
          <a:p>
            <a:pPr marL="0" indent="0">
              <a:buNone/>
            </a:pPr>
            <a:r>
              <a:rPr lang="en-US" b="1" dirty="0" smtClean="0"/>
              <a:t>As the DSP, you can support the person to live where they choose to live.</a:t>
            </a:r>
          </a:p>
          <a:p>
            <a:pPr marL="0" indent="0">
              <a:buNone/>
            </a:pPr>
            <a:r>
              <a:rPr lang="en-US" b="1" dirty="0" smtClean="0"/>
              <a:t>Examples:</a:t>
            </a:r>
          </a:p>
          <a:p>
            <a:pPr>
              <a:buFont typeface="Wingdings" panose="05000000000000000000" pitchFamily="2" charset="2"/>
              <a:buChar char="Ø"/>
            </a:pPr>
            <a:r>
              <a:rPr lang="en-US" dirty="0"/>
              <a:t>Supporting the individual to have appropriate conversations with their SC, family and roommates about their dreams and goals</a:t>
            </a:r>
          </a:p>
          <a:p>
            <a:pPr>
              <a:buFont typeface="Wingdings" panose="05000000000000000000" pitchFamily="2" charset="2"/>
              <a:buChar char="Ø"/>
            </a:pPr>
            <a:r>
              <a:rPr lang="en-US" dirty="0" smtClean="0"/>
              <a:t>Supporting the person to have ‘a voice’  in choosing their roommate (no one should be living with someone they don’t want to live)</a:t>
            </a:r>
          </a:p>
          <a:p>
            <a:pPr>
              <a:buFont typeface="Wingdings" panose="05000000000000000000" pitchFamily="2" charset="2"/>
              <a:buChar char="Ø"/>
            </a:pPr>
            <a:r>
              <a:rPr lang="en-US" dirty="0"/>
              <a:t>Supporting the person to have conversations with roommates regarding their shared areas and schedules etc.</a:t>
            </a:r>
          </a:p>
          <a:p>
            <a:pPr>
              <a:buFont typeface="Wingdings" panose="05000000000000000000" pitchFamily="2" charset="2"/>
              <a:buChar char="Ø"/>
            </a:pPr>
            <a:r>
              <a:rPr lang="en-US" dirty="0" smtClean="0"/>
              <a:t>Supporting the person to set up a schedule that includes everything that’s important to them</a:t>
            </a:r>
          </a:p>
          <a:p>
            <a:pPr>
              <a:buFont typeface="Wingdings" panose="05000000000000000000" pitchFamily="2" charset="2"/>
              <a:buChar char="Ø"/>
            </a:pPr>
            <a:r>
              <a:rPr lang="en-US" dirty="0" smtClean="0"/>
              <a:t>Supporting </a:t>
            </a:r>
            <a:r>
              <a:rPr lang="en-US" dirty="0"/>
              <a:t>the person to establish their goals and move them forward</a:t>
            </a:r>
          </a:p>
          <a:p>
            <a:pPr lvl="1">
              <a:buFont typeface="Wingdings" panose="05000000000000000000" pitchFamily="2" charset="2"/>
              <a:buChar char="§"/>
            </a:pPr>
            <a:r>
              <a:rPr lang="en-US" dirty="0"/>
              <a:t>New place to live</a:t>
            </a:r>
          </a:p>
          <a:p>
            <a:pPr lvl="1">
              <a:buFont typeface="Wingdings" panose="05000000000000000000" pitchFamily="2" charset="2"/>
              <a:buChar char="§"/>
            </a:pPr>
            <a:r>
              <a:rPr lang="en-US" dirty="0"/>
              <a:t>Job</a:t>
            </a:r>
          </a:p>
          <a:p>
            <a:pPr lvl="1">
              <a:buFont typeface="Wingdings" panose="05000000000000000000" pitchFamily="2" charset="2"/>
              <a:buChar char="§"/>
            </a:pPr>
            <a:r>
              <a:rPr lang="en-US" dirty="0"/>
              <a:t>Living on their own</a:t>
            </a:r>
          </a:p>
          <a:p>
            <a:pPr lvl="1">
              <a:buFont typeface="Wingdings" panose="05000000000000000000" pitchFamily="2" charset="2"/>
              <a:buChar char="§"/>
            </a:pPr>
            <a:r>
              <a:rPr lang="en-US" dirty="0"/>
              <a:t>Using public transportation</a:t>
            </a:r>
          </a:p>
          <a:p>
            <a:pPr lvl="1">
              <a:buFont typeface="Wingdings" panose="05000000000000000000" pitchFamily="2" charset="2"/>
              <a:buChar char="§"/>
            </a:pPr>
            <a:r>
              <a:rPr lang="en-US" dirty="0"/>
              <a:t>Joining a bowling league</a:t>
            </a:r>
          </a:p>
          <a:p>
            <a:pPr>
              <a:buFont typeface="Wingdings" panose="05000000000000000000" pitchFamily="2" charset="2"/>
              <a:buChar char="Ø"/>
            </a:pPr>
            <a:endParaRPr lang="en-US" dirty="0"/>
          </a:p>
        </p:txBody>
      </p:sp>
      <p:sp>
        <p:nvSpPr>
          <p:cNvPr id="6" name="Title 5"/>
          <p:cNvSpPr>
            <a:spLocks noGrp="1"/>
          </p:cNvSpPr>
          <p:nvPr>
            <p:ph type="title"/>
          </p:nvPr>
        </p:nvSpPr>
        <p:spPr>
          <a:xfrm>
            <a:off x="838200" y="730918"/>
            <a:ext cx="10515600" cy="793082"/>
          </a:xfrm>
        </p:spPr>
        <p:txBody>
          <a:bodyPr/>
          <a:lstStyle/>
          <a:p>
            <a:r>
              <a:rPr lang="en-US" b="1" dirty="0" smtClean="0"/>
              <a:t>Individuals Choose Where They Live</a:t>
            </a:r>
            <a:endParaRPr lang="en-US" b="1" dirty="0"/>
          </a:p>
        </p:txBody>
      </p:sp>
    </p:spTree>
    <p:extLst>
      <p:ext uri="{BB962C8B-B14F-4D97-AF65-F5344CB8AC3E}">
        <p14:creationId xmlns:p14="http://schemas.microsoft.com/office/powerpoint/2010/main" val="370546616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646E3F5-F701-6A4D-B52D-F6CA5B927446}" type="datetime1">
              <a:rPr lang="en-US" smtClean="0"/>
              <a:t>9/24/2023</a:t>
            </a:fld>
            <a:endParaRPr lang="en-US"/>
          </a:p>
        </p:txBody>
      </p:sp>
      <p:sp>
        <p:nvSpPr>
          <p:cNvPr id="3" name="Footer Placeholder 2"/>
          <p:cNvSpPr>
            <a:spLocks noGrp="1"/>
          </p:cNvSpPr>
          <p:nvPr>
            <p:ph type="ftr" sz="quarter" idx="11"/>
          </p:nvPr>
        </p:nvSpPr>
        <p:spPr/>
        <p:txBody>
          <a:bodyPr/>
          <a:lstStyle/>
          <a:p>
            <a:pPr algn="ctr"/>
            <a:r>
              <a:rPr lang="en-US" smtClean="0"/>
              <a:t>Presentation Name - Edit in Header Footer</a:t>
            </a:r>
            <a:endParaRPr lang="en-US" dirty="0"/>
          </a:p>
        </p:txBody>
      </p:sp>
      <p:sp>
        <p:nvSpPr>
          <p:cNvPr id="4" name="Slide Number Placeholder 3"/>
          <p:cNvSpPr>
            <a:spLocks noGrp="1"/>
          </p:cNvSpPr>
          <p:nvPr>
            <p:ph type="sldNum" sz="quarter" idx="12"/>
          </p:nvPr>
        </p:nvSpPr>
        <p:spPr/>
        <p:txBody>
          <a:bodyPr/>
          <a:lstStyle/>
          <a:p>
            <a:fld id="{4235A44F-0B46-0144-9406-BEEFAFBECA74}" type="slidenum">
              <a:rPr lang="en-US" smtClean="0"/>
              <a:t>29</a:t>
            </a:fld>
            <a:endParaRPr lang="en-US"/>
          </a:p>
        </p:txBody>
      </p:sp>
      <p:sp>
        <p:nvSpPr>
          <p:cNvPr id="5" name="Content Placeholder 4"/>
          <p:cNvSpPr>
            <a:spLocks noGrp="1"/>
          </p:cNvSpPr>
          <p:nvPr>
            <p:ph sz="half" idx="2"/>
          </p:nvPr>
        </p:nvSpPr>
        <p:spPr>
          <a:xfrm>
            <a:off x="838200" y="1315454"/>
            <a:ext cx="10515600" cy="5048024"/>
          </a:xfrm>
        </p:spPr>
        <p:txBody>
          <a:bodyPr>
            <a:normAutofit fontScale="70000" lnSpcReduction="20000"/>
          </a:bodyPr>
          <a:lstStyle/>
          <a:p>
            <a:pPr marL="0" indent="0">
              <a:buNone/>
            </a:pPr>
            <a:r>
              <a:rPr lang="en-US" b="1" dirty="0" smtClean="0"/>
              <a:t>As the DSP, you can ensure a person’s </a:t>
            </a:r>
            <a:r>
              <a:rPr lang="en-US" b="1" i="1" dirty="0" smtClean="0"/>
              <a:t>Rights</a:t>
            </a:r>
            <a:r>
              <a:rPr lang="en-US" b="1" dirty="0" smtClean="0"/>
              <a:t> are not overlooked or the individual isn’t being heard.  As the DSP, you can provide the support to the person to have the life they want to have.</a:t>
            </a:r>
          </a:p>
          <a:p>
            <a:pPr>
              <a:buFont typeface="Wingdings" panose="05000000000000000000" pitchFamily="2" charset="2"/>
              <a:buChar char="Ø"/>
            </a:pPr>
            <a:r>
              <a:rPr lang="en-US" b="1" dirty="0" smtClean="0"/>
              <a:t>The individual has the same Rights as you and me. </a:t>
            </a:r>
          </a:p>
          <a:p>
            <a:pPr lvl="1">
              <a:buFont typeface="Wingdings" panose="05000000000000000000" pitchFamily="2" charset="2"/>
              <a:buChar char="Ø"/>
            </a:pPr>
            <a:r>
              <a:rPr lang="en-US" dirty="0" smtClean="0"/>
              <a:t>Ensuring the individual understands that they have rights and supporting them to make decisions.</a:t>
            </a:r>
          </a:p>
          <a:p>
            <a:pPr lvl="1">
              <a:buFont typeface="Wingdings" panose="05000000000000000000" pitchFamily="2" charset="2"/>
              <a:buChar char="Ø"/>
            </a:pPr>
            <a:r>
              <a:rPr lang="en-US" dirty="0" smtClean="0"/>
              <a:t>The individual’s rights cannot be restricted.</a:t>
            </a:r>
          </a:p>
          <a:p>
            <a:pPr>
              <a:buFont typeface="Wingdings" panose="05000000000000000000" pitchFamily="2" charset="2"/>
              <a:buChar char="Ø"/>
            </a:pPr>
            <a:r>
              <a:rPr lang="en-US" b="1" dirty="0"/>
              <a:t>Respect the person’s privacy</a:t>
            </a:r>
            <a:r>
              <a:rPr lang="en-US" dirty="0"/>
              <a:t>. (DSP may have to teach a person about this because the individual may not even know this is an option)</a:t>
            </a:r>
          </a:p>
          <a:p>
            <a:pPr marL="0" indent="0">
              <a:buNone/>
            </a:pPr>
            <a:r>
              <a:rPr lang="en-US" b="1" dirty="0"/>
              <a:t>Examples:</a:t>
            </a:r>
          </a:p>
          <a:p>
            <a:pPr lvl="1">
              <a:buFont typeface="Wingdings" panose="05000000000000000000" pitchFamily="2" charset="2"/>
              <a:buChar char="§"/>
            </a:pPr>
            <a:r>
              <a:rPr lang="en-US" dirty="0"/>
              <a:t>Shut the door during personal care</a:t>
            </a:r>
          </a:p>
          <a:p>
            <a:pPr lvl="1">
              <a:buFont typeface="Wingdings" panose="05000000000000000000" pitchFamily="2" charset="2"/>
              <a:buChar char="§"/>
            </a:pPr>
            <a:r>
              <a:rPr lang="en-US" dirty="0"/>
              <a:t>Knock  and wait to be allowed in before entering the room- If someone is unable to communicate- may wait an appropriate time before entering that is established with the person</a:t>
            </a:r>
          </a:p>
          <a:p>
            <a:pPr lvl="1">
              <a:buFont typeface="Wingdings" panose="05000000000000000000" pitchFamily="2" charset="2"/>
              <a:buChar char="§"/>
            </a:pPr>
            <a:r>
              <a:rPr lang="en-US" dirty="0"/>
              <a:t>Allowing the person to have privacy and alone time when they need it</a:t>
            </a:r>
          </a:p>
          <a:p>
            <a:pPr lvl="1">
              <a:buFont typeface="Wingdings" panose="05000000000000000000" pitchFamily="2" charset="2"/>
              <a:buChar char="§"/>
            </a:pPr>
            <a:r>
              <a:rPr lang="en-US" dirty="0"/>
              <a:t>Option to lock their room/bathroom</a:t>
            </a:r>
          </a:p>
          <a:p>
            <a:pPr lvl="1">
              <a:buFont typeface="Wingdings" panose="05000000000000000000" pitchFamily="2" charset="2"/>
              <a:buChar char="§"/>
            </a:pPr>
            <a:r>
              <a:rPr lang="en-US" dirty="0"/>
              <a:t>Have a key to their home and let them ok the people who can also have a key</a:t>
            </a:r>
          </a:p>
          <a:p>
            <a:pPr lvl="1">
              <a:buFont typeface="Wingdings" panose="05000000000000000000" pitchFamily="2" charset="2"/>
              <a:buChar char="§"/>
            </a:pPr>
            <a:r>
              <a:rPr lang="en-US" dirty="0"/>
              <a:t>Be respectful of the person and their personal business and don’t talk about the person in front of others and vice versa.</a:t>
            </a:r>
          </a:p>
          <a:p>
            <a:pPr lvl="1">
              <a:buFont typeface="Wingdings" panose="05000000000000000000" pitchFamily="2" charset="2"/>
              <a:buChar char="§"/>
            </a:pPr>
            <a:r>
              <a:rPr lang="en-US" dirty="0"/>
              <a:t>Keep personal records and files confidential</a:t>
            </a:r>
          </a:p>
          <a:p>
            <a:pPr lvl="1">
              <a:buFont typeface="Wingdings" panose="05000000000000000000" pitchFamily="2" charset="2"/>
              <a:buChar char="§"/>
            </a:pPr>
            <a:r>
              <a:rPr lang="en-US" dirty="0"/>
              <a:t>Don’t post schedules for everyone who enters the home to see</a:t>
            </a:r>
          </a:p>
          <a:p>
            <a:pPr marL="457200" lvl="1" indent="0">
              <a:buNone/>
            </a:pPr>
            <a:endParaRPr lang="en-US" dirty="0" smtClean="0"/>
          </a:p>
        </p:txBody>
      </p:sp>
      <p:sp>
        <p:nvSpPr>
          <p:cNvPr id="6" name="Title 5"/>
          <p:cNvSpPr>
            <a:spLocks noGrp="1"/>
          </p:cNvSpPr>
          <p:nvPr>
            <p:ph type="title"/>
          </p:nvPr>
        </p:nvSpPr>
        <p:spPr>
          <a:xfrm>
            <a:off x="688490" y="730918"/>
            <a:ext cx="10665310" cy="584535"/>
          </a:xfrm>
        </p:spPr>
        <p:txBody>
          <a:bodyPr>
            <a:noAutofit/>
          </a:bodyPr>
          <a:lstStyle/>
          <a:p>
            <a:r>
              <a:rPr lang="en-US" b="1" dirty="0" smtClean="0"/>
              <a:t>Rights, Privacy, and Dignity</a:t>
            </a:r>
            <a:endParaRPr lang="en-US" dirty="0"/>
          </a:p>
        </p:txBody>
      </p:sp>
    </p:spTree>
    <p:extLst>
      <p:ext uri="{BB962C8B-B14F-4D97-AF65-F5344CB8AC3E}">
        <p14:creationId xmlns:p14="http://schemas.microsoft.com/office/powerpoint/2010/main" val="401624927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2414AF90-EAB2-2D46-8BB0-ED7F257AEEB3}" type="datetime1">
              <a:rPr lang="en-US" smtClean="0"/>
              <a:t>9/24/2023</a:t>
            </a:fld>
            <a:endParaRPr lang="en-US" dirty="0"/>
          </a:p>
        </p:txBody>
      </p:sp>
      <p:sp>
        <p:nvSpPr>
          <p:cNvPr id="4" name="Footer Placeholder 3"/>
          <p:cNvSpPr>
            <a:spLocks noGrp="1"/>
          </p:cNvSpPr>
          <p:nvPr>
            <p:ph type="ftr" sz="quarter" idx="11"/>
          </p:nvPr>
        </p:nvSpPr>
        <p:spPr/>
        <p:txBody>
          <a:bodyPr/>
          <a:lstStyle/>
          <a:p>
            <a:pPr algn="ctr"/>
            <a:r>
              <a:rPr lang="en-US" dirty="0" smtClean="0"/>
              <a:t>Presentation Name - Edit in Header Footer</a:t>
            </a:r>
            <a:endParaRPr lang="en-US" dirty="0"/>
          </a:p>
        </p:txBody>
      </p:sp>
      <p:sp>
        <p:nvSpPr>
          <p:cNvPr id="5" name="Slide Number Placeholder 4"/>
          <p:cNvSpPr>
            <a:spLocks noGrp="1"/>
          </p:cNvSpPr>
          <p:nvPr>
            <p:ph type="sldNum" sz="quarter" idx="12"/>
          </p:nvPr>
        </p:nvSpPr>
        <p:spPr/>
        <p:txBody>
          <a:bodyPr/>
          <a:lstStyle/>
          <a:p>
            <a:fld id="{4235A44F-0B46-0144-9406-BEEFAFBECA74}" type="slidenum">
              <a:rPr lang="en-US" smtClean="0"/>
              <a:pPr/>
              <a:t>3</a:t>
            </a:fld>
            <a:endParaRPr lang="en-US" dirty="0"/>
          </a:p>
        </p:txBody>
      </p:sp>
      <p:sp>
        <p:nvSpPr>
          <p:cNvPr id="8" name="Content Placeholder 7"/>
          <p:cNvSpPr>
            <a:spLocks noGrp="1"/>
          </p:cNvSpPr>
          <p:nvPr>
            <p:ph sz="half" idx="2"/>
          </p:nvPr>
        </p:nvSpPr>
        <p:spPr/>
        <p:txBody>
          <a:bodyPr>
            <a:normAutofit fontScale="92500" lnSpcReduction="10000"/>
          </a:bodyPr>
          <a:lstStyle/>
          <a:p>
            <a:pPr marL="0" indent="0">
              <a:buNone/>
            </a:pPr>
            <a:r>
              <a:rPr lang="en-US" dirty="0" smtClean="0"/>
              <a:t>Centers for Medicare and Medicaid (CMS) provides Louisiana federal funding in the form of “waivers” that the Office for Citizens with Developmental Disabilities (OCDD) manages.</a:t>
            </a:r>
          </a:p>
          <a:p>
            <a:pPr marL="0" indent="0">
              <a:buNone/>
            </a:pPr>
            <a:r>
              <a:rPr lang="en-US" b="1" dirty="0"/>
              <a:t>OCDD Waivers: </a:t>
            </a:r>
            <a:endParaRPr lang="en-US" b="1" dirty="0" smtClean="0"/>
          </a:p>
          <a:p>
            <a:pPr lvl="1"/>
            <a:r>
              <a:rPr lang="en-US" dirty="0"/>
              <a:t>Children’s Choice Waiver </a:t>
            </a:r>
          </a:p>
          <a:p>
            <a:pPr lvl="1"/>
            <a:r>
              <a:rPr lang="en-US" dirty="0" smtClean="0"/>
              <a:t>New Opportunities Waiver (NOW)	</a:t>
            </a:r>
          </a:p>
          <a:p>
            <a:pPr lvl="1"/>
            <a:r>
              <a:rPr lang="en-US" dirty="0" smtClean="0"/>
              <a:t>Residential Options Waiver (ROW)</a:t>
            </a:r>
            <a:endParaRPr lang="en-US" dirty="0"/>
          </a:p>
          <a:p>
            <a:pPr lvl="1"/>
            <a:r>
              <a:rPr lang="en-US" dirty="0"/>
              <a:t>Supports Waiver</a:t>
            </a:r>
          </a:p>
          <a:p>
            <a:r>
              <a:rPr lang="en-US" dirty="0" smtClean="0"/>
              <a:t>CMS provides the rules and regulations that the state must follow.</a:t>
            </a:r>
          </a:p>
          <a:p>
            <a:r>
              <a:rPr lang="en-US" dirty="0" smtClean="0"/>
              <a:t>The HCBS Settings Rule is a CMS rule that was finalized in 3/17/2014.</a:t>
            </a:r>
            <a:endParaRPr lang="en-US" dirty="0"/>
          </a:p>
        </p:txBody>
      </p:sp>
      <p:sp>
        <p:nvSpPr>
          <p:cNvPr id="7" name="Title 6"/>
          <p:cNvSpPr>
            <a:spLocks noGrp="1"/>
          </p:cNvSpPr>
          <p:nvPr>
            <p:ph type="title"/>
          </p:nvPr>
        </p:nvSpPr>
        <p:spPr/>
        <p:txBody>
          <a:bodyPr>
            <a:normAutofit/>
          </a:bodyPr>
          <a:lstStyle/>
          <a:p>
            <a:r>
              <a:rPr lang="en-US" b="1" dirty="0" smtClean="0"/>
              <a:t>Home and Community Based Services (HCBS)</a:t>
            </a:r>
            <a:endParaRPr lang="en-US" b="1" dirty="0"/>
          </a:p>
        </p:txBody>
      </p:sp>
    </p:spTree>
    <p:extLst>
      <p:ext uri="{BB962C8B-B14F-4D97-AF65-F5344CB8AC3E}">
        <p14:creationId xmlns:p14="http://schemas.microsoft.com/office/powerpoint/2010/main" val="350125220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646E3F5-F701-6A4D-B52D-F6CA5B927446}" type="datetime1">
              <a:rPr lang="en-US" smtClean="0"/>
              <a:t>9/24/2023</a:t>
            </a:fld>
            <a:endParaRPr lang="en-US"/>
          </a:p>
        </p:txBody>
      </p:sp>
      <p:sp>
        <p:nvSpPr>
          <p:cNvPr id="3" name="Footer Placeholder 2"/>
          <p:cNvSpPr>
            <a:spLocks noGrp="1"/>
          </p:cNvSpPr>
          <p:nvPr>
            <p:ph type="ftr" sz="quarter" idx="11"/>
          </p:nvPr>
        </p:nvSpPr>
        <p:spPr/>
        <p:txBody>
          <a:bodyPr/>
          <a:lstStyle/>
          <a:p>
            <a:pPr algn="ctr"/>
            <a:r>
              <a:rPr lang="en-US" smtClean="0"/>
              <a:t>Presentation Name - Edit in Header Footer</a:t>
            </a:r>
            <a:endParaRPr lang="en-US" dirty="0"/>
          </a:p>
        </p:txBody>
      </p:sp>
      <p:sp>
        <p:nvSpPr>
          <p:cNvPr id="4" name="Slide Number Placeholder 3"/>
          <p:cNvSpPr>
            <a:spLocks noGrp="1"/>
          </p:cNvSpPr>
          <p:nvPr>
            <p:ph type="sldNum" sz="quarter" idx="12"/>
          </p:nvPr>
        </p:nvSpPr>
        <p:spPr/>
        <p:txBody>
          <a:bodyPr/>
          <a:lstStyle/>
          <a:p>
            <a:fld id="{4235A44F-0B46-0144-9406-BEEFAFBECA74}" type="slidenum">
              <a:rPr lang="en-US" smtClean="0"/>
              <a:t>30</a:t>
            </a:fld>
            <a:endParaRPr lang="en-US"/>
          </a:p>
        </p:txBody>
      </p:sp>
      <p:sp>
        <p:nvSpPr>
          <p:cNvPr id="5" name="Content Placeholder 4"/>
          <p:cNvSpPr>
            <a:spLocks noGrp="1"/>
          </p:cNvSpPr>
          <p:nvPr>
            <p:ph sz="half" idx="2"/>
          </p:nvPr>
        </p:nvSpPr>
        <p:spPr>
          <a:xfrm>
            <a:off x="838200" y="1440761"/>
            <a:ext cx="10515600" cy="4461586"/>
          </a:xfrm>
        </p:spPr>
        <p:txBody>
          <a:bodyPr>
            <a:normAutofit fontScale="85000" lnSpcReduction="20000"/>
          </a:bodyPr>
          <a:lstStyle/>
          <a:p>
            <a:pPr marL="0" indent="0">
              <a:buNone/>
            </a:pPr>
            <a:r>
              <a:rPr lang="en-US" b="1" dirty="0"/>
              <a:t>As the DSP, you can ensure a person’s rights and support the person to have the life they want to have.</a:t>
            </a:r>
          </a:p>
          <a:p>
            <a:pPr>
              <a:buFont typeface="Wingdings" panose="05000000000000000000" pitchFamily="2" charset="2"/>
              <a:buChar char="Ø"/>
            </a:pPr>
            <a:r>
              <a:rPr lang="en-US" b="1" dirty="0"/>
              <a:t>Treat the person with dignity.</a:t>
            </a:r>
          </a:p>
          <a:p>
            <a:pPr marL="0" indent="0">
              <a:buNone/>
            </a:pPr>
            <a:r>
              <a:rPr lang="en-US" b="1" dirty="0"/>
              <a:t>Examples:</a:t>
            </a:r>
          </a:p>
          <a:p>
            <a:pPr lvl="1">
              <a:buFont typeface="Wingdings" panose="05000000000000000000" pitchFamily="2" charset="2"/>
              <a:buChar char="§"/>
            </a:pPr>
            <a:r>
              <a:rPr lang="en-US" dirty="0"/>
              <a:t>Speaking kindly and including the person in decisions and discussions that involve them and not speaking about them in front of them. </a:t>
            </a:r>
          </a:p>
          <a:p>
            <a:pPr lvl="1">
              <a:buFont typeface="Wingdings" panose="05000000000000000000" pitchFamily="2" charset="2"/>
              <a:buChar char="§"/>
            </a:pPr>
            <a:r>
              <a:rPr lang="en-US" dirty="0"/>
              <a:t>Encourage the individual to be who they are- the person should choose their clothes, makeup and hairstyle. But as the  DSP you may need to help them put their best foot forward… for example if their clothes are too small.. How would you tell your friends this.  We want to help the person put their best foot forward and be their best.</a:t>
            </a:r>
          </a:p>
          <a:p>
            <a:pPr lvl="1">
              <a:buFont typeface="Wingdings" panose="05000000000000000000" pitchFamily="2" charset="2"/>
              <a:buChar char="§"/>
            </a:pPr>
            <a:r>
              <a:rPr lang="en-US" dirty="0"/>
              <a:t>Don’t use ‘pet names’ and call them children, kids etc. Ask the person the name they want to be called and use that name.  When we refer to someone as a ‘our baby’ this sets a precedence in public if we are referring to them in a childlike manner. We are wanting to help them establish appropriate connections in the community. </a:t>
            </a:r>
          </a:p>
          <a:p>
            <a:pPr lvl="1">
              <a:buFont typeface="Wingdings" panose="05000000000000000000" pitchFamily="2" charset="2"/>
              <a:buChar char="§"/>
            </a:pPr>
            <a:r>
              <a:rPr lang="en-US" dirty="0"/>
              <a:t>Assist the person to be properly groomed and look and feel their best so they feel good about themselves and have confidence.</a:t>
            </a:r>
          </a:p>
          <a:p>
            <a:endParaRPr lang="en-US" dirty="0"/>
          </a:p>
        </p:txBody>
      </p:sp>
      <p:sp>
        <p:nvSpPr>
          <p:cNvPr id="6" name="Title 5"/>
          <p:cNvSpPr>
            <a:spLocks noGrp="1"/>
          </p:cNvSpPr>
          <p:nvPr>
            <p:ph type="title"/>
          </p:nvPr>
        </p:nvSpPr>
        <p:spPr>
          <a:xfrm>
            <a:off x="838200" y="730918"/>
            <a:ext cx="10515600" cy="709842"/>
          </a:xfrm>
        </p:spPr>
        <p:txBody>
          <a:bodyPr/>
          <a:lstStyle/>
          <a:p>
            <a:r>
              <a:rPr lang="en-US" b="1" dirty="0"/>
              <a:t>Rights, Privacy</a:t>
            </a:r>
            <a:r>
              <a:rPr lang="en-US" b="1" dirty="0" smtClean="0"/>
              <a:t>, and </a:t>
            </a:r>
            <a:r>
              <a:rPr lang="en-US" b="1" dirty="0"/>
              <a:t>Dignity</a:t>
            </a:r>
            <a:endParaRPr lang="en-US" dirty="0"/>
          </a:p>
        </p:txBody>
      </p:sp>
    </p:spTree>
    <p:extLst>
      <p:ext uri="{BB962C8B-B14F-4D97-AF65-F5344CB8AC3E}">
        <p14:creationId xmlns:p14="http://schemas.microsoft.com/office/powerpoint/2010/main" val="392590676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646E3F5-F701-6A4D-B52D-F6CA5B927446}" type="datetime1">
              <a:rPr lang="en-US" smtClean="0"/>
              <a:t>9/24/2023</a:t>
            </a:fld>
            <a:endParaRPr lang="en-US"/>
          </a:p>
        </p:txBody>
      </p:sp>
      <p:sp>
        <p:nvSpPr>
          <p:cNvPr id="3" name="Footer Placeholder 2"/>
          <p:cNvSpPr>
            <a:spLocks noGrp="1"/>
          </p:cNvSpPr>
          <p:nvPr>
            <p:ph type="ftr" sz="quarter" idx="11"/>
          </p:nvPr>
        </p:nvSpPr>
        <p:spPr/>
        <p:txBody>
          <a:bodyPr/>
          <a:lstStyle/>
          <a:p>
            <a:pPr algn="ctr"/>
            <a:r>
              <a:rPr lang="en-US" smtClean="0"/>
              <a:t>Presentation Name - Edit in Header Footer</a:t>
            </a:r>
            <a:endParaRPr lang="en-US" dirty="0"/>
          </a:p>
        </p:txBody>
      </p:sp>
      <p:sp>
        <p:nvSpPr>
          <p:cNvPr id="4" name="Slide Number Placeholder 3"/>
          <p:cNvSpPr>
            <a:spLocks noGrp="1"/>
          </p:cNvSpPr>
          <p:nvPr>
            <p:ph type="sldNum" sz="quarter" idx="12"/>
          </p:nvPr>
        </p:nvSpPr>
        <p:spPr/>
        <p:txBody>
          <a:bodyPr/>
          <a:lstStyle/>
          <a:p>
            <a:fld id="{4235A44F-0B46-0144-9406-BEEFAFBECA74}" type="slidenum">
              <a:rPr lang="en-US" smtClean="0"/>
              <a:t>31</a:t>
            </a:fld>
            <a:endParaRPr lang="en-US"/>
          </a:p>
        </p:txBody>
      </p:sp>
      <p:sp>
        <p:nvSpPr>
          <p:cNvPr id="5" name="Content Placeholder 4"/>
          <p:cNvSpPr>
            <a:spLocks noGrp="1"/>
          </p:cNvSpPr>
          <p:nvPr>
            <p:ph sz="half" idx="2"/>
          </p:nvPr>
        </p:nvSpPr>
        <p:spPr>
          <a:xfrm>
            <a:off x="820485" y="1301675"/>
            <a:ext cx="10515600" cy="4600672"/>
          </a:xfrm>
        </p:spPr>
        <p:txBody>
          <a:bodyPr>
            <a:normAutofit fontScale="92500" lnSpcReduction="10000"/>
          </a:bodyPr>
          <a:lstStyle/>
          <a:p>
            <a:pPr marL="0" indent="0">
              <a:buNone/>
            </a:pPr>
            <a:r>
              <a:rPr lang="en-US" sz="2400" b="1" dirty="0"/>
              <a:t>As the DSP, you can ensure a person’s rights and support the person to have the life they want to </a:t>
            </a:r>
            <a:r>
              <a:rPr lang="en-US" sz="2400" b="1" dirty="0" smtClean="0"/>
              <a:t>have.</a:t>
            </a:r>
          </a:p>
          <a:p>
            <a:pPr marL="0" indent="0">
              <a:buNone/>
            </a:pPr>
            <a:r>
              <a:rPr lang="en-US" sz="2400" b="1" i="1" dirty="0" smtClean="0"/>
              <a:t>Definition of Coercion:  </a:t>
            </a:r>
            <a:r>
              <a:rPr lang="en-US" sz="2400" dirty="0" smtClean="0"/>
              <a:t>The </a:t>
            </a:r>
            <a:r>
              <a:rPr lang="en-US" sz="2400" dirty="0"/>
              <a:t>practice of </a:t>
            </a:r>
            <a:r>
              <a:rPr lang="en-US" sz="2400" dirty="0" smtClean="0"/>
              <a:t>’persuading’ someone </a:t>
            </a:r>
            <a:r>
              <a:rPr lang="en-US" sz="2400" dirty="0"/>
              <a:t>to do something by using force or </a:t>
            </a:r>
            <a:r>
              <a:rPr lang="en-US" sz="2400" dirty="0" smtClean="0"/>
              <a:t>threats.  Also, restricting someone if they don’t do something.</a:t>
            </a:r>
          </a:p>
          <a:p>
            <a:pPr marL="0" indent="0">
              <a:buNone/>
            </a:pPr>
            <a:r>
              <a:rPr lang="en-US" sz="2400" b="1" dirty="0" smtClean="0"/>
              <a:t>Examples:</a:t>
            </a:r>
          </a:p>
          <a:p>
            <a:pPr lvl="1">
              <a:buFont typeface="Wingdings" panose="05000000000000000000" pitchFamily="2" charset="2"/>
              <a:buChar char="Ø"/>
            </a:pPr>
            <a:r>
              <a:rPr lang="en-US" dirty="0" smtClean="0"/>
              <a:t>Don’t let your own beliefs/preferences get in the way</a:t>
            </a:r>
          </a:p>
          <a:p>
            <a:pPr lvl="1">
              <a:buFont typeface="Wingdings" panose="05000000000000000000" pitchFamily="2" charset="2"/>
              <a:buChar char="Ø"/>
            </a:pPr>
            <a:r>
              <a:rPr lang="en-US" dirty="0" smtClean="0"/>
              <a:t>Don’t let the ‘easier’ way get in the way of choices the individual might make</a:t>
            </a:r>
          </a:p>
          <a:p>
            <a:pPr lvl="1">
              <a:buFont typeface="Wingdings" panose="05000000000000000000" pitchFamily="2" charset="2"/>
              <a:buChar char="Ø"/>
            </a:pPr>
            <a:r>
              <a:rPr lang="en-US" dirty="0" smtClean="0"/>
              <a:t>Might not be intentional- so be mindful of your conversations and persuasions </a:t>
            </a:r>
          </a:p>
          <a:p>
            <a:pPr lvl="1">
              <a:buFont typeface="Wingdings" panose="05000000000000000000" pitchFamily="2" charset="2"/>
              <a:buChar char="Ø"/>
            </a:pPr>
            <a:r>
              <a:rPr lang="en-US" dirty="0" smtClean="0"/>
              <a:t>Allow people to make their own choices and help support them to do so… may not be easy because most individuals aren’t used to this so it may take time and explaining that they can choose</a:t>
            </a:r>
          </a:p>
          <a:p>
            <a:pPr lvl="1">
              <a:buFont typeface="Wingdings" panose="05000000000000000000" pitchFamily="2" charset="2"/>
              <a:buChar char="Ø"/>
            </a:pPr>
            <a:r>
              <a:rPr lang="en-US" dirty="0" smtClean="0"/>
              <a:t>Allow people to make mistakes and learn from them</a:t>
            </a:r>
          </a:p>
          <a:p>
            <a:pPr lvl="1">
              <a:buFont typeface="Wingdings" panose="05000000000000000000" pitchFamily="2" charset="2"/>
              <a:buChar char="Ø"/>
            </a:pPr>
            <a:r>
              <a:rPr lang="en-US" dirty="0" smtClean="0"/>
              <a:t>Support people to file grievances or complaints if they need to with the appropriate entity.</a:t>
            </a:r>
          </a:p>
          <a:p>
            <a:pPr marL="0" indent="0">
              <a:buNone/>
            </a:pPr>
            <a:endParaRPr lang="en-US" sz="2400" b="1" dirty="0"/>
          </a:p>
        </p:txBody>
      </p:sp>
      <p:sp>
        <p:nvSpPr>
          <p:cNvPr id="6" name="Title 5"/>
          <p:cNvSpPr>
            <a:spLocks noGrp="1"/>
          </p:cNvSpPr>
          <p:nvPr>
            <p:ph type="title"/>
          </p:nvPr>
        </p:nvSpPr>
        <p:spPr>
          <a:xfrm>
            <a:off x="838200" y="730918"/>
            <a:ext cx="10515600" cy="570757"/>
          </a:xfrm>
        </p:spPr>
        <p:txBody>
          <a:bodyPr>
            <a:noAutofit/>
          </a:bodyPr>
          <a:lstStyle/>
          <a:p>
            <a:r>
              <a:rPr lang="en-US" b="1" dirty="0" smtClean="0"/>
              <a:t>Freedom from Coercion</a:t>
            </a:r>
            <a:endParaRPr lang="en-US" b="1" dirty="0"/>
          </a:p>
        </p:txBody>
      </p:sp>
    </p:spTree>
    <p:extLst>
      <p:ext uri="{BB962C8B-B14F-4D97-AF65-F5344CB8AC3E}">
        <p14:creationId xmlns:p14="http://schemas.microsoft.com/office/powerpoint/2010/main" val="167744093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646E3F5-F701-6A4D-B52D-F6CA5B927446}" type="datetime1">
              <a:rPr lang="en-US" smtClean="0"/>
              <a:t>9/24/2023</a:t>
            </a:fld>
            <a:endParaRPr lang="en-US"/>
          </a:p>
        </p:txBody>
      </p:sp>
      <p:sp>
        <p:nvSpPr>
          <p:cNvPr id="3" name="Footer Placeholder 2"/>
          <p:cNvSpPr>
            <a:spLocks noGrp="1"/>
          </p:cNvSpPr>
          <p:nvPr>
            <p:ph type="ftr" sz="quarter" idx="11"/>
          </p:nvPr>
        </p:nvSpPr>
        <p:spPr/>
        <p:txBody>
          <a:bodyPr/>
          <a:lstStyle/>
          <a:p>
            <a:pPr algn="ctr"/>
            <a:r>
              <a:rPr lang="en-US" smtClean="0"/>
              <a:t>Presentation Name - Edit in Header Footer</a:t>
            </a:r>
            <a:endParaRPr lang="en-US" dirty="0"/>
          </a:p>
        </p:txBody>
      </p:sp>
      <p:sp>
        <p:nvSpPr>
          <p:cNvPr id="4" name="Slide Number Placeholder 3"/>
          <p:cNvSpPr>
            <a:spLocks noGrp="1"/>
          </p:cNvSpPr>
          <p:nvPr>
            <p:ph type="sldNum" sz="quarter" idx="12"/>
          </p:nvPr>
        </p:nvSpPr>
        <p:spPr/>
        <p:txBody>
          <a:bodyPr/>
          <a:lstStyle/>
          <a:p>
            <a:fld id="{4235A44F-0B46-0144-9406-BEEFAFBECA74}" type="slidenum">
              <a:rPr lang="en-US" smtClean="0"/>
              <a:t>32</a:t>
            </a:fld>
            <a:endParaRPr lang="en-US"/>
          </a:p>
        </p:txBody>
      </p:sp>
      <p:sp>
        <p:nvSpPr>
          <p:cNvPr id="5" name="Content Placeholder 4"/>
          <p:cNvSpPr>
            <a:spLocks noGrp="1"/>
          </p:cNvSpPr>
          <p:nvPr>
            <p:ph sz="half" idx="2"/>
          </p:nvPr>
        </p:nvSpPr>
        <p:spPr>
          <a:xfrm>
            <a:off x="838200" y="1440760"/>
            <a:ext cx="10515600" cy="4777159"/>
          </a:xfrm>
        </p:spPr>
        <p:txBody>
          <a:bodyPr>
            <a:noAutofit/>
          </a:bodyPr>
          <a:lstStyle/>
          <a:p>
            <a:pPr marL="0" indent="0">
              <a:buNone/>
            </a:pPr>
            <a:r>
              <a:rPr lang="en-US" sz="1600" b="1" dirty="0"/>
              <a:t>As the DSP, you can ensure a person’s rights and support the person to have the life they want to have</a:t>
            </a:r>
            <a:r>
              <a:rPr lang="en-US" sz="1600" b="1" dirty="0" smtClean="0"/>
              <a:t>.</a:t>
            </a:r>
          </a:p>
          <a:p>
            <a:pPr marL="0" indent="0">
              <a:buNone/>
            </a:pPr>
            <a:r>
              <a:rPr lang="en-US" sz="1600" b="1" dirty="0" smtClean="0"/>
              <a:t>Examples:</a:t>
            </a:r>
            <a:endParaRPr lang="en-US" sz="1600" b="1" dirty="0"/>
          </a:p>
          <a:p>
            <a:pPr>
              <a:buFont typeface="Wingdings" panose="05000000000000000000" pitchFamily="2" charset="2"/>
              <a:buChar char="Ø"/>
            </a:pPr>
            <a:r>
              <a:rPr lang="en-US" sz="1600" dirty="0" smtClean="0"/>
              <a:t>Restraints can be in the form of physical, chemical or even environmental, but the individual should be free from restraints.</a:t>
            </a:r>
          </a:p>
          <a:p>
            <a:pPr>
              <a:buFont typeface="Wingdings" panose="05000000000000000000" pitchFamily="2" charset="2"/>
              <a:buChar char="Ø"/>
            </a:pPr>
            <a:r>
              <a:rPr lang="en-US" sz="1600" dirty="0" smtClean="0"/>
              <a:t>Other less intrusive interventions should be tried  and always the least restrictive intervention should be used.</a:t>
            </a:r>
          </a:p>
          <a:p>
            <a:pPr>
              <a:buFont typeface="Wingdings" panose="05000000000000000000" pitchFamily="2" charset="2"/>
              <a:buChar char="Ø"/>
            </a:pPr>
            <a:r>
              <a:rPr lang="en-US" sz="1600" dirty="0" smtClean="0"/>
              <a:t>Information on how to support people best should be found in their POC, including the restrictions and any forms of interventions that have been tried without success.</a:t>
            </a:r>
          </a:p>
          <a:p>
            <a:pPr>
              <a:buFont typeface="Wingdings" panose="05000000000000000000" pitchFamily="2" charset="2"/>
              <a:buChar char="Ø"/>
            </a:pPr>
            <a:r>
              <a:rPr lang="en-US" sz="1600" b="1" dirty="0" smtClean="0"/>
              <a:t>If a person’s rights are modified, changed or restricted, it should be discussed in the POC annual meeting, at the quarterly meeting and any other time a meeting is needed to discuss the restriction. </a:t>
            </a:r>
          </a:p>
          <a:p>
            <a:pPr>
              <a:buFont typeface="Wingdings" panose="05000000000000000000" pitchFamily="2" charset="2"/>
              <a:buChar char="Ø"/>
            </a:pPr>
            <a:r>
              <a:rPr lang="en-US" sz="1600" b="1" dirty="0" smtClean="0"/>
              <a:t>DSP should be familiar with the restriction/modification and the policies and procedures to be followed.  DSP should ask the provider for guidance.</a:t>
            </a:r>
          </a:p>
          <a:p>
            <a:pPr>
              <a:buFont typeface="Wingdings" panose="05000000000000000000" pitchFamily="2" charset="2"/>
              <a:buChar char="Ø"/>
            </a:pPr>
            <a:r>
              <a:rPr lang="en-US" sz="1600" b="1" dirty="0" smtClean="0"/>
              <a:t>Restrictions can’t be implemented and be in place indefinitely without attempts for less intrusive options tried and documented.</a:t>
            </a:r>
          </a:p>
          <a:p>
            <a:pPr>
              <a:buFont typeface="Wingdings" panose="05000000000000000000" pitchFamily="2" charset="2"/>
              <a:buChar char="Ø"/>
            </a:pPr>
            <a:r>
              <a:rPr lang="en-US" sz="1600" b="1" dirty="0" smtClean="0"/>
              <a:t>You can’t restrict someone without ongoing proper documentation and data collection and meetings to discuss the data.</a:t>
            </a:r>
          </a:p>
          <a:p>
            <a:pPr marL="0" indent="0">
              <a:buNone/>
            </a:pPr>
            <a:r>
              <a:rPr lang="en-US" sz="2000" dirty="0" smtClean="0"/>
              <a:t>*</a:t>
            </a:r>
            <a:r>
              <a:rPr lang="en-US" sz="2000" b="1" dirty="0" smtClean="0"/>
              <a:t>Seclusion is never allowed!</a:t>
            </a:r>
            <a:endParaRPr lang="en-US" sz="2000" b="1" dirty="0"/>
          </a:p>
        </p:txBody>
      </p:sp>
      <p:sp>
        <p:nvSpPr>
          <p:cNvPr id="6" name="Title 5"/>
          <p:cNvSpPr>
            <a:spLocks noGrp="1"/>
          </p:cNvSpPr>
          <p:nvPr>
            <p:ph type="title"/>
          </p:nvPr>
        </p:nvSpPr>
        <p:spPr>
          <a:xfrm>
            <a:off x="838200" y="730918"/>
            <a:ext cx="10515600" cy="709842"/>
          </a:xfrm>
        </p:spPr>
        <p:txBody>
          <a:bodyPr/>
          <a:lstStyle/>
          <a:p>
            <a:r>
              <a:rPr lang="en-US" b="1" dirty="0" smtClean="0"/>
              <a:t>Free from Restraint</a:t>
            </a:r>
            <a:endParaRPr lang="en-US" b="1" dirty="0"/>
          </a:p>
        </p:txBody>
      </p:sp>
    </p:spTree>
    <p:extLst>
      <p:ext uri="{BB962C8B-B14F-4D97-AF65-F5344CB8AC3E}">
        <p14:creationId xmlns:p14="http://schemas.microsoft.com/office/powerpoint/2010/main" val="356638628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646E3F5-F701-6A4D-B52D-F6CA5B927446}" type="datetime1">
              <a:rPr lang="en-US" smtClean="0"/>
              <a:t>9/24/2023</a:t>
            </a:fld>
            <a:endParaRPr lang="en-US"/>
          </a:p>
        </p:txBody>
      </p:sp>
      <p:sp>
        <p:nvSpPr>
          <p:cNvPr id="3" name="Footer Placeholder 2"/>
          <p:cNvSpPr>
            <a:spLocks noGrp="1"/>
          </p:cNvSpPr>
          <p:nvPr>
            <p:ph type="ftr" sz="quarter" idx="11"/>
          </p:nvPr>
        </p:nvSpPr>
        <p:spPr/>
        <p:txBody>
          <a:bodyPr/>
          <a:lstStyle/>
          <a:p>
            <a:pPr algn="ctr"/>
            <a:r>
              <a:rPr lang="en-US" smtClean="0"/>
              <a:t>Presentation Name - Edit in Header Footer</a:t>
            </a:r>
            <a:endParaRPr lang="en-US" dirty="0"/>
          </a:p>
        </p:txBody>
      </p:sp>
      <p:sp>
        <p:nvSpPr>
          <p:cNvPr id="4" name="Slide Number Placeholder 3"/>
          <p:cNvSpPr>
            <a:spLocks noGrp="1"/>
          </p:cNvSpPr>
          <p:nvPr>
            <p:ph type="sldNum" sz="quarter" idx="12"/>
          </p:nvPr>
        </p:nvSpPr>
        <p:spPr/>
        <p:txBody>
          <a:bodyPr/>
          <a:lstStyle/>
          <a:p>
            <a:fld id="{4235A44F-0B46-0144-9406-BEEFAFBECA74}" type="slidenum">
              <a:rPr lang="en-US" smtClean="0"/>
              <a:t>33</a:t>
            </a:fld>
            <a:endParaRPr lang="en-US"/>
          </a:p>
        </p:txBody>
      </p:sp>
      <p:sp>
        <p:nvSpPr>
          <p:cNvPr id="5" name="Content Placeholder 4"/>
          <p:cNvSpPr>
            <a:spLocks noGrp="1"/>
          </p:cNvSpPr>
          <p:nvPr>
            <p:ph sz="half" idx="2"/>
          </p:nvPr>
        </p:nvSpPr>
        <p:spPr>
          <a:xfrm>
            <a:off x="838200" y="1363580"/>
            <a:ext cx="10515600" cy="4812632"/>
          </a:xfrm>
        </p:spPr>
        <p:txBody>
          <a:bodyPr>
            <a:normAutofit fontScale="85000" lnSpcReduction="20000"/>
          </a:bodyPr>
          <a:lstStyle/>
          <a:p>
            <a:pPr marL="0" indent="0">
              <a:buNone/>
            </a:pPr>
            <a:r>
              <a:rPr lang="en-US" b="1" dirty="0" smtClean="0"/>
              <a:t>The DSP can support the individual with personal choices, and by helping them look at the pros and cons and explore different scenarios.</a:t>
            </a:r>
          </a:p>
          <a:p>
            <a:pPr>
              <a:buFont typeface="Wingdings" panose="05000000000000000000" pitchFamily="2" charset="2"/>
              <a:buChar char="Ø"/>
            </a:pPr>
            <a:r>
              <a:rPr lang="en-US" b="1" dirty="0" smtClean="0"/>
              <a:t>Individual Initiative- </a:t>
            </a:r>
            <a:r>
              <a:rPr lang="en-US" dirty="0" smtClean="0"/>
              <a:t>doing things for themselves without having to ask for permission </a:t>
            </a:r>
          </a:p>
          <a:p>
            <a:pPr lvl="1">
              <a:buFont typeface="Wingdings" panose="05000000000000000000" pitchFamily="2" charset="2"/>
              <a:buChar char="Ø"/>
            </a:pPr>
            <a:r>
              <a:rPr lang="en-US" dirty="0" smtClean="0"/>
              <a:t>DSP can support someone in speaking up for themselves and making choices.</a:t>
            </a:r>
          </a:p>
          <a:p>
            <a:pPr>
              <a:buFont typeface="Wingdings" panose="05000000000000000000" pitchFamily="2" charset="2"/>
              <a:buChar char="Ø"/>
            </a:pPr>
            <a:r>
              <a:rPr lang="en-US" b="1" dirty="0" smtClean="0"/>
              <a:t>Autonomy</a:t>
            </a:r>
            <a:r>
              <a:rPr lang="en-US" dirty="0" smtClean="0"/>
              <a:t>- being as independent as possible with supports as needed or asked for</a:t>
            </a:r>
          </a:p>
          <a:p>
            <a:pPr lvl="1">
              <a:buFont typeface="Wingdings" panose="05000000000000000000" pitchFamily="2" charset="2"/>
              <a:buChar char="Ø"/>
            </a:pPr>
            <a:r>
              <a:rPr lang="en-US" dirty="0" smtClean="0"/>
              <a:t>DSP can help the individual to become as independent as possible by teaching rather than just doing it for the individual.</a:t>
            </a:r>
          </a:p>
          <a:p>
            <a:pPr>
              <a:buFont typeface="Wingdings" panose="05000000000000000000" pitchFamily="2" charset="2"/>
              <a:buChar char="Ø"/>
            </a:pPr>
            <a:r>
              <a:rPr lang="en-US" dirty="0" smtClean="0"/>
              <a:t>Be careful </a:t>
            </a:r>
            <a:r>
              <a:rPr lang="en-US" b="1" dirty="0" smtClean="0"/>
              <a:t>NOT</a:t>
            </a:r>
            <a:r>
              <a:rPr lang="en-US" dirty="0" smtClean="0"/>
              <a:t> to </a:t>
            </a:r>
            <a:r>
              <a:rPr lang="en-US" b="1" dirty="0" smtClean="0"/>
              <a:t>OVER</a:t>
            </a:r>
            <a:r>
              <a:rPr lang="en-US" dirty="0" smtClean="0"/>
              <a:t> support someone or just </a:t>
            </a:r>
            <a:r>
              <a:rPr lang="en-US" b="1" dirty="0" smtClean="0"/>
              <a:t>DOING </a:t>
            </a:r>
            <a:r>
              <a:rPr lang="en-US" dirty="0" smtClean="0"/>
              <a:t>it for them!</a:t>
            </a:r>
          </a:p>
          <a:p>
            <a:pPr lvl="1">
              <a:buFont typeface="Wingdings" panose="05000000000000000000" pitchFamily="2" charset="2"/>
              <a:buChar char="Ø"/>
            </a:pPr>
            <a:r>
              <a:rPr lang="en-US" dirty="0" smtClean="0"/>
              <a:t>DSP can ‘teach’ both formally and informally in completing all tasks</a:t>
            </a:r>
          </a:p>
          <a:p>
            <a:pPr lvl="1">
              <a:buFont typeface="Wingdings" panose="05000000000000000000" pitchFamily="2" charset="2"/>
              <a:buChar char="Ø"/>
            </a:pPr>
            <a:r>
              <a:rPr lang="en-US" dirty="0" smtClean="0"/>
              <a:t>DSP can model behaviors and discuss processes with the person when completing tasks for someone</a:t>
            </a:r>
          </a:p>
          <a:p>
            <a:pPr>
              <a:buFont typeface="Wingdings" panose="05000000000000000000" pitchFamily="2" charset="2"/>
              <a:buChar char="Ø"/>
            </a:pPr>
            <a:r>
              <a:rPr lang="en-US" dirty="0"/>
              <a:t>The system is shifting from strictly a ‘health and safety’ model and </a:t>
            </a:r>
            <a:r>
              <a:rPr lang="en-US" dirty="0" smtClean="0"/>
              <a:t>now the system wants </a:t>
            </a:r>
            <a:r>
              <a:rPr lang="en-US" dirty="0"/>
              <a:t>to ensure a person creates their best life and fulfill their hopes and dreams like you and me.</a:t>
            </a:r>
          </a:p>
          <a:p>
            <a:pPr>
              <a:buFont typeface="Wingdings" panose="05000000000000000000" pitchFamily="2" charset="2"/>
              <a:buChar char="Ø"/>
            </a:pPr>
            <a:endParaRPr lang="en-US" dirty="0"/>
          </a:p>
        </p:txBody>
      </p:sp>
      <p:sp>
        <p:nvSpPr>
          <p:cNvPr id="6" name="Title 5"/>
          <p:cNvSpPr>
            <a:spLocks noGrp="1"/>
          </p:cNvSpPr>
          <p:nvPr>
            <p:ph type="title"/>
          </p:nvPr>
        </p:nvSpPr>
        <p:spPr>
          <a:xfrm>
            <a:off x="838200" y="730918"/>
            <a:ext cx="10515600" cy="632661"/>
          </a:xfrm>
        </p:spPr>
        <p:txBody>
          <a:bodyPr>
            <a:noAutofit/>
          </a:bodyPr>
          <a:lstStyle/>
          <a:p>
            <a:r>
              <a:rPr lang="en-US" b="1" dirty="0" smtClean="0"/>
              <a:t>Personal Life Choices</a:t>
            </a:r>
            <a:endParaRPr lang="en-US" b="1" dirty="0"/>
          </a:p>
        </p:txBody>
      </p:sp>
    </p:spTree>
    <p:extLst>
      <p:ext uri="{BB962C8B-B14F-4D97-AF65-F5344CB8AC3E}">
        <p14:creationId xmlns:p14="http://schemas.microsoft.com/office/powerpoint/2010/main" val="392821539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646E3F5-F701-6A4D-B52D-F6CA5B927446}" type="datetime1">
              <a:rPr lang="en-US" smtClean="0"/>
              <a:t>9/24/2023</a:t>
            </a:fld>
            <a:endParaRPr lang="en-US"/>
          </a:p>
        </p:txBody>
      </p:sp>
      <p:sp>
        <p:nvSpPr>
          <p:cNvPr id="3" name="Footer Placeholder 2"/>
          <p:cNvSpPr>
            <a:spLocks noGrp="1"/>
          </p:cNvSpPr>
          <p:nvPr>
            <p:ph type="ftr" sz="quarter" idx="11"/>
          </p:nvPr>
        </p:nvSpPr>
        <p:spPr/>
        <p:txBody>
          <a:bodyPr/>
          <a:lstStyle/>
          <a:p>
            <a:pPr algn="ctr"/>
            <a:r>
              <a:rPr lang="en-US" smtClean="0"/>
              <a:t>Presentation Name - Edit in Header Footer</a:t>
            </a:r>
            <a:endParaRPr lang="en-US" dirty="0"/>
          </a:p>
        </p:txBody>
      </p:sp>
      <p:sp>
        <p:nvSpPr>
          <p:cNvPr id="4" name="Slide Number Placeholder 3"/>
          <p:cNvSpPr>
            <a:spLocks noGrp="1"/>
          </p:cNvSpPr>
          <p:nvPr>
            <p:ph type="sldNum" sz="quarter" idx="12"/>
          </p:nvPr>
        </p:nvSpPr>
        <p:spPr/>
        <p:txBody>
          <a:bodyPr/>
          <a:lstStyle/>
          <a:p>
            <a:fld id="{4235A44F-0B46-0144-9406-BEEFAFBECA74}" type="slidenum">
              <a:rPr lang="en-US" smtClean="0"/>
              <a:t>34</a:t>
            </a:fld>
            <a:endParaRPr lang="en-US"/>
          </a:p>
        </p:txBody>
      </p:sp>
      <p:sp>
        <p:nvSpPr>
          <p:cNvPr id="5" name="Content Placeholder 4"/>
          <p:cNvSpPr>
            <a:spLocks noGrp="1"/>
          </p:cNvSpPr>
          <p:nvPr>
            <p:ph sz="half" idx="2"/>
          </p:nvPr>
        </p:nvSpPr>
        <p:spPr>
          <a:xfrm>
            <a:off x="838200" y="1604211"/>
            <a:ext cx="10515600" cy="4298135"/>
          </a:xfrm>
        </p:spPr>
        <p:txBody>
          <a:bodyPr>
            <a:normAutofit fontScale="92500" lnSpcReduction="20000"/>
          </a:bodyPr>
          <a:lstStyle/>
          <a:p>
            <a:pPr>
              <a:buFont typeface="Wingdings" panose="05000000000000000000" pitchFamily="2" charset="2"/>
              <a:buChar char="Ø"/>
            </a:pPr>
            <a:r>
              <a:rPr lang="en-US" dirty="0" smtClean="0"/>
              <a:t>The average person makes approximately 35,000 decisions a day</a:t>
            </a:r>
          </a:p>
          <a:p>
            <a:pPr>
              <a:buFont typeface="Wingdings" panose="05000000000000000000" pitchFamily="2" charset="2"/>
              <a:buChar char="Ø"/>
            </a:pPr>
            <a:r>
              <a:rPr lang="en-US" dirty="0" smtClean="0"/>
              <a:t>Support people to make lots of choices that they can make</a:t>
            </a:r>
          </a:p>
          <a:p>
            <a:pPr lvl="1">
              <a:buFont typeface="Wingdings" panose="05000000000000000000" pitchFamily="2" charset="2"/>
              <a:buChar char="§"/>
            </a:pPr>
            <a:r>
              <a:rPr lang="en-US" dirty="0" smtClean="0"/>
              <a:t>Begin with Small decisions…like what to wear or </a:t>
            </a:r>
            <a:r>
              <a:rPr lang="en-US" dirty="0"/>
              <a:t>eat </a:t>
            </a:r>
            <a:r>
              <a:rPr lang="en-US" dirty="0" smtClean="0"/>
              <a:t>or who </a:t>
            </a:r>
            <a:r>
              <a:rPr lang="en-US" dirty="0"/>
              <a:t>to spend time </a:t>
            </a:r>
            <a:r>
              <a:rPr lang="en-US" dirty="0" smtClean="0"/>
              <a:t>with</a:t>
            </a:r>
          </a:p>
          <a:p>
            <a:pPr lvl="1">
              <a:buFont typeface="Wingdings" panose="05000000000000000000" pitchFamily="2" charset="2"/>
              <a:buChar char="§"/>
            </a:pPr>
            <a:r>
              <a:rPr lang="en-US" dirty="0" smtClean="0"/>
              <a:t>Bigger decisions like what doctor to see may be later for some</a:t>
            </a:r>
          </a:p>
          <a:p>
            <a:pPr lvl="1">
              <a:buFont typeface="Wingdings" panose="05000000000000000000" pitchFamily="2" charset="2"/>
              <a:buChar char="§"/>
            </a:pPr>
            <a:r>
              <a:rPr lang="en-US" dirty="0" smtClean="0"/>
              <a:t>Help people understand the risk so they can make informed decisions AND helping the individual to </a:t>
            </a:r>
            <a:r>
              <a:rPr lang="en-US" b="1" dirty="0" smtClean="0"/>
              <a:t>THINK THROUGH THE PROS AND CONS INSTEAD OF MAKING DECISIONS FOR THEM</a:t>
            </a:r>
          </a:p>
          <a:p>
            <a:pPr lvl="2"/>
            <a:r>
              <a:rPr lang="en-US" dirty="0" smtClean="0"/>
              <a:t>If you are staying up late, then you may be sleepy in the morning when you have to get up for work/school</a:t>
            </a:r>
          </a:p>
          <a:p>
            <a:pPr lvl="2"/>
            <a:r>
              <a:rPr lang="en-US" dirty="0" smtClean="0"/>
              <a:t>If you skip breakfast, you maybe hungry until lunchtime</a:t>
            </a:r>
          </a:p>
          <a:p>
            <a:pPr lvl="2"/>
            <a:r>
              <a:rPr lang="en-US" dirty="0" smtClean="0"/>
              <a:t>Teach someone how to use the internet appropriately rather than not allowing it at all</a:t>
            </a:r>
          </a:p>
          <a:p>
            <a:pPr lvl="2"/>
            <a:r>
              <a:rPr lang="en-US" dirty="0" smtClean="0"/>
              <a:t>Getting someone into a sex education training class rather than deciding someone doesn’t need to have sex</a:t>
            </a:r>
          </a:p>
          <a:p>
            <a:pPr lvl="2"/>
            <a:r>
              <a:rPr lang="en-US" dirty="0" smtClean="0"/>
              <a:t>Helping them to understand how to be a friend and the give and take rather than them always being excluded from activities</a:t>
            </a:r>
          </a:p>
          <a:p>
            <a:pPr lvl="2"/>
            <a:endParaRPr lang="en-US" dirty="0" smtClean="0"/>
          </a:p>
          <a:p>
            <a:pPr lvl="2"/>
            <a:endParaRPr lang="en-US" dirty="0"/>
          </a:p>
        </p:txBody>
      </p:sp>
      <p:sp>
        <p:nvSpPr>
          <p:cNvPr id="6" name="Title 5"/>
          <p:cNvSpPr>
            <a:spLocks noGrp="1"/>
          </p:cNvSpPr>
          <p:nvPr>
            <p:ph type="title"/>
          </p:nvPr>
        </p:nvSpPr>
        <p:spPr>
          <a:xfrm>
            <a:off x="838200" y="730918"/>
            <a:ext cx="10515600" cy="709842"/>
          </a:xfrm>
        </p:spPr>
        <p:txBody>
          <a:bodyPr/>
          <a:lstStyle/>
          <a:p>
            <a:r>
              <a:rPr lang="en-US" b="1" dirty="0" smtClean="0"/>
              <a:t>Personal Choice Information</a:t>
            </a:r>
            <a:endParaRPr lang="en-US" b="1" dirty="0"/>
          </a:p>
        </p:txBody>
      </p:sp>
    </p:spTree>
    <p:extLst>
      <p:ext uri="{BB962C8B-B14F-4D97-AF65-F5344CB8AC3E}">
        <p14:creationId xmlns:p14="http://schemas.microsoft.com/office/powerpoint/2010/main" val="62587664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646E3F5-F701-6A4D-B52D-F6CA5B927446}" type="datetime1">
              <a:rPr lang="en-US" smtClean="0"/>
              <a:t>9/24/2023</a:t>
            </a:fld>
            <a:endParaRPr lang="en-US"/>
          </a:p>
        </p:txBody>
      </p:sp>
      <p:sp>
        <p:nvSpPr>
          <p:cNvPr id="3" name="Footer Placeholder 2"/>
          <p:cNvSpPr>
            <a:spLocks noGrp="1"/>
          </p:cNvSpPr>
          <p:nvPr>
            <p:ph type="ftr" sz="quarter" idx="11"/>
          </p:nvPr>
        </p:nvSpPr>
        <p:spPr/>
        <p:txBody>
          <a:bodyPr/>
          <a:lstStyle/>
          <a:p>
            <a:pPr algn="ctr"/>
            <a:r>
              <a:rPr lang="en-US" smtClean="0"/>
              <a:t>Presentation Name - Edit in Header Footer</a:t>
            </a:r>
            <a:endParaRPr lang="en-US" dirty="0"/>
          </a:p>
        </p:txBody>
      </p:sp>
      <p:sp>
        <p:nvSpPr>
          <p:cNvPr id="4" name="Slide Number Placeholder 3"/>
          <p:cNvSpPr>
            <a:spLocks noGrp="1"/>
          </p:cNvSpPr>
          <p:nvPr>
            <p:ph type="sldNum" sz="quarter" idx="12"/>
          </p:nvPr>
        </p:nvSpPr>
        <p:spPr/>
        <p:txBody>
          <a:bodyPr/>
          <a:lstStyle/>
          <a:p>
            <a:fld id="{4235A44F-0B46-0144-9406-BEEFAFBECA74}" type="slidenum">
              <a:rPr lang="en-US" smtClean="0"/>
              <a:t>35</a:t>
            </a:fld>
            <a:endParaRPr lang="en-US"/>
          </a:p>
        </p:txBody>
      </p:sp>
      <p:sp>
        <p:nvSpPr>
          <p:cNvPr id="5" name="Content Placeholder 4"/>
          <p:cNvSpPr>
            <a:spLocks noGrp="1"/>
          </p:cNvSpPr>
          <p:nvPr>
            <p:ph sz="half" idx="2"/>
          </p:nvPr>
        </p:nvSpPr>
        <p:spPr>
          <a:xfrm>
            <a:off x="838200" y="1818043"/>
            <a:ext cx="10515600" cy="4084304"/>
          </a:xfrm>
        </p:spPr>
        <p:txBody>
          <a:bodyPr/>
          <a:lstStyle/>
          <a:p>
            <a:pPr marL="0" indent="0">
              <a:buNone/>
            </a:pPr>
            <a:r>
              <a:rPr lang="en-US" b="1" dirty="0" smtClean="0"/>
              <a:t>The DSP can support someone to choose the services they receive and even the providers who provide them.</a:t>
            </a:r>
          </a:p>
          <a:p>
            <a:pPr marL="0" indent="0">
              <a:buNone/>
            </a:pPr>
            <a:r>
              <a:rPr lang="en-US" b="1" dirty="0" smtClean="0"/>
              <a:t>Examples:</a:t>
            </a:r>
          </a:p>
          <a:p>
            <a:pPr lvl="2">
              <a:buFont typeface="Wingdings" panose="05000000000000000000" pitchFamily="2" charset="2"/>
              <a:buChar char="Ø"/>
            </a:pPr>
            <a:r>
              <a:rPr lang="en-US" dirty="0" smtClean="0"/>
              <a:t>You can help the person contact the SC and to talk to them about the services they want and don’t want and to speak up for themselves.  If someone wants to go to work, but it’s not a goal, you can help them speak up for themselves. </a:t>
            </a:r>
          </a:p>
          <a:p>
            <a:pPr lvl="2">
              <a:buFont typeface="Wingdings" panose="05000000000000000000" pitchFamily="2" charset="2"/>
              <a:buChar char="Ø"/>
            </a:pPr>
            <a:r>
              <a:rPr lang="en-US" dirty="0" smtClean="0"/>
              <a:t>You can help the person explore options and talk to them about their goals, hopes and dreams for their future.</a:t>
            </a:r>
          </a:p>
          <a:p>
            <a:pPr lvl="3">
              <a:buFont typeface="Wingdings" panose="05000000000000000000" pitchFamily="2" charset="2"/>
              <a:buChar char="§"/>
            </a:pPr>
            <a:r>
              <a:rPr lang="en-US" dirty="0" smtClean="0"/>
              <a:t>Some may be small and short term but some may take planning</a:t>
            </a:r>
          </a:p>
          <a:p>
            <a:pPr lvl="2">
              <a:buFont typeface="Wingdings" panose="05000000000000000000" pitchFamily="2" charset="2"/>
              <a:buChar char="Ø"/>
            </a:pPr>
            <a:r>
              <a:rPr lang="en-US" dirty="0" smtClean="0"/>
              <a:t>Sometimes you might have to be their voice and speak up with them but not for them. </a:t>
            </a:r>
          </a:p>
          <a:p>
            <a:pPr lvl="1">
              <a:buFont typeface="Wingdings" panose="05000000000000000000" pitchFamily="2" charset="2"/>
              <a:buChar char="Ø"/>
            </a:pPr>
            <a:endParaRPr lang="en-US" dirty="0"/>
          </a:p>
        </p:txBody>
      </p:sp>
      <p:sp>
        <p:nvSpPr>
          <p:cNvPr id="6" name="Title 5"/>
          <p:cNvSpPr>
            <a:spLocks noGrp="1"/>
          </p:cNvSpPr>
          <p:nvPr>
            <p:ph type="title"/>
          </p:nvPr>
        </p:nvSpPr>
        <p:spPr>
          <a:xfrm>
            <a:off x="838200" y="730917"/>
            <a:ext cx="10515600" cy="985587"/>
          </a:xfrm>
        </p:spPr>
        <p:txBody>
          <a:bodyPr>
            <a:noAutofit/>
          </a:bodyPr>
          <a:lstStyle/>
          <a:p>
            <a:r>
              <a:rPr lang="en-US" b="1" dirty="0" smtClean="0"/>
              <a:t>Choice of Services and Supports and </a:t>
            </a:r>
            <a:br>
              <a:rPr lang="en-US" b="1" dirty="0" smtClean="0"/>
            </a:br>
            <a:r>
              <a:rPr lang="en-US" b="1" dirty="0" smtClean="0"/>
              <a:t>Who Provides Them</a:t>
            </a:r>
            <a:endParaRPr lang="en-US" b="1" dirty="0"/>
          </a:p>
        </p:txBody>
      </p:sp>
    </p:spTree>
    <p:extLst>
      <p:ext uri="{BB962C8B-B14F-4D97-AF65-F5344CB8AC3E}">
        <p14:creationId xmlns:p14="http://schemas.microsoft.com/office/powerpoint/2010/main" val="370672342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646E3F5-F701-6A4D-B52D-F6CA5B927446}" type="datetime1">
              <a:rPr lang="en-US" smtClean="0"/>
              <a:t>9/24/2023</a:t>
            </a:fld>
            <a:endParaRPr lang="en-US"/>
          </a:p>
        </p:txBody>
      </p:sp>
      <p:sp>
        <p:nvSpPr>
          <p:cNvPr id="3" name="Footer Placeholder 2"/>
          <p:cNvSpPr>
            <a:spLocks noGrp="1"/>
          </p:cNvSpPr>
          <p:nvPr>
            <p:ph type="ftr" sz="quarter" idx="11"/>
          </p:nvPr>
        </p:nvSpPr>
        <p:spPr/>
        <p:txBody>
          <a:bodyPr/>
          <a:lstStyle/>
          <a:p>
            <a:pPr algn="ctr"/>
            <a:r>
              <a:rPr lang="en-US" smtClean="0"/>
              <a:t>Presentation Name - Edit in Header Footer</a:t>
            </a:r>
            <a:endParaRPr lang="en-US" dirty="0"/>
          </a:p>
        </p:txBody>
      </p:sp>
      <p:sp>
        <p:nvSpPr>
          <p:cNvPr id="4" name="Slide Number Placeholder 3"/>
          <p:cNvSpPr>
            <a:spLocks noGrp="1"/>
          </p:cNvSpPr>
          <p:nvPr>
            <p:ph type="sldNum" sz="quarter" idx="12"/>
          </p:nvPr>
        </p:nvSpPr>
        <p:spPr/>
        <p:txBody>
          <a:bodyPr/>
          <a:lstStyle/>
          <a:p>
            <a:fld id="{4235A44F-0B46-0144-9406-BEEFAFBECA74}" type="slidenum">
              <a:rPr lang="en-US" smtClean="0"/>
              <a:t>36</a:t>
            </a:fld>
            <a:endParaRPr lang="en-US"/>
          </a:p>
        </p:txBody>
      </p:sp>
      <p:sp>
        <p:nvSpPr>
          <p:cNvPr id="5" name="Content Placeholder 4"/>
          <p:cNvSpPr>
            <a:spLocks noGrp="1"/>
          </p:cNvSpPr>
          <p:nvPr>
            <p:ph sz="half" idx="2"/>
          </p:nvPr>
        </p:nvSpPr>
        <p:spPr>
          <a:xfrm>
            <a:off x="838200" y="1411705"/>
            <a:ext cx="10515600" cy="4490642"/>
          </a:xfrm>
        </p:spPr>
        <p:txBody>
          <a:bodyPr>
            <a:normAutofit fontScale="92500" lnSpcReduction="20000"/>
          </a:bodyPr>
          <a:lstStyle/>
          <a:p>
            <a:pPr marL="0" indent="0">
              <a:buNone/>
            </a:pPr>
            <a:r>
              <a:rPr lang="en-US" b="1" dirty="0" smtClean="0"/>
              <a:t>DSPs can support people in  controlling and changing their schedules in the following ways.</a:t>
            </a:r>
          </a:p>
          <a:p>
            <a:pPr marL="0" indent="0">
              <a:buNone/>
            </a:pPr>
            <a:r>
              <a:rPr lang="en-US" b="1" dirty="0" smtClean="0"/>
              <a:t>Examples:</a:t>
            </a:r>
          </a:p>
          <a:p>
            <a:pPr lvl="1">
              <a:buFont typeface="Wingdings" panose="05000000000000000000" pitchFamily="2" charset="2"/>
              <a:buChar char="Ø"/>
            </a:pPr>
            <a:r>
              <a:rPr lang="en-US" dirty="0" smtClean="0"/>
              <a:t>By learning the individual’s preferences, you can support them to live their best life</a:t>
            </a:r>
            <a:r>
              <a:rPr lang="en-US" dirty="0"/>
              <a:t>! This may be hard at first if someone doesn’t really know their community or what activities/places they like because they’ve never been out to explore their community and do not go out a </a:t>
            </a:r>
            <a:r>
              <a:rPr lang="en-US" dirty="0" smtClean="0"/>
              <a:t>lot.</a:t>
            </a:r>
          </a:p>
          <a:p>
            <a:pPr lvl="1">
              <a:buFont typeface="Wingdings" panose="05000000000000000000" pitchFamily="2" charset="2"/>
              <a:buChar char="Ø"/>
            </a:pPr>
            <a:r>
              <a:rPr lang="en-US" dirty="0" smtClean="0"/>
              <a:t>Be careful not to schedule a person’s day based on convenience of you and others you may support.</a:t>
            </a:r>
          </a:p>
          <a:p>
            <a:pPr lvl="1">
              <a:buFont typeface="Wingdings" panose="05000000000000000000" pitchFamily="2" charset="2"/>
              <a:buChar char="Ø"/>
            </a:pPr>
            <a:r>
              <a:rPr lang="en-US" dirty="0" smtClean="0"/>
              <a:t>Look for people with similar interests and connect people through this commonality.</a:t>
            </a:r>
          </a:p>
          <a:p>
            <a:pPr lvl="1">
              <a:buFont typeface="Wingdings" panose="05000000000000000000" pitchFamily="2" charset="2"/>
              <a:buChar char="Ø"/>
            </a:pPr>
            <a:r>
              <a:rPr lang="en-US" dirty="0" smtClean="0"/>
              <a:t>Don’t play the “what if” game, just try it! (i.e. What happens if someone doesn’t like the park? What if someone has a bad time at the park?)</a:t>
            </a:r>
            <a:endParaRPr lang="en-US" dirty="0"/>
          </a:p>
          <a:p>
            <a:pPr lvl="1">
              <a:buFont typeface="Wingdings" panose="05000000000000000000" pitchFamily="2" charset="2"/>
              <a:buChar char="Ø"/>
            </a:pPr>
            <a:endParaRPr lang="en-US" dirty="0" smtClean="0"/>
          </a:p>
          <a:p>
            <a:pPr marL="457200" lvl="1" indent="0">
              <a:buNone/>
            </a:pPr>
            <a:r>
              <a:rPr lang="en-US" dirty="0" smtClean="0"/>
              <a:t>*It might be scary to give people this control- but you are their to support the person to have the best experience! </a:t>
            </a:r>
          </a:p>
        </p:txBody>
      </p:sp>
      <p:sp>
        <p:nvSpPr>
          <p:cNvPr id="6" name="Title 5"/>
          <p:cNvSpPr>
            <a:spLocks noGrp="1"/>
          </p:cNvSpPr>
          <p:nvPr>
            <p:ph type="title"/>
          </p:nvPr>
        </p:nvSpPr>
        <p:spPr>
          <a:xfrm>
            <a:off x="838200" y="643812"/>
            <a:ext cx="10515600" cy="767893"/>
          </a:xfrm>
        </p:spPr>
        <p:txBody>
          <a:bodyPr>
            <a:normAutofit fontScale="90000"/>
          </a:bodyPr>
          <a:lstStyle/>
          <a:p>
            <a:r>
              <a:rPr lang="en-US" b="1" dirty="0" smtClean="0"/>
              <a:t/>
            </a:r>
            <a:br>
              <a:rPr lang="en-US" b="1" dirty="0" smtClean="0"/>
            </a:br>
            <a:r>
              <a:rPr lang="en-US" sz="4900" b="1" dirty="0"/>
              <a:t>Control and Change </a:t>
            </a:r>
            <a:r>
              <a:rPr lang="en-US" sz="4900" b="1" dirty="0" smtClean="0"/>
              <a:t>Schedules</a:t>
            </a:r>
            <a:br>
              <a:rPr lang="en-US" sz="4900" b="1" dirty="0" smtClean="0"/>
            </a:br>
            <a:endParaRPr lang="en-US" sz="4900" b="1" dirty="0"/>
          </a:p>
        </p:txBody>
      </p:sp>
    </p:spTree>
    <p:extLst>
      <p:ext uri="{BB962C8B-B14F-4D97-AF65-F5344CB8AC3E}">
        <p14:creationId xmlns:p14="http://schemas.microsoft.com/office/powerpoint/2010/main" val="3575285780"/>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646E3F5-F701-6A4D-B52D-F6CA5B927446}" type="datetime1">
              <a:rPr lang="en-US" smtClean="0"/>
              <a:t>9/24/2023</a:t>
            </a:fld>
            <a:endParaRPr lang="en-US"/>
          </a:p>
        </p:txBody>
      </p:sp>
      <p:sp>
        <p:nvSpPr>
          <p:cNvPr id="3" name="Footer Placeholder 2"/>
          <p:cNvSpPr>
            <a:spLocks noGrp="1"/>
          </p:cNvSpPr>
          <p:nvPr>
            <p:ph type="ftr" sz="quarter" idx="11"/>
          </p:nvPr>
        </p:nvSpPr>
        <p:spPr/>
        <p:txBody>
          <a:bodyPr/>
          <a:lstStyle/>
          <a:p>
            <a:pPr algn="ctr"/>
            <a:r>
              <a:rPr lang="en-US" smtClean="0"/>
              <a:t>Presentation Name - Edit in Header Footer</a:t>
            </a:r>
            <a:endParaRPr lang="en-US" dirty="0"/>
          </a:p>
        </p:txBody>
      </p:sp>
      <p:sp>
        <p:nvSpPr>
          <p:cNvPr id="4" name="Slide Number Placeholder 3"/>
          <p:cNvSpPr>
            <a:spLocks noGrp="1"/>
          </p:cNvSpPr>
          <p:nvPr>
            <p:ph type="sldNum" sz="quarter" idx="12"/>
          </p:nvPr>
        </p:nvSpPr>
        <p:spPr/>
        <p:txBody>
          <a:bodyPr/>
          <a:lstStyle/>
          <a:p>
            <a:fld id="{4235A44F-0B46-0144-9406-BEEFAFBECA74}" type="slidenum">
              <a:rPr lang="en-US" smtClean="0"/>
              <a:t>37</a:t>
            </a:fld>
            <a:endParaRPr lang="en-US"/>
          </a:p>
        </p:txBody>
      </p:sp>
      <p:sp>
        <p:nvSpPr>
          <p:cNvPr id="5" name="Content Placeholder 4"/>
          <p:cNvSpPr>
            <a:spLocks noGrp="1"/>
          </p:cNvSpPr>
          <p:nvPr>
            <p:ph sz="half" idx="2"/>
          </p:nvPr>
        </p:nvSpPr>
        <p:spPr>
          <a:xfrm>
            <a:off x="838200" y="1449204"/>
            <a:ext cx="10515600" cy="4699668"/>
          </a:xfrm>
        </p:spPr>
        <p:txBody>
          <a:bodyPr>
            <a:normAutofit fontScale="55000" lnSpcReduction="20000"/>
          </a:bodyPr>
          <a:lstStyle/>
          <a:p>
            <a:pPr marL="0" indent="0">
              <a:buNone/>
            </a:pPr>
            <a:r>
              <a:rPr lang="en-US" b="1" dirty="0" smtClean="0"/>
              <a:t>The DSP can support the person in making the best decisions for themselves when it comes to food, but the individual has the right to food at anytime! </a:t>
            </a:r>
            <a:r>
              <a:rPr lang="en-US" dirty="0" smtClean="0"/>
              <a:t>(the day program does not have provide food, but the individual should be allowed to bring it and eat their snack when they choose to.  If someone is not able to bring food and is going without, a conversation should be held with the family/SC to get the support the person needs.)</a:t>
            </a:r>
          </a:p>
          <a:p>
            <a:pPr marL="0" indent="0">
              <a:buNone/>
            </a:pPr>
            <a:r>
              <a:rPr lang="en-US" b="1" dirty="0" smtClean="0"/>
              <a:t>Examples: </a:t>
            </a:r>
          </a:p>
          <a:p>
            <a:pPr>
              <a:buFont typeface="Wingdings" panose="05000000000000000000" pitchFamily="2" charset="2"/>
              <a:buChar char="Ø"/>
            </a:pPr>
            <a:r>
              <a:rPr lang="en-US" dirty="0"/>
              <a:t>The DSP can discuss and offer input when it comes to a doctor’s </a:t>
            </a:r>
            <a:r>
              <a:rPr lang="en-US" dirty="0" smtClean="0"/>
              <a:t>suggestion/recommendation  </a:t>
            </a:r>
            <a:r>
              <a:rPr lang="en-US" dirty="0"/>
              <a:t>of a diet or exercise program but can’t force someone to follow it</a:t>
            </a:r>
            <a:r>
              <a:rPr lang="en-US" dirty="0" smtClean="0"/>
              <a:t>.</a:t>
            </a:r>
          </a:p>
          <a:p>
            <a:pPr>
              <a:buFont typeface="Wingdings" panose="05000000000000000000" pitchFamily="2" charset="2"/>
              <a:buChar char="Ø"/>
            </a:pPr>
            <a:r>
              <a:rPr lang="en-US" dirty="0" smtClean="0"/>
              <a:t>If the individual has a health issue and there is a restriction from a doctor, the DSP should be familiar with it and no how to handle it and document </a:t>
            </a:r>
            <a:r>
              <a:rPr lang="en-US" dirty="0" err="1" smtClean="0"/>
              <a:t>approopriately</a:t>
            </a:r>
            <a:r>
              <a:rPr lang="en-US" dirty="0" smtClean="0"/>
              <a:t>.  (</a:t>
            </a:r>
            <a:r>
              <a:rPr lang="en-US" dirty="0" err="1" smtClean="0"/>
              <a:t>i</a:t>
            </a:r>
            <a:r>
              <a:rPr lang="en-US" dirty="0" smtClean="0"/>
              <a:t>,.e. </a:t>
            </a:r>
            <a:r>
              <a:rPr lang="en-US" dirty="0" err="1" smtClean="0"/>
              <a:t>Prader</a:t>
            </a:r>
            <a:r>
              <a:rPr lang="en-US" dirty="0" smtClean="0"/>
              <a:t> Willi Syndrome)</a:t>
            </a:r>
            <a:endParaRPr lang="en-US" dirty="0"/>
          </a:p>
          <a:p>
            <a:pPr>
              <a:buFont typeface="Wingdings" panose="05000000000000000000" pitchFamily="2" charset="2"/>
              <a:buChar char="Ø"/>
            </a:pPr>
            <a:r>
              <a:rPr lang="en-US" dirty="0"/>
              <a:t>The DSP should take </a:t>
            </a:r>
            <a:r>
              <a:rPr lang="en-US" dirty="0" smtClean="0"/>
              <a:t>time </a:t>
            </a:r>
            <a:r>
              <a:rPr lang="en-US" dirty="0"/>
              <a:t>to informally ‘teach’ the individual how to use a microwave or put their meal together rather than doing it for the person</a:t>
            </a:r>
            <a:r>
              <a:rPr lang="en-US" dirty="0" smtClean="0"/>
              <a:t>. (helping someone be independent)</a:t>
            </a:r>
            <a:endParaRPr lang="en-US" dirty="0"/>
          </a:p>
          <a:p>
            <a:pPr>
              <a:buFont typeface="Wingdings" panose="05000000000000000000" pitchFamily="2" charset="2"/>
              <a:buChar char="Ø"/>
            </a:pPr>
            <a:r>
              <a:rPr lang="en-US" dirty="0"/>
              <a:t>The DSP can’t limit access to food or use it as a reward/punishment:</a:t>
            </a:r>
          </a:p>
          <a:p>
            <a:pPr lvl="1">
              <a:buFont typeface="Wingdings" panose="05000000000000000000" pitchFamily="2" charset="2"/>
              <a:buChar char="§"/>
            </a:pPr>
            <a:r>
              <a:rPr lang="en-US" dirty="0"/>
              <a:t>You can’t say ‘If you complete your tasks you can have a snack.’</a:t>
            </a:r>
          </a:p>
          <a:p>
            <a:pPr lvl="1">
              <a:buFont typeface="Wingdings" panose="05000000000000000000" pitchFamily="2" charset="2"/>
              <a:buChar char="§"/>
            </a:pPr>
            <a:r>
              <a:rPr lang="en-US" dirty="0" smtClean="0"/>
              <a:t>The individual can </a:t>
            </a:r>
            <a:r>
              <a:rPr lang="en-US" dirty="0"/>
              <a:t>choose junk </a:t>
            </a:r>
            <a:r>
              <a:rPr lang="en-US" dirty="0" smtClean="0"/>
              <a:t>food and shouldn’t be the ‘reward’.</a:t>
            </a:r>
            <a:endParaRPr lang="en-US" dirty="0"/>
          </a:p>
          <a:p>
            <a:pPr lvl="1">
              <a:buFont typeface="Wingdings" panose="05000000000000000000" pitchFamily="2" charset="2"/>
              <a:buChar char="§"/>
            </a:pPr>
            <a:r>
              <a:rPr lang="en-US" dirty="0"/>
              <a:t>The food they choose doesn’t have to match your personal </a:t>
            </a:r>
            <a:r>
              <a:rPr lang="en-US" dirty="0" smtClean="0"/>
              <a:t>beliefs.</a:t>
            </a:r>
            <a:endParaRPr lang="en-US" dirty="0"/>
          </a:p>
          <a:p>
            <a:pPr lvl="1">
              <a:buFont typeface="Wingdings" panose="05000000000000000000" pitchFamily="2" charset="2"/>
              <a:buChar char="§"/>
            </a:pPr>
            <a:r>
              <a:rPr lang="en-US" dirty="0"/>
              <a:t>You </a:t>
            </a:r>
            <a:r>
              <a:rPr lang="en-US" dirty="0" smtClean="0"/>
              <a:t> can’t think they are </a:t>
            </a:r>
            <a:r>
              <a:rPr lang="en-US" dirty="0"/>
              <a:t>an unhealthy weight and </a:t>
            </a:r>
            <a:r>
              <a:rPr lang="en-US" dirty="0" smtClean="0"/>
              <a:t>put them on a diet.</a:t>
            </a:r>
            <a:endParaRPr lang="en-US" dirty="0"/>
          </a:p>
          <a:p>
            <a:pPr lvl="1">
              <a:buFont typeface="Wingdings" panose="05000000000000000000" pitchFamily="2" charset="2"/>
              <a:buChar char="§"/>
            </a:pPr>
            <a:r>
              <a:rPr lang="en-US" dirty="0" smtClean="0"/>
              <a:t>You can’t limit the food because it’s at an inconvenient </a:t>
            </a:r>
            <a:r>
              <a:rPr lang="en-US" dirty="0"/>
              <a:t>time- they are about to go out on a trip or go home </a:t>
            </a:r>
            <a:r>
              <a:rPr lang="en-US" dirty="0" smtClean="0"/>
              <a:t>and you tell them no.</a:t>
            </a:r>
          </a:p>
          <a:p>
            <a:pPr>
              <a:buFont typeface="Wingdings" panose="05000000000000000000" pitchFamily="2" charset="2"/>
              <a:buChar char="Ø"/>
            </a:pPr>
            <a:r>
              <a:rPr lang="en-US" dirty="0" smtClean="0"/>
              <a:t>The individual shouldn’t be made to wear a bib but maybe they bring extra shirts to change into or maybe they bring a shirt to slip on while eating if they choose to do so. (this goes back to dignity)</a:t>
            </a:r>
          </a:p>
          <a:p>
            <a:pPr>
              <a:buFont typeface="Wingdings" panose="05000000000000000000" pitchFamily="2" charset="2"/>
              <a:buChar char="Ø"/>
            </a:pPr>
            <a:r>
              <a:rPr lang="en-US" dirty="0" smtClean="0"/>
              <a:t>The individual can choose where to eat and who to eat with.  It shouldn’t be assigned groups or spots, but freedom to choose.</a:t>
            </a:r>
          </a:p>
          <a:p>
            <a:pPr>
              <a:buFont typeface="Wingdings" panose="05000000000000000000" pitchFamily="2" charset="2"/>
              <a:buChar char="Ø"/>
            </a:pPr>
            <a:r>
              <a:rPr lang="en-US" dirty="0" smtClean="0">
                <a:solidFill>
                  <a:srgbClr val="52BAC7"/>
                </a:solidFill>
              </a:rPr>
              <a:t>The </a:t>
            </a:r>
            <a:r>
              <a:rPr lang="en-US" dirty="0">
                <a:solidFill>
                  <a:srgbClr val="52BAC7"/>
                </a:solidFill>
              </a:rPr>
              <a:t>individual can choose to eat by </a:t>
            </a:r>
            <a:r>
              <a:rPr lang="en-US" dirty="0" smtClean="0">
                <a:solidFill>
                  <a:srgbClr val="52BAC7"/>
                </a:solidFill>
              </a:rPr>
              <a:t>themselves and shouldn’t be made to eat with others.</a:t>
            </a:r>
            <a:endParaRPr lang="en-US" dirty="0">
              <a:solidFill>
                <a:srgbClr val="52BAC7"/>
              </a:solidFill>
            </a:endParaRPr>
          </a:p>
          <a:p>
            <a:endParaRPr lang="en-US" dirty="0"/>
          </a:p>
        </p:txBody>
      </p:sp>
      <p:sp>
        <p:nvSpPr>
          <p:cNvPr id="6" name="Title 5"/>
          <p:cNvSpPr>
            <a:spLocks noGrp="1"/>
          </p:cNvSpPr>
          <p:nvPr>
            <p:ph type="title"/>
          </p:nvPr>
        </p:nvSpPr>
        <p:spPr>
          <a:xfrm>
            <a:off x="838200" y="730918"/>
            <a:ext cx="10515600" cy="718286"/>
          </a:xfrm>
        </p:spPr>
        <p:txBody>
          <a:bodyPr/>
          <a:lstStyle/>
          <a:p>
            <a:r>
              <a:rPr lang="en-US" b="1" dirty="0" smtClean="0"/>
              <a:t>Access to Food at Anytime</a:t>
            </a:r>
            <a:endParaRPr lang="en-US" b="1" dirty="0"/>
          </a:p>
        </p:txBody>
      </p:sp>
    </p:spTree>
    <p:extLst>
      <p:ext uri="{BB962C8B-B14F-4D97-AF65-F5344CB8AC3E}">
        <p14:creationId xmlns:p14="http://schemas.microsoft.com/office/powerpoint/2010/main" val="1125934955"/>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646E3F5-F701-6A4D-B52D-F6CA5B927446}" type="datetime1">
              <a:rPr lang="en-US" smtClean="0"/>
              <a:t>9/24/2023</a:t>
            </a:fld>
            <a:endParaRPr lang="en-US"/>
          </a:p>
        </p:txBody>
      </p:sp>
      <p:sp>
        <p:nvSpPr>
          <p:cNvPr id="3" name="Footer Placeholder 2"/>
          <p:cNvSpPr>
            <a:spLocks noGrp="1"/>
          </p:cNvSpPr>
          <p:nvPr>
            <p:ph type="ftr" sz="quarter" idx="11"/>
          </p:nvPr>
        </p:nvSpPr>
        <p:spPr/>
        <p:txBody>
          <a:bodyPr/>
          <a:lstStyle/>
          <a:p>
            <a:pPr algn="ctr"/>
            <a:r>
              <a:rPr lang="en-US" smtClean="0"/>
              <a:t>Presentation Name - Edit in Header Footer</a:t>
            </a:r>
            <a:endParaRPr lang="en-US" dirty="0"/>
          </a:p>
        </p:txBody>
      </p:sp>
      <p:sp>
        <p:nvSpPr>
          <p:cNvPr id="4" name="Slide Number Placeholder 3"/>
          <p:cNvSpPr>
            <a:spLocks noGrp="1"/>
          </p:cNvSpPr>
          <p:nvPr>
            <p:ph type="sldNum" sz="quarter" idx="12"/>
          </p:nvPr>
        </p:nvSpPr>
        <p:spPr/>
        <p:txBody>
          <a:bodyPr/>
          <a:lstStyle/>
          <a:p>
            <a:fld id="{4235A44F-0B46-0144-9406-BEEFAFBECA74}" type="slidenum">
              <a:rPr lang="en-US" smtClean="0"/>
              <a:t>38</a:t>
            </a:fld>
            <a:endParaRPr lang="en-US"/>
          </a:p>
        </p:txBody>
      </p:sp>
      <p:sp>
        <p:nvSpPr>
          <p:cNvPr id="5" name="Content Placeholder 4"/>
          <p:cNvSpPr>
            <a:spLocks noGrp="1"/>
          </p:cNvSpPr>
          <p:nvPr>
            <p:ph sz="half" idx="2"/>
          </p:nvPr>
        </p:nvSpPr>
        <p:spPr>
          <a:xfrm>
            <a:off x="838200" y="1449205"/>
            <a:ext cx="10515600" cy="4453142"/>
          </a:xfrm>
        </p:spPr>
        <p:txBody>
          <a:bodyPr/>
          <a:lstStyle/>
          <a:p>
            <a:pPr marL="0" indent="0">
              <a:buNone/>
            </a:pPr>
            <a:r>
              <a:rPr lang="en-US" b="1" dirty="0" smtClean="0"/>
              <a:t>As the DSP, you can’t restrict a person about having visitors over.</a:t>
            </a:r>
          </a:p>
          <a:p>
            <a:pPr>
              <a:buFont typeface="Wingdings" panose="05000000000000000000" pitchFamily="2" charset="2"/>
              <a:buChar char="Ø"/>
            </a:pPr>
            <a:r>
              <a:rPr lang="en-US" dirty="0" smtClean="0"/>
              <a:t>If someone wants to have people over, they can have them anytime.</a:t>
            </a:r>
          </a:p>
          <a:p>
            <a:pPr lvl="1">
              <a:buFont typeface="Wingdings" panose="05000000000000000000" pitchFamily="2" charset="2"/>
              <a:buChar char="§"/>
            </a:pPr>
            <a:r>
              <a:rPr lang="en-US" dirty="0" smtClean="0"/>
              <a:t>Safety discussions should be held with them if this is a concern.</a:t>
            </a:r>
          </a:p>
          <a:p>
            <a:pPr lvl="1">
              <a:buFont typeface="Wingdings" panose="05000000000000000000" pitchFamily="2" charset="2"/>
              <a:buChar char="§"/>
            </a:pPr>
            <a:r>
              <a:rPr lang="en-US" dirty="0" smtClean="0"/>
              <a:t>Sex education trainings may need to occur.</a:t>
            </a:r>
          </a:p>
          <a:p>
            <a:pPr>
              <a:buFont typeface="Wingdings" panose="05000000000000000000" pitchFamily="2" charset="2"/>
              <a:buChar char="Ø"/>
            </a:pPr>
            <a:r>
              <a:rPr lang="en-US" dirty="0" smtClean="0"/>
              <a:t>If the individual has a roommate, you might need to support the person to have a conversation about visitors with the roommate.</a:t>
            </a:r>
          </a:p>
          <a:p>
            <a:pPr lvl="1">
              <a:buFont typeface="Wingdings" panose="05000000000000000000" pitchFamily="2" charset="2"/>
              <a:buChar char="§"/>
            </a:pPr>
            <a:r>
              <a:rPr lang="en-US" dirty="0" smtClean="0"/>
              <a:t>May need to negotiate times especially if the roommate has to work etc.</a:t>
            </a:r>
          </a:p>
          <a:p>
            <a:pPr lvl="1">
              <a:buFont typeface="Wingdings" panose="05000000000000000000" pitchFamily="2" charset="2"/>
              <a:buChar char="§"/>
            </a:pPr>
            <a:r>
              <a:rPr lang="en-US" dirty="0" smtClean="0"/>
              <a:t>May need to compromise and have certain days that it’s ok or times</a:t>
            </a:r>
          </a:p>
          <a:p>
            <a:pPr lvl="1">
              <a:buFont typeface="Wingdings" panose="05000000000000000000" pitchFamily="2" charset="2"/>
              <a:buChar char="§"/>
            </a:pPr>
            <a:r>
              <a:rPr lang="en-US" dirty="0" smtClean="0"/>
              <a:t>Work out a schedule or plan and agree upon it.. DSP may facilitate this.</a:t>
            </a:r>
            <a:endParaRPr lang="en-US" dirty="0"/>
          </a:p>
        </p:txBody>
      </p:sp>
      <p:sp>
        <p:nvSpPr>
          <p:cNvPr id="6" name="Title 5"/>
          <p:cNvSpPr>
            <a:spLocks noGrp="1"/>
          </p:cNvSpPr>
          <p:nvPr>
            <p:ph type="title"/>
          </p:nvPr>
        </p:nvSpPr>
        <p:spPr>
          <a:xfrm>
            <a:off x="838200" y="730918"/>
            <a:ext cx="10515600" cy="516969"/>
          </a:xfrm>
        </p:spPr>
        <p:txBody>
          <a:bodyPr>
            <a:noAutofit/>
          </a:bodyPr>
          <a:lstStyle/>
          <a:p>
            <a:r>
              <a:rPr lang="en-US" b="1" dirty="0" smtClean="0"/>
              <a:t>Visitors At Any Time</a:t>
            </a:r>
            <a:endParaRPr lang="en-US" b="1" dirty="0"/>
          </a:p>
        </p:txBody>
      </p:sp>
    </p:spTree>
    <p:extLst>
      <p:ext uri="{BB962C8B-B14F-4D97-AF65-F5344CB8AC3E}">
        <p14:creationId xmlns:p14="http://schemas.microsoft.com/office/powerpoint/2010/main" val="3127183325"/>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646E3F5-F701-6A4D-B52D-F6CA5B927446}" type="datetime1">
              <a:rPr lang="en-US" smtClean="0"/>
              <a:t>9/24/2023</a:t>
            </a:fld>
            <a:endParaRPr lang="en-US"/>
          </a:p>
        </p:txBody>
      </p:sp>
      <p:sp>
        <p:nvSpPr>
          <p:cNvPr id="3" name="Footer Placeholder 2"/>
          <p:cNvSpPr>
            <a:spLocks noGrp="1"/>
          </p:cNvSpPr>
          <p:nvPr>
            <p:ph type="ftr" sz="quarter" idx="11"/>
          </p:nvPr>
        </p:nvSpPr>
        <p:spPr/>
        <p:txBody>
          <a:bodyPr/>
          <a:lstStyle/>
          <a:p>
            <a:pPr algn="ctr"/>
            <a:r>
              <a:rPr lang="en-US" smtClean="0"/>
              <a:t>Presentation Name - Edit in Header Footer</a:t>
            </a:r>
            <a:endParaRPr lang="en-US" dirty="0"/>
          </a:p>
        </p:txBody>
      </p:sp>
      <p:sp>
        <p:nvSpPr>
          <p:cNvPr id="4" name="Slide Number Placeholder 3"/>
          <p:cNvSpPr>
            <a:spLocks noGrp="1"/>
          </p:cNvSpPr>
          <p:nvPr>
            <p:ph type="sldNum" sz="quarter" idx="12"/>
          </p:nvPr>
        </p:nvSpPr>
        <p:spPr/>
        <p:txBody>
          <a:bodyPr/>
          <a:lstStyle/>
          <a:p>
            <a:fld id="{4235A44F-0B46-0144-9406-BEEFAFBECA74}" type="slidenum">
              <a:rPr lang="en-US" smtClean="0"/>
              <a:t>39</a:t>
            </a:fld>
            <a:endParaRPr lang="en-US"/>
          </a:p>
        </p:txBody>
      </p:sp>
      <p:sp>
        <p:nvSpPr>
          <p:cNvPr id="5" name="Content Placeholder 4"/>
          <p:cNvSpPr>
            <a:spLocks noGrp="1"/>
          </p:cNvSpPr>
          <p:nvPr>
            <p:ph sz="half" idx="2"/>
          </p:nvPr>
        </p:nvSpPr>
        <p:spPr>
          <a:xfrm>
            <a:off x="838200" y="1449205"/>
            <a:ext cx="10515600" cy="4453142"/>
          </a:xfrm>
        </p:spPr>
        <p:txBody>
          <a:bodyPr>
            <a:normAutofit fontScale="77500" lnSpcReduction="20000"/>
          </a:bodyPr>
          <a:lstStyle/>
          <a:p>
            <a:pPr marL="0" indent="0">
              <a:buNone/>
            </a:pPr>
            <a:r>
              <a:rPr lang="en-US" b="1" dirty="0" smtClean="0"/>
              <a:t>A DSP can’t limit access to areas in the house and neither can a provider!</a:t>
            </a:r>
          </a:p>
          <a:p>
            <a:pPr>
              <a:buFont typeface="Wingdings" panose="05000000000000000000" pitchFamily="2" charset="2"/>
              <a:buChar char="Ø"/>
            </a:pPr>
            <a:r>
              <a:rPr lang="en-US" dirty="0" smtClean="0"/>
              <a:t>Individual must have access to </a:t>
            </a:r>
            <a:r>
              <a:rPr lang="en-US" b="1" dirty="0" smtClean="0"/>
              <a:t>ALL</a:t>
            </a:r>
            <a:r>
              <a:rPr lang="en-US" dirty="0" smtClean="0"/>
              <a:t> parts of their home!</a:t>
            </a:r>
          </a:p>
          <a:p>
            <a:pPr marL="457200" lvl="1" indent="0">
              <a:buNone/>
            </a:pPr>
            <a:r>
              <a:rPr lang="en-US" b="1" dirty="0" smtClean="0"/>
              <a:t>Examples:</a:t>
            </a:r>
          </a:p>
          <a:p>
            <a:pPr lvl="1">
              <a:buFont typeface="Wingdings" panose="05000000000000000000" pitchFamily="2" charset="2"/>
              <a:buChar char="§"/>
            </a:pPr>
            <a:r>
              <a:rPr lang="en-US" dirty="0"/>
              <a:t>Bathrooms</a:t>
            </a:r>
          </a:p>
          <a:p>
            <a:pPr lvl="1">
              <a:buFont typeface="Wingdings" panose="05000000000000000000" pitchFamily="2" charset="2"/>
              <a:buChar char="§"/>
            </a:pPr>
            <a:r>
              <a:rPr lang="en-US" dirty="0" smtClean="0"/>
              <a:t>Kitchen</a:t>
            </a:r>
          </a:p>
          <a:p>
            <a:pPr lvl="1">
              <a:buFont typeface="Wingdings" panose="05000000000000000000" pitchFamily="2" charset="2"/>
              <a:buChar char="§"/>
            </a:pPr>
            <a:r>
              <a:rPr lang="en-US" dirty="0" smtClean="0"/>
              <a:t>Closets</a:t>
            </a:r>
          </a:p>
          <a:p>
            <a:pPr lvl="1">
              <a:buFont typeface="Wingdings" panose="05000000000000000000" pitchFamily="2" charset="2"/>
              <a:buChar char="§"/>
            </a:pPr>
            <a:r>
              <a:rPr lang="en-US" dirty="0" smtClean="0"/>
              <a:t>laundry</a:t>
            </a:r>
            <a:endParaRPr lang="en-US" dirty="0"/>
          </a:p>
          <a:p>
            <a:pPr>
              <a:buFont typeface="Wingdings" panose="05000000000000000000" pitchFamily="2" charset="2"/>
              <a:buChar char="Ø"/>
            </a:pPr>
            <a:r>
              <a:rPr lang="en-US" dirty="0" smtClean="0"/>
              <a:t>NO ‘STAFF ONLY’ areas of the house (own bathrooms/rooms)!</a:t>
            </a:r>
          </a:p>
          <a:p>
            <a:pPr>
              <a:buFont typeface="Wingdings" panose="05000000000000000000" pitchFamily="2" charset="2"/>
              <a:buChar char="Ø"/>
            </a:pPr>
            <a:r>
              <a:rPr lang="en-US" dirty="0" smtClean="0"/>
              <a:t>DSP should assist the individual if accommodations are needed in their home. The individual should have what is needed to make their home accessible!</a:t>
            </a:r>
          </a:p>
          <a:p>
            <a:pPr marL="457200" lvl="1" indent="0">
              <a:buNone/>
            </a:pPr>
            <a:r>
              <a:rPr lang="en-US" b="1" dirty="0" smtClean="0"/>
              <a:t>Examples:</a:t>
            </a:r>
          </a:p>
          <a:p>
            <a:pPr lvl="1">
              <a:buFont typeface="Wingdings" panose="05000000000000000000" pitchFamily="2" charset="2"/>
              <a:buChar char="§"/>
            </a:pPr>
            <a:r>
              <a:rPr lang="en-US" dirty="0" smtClean="0"/>
              <a:t>grab bars</a:t>
            </a:r>
          </a:p>
          <a:p>
            <a:pPr lvl="1">
              <a:buFont typeface="Wingdings" panose="05000000000000000000" pitchFamily="2" charset="2"/>
              <a:buChar char="§"/>
            </a:pPr>
            <a:r>
              <a:rPr lang="en-US" dirty="0" smtClean="0"/>
              <a:t>ramps</a:t>
            </a:r>
          </a:p>
          <a:p>
            <a:pPr lvl="1">
              <a:buFont typeface="Wingdings" panose="05000000000000000000" pitchFamily="2" charset="2"/>
              <a:buChar char="§"/>
            </a:pPr>
            <a:r>
              <a:rPr lang="en-US" dirty="0" smtClean="0"/>
              <a:t>Correct height of dining table</a:t>
            </a:r>
          </a:p>
          <a:p>
            <a:pPr lvl="1">
              <a:buFont typeface="Wingdings" panose="05000000000000000000" pitchFamily="2" charset="2"/>
              <a:buChar char="§"/>
            </a:pPr>
            <a:r>
              <a:rPr lang="en-US" dirty="0" smtClean="0"/>
              <a:t>Seating</a:t>
            </a:r>
          </a:p>
          <a:p>
            <a:pPr marL="457200" lvl="1" indent="0">
              <a:buNone/>
            </a:pPr>
            <a:endParaRPr lang="en-US" dirty="0" smtClean="0"/>
          </a:p>
        </p:txBody>
      </p:sp>
      <p:sp>
        <p:nvSpPr>
          <p:cNvPr id="6" name="Title 5"/>
          <p:cNvSpPr>
            <a:spLocks noGrp="1"/>
          </p:cNvSpPr>
          <p:nvPr>
            <p:ph type="title"/>
          </p:nvPr>
        </p:nvSpPr>
        <p:spPr>
          <a:xfrm>
            <a:off x="838200" y="730918"/>
            <a:ext cx="10515600" cy="718286"/>
          </a:xfrm>
        </p:spPr>
        <p:txBody>
          <a:bodyPr>
            <a:normAutofit/>
          </a:bodyPr>
          <a:lstStyle/>
          <a:p>
            <a:r>
              <a:rPr lang="en-US" b="1" dirty="0" smtClean="0"/>
              <a:t>Physically Accessible</a:t>
            </a:r>
            <a:endParaRPr lang="en-US" b="1" dirty="0"/>
          </a:p>
        </p:txBody>
      </p:sp>
    </p:spTree>
    <p:extLst>
      <p:ext uri="{BB962C8B-B14F-4D97-AF65-F5344CB8AC3E}">
        <p14:creationId xmlns:p14="http://schemas.microsoft.com/office/powerpoint/2010/main" val="166231617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2414AF90-EAB2-2D46-8BB0-ED7F257AEEB3}" type="datetime1">
              <a:rPr lang="en-US" smtClean="0"/>
              <a:t>9/24/2023</a:t>
            </a:fld>
            <a:endParaRPr lang="en-US" dirty="0"/>
          </a:p>
        </p:txBody>
      </p:sp>
      <p:sp>
        <p:nvSpPr>
          <p:cNvPr id="4" name="Footer Placeholder 3"/>
          <p:cNvSpPr>
            <a:spLocks noGrp="1"/>
          </p:cNvSpPr>
          <p:nvPr>
            <p:ph type="ftr" sz="quarter" idx="11"/>
          </p:nvPr>
        </p:nvSpPr>
        <p:spPr/>
        <p:txBody>
          <a:bodyPr/>
          <a:lstStyle/>
          <a:p>
            <a:pPr algn="ctr"/>
            <a:r>
              <a:rPr lang="en-US" dirty="0" smtClean="0"/>
              <a:t>Presentation Name - Edit in Header Footer</a:t>
            </a:r>
            <a:endParaRPr lang="en-US" dirty="0"/>
          </a:p>
        </p:txBody>
      </p:sp>
      <p:sp>
        <p:nvSpPr>
          <p:cNvPr id="5" name="Slide Number Placeholder 4"/>
          <p:cNvSpPr>
            <a:spLocks noGrp="1"/>
          </p:cNvSpPr>
          <p:nvPr>
            <p:ph type="sldNum" sz="quarter" idx="12"/>
          </p:nvPr>
        </p:nvSpPr>
        <p:spPr/>
        <p:txBody>
          <a:bodyPr/>
          <a:lstStyle/>
          <a:p>
            <a:fld id="{4235A44F-0B46-0144-9406-BEEFAFBECA74}" type="slidenum">
              <a:rPr lang="en-US" smtClean="0"/>
              <a:pPr/>
              <a:t>4</a:t>
            </a:fld>
            <a:endParaRPr lang="en-US" dirty="0"/>
          </a:p>
        </p:txBody>
      </p:sp>
      <p:sp>
        <p:nvSpPr>
          <p:cNvPr id="8" name="Content Placeholder 7"/>
          <p:cNvSpPr>
            <a:spLocks noGrp="1"/>
          </p:cNvSpPr>
          <p:nvPr>
            <p:ph sz="half" idx="2"/>
          </p:nvPr>
        </p:nvSpPr>
        <p:spPr>
          <a:xfrm>
            <a:off x="838200" y="1281913"/>
            <a:ext cx="10515600" cy="4942424"/>
          </a:xfrm>
        </p:spPr>
        <p:txBody>
          <a:bodyPr>
            <a:normAutofit lnSpcReduction="10000"/>
          </a:bodyPr>
          <a:lstStyle/>
          <a:p>
            <a:pPr marL="0" indent="0">
              <a:buNone/>
            </a:pPr>
            <a:r>
              <a:rPr lang="en-US" b="1" dirty="0" smtClean="0"/>
              <a:t>Purpose of Waivers:</a:t>
            </a:r>
            <a:endParaRPr lang="en-US" b="1" dirty="0"/>
          </a:p>
          <a:p>
            <a:pPr marL="0" indent="0">
              <a:buNone/>
            </a:pPr>
            <a:r>
              <a:rPr lang="en-US" dirty="0" smtClean="0"/>
              <a:t>To support individuals with disabilities to live in their own homes and to be included and integrated  in their communities, including work </a:t>
            </a:r>
            <a:r>
              <a:rPr lang="en-US" dirty="0"/>
              <a:t>and </a:t>
            </a:r>
            <a:r>
              <a:rPr lang="en-US" dirty="0" smtClean="0"/>
              <a:t>be supported to have the lives that they choose.</a:t>
            </a:r>
            <a:endParaRPr lang="en-US" dirty="0"/>
          </a:p>
          <a:p>
            <a:pPr marL="0" indent="0">
              <a:buNone/>
            </a:pPr>
            <a:r>
              <a:rPr lang="en-US" b="1" dirty="0" smtClean="0"/>
              <a:t>Examples of Waiver Services</a:t>
            </a:r>
            <a:r>
              <a:rPr lang="en-US" dirty="0" smtClean="0"/>
              <a:t>: </a:t>
            </a:r>
            <a:r>
              <a:rPr lang="en-US" b="1" dirty="0" smtClean="0"/>
              <a:t>(depends on the waiver and the individual’s needs</a:t>
            </a:r>
            <a:r>
              <a:rPr lang="en-US" dirty="0" smtClean="0"/>
              <a:t>)</a:t>
            </a:r>
          </a:p>
          <a:p>
            <a:pPr lvl="1"/>
            <a:r>
              <a:rPr lang="en-US" dirty="0" smtClean="0"/>
              <a:t>Personal care (in home) (*Most Used service :But their lives should be more than this service)</a:t>
            </a:r>
          </a:p>
          <a:p>
            <a:pPr lvl="1"/>
            <a:r>
              <a:rPr lang="en-US" dirty="0" smtClean="0"/>
              <a:t>Day services (day </a:t>
            </a:r>
            <a:r>
              <a:rPr lang="en-US" dirty="0" err="1" smtClean="0"/>
              <a:t>hab</a:t>
            </a:r>
            <a:r>
              <a:rPr lang="en-US" dirty="0" smtClean="0"/>
              <a:t>/</a:t>
            </a:r>
            <a:r>
              <a:rPr lang="en-US" dirty="0" err="1" smtClean="0"/>
              <a:t>prevoc</a:t>
            </a:r>
            <a:r>
              <a:rPr lang="en-US" dirty="0" smtClean="0"/>
              <a:t>)</a:t>
            </a:r>
          </a:p>
          <a:p>
            <a:pPr lvl="1"/>
            <a:r>
              <a:rPr lang="en-US" dirty="0" smtClean="0"/>
              <a:t>Employment services (individual/group)</a:t>
            </a:r>
          </a:p>
          <a:p>
            <a:pPr lvl="1"/>
            <a:r>
              <a:rPr lang="en-US" dirty="0" smtClean="0"/>
              <a:t>Skilled Nursing </a:t>
            </a:r>
          </a:p>
          <a:p>
            <a:pPr lvl="1"/>
            <a:r>
              <a:rPr lang="en-US" dirty="0" smtClean="0"/>
              <a:t>Respite (in home/center-based)</a:t>
            </a:r>
          </a:p>
          <a:p>
            <a:pPr lvl="1"/>
            <a:r>
              <a:rPr lang="en-US" dirty="0" smtClean="0"/>
              <a:t>Therapies</a:t>
            </a:r>
          </a:p>
        </p:txBody>
      </p:sp>
      <p:sp>
        <p:nvSpPr>
          <p:cNvPr id="7" name="Title 6"/>
          <p:cNvSpPr>
            <a:spLocks noGrp="1"/>
          </p:cNvSpPr>
          <p:nvPr>
            <p:ph type="title"/>
          </p:nvPr>
        </p:nvSpPr>
        <p:spPr>
          <a:xfrm>
            <a:off x="838200" y="730918"/>
            <a:ext cx="10515600" cy="550995"/>
          </a:xfrm>
        </p:spPr>
        <p:txBody>
          <a:bodyPr>
            <a:noAutofit/>
          </a:bodyPr>
          <a:lstStyle/>
          <a:p>
            <a:r>
              <a:rPr lang="en-US" b="1" dirty="0" smtClean="0"/>
              <a:t>Home and Community Based Services (HCBS)</a:t>
            </a:r>
            <a:endParaRPr lang="en-US" b="1" dirty="0"/>
          </a:p>
        </p:txBody>
      </p:sp>
    </p:spTree>
    <p:extLst>
      <p:ext uri="{BB962C8B-B14F-4D97-AF65-F5344CB8AC3E}">
        <p14:creationId xmlns:p14="http://schemas.microsoft.com/office/powerpoint/2010/main" val="1320476218"/>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646E3F5-F701-6A4D-B52D-F6CA5B927446}" type="datetime1">
              <a:rPr lang="en-US" smtClean="0"/>
              <a:t>9/24/2023</a:t>
            </a:fld>
            <a:endParaRPr lang="en-US"/>
          </a:p>
        </p:txBody>
      </p:sp>
      <p:sp>
        <p:nvSpPr>
          <p:cNvPr id="3" name="Footer Placeholder 2"/>
          <p:cNvSpPr>
            <a:spLocks noGrp="1"/>
          </p:cNvSpPr>
          <p:nvPr>
            <p:ph type="ftr" sz="quarter" idx="11"/>
          </p:nvPr>
        </p:nvSpPr>
        <p:spPr/>
        <p:txBody>
          <a:bodyPr/>
          <a:lstStyle/>
          <a:p>
            <a:pPr algn="ctr"/>
            <a:r>
              <a:rPr lang="en-US" smtClean="0"/>
              <a:t>Presentation Name - Edit in Header Footer</a:t>
            </a:r>
            <a:endParaRPr lang="en-US" dirty="0"/>
          </a:p>
        </p:txBody>
      </p:sp>
      <p:sp>
        <p:nvSpPr>
          <p:cNvPr id="4" name="Slide Number Placeholder 3"/>
          <p:cNvSpPr>
            <a:spLocks noGrp="1"/>
          </p:cNvSpPr>
          <p:nvPr>
            <p:ph type="sldNum" sz="quarter" idx="12"/>
          </p:nvPr>
        </p:nvSpPr>
        <p:spPr/>
        <p:txBody>
          <a:bodyPr/>
          <a:lstStyle/>
          <a:p>
            <a:fld id="{4235A44F-0B46-0144-9406-BEEFAFBECA74}" type="slidenum">
              <a:rPr lang="en-US" smtClean="0"/>
              <a:t>40</a:t>
            </a:fld>
            <a:endParaRPr lang="en-US"/>
          </a:p>
        </p:txBody>
      </p:sp>
      <p:sp>
        <p:nvSpPr>
          <p:cNvPr id="5" name="Content Placeholder 4"/>
          <p:cNvSpPr>
            <a:spLocks noGrp="1"/>
          </p:cNvSpPr>
          <p:nvPr>
            <p:ph sz="half" idx="2"/>
          </p:nvPr>
        </p:nvSpPr>
        <p:spPr>
          <a:xfrm>
            <a:off x="838200" y="1572127"/>
            <a:ext cx="10515600" cy="4330220"/>
          </a:xfrm>
        </p:spPr>
        <p:txBody>
          <a:bodyPr>
            <a:normAutofit fontScale="92500" lnSpcReduction="20000"/>
          </a:bodyPr>
          <a:lstStyle/>
          <a:p>
            <a:pPr marL="0" indent="0">
              <a:buNone/>
            </a:pPr>
            <a:r>
              <a:rPr lang="en-US" b="1" dirty="0" smtClean="0"/>
              <a:t>DSP can support the individual and their lease through the following:</a:t>
            </a:r>
            <a:endParaRPr lang="en-US" b="1" dirty="0"/>
          </a:p>
          <a:p>
            <a:pPr lvl="1">
              <a:buFont typeface="Wingdings" panose="05000000000000000000" pitchFamily="2" charset="2"/>
              <a:buChar char="Ø"/>
            </a:pPr>
            <a:r>
              <a:rPr lang="en-US" dirty="0"/>
              <a:t>Should be aware of what is included in the lease and assist the person to:</a:t>
            </a:r>
          </a:p>
          <a:p>
            <a:pPr lvl="2">
              <a:buFont typeface="Wingdings" panose="05000000000000000000" pitchFamily="2" charset="2"/>
              <a:buChar char="§"/>
            </a:pPr>
            <a:r>
              <a:rPr lang="en-US" dirty="0"/>
              <a:t>Understand rights</a:t>
            </a:r>
          </a:p>
          <a:p>
            <a:pPr lvl="2">
              <a:buFont typeface="Wingdings" panose="05000000000000000000" pitchFamily="2" charset="2"/>
              <a:buChar char="§"/>
            </a:pPr>
            <a:r>
              <a:rPr lang="en-US" dirty="0"/>
              <a:t>Follow agreement/lease</a:t>
            </a:r>
          </a:p>
          <a:p>
            <a:pPr lvl="2">
              <a:buFont typeface="Wingdings" panose="05000000000000000000" pitchFamily="2" charset="2"/>
              <a:buChar char="§"/>
            </a:pPr>
            <a:r>
              <a:rPr lang="en-US" dirty="0"/>
              <a:t>Feel safe and comfortable in their home</a:t>
            </a:r>
          </a:p>
          <a:p>
            <a:pPr lvl="1">
              <a:buFont typeface="Wingdings" panose="05000000000000000000" pitchFamily="2" charset="2"/>
              <a:buChar char="Ø"/>
            </a:pPr>
            <a:r>
              <a:rPr lang="en-US" dirty="0"/>
              <a:t>Support the individual to decorate their home to make it theirs.</a:t>
            </a:r>
          </a:p>
          <a:p>
            <a:pPr lvl="1">
              <a:buFont typeface="Wingdings" panose="05000000000000000000" pitchFamily="2" charset="2"/>
              <a:buChar char="Ø"/>
            </a:pPr>
            <a:r>
              <a:rPr lang="en-US" dirty="0"/>
              <a:t>Make sure they negotiate with their roommates when decorating common spaces</a:t>
            </a:r>
            <a:r>
              <a:rPr lang="en-US" dirty="0" smtClean="0"/>
              <a:t>.</a:t>
            </a:r>
            <a:endParaRPr lang="en-US" dirty="0"/>
          </a:p>
          <a:p>
            <a:pPr marL="0" indent="0">
              <a:buNone/>
            </a:pPr>
            <a:r>
              <a:rPr lang="en-US" b="1" dirty="0" smtClean="0"/>
              <a:t>A lease from a “provider owned/controlled residential setting” </a:t>
            </a:r>
          </a:p>
          <a:p>
            <a:pPr lvl="1">
              <a:buFont typeface="Wingdings" panose="05000000000000000000" pitchFamily="2" charset="2"/>
              <a:buChar char="Ø"/>
            </a:pPr>
            <a:r>
              <a:rPr lang="en-US" b="1" dirty="0" smtClean="0"/>
              <a:t>Should be consistent with other leases or agreement for others without disabilities and follow the same laws!</a:t>
            </a:r>
          </a:p>
          <a:p>
            <a:pPr lvl="1">
              <a:buFont typeface="Wingdings" panose="05000000000000000000" pitchFamily="2" charset="2"/>
              <a:buChar char="Ø"/>
            </a:pPr>
            <a:r>
              <a:rPr lang="en-US" b="1" dirty="0" smtClean="0"/>
              <a:t>Can’t include things in the lease that are not typical expectations from leases for people without disabilities.</a:t>
            </a:r>
          </a:p>
          <a:p>
            <a:pPr lvl="1">
              <a:buFont typeface="Wingdings" panose="05000000000000000000" pitchFamily="2" charset="2"/>
              <a:buChar char="Ø"/>
            </a:pPr>
            <a:r>
              <a:rPr lang="en-US" b="1" dirty="0" smtClean="0"/>
              <a:t>Can’t restrict the provider, so if someone chooses another provider for services, the person should not lose their housing.</a:t>
            </a:r>
          </a:p>
          <a:p>
            <a:pPr lvl="1"/>
            <a:endParaRPr lang="en-US" dirty="0"/>
          </a:p>
        </p:txBody>
      </p:sp>
      <p:sp>
        <p:nvSpPr>
          <p:cNvPr id="6" name="Title 5"/>
          <p:cNvSpPr>
            <a:spLocks noGrp="1"/>
          </p:cNvSpPr>
          <p:nvPr>
            <p:ph type="title"/>
          </p:nvPr>
        </p:nvSpPr>
        <p:spPr>
          <a:xfrm>
            <a:off x="838200" y="730918"/>
            <a:ext cx="10515600" cy="718286"/>
          </a:xfrm>
        </p:spPr>
        <p:txBody>
          <a:bodyPr>
            <a:normAutofit/>
          </a:bodyPr>
          <a:lstStyle/>
          <a:p>
            <a:r>
              <a:rPr lang="en-US" b="1" dirty="0" smtClean="0"/>
              <a:t>Residential Lease</a:t>
            </a:r>
            <a:endParaRPr lang="en-US" b="1" dirty="0"/>
          </a:p>
        </p:txBody>
      </p:sp>
    </p:spTree>
    <p:extLst>
      <p:ext uri="{BB962C8B-B14F-4D97-AF65-F5344CB8AC3E}">
        <p14:creationId xmlns:p14="http://schemas.microsoft.com/office/powerpoint/2010/main" val="2997046769"/>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646E3F5-F701-6A4D-B52D-F6CA5B927446}" type="datetime1">
              <a:rPr lang="en-US" smtClean="0"/>
              <a:t>9/24/2023</a:t>
            </a:fld>
            <a:endParaRPr lang="en-US"/>
          </a:p>
        </p:txBody>
      </p:sp>
      <p:sp>
        <p:nvSpPr>
          <p:cNvPr id="3" name="Footer Placeholder 2"/>
          <p:cNvSpPr>
            <a:spLocks noGrp="1"/>
          </p:cNvSpPr>
          <p:nvPr>
            <p:ph type="ftr" sz="quarter" idx="11"/>
          </p:nvPr>
        </p:nvSpPr>
        <p:spPr/>
        <p:txBody>
          <a:bodyPr/>
          <a:lstStyle/>
          <a:p>
            <a:pPr algn="ctr"/>
            <a:r>
              <a:rPr lang="en-US" smtClean="0"/>
              <a:t>Presentation Name - Edit in Header Footer</a:t>
            </a:r>
            <a:endParaRPr lang="en-US" dirty="0"/>
          </a:p>
        </p:txBody>
      </p:sp>
      <p:sp>
        <p:nvSpPr>
          <p:cNvPr id="4" name="Slide Number Placeholder 3"/>
          <p:cNvSpPr>
            <a:spLocks noGrp="1"/>
          </p:cNvSpPr>
          <p:nvPr>
            <p:ph type="sldNum" sz="quarter" idx="12"/>
          </p:nvPr>
        </p:nvSpPr>
        <p:spPr/>
        <p:txBody>
          <a:bodyPr/>
          <a:lstStyle/>
          <a:p>
            <a:fld id="{4235A44F-0B46-0144-9406-BEEFAFBECA74}" type="slidenum">
              <a:rPr lang="en-US" smtClean="0"/>
              <a:t>41</a:t>
            </a:fld>
            <a:endParaRPr lang="en-US"/>
          </a:p>
        </p:txBody>
      </p:sp>
      <p:sp>
        <p:nvSpPr>
          <p:cNvPr id="5" name="Content Placeholder 4"/>
          <p:cNvSpPr>
            <a:spLocks noGrp="1"/>
          </p:cNvSpPr>
          <p:nvPr>
            <p:ph sz="half" idx="2"/>
          </p:nvPr>
        </p:nvSpPr>
        <p:spPr>
          <a:xfrm>
            <a:off x="838200" y="1363581"/>
            <a:ext cx="10515600" cy="5070760"/>
          </a:xfrm>
        </p:spPr>
        <p:txBody>
          <a:bodyPr>
            <a:normAutofit fontScale="77500" lnSpcReduction="20000"/>
          </a:bodyPr>
          <a:lstStyle/>
          <a:p>
            <a:pPr marL="0" indent="0">
              <a:buNone/>
            </a:pPr>
            <a:r>
              <a:rPr lang="en-US" b="1" dirty="0"/>
              <a:t>As a DSP you </a:t>
            </a:r>
            <a:r>
              <a:rPr lang="en-US" b="1" dirty="0" smtClean="0"/>
              <a:t>can do the following to support someone:</a:t>
            </a:r>
            <a:endParaRPr lang="en-US" b="1" dirty="0"/>
          </a:p>
          <a:p>
            <a:pPr lvl="1">
              <a:buFont typeface="Wingdings" panose="05000000000000000000" pitchFamily="2" charset="2"/>
              <a:buChar char="Ø"/>
            </a:pPr>
            <a:r>
              <a:rPr lang="en-US" dirty="0"/>
              <a:t>Support people to learn their </a:t>
            </a:r>
            <a:r>
              <a:rPr lang="en-US" dirty="0" smtClean="0"/>
              <a:t>rights!  Maybe help them connect to an advocacy group.</a:t>
            </a:r>
            <a:endParaRPr lang="en-US" dirty="0"/>
          </a:p>
          <a:p>
            <a:pPr lvl="1">
              <a:buFont typeface="Wingdings" panose="05000000000000000000" pitchFamily="2" charset="2"/>
              <a:buChar char="Ø"/>
            </a:pPr>
            <a:r>
              <a:rPr lang="en-US" dirty="0"/>
              <a:t>Learn about any modification/restrictions a person may have in their </a:t>
            </a:r>
            <a:r>
              <a:rPr lang="en-US" dirty="0" smtClean="0"/>
              <a:t>plan and why they are there.</a:t>
            </a:r>
            <a:endParaRPr lang="en-US" dirty="0"/>
          </a:p>
          <a:p>
            <a:pPr lvl="1">
              <a:buFont typeface="Wingdings" panose="05000000000000000000" pitchFamily="2" charset="2"/>
              <a:buChar char="Ø"/>
            </a:pPr>
            <a:r>
              <a:rPr lang="en-US" dirty="0"/>
              <a:t>Support the person to get the restriction </a:t>
            </a:r>
            <a:r>
              <a:rPr lang="en-US" dirty="0" smtClean="0"/>
              <a:t>removed from themselves.</a:t>
            </a:r>
          </a:p>
          <a:p>
            <a:pPr lvl="1">
              <a:buFont typeface="Wingdings" panose="05000000000000000000" pitchFamily="2" charset="2"/>
              <a:buChar char="Ø"/>
            </a:pPr>
            <a:r>
              <a:rPr lang="en-US" dirty="0" smtClean="0"/>
              <a:t>Remind the person that they must agree to the restriction.</a:t>
            </a:r>
            <a:endParaRPr lang="en-US" dirty="0"/>
          </a:p>
          <a:p>
            <a:pPr marL="0" indent="0">
              <a:buNone/>
            </a:pPr>
            <a:r>
              <a:rPr lang="en-US" b="1" dirty="0" smtClean="0"/>
              <a:t>Any Restrictions placed on an individual must meet the following criteria:</a:t>
            </a:r>
          </a:p>
          <a:p>
            <a:pPr lvl="1">
              <a:buFont typeface="Wingdings" panose="05000000000000000000" pitchFamily="2" charset="2"/>
              <a:buChar char="Ø"/>
            </a:pPr>
            <a:r>
              <a:rPr lang="en-US" dirty="0" smtClean="0"/>
              <a:t>Must be based on a </a:t>
            </a:r>
            <a:r>
              <a:rPr lang="en-US" b="1" dirty="0" smtClean="0"/>
              <a:t>specific individual need.</a:t>
            </a:r>
          </a:p>
          <a:p>
            <a:pPr lvl="1">
              <a:buFont typeface="Wingdings" panose="05000000000000000000" pitchFamily="2" charset="2"/>
              <a:buChar char="Ø"/>
            </a:pPr>
            <a:r>
              <a:rPr lang="en-US" b="1" dirty="0" smtClean="0"/>
              <a:t>Cannot modify or restrict need for physical accessibility ever!</a:t>
            </a:r>
          </a:p>
          <a:p>
            <a:pPr lvl="1">
              <a:buFont typeface="Wingdings" panose="05000000000000000000" pitchFamily="2" charset="2"/>
              <a:buChar char="Ø"/>
            </a:pPr>
            <a:r>
              <a:rPr lang="en-US" dirty="0" smtClean="0"/>
              <a:t>Provider cannot have a </a:t>
            </a:r>
            <a:r>
              <a:rPr lang="en-US" b="1" dirty="0" smtClean="0"/>
              <a:t>‘blanket</a:t>
            </a:r>
            <a:r>
              <a:rPr lang="en-US" dirty="0" smtClean="0"/>
              <a:t>’ restriction for the entire house- it must be based on each person’s individual needs.</a:t>
            </a:r>
          </a:p>
          <a:p>
            <a:pPr lvl="1">
              <a:buFont typeface="Wingdings" panose="05000000000000000000" pitchFamily="2" charset="2"/>
              <a:buChar char="Ø"/>
            </a:pPr>
            <a:r>
              <a:rPr lang="en-US" dirty="0" smtClean="0"/>
              <a:t>Restrictions are a </a:t>
            </a:r>
            <a:r>
              <a:rPr lang="en-US" b="1" dirty="0" smtClean="0"/>
              <a:t>last resort </a:t>
            </a:r>
            <a:r>
              <a:rPr lang="en-US" dirty="0" smtClean="0"/>
              <a:t>and only used after less restrictive interventions have been tried and have failed and are documented in the POC.</a:t>
            </a:r>
          </a:p>
          <a:p>
            <a:pPr lvl="1">
              <a:buFont typeface="Wingdings" panose="05000000000000000000" pitchFamily="2" charset="2"/>
              <a:buChar char="Ø"/>
            </a:pPr>
            <a:r>
              <a:rPr lang="en-US" b="1" dirty="0" smtClean="0"/>
              <a:t>All modifications should be temporary.</a:t>
            </a:r>
          </a:p>
          <a:p>
            <a:pPr lvl="1">
              <a:buFont typeface="Wingdings" panose="05000000000000000000" pitchFamily="2" charset="2"/>
              <a:buChar char="Ø"/>
            </a:pPr>
            <a:r>
              <a:rPr lang="en-US" dirty="0" smtClean="0"/>
              <a:t>Data/documentation should be collected regarding the restriction as it will help the team determine when the modification is no longer needed and if the current restriction is working or not working.</a:t>
            </a:r>
          </a:p>
          <a:p>
            <a:pPr lvl="1">
              <a:buFont typeface="Wingdings" panose="05000000000000000000" pitchFamily="2" charset="2"/>
              <a:buChar char="Ø"/>
            </a:pPr>
            <a:r>
              <a:rPr lang="en-US" dirty="0" smtClean="0"/>
              <a:t>The person needs to give ‘informed consent’ to the restriction and sometimes their guardian might need to also.</a:t>
            </a:r>
          </a:p>
          <a:p>
            <a:pPr lvl="1">
              <a:buFont typeface="Wingdings" panose="05000000000000000000" pitchFamily="2" charset="2"/>
              <a:buChar char="Ø"/>
            </a:pPr>
            <a:r>
              <a:rPr lang="en-US" dirty="0" smtClean="0"/>
              <a:t>The individual must know what it takes to get the restriction removed.</a:t>
            </a:r>
          </a:p>
        </p:txBody>
      </p:sp>
      <p:sp>
        <p:nvSpPr>
          <p:cNvPr id="6" name="Title 5"/>
          <p:cNvSpPr>
            <a:spLocks noGrp="1"/>
          </p:cNvSpPr>
          <p:nvPr>
            <p:ph type="title"/>
          </p:nvPr>
        </p:nvSpPr>
        <p:spPr>
          <a:xfrm>
            <a:off x="838200" y="730918"/>
            <a:ext cx="10515600" cy="632662"/>
          </a:xfrm>
        </p:spPr>
        <p:txBody>
          <a:bodyPr>
            <a:noAutofit/>
          </a:bodyPr>
          <a:lstStyle/>
          <a:p>
            <a:r>
              <a:rPr lang="en-US" b="1" dirty="0" smtClean="0"/>
              <a:t>Rights Modifications/Restrictions</a:t>
            </a:r>
            <a:endParaRPr lang="en-US" b="1" dirty="0"/>
          </a:p>
        </p:txBody>
      </p:sp>
    </p:spTree>
    <p:extLst>
      <p:ext uri="{BB962C8B-B14F-4D97-AF65-F5344CB8AC3E}">
        <p14:creationId xmlns:p14="http://schemas.microsoft.com/office/powerpoint/2010/main" val="1041728484"/>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646E3F5-F701-6A4D-B52D-F6CA5B927446}" type="datetime1">
              <a:rPr lang="en-US" smtClean="0"/>
              <a:t>9/24/2023</a:t>
            </a:fld>
            <a:endParaRPr lang="en-US"/>
          </a:p>
        </p:txBody>
      </p:sp>
      <p:sp>
        <p:nvSpPr>
          <p:cNvPr id="3" name="Footer Placeholder 2"/>
          <p:cNvSpPr>
            <a:spLocks noGrp="1"/>
          </p:cNvSpPr>
          <p:nvPr>
            <p:ph type="ftr" sz="quarter" idx="11"/>
          </p:nvPr>
        </p:nvSpPr>
        <p:spPr/>
        <p:txBody>
          <a:bodyPr/>
          <a:lstStyle/>
          <a:p>
            <a:pPr algn="ctr"/>
            <a:r>
              <a:rPr lang="en-US" dirty="0" smtClean="0"/>
              <a:t>Presentation Name - Edit in Header Footer</a:t>
            </a:r>
            <a:endParaRPr lang="en-US" dirty="0"/>
          </a:p>
        </p:txBody>
      </p:sp>
      <p:sp>
        <p:nvSpPr>
          <p:cNvPr id="4" name="Slide Number Placeholder 3"/>
          <p:cNvSpPr>
            <a:spLocks noGrp="1"/>
          </p:cNvSpPr>
          <p:nvPr>
            <p:ph type="sldNum" sz="quarter" idx="12"/>
          </p:nvPr>
        </p:nvSpPr>
        <p:spPr/>
        <p:txBody>
          <a:bodyPr/>
          <a:lstStyle/>
          <a:p>
            <a:fld id="{4235A44F-0B46-0144-9406-BEEFAFBECA74}" type="slidenum">
              <a:rPr lang="en-US" smtClean="0"/>
              <a:t>42</a:t>
            </a:fld>
            <a:endParaRPr lang="en-US"/>
          </a:p>
        </p:txBody>
      </p:sp>
      <p:sp>
        <p:nvSpPr>
          <p:cNvPr id="5" name="Content Placeholder 4"/>
          <p:cNvSpPr>
            <a:spLocks noGrp="1"/>
          </p:cNvSpPr>
          <p:nvPr>
            <p:ph sz="half" idx="2"/>
          </p:nvPr>
        </p:nvSpPr>
        <p:spPr>
          <a:xfrm>
            <a:off x="838200" y="1276818"/>
            <a:ext cx="10515600" cy="5157523"/>
          </a:xfrm>
        </p:spPr>
        <p:txBody>
          <a:bodyPr>
            <a:normAutofit/>
          </a:bodyPr>
          <a:lstStyle/>
          <a:p>
            <a:pPr marL="0" indent="0">
              <a:buNone/>
            </a:pPr>
            <a:r>
              <a:rPr lang="en-US" b="1" dirty="0"/>
              <a:t>DSP should make sure they understand the POC and what’s to be going on this </a:t>
            </a:r>
            <a:r>
              <a:rPr lang="en-US" b="1" dirty="0" smtClean="0"/>
              <a:t>year for the individual and their role as the DSP! </a:t>
            </a:r>
            <a:endParaRPr lang="en-US" b="1" dirty="0"/>
          </a:p>
          <a:p>
            <a:pPr lvl="1">
              <a:buFont typeface="Wingdings" panose="05000000000000000000" pitchFamily="2" charset="2"/>
              <a:buChar char="Ø"/>
            </a:pPr>
            <a:endParaRPr lang="en-US" dirty="0" smtClean="0"/>
          </a:p>
          <a:p>
            <a:pPr lvl="1">
              <a:buFont typeface="Wingdings" panose="05000000000000000000" pitchFamily="2" charset="2"/>
              <a:buChar char="Ø"/>
            </a:pPr>
            <a:r>
              <a:rPr lang="en-US" dirty="0" smtClean="0"/>
              <a:t>The individual receiving services should be the one directing the meeting and the POC development.</a:t>
            </a:r>
          </a:p>
          <a:p>
            <a:pPr lvl="1">
              <a:buFont typeface="Wingdings" panose="05000000000000000000" pitchFamily="2" charset="2"/>
              <a:buChar char="Ø"/>
            </a:pPr>
            <a:r>
              <a:rPr lang="en-US" dirty="0" smtClean="0"/>
              <a:t>The person can choose who to invite to the meeting and who not to invite.</a:t>
            </a:r>
          </a:p>
          <a:p>
            <a:pPr lvl="1">
              <a:buFont typeface="Wingdings" panose="05000000000000000000" pitchFamily="2" charset="2"/>
              <a:buChar char="Ø"/>
            </a:pPr>
            <a:r>
              <a:rPr lang="en-US" dirty="0" smtClean="0"/>
              <a:t>The person can choose the time and place of the meeting.</a:t>
            </a:r>
          </a:p>
          <a:p>
            <a:pPr lvl="1">
              <a:buFont typeface="Wingdings" panose="05000000000000000000" pitchFamily="2" charset="2"/>
              <a:buChar char="Ø"/>
            </a:pPr>
            <a:r>
              <a:rPr lang="en-US" dirty="0" smtClean="0"/>
              <a:t>The person can choose their own goals to work on for the year.</a:t>
            </a:r>
          </a:p>
          <a:p>
            <a:pPr lvl="1">
              <a:buFont typeface="Wingdings" panose="05000000000000000000" pitchFamily="2" charset="2"/>
              <a:buChar char="Ø"/>
            </a:pPr>
            <a:r>
              <a:rPr lang="en-US" dirty="0" smtClean="0"/>
              <a:t>The Person’s language should be used in the documents and in holding the meeting. (May need an interpreter</a:t>
            </a:r>
            <a:r>
              <a:rPr lang="en-US" dirty="0"/>
              <a:t>)</a:t>
            </a:r>
            <a:r>
              <a:rPr lang="en-US" dirty="0" smtClean="0"/>
              <a:t> </a:t>
            </a:r>
          </a:p>
        </p:txBody>
      </p:sp>
      <p:sp>
        <p:nvSpPr>
          <p:cNvPr id="6" name="Title 5"/>
          <p:cNvSpPr>
            <a:spLocks noGrp="1"/>
          </p:cNvSpPr>
          <p:nvPr>
            <p:ph type="title"/>
          </p:nvPr>
        </p:nvSpPr>
        <p:spPr>
          <a:xfrm>
            <a:off x="838200" y="730918"/>
            <a:ext cx="10515600" cy="568493"/>
          </a:xfrm>
        </p:spPr>
        <p:txBody>
          <a:bodyPr>
            <a:noAutofit/>
          </a:bodyPr>
          <a:lstStyle/>
          <a:p>
            <a:r>
              <a:rPr lang="en-US" b="1" dirty="0" smtClean="0"/>
              <a:t>Plan Of Care (POC) Requirements</a:t>
            </a:r>
            <a:endParaRPr lang="en-US" b="1" dirty="0"/>
          </a:p>
        </p:txBody>
      </p:sp>
    </p:spTree>
    <p:extLst>
      <p:ext uri="{BB962C8B-B14F-4D97-AF65-F5344CB8AC3E}">
        <p14:creationId xmlns:p14="http://schemas.microsoft.com/office/powerpoint/2010/main" val="4269806242"/>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646E3F5-F701-6A4D-B52D-F6CA5B927446}" type="datetime1">
              <a:rPr lang="en-US" smtClean="0"/>
              <a:t>9/24/2023</a:t>
            </a:fld>
            <a:endParaRPr lang="en-US"/>
          </a:p>
        </p:txBody>
      </p:sp>
      <p:sp>
        <p:nvSpPr>
          <p:cNvPr id="3" name="Footer Placeholder 2"/>
          <p:cNvSpPr>
            <a:spLocks noGrp="1"/>
          </p:cNvSpPr>
          <p:nvPr>
            <p:ph type="ftr" sz="quarter" idx="11"/>
          </p:nvPr>
        </p:nvSpPr>
        <p:spPr/>
        <p:txBody>
          <a:bodyPr/>
          <a:lstStyle/>
          <a:p>
            <a:pPr algn="ctr"/>
            <a:r>
              <a:rPr lang="en-US" smtClean="0"/>
              <a:t>Presentation Name - Edit in Header Footer</a:t>
            </a:r>
            <a:endParaRPr lang="en-US" dirty="0"/>
          </a:p>
        </p:txBody>
      </p:sp>
      <p:sp>
        <p:nvSpPr>
          <p:cNvPr id="4" name="Slide Number Placeholder 3"/>
          <p:cNvSpPr>
            <a:spLocks noGrp="1"/>
          </p:cNvSpPr>
          <p:nvPr>
            <p:ph type="sldNum" sz="quarter" idx="12"/>
          </p:nvPr>
        </p:nvSpPr>
        <p:spPr/>
        <p:txBody>
          <a:bodyPr/>
          <a:lstStyle/>
          <a:p>
            <a:fld id="{4235A44F-0B46-0144-9406-BEEFAFBECA74}" type="slidenum">
              <a:rPr lang="en-US" smtClean="0"/>
              <a:t>43</a:t>
            </a:fld>
            <a:endParaRPr lang="en-US"/>
          </a:p>
        </p:txBody>
      </p:sp>
      <p:sp>
        <p:nvSpPr>
          <p:cNvPr id="5" name="Content Placeholder 4"/>
          <p:cNvSpPr>
            <a:spLocks noGrp="1"/>
          </p:cNvSpPr>
          <p:nvPr>
            <p:ph sz="half" idx="2"/>
          </p:nvPr>
        </p:nvSpPr>
        <p:spPr>
          <a:xfrm>
            <a:off x="838200" y="1440761"/>
            <a:ext cx="10360511" cy="4461586"/>
          </a:xfrm>
        </p:spPr>
        <p:txBody>
          <a:bodyPr>
            <a:normAutofit lnSpcReduction="10000"/>
          </a:bodyPr>
          <a:lstStyle/>
          <a:p>
            <a:pPr marL="457200" lvl="1" indent="0">
              <a:buNone/>
            </a:pPr>
            <a:r>
              <a:rPr lang="en-US" b="1" dirty="0"/>
              <a:t>DSP should make sure they understand the POC and what’s to be going on this year for the individual and their role as the DSP! </a:t>
            </a:r>
            <a:endParaRPr lang="en-US" b="1" dirty="0" smtClean="0"/>
          </a:p>
          <a:p>
            <a:pPr marL="457200" lvl="1" indent="0">
              <a:buNone/>
            </a:pPr>
            <a:endParaRPr lang="en-US" dirty="0" smtClean="0"/>
          </a:p>
          <a:p>
            <a:pPr lvl="1">
              <a:buFont typeface="Wingdings" panose="05000000000000000000" pitchFamily="2" charset="2"/>
              <a:buChar char="Ø"/>
            </a:pPr>
            <a:r>
              <a:rPr lang="en-US" dirty="0" smtClean="0"/>
              <a:t>The </a:t>
            </a:r>
            <a:r>
              <a:rPr lang="en-US" dirty="0"/>
              <a:t>POC must be in a format they understand. (may need pictures)</a:t>
            </a:r>
          </a:p>
          <a:p>
            <a:pPr lvl="1">
              <a:buFont typeface="Wingdings" panose="05000000000000000000" pitchFamily="2" charset="2"/>
              <a:buChar char="Ø"/>
            </a:pPr>
            <a:r>
              <a:rPr lang="en-US" dirty="0"/>
              <a:t>The POC should include services that they individual has chosen. </a:t>
            </a:r>
          </a:p>
          <a:p>
            <a:pPr lvl="1">
              <a:buFont typeface="Wingdings" panose="05000000000000000000" pitchFamily="2" charset="2"/>
              <a:buChar char="Ø"/>
            </a:pPr>
            <a:r>
              <a:rPr lang="en-US" dirty="0"/>
              <a:t>The services should be provided by the provider the individual has chosen.</a:t>
            </a:r>
          </a:p>
          <a:p>
            <a:pPr lvl="1">
              <a:buFont typeface="Wingdings" panose="05000000000000000000" pitchFamily="2" charset="2"/>
              <a:buChar char="Ø"/>
            </a:pPr>
            <a:r>
              <a:rPr lang="en-US" dirty="0"/>
              <a:t>The POC should be amended at least annually and progress reviewed quarterly and changes made as needed.</a:t>
            </a:r>
          </a:p>
          <a:p>
            <a:pPr lvl="1">
              <a:buFont typeface="Wingdings" panose="05000000000000000000" pitchFamily="2" charset="2"/>
              <a:buChar char="Ø"/>
            </a:pPr>
            <a:r>
              <a:rPr lang="en-US" dirty="0"/>
              <a:t>POC should include restrictions and modifications and everything that has been attempted to prevent the restriction.</a:t>
            </a:r>
          </a:p>
          <a:p>
            <a:pPr lvl="1">
              <a:buFont typeface="Wingdings" panose="05000000000000000000" pitchFamily="2" charset="2"/>
              <a:buChar char="Ø"/>
            </a:pPr>
            <a:r>
              <a:rPr lang="en-US" b="1" dirty="0"/>
              <a:t>All providers who provide a service should be included in the team meetings and not just asked to sign the budget.</a:t>
            </a:r>
          </a:p>
          <a:p>
            <a:endParaRPr lang="en-US" dirty="0"/>
          </a:p>
        </p:txBody>
      </p:sp>
      <p:sp>
        <p:nvSpPr>
          <p:cNvPr id="6" name="Title 5"/>
          <p:cNvSpPr>
            <a:spLocks noGrp="1"/>
          </p:cNvSpPr>
          <p:nvPr>
            <p:ph type="title"/>
          </p:nvPr>
        </p:nvSpPr>
        <p:spPr>
          <a:xfrm>
            <a:off x="838200" y="730918"/>
            <a:ext cx="10515600" cy="709842"/>
          </a:xfrm>
        </p:spPr>
        <p:txBody>
          <a:bodyPr/>
          <a:lstStyle/>
          <a:p>
            <a:r>
              <a:rPr lang="en-US" b="1" dirty="0"/>
              <a:t>Plan Of Care (POC) </a:t>
            </a:r>
            <a:r>
              <a:rPr lang="en-US" b="1" dirty="0" smtClean="0"/>
              <a:t>Requirements</a:t>
            </a:r>
            <a:endParaRPr lang="en-US" dirty="0"/>
          </a:p>
        </p:txBody>
      </p:sp>
    </p:spTree>
    <p:extLst>
      <p:ext uri="{BB962C8B-B14F-4D97-AF65-F5344CB8AC3E}">
        <p14:creationId xmlns:p14="http://schemas.microsoft.com/office/powerpoint/2010/main" val="3909216556"/>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646E3F5-F701-6A4D-B52D-F6CA5B927446}" type="datetime1">
              <a:rPr lang="en-US" smtClean="0"/>
              <a:t>9/24/2023</a:t>
            </a:fld>
            <a:endParaRPr lang="en-US"/>
          </a:p>
        </p:txBody>
      </p:sp>
      <p:sp>
        <p:nvSpPr>
          <p:cNvPr id="3" name="Footer Placeholder 2"/>
          <p:cNvSpPr>
            <a:spLocks noGrp="1"/>
          </p:cNvSpPr>
          <p:nvPr>
            <p:ph type="ftr" sz="quarter" idx="11"/>
          </p:nvPr>
        </p:nvSpPr>
        <p:spPr/>
        <p:txBody>
          <a:bodyPr/>
          <a:lstStyle/>
          <a:p>
            <a:pPr algn="ctr"/>
            <a:r>
              <a:rPr lang="en-US" smtClean="0"/>
              <a:t>Presentation Name - Edit in Header Footer</a:t>
            </a:r>
            <a:endParaRPr lang="en-US" dirty="0"/>
          </a:p>
        </p:txBody>
      </p:sp>
      <p:sp>
        <p:nvSpPr>
          <p:cNvPr id="4" name="Slide Number Placeholder 3"/>
          <p:cNvSpPr>
            <a:spLocks noGrp="1"/>
          </p:cNvSpPr>
          <p:nvPr>
            <p:ph type="sldNum" sz="quarter" idx="12"/>
          </p:nvPr>
        </p:nvSpPr>
        <p:spPr/>
        <p:txBody>
          <a:bodyPr/>
          <a:lstStyle/>
          <a:p>
            <a:fld id="{4235A44F-0B46-0144-9406-BEEFAFBECA74}" type="slidenum">
              <a:rPr lang="en-US" smtClean="0"/>
              <a:t>44</a:t>
            </a:fld>
            <a:endParaRPr lang="en-US"/>
          </a:p>
        </p:txBody>
      </p:sp>
      <p:sp>
        <p:nvSpPr>
          <p:cNvPr id="5" name="Content Placeholder 4"/>
          <p:cNvSpPr>
            <a:spLocks noGrp="1"/>
          </p:cNvSpPr>
          <p:nvPr>
            <p:ph sz="half" idx="2"/>
          </p:nvPr>
        </p:nvSpPr>
        <p:spPr>
          <a:xfrm>
            <a:off x="838200" y="1366221"/>
            <a:ext cx="10515600" cy="4840941"/>
          </a:xfrm>
        </p:spPr>
        <p:txBody>
          <a:bodyPr>
            <a:normAutofit fontScale="92500" lnSpcReduction="10000"/>
          </a:bodyPr>
          <a:lstStyle/>
          <a:p>
            <a:pPr>
              <a:buFont typeface="Wingdings" panose="05000000000000000000" pitchFamily="2" charset="2"/>
              <a:buChar char="Ø"/>
            </a:pPr>
            <a:r>
              <a:rPr lang="en-US" dirty="0" smtClean="0"/>
              <a:t>DSPs support individual’s to live the lives they want to live and to support them in contributing to their communities.</a:t>
            </a:r>
          </a:p>
          <a:p>
            <a:pPr>
              <a:buFont typeface="Wingdings" panose="05000000000000000000" pitchFamily="2" charset="2"/>
              <a:buChar char="Ø"/>
            </a:pPr>
            <a:r>
              <a:rPr lang="en-US" dirty="0" smtClean="0"/>
              <a:t>DSPs help the individual(s) they support to have a ‘voice’!</a:t>
            </a:r>
          </a:p>
          <a:p>
            <a:pPr>
              <a:buFont typeface="Wingdings" panose="05000000000000000000" pitchFamily="2" charset="2"/>
              <a:buChar char="Ø"/>
            </a:pPr>
            <a:r>
              <a:rPr lang="en-US" dirty="0" smtClean="0"/>
              <a:t>DSPs </a:t>
            </a:r>
            <a:r>
              <a:rPr lang="en-US" dirty="0"/>
              <a:t>should record </a:t>
            </a:r>
            <a:r>
              <a:rPr lang="en-US" dirty="0" smtClean="0"/>
              <a:t>in </a:t>
            </a:r>
            <a:r>
              <a:rPr lang="en-US" dirty="0"/>
              <a:t>the daily </a:t>
            </a:r>
            <a:r>
              <a:rPr lang="en-US" dirty="0" smtClean="0"/>
              <a:t>notes/activity sheet </a:t>
            </a:r>
            <a:r>
              <a:rPr lang="en-US" dirty="0"/>
              <a:t>valuable </a:t>
            </a:r>
            <a:r>
              <a:rPr lang="en-US" dirty="0" smtClean="0"/>
              <a:t>information that can be used to better support the person and at the end of the quarter a summary can be created that should identify the following:</a:t>
            </a:r>
          </a:p>
          <a:p>
            <a:pPr lvl="1">
              <a:buFont typeface="Wingdings" panose="05000000000000000000" pitchFamily="2" charset="2"/>
              <a:buChar char="§"/>
            </a:pPr>
            <a:r>
              <a:rPr lang="en-US" dirty="0" smtClean="0"/>
              <a:t>What did we try?  </a:t>
            </a:r>
          </a:p>
          <a:p>
            <a:pPr lvl="1">
              <a:buFont typeface="Wingdings" panose="05000000000000000000" pitchFamily="2" charset="2"/>
              <a:buChar char="§"/>
            </a:pPr>
            <a:r>
              <a:rPr lang="en-US" dirty="0" smtClean="0"/>
              <a:t>What did we learn? </a:t>
            </a:r>
          </a:p>
          <a:p>
            <a:pPr lvl="1">
              <a:buFont typeface="Wingdings" panose="05000000000000000000" pitchFamily="2" charset="2"/>
              <a:buChar char="§"/>
            </a:pPr>
            <a:r>
              <a:rPr lang="en-US" dirty="0" smtClean="0"/>
              <a:t>What are we pleased with? </a:t>
            </a:r>
          </a:p>
          <a:p>
            <a:pPr lvl="1">
              <a:buFont typeface="Wingdings" panose="05000000000000000000" pitchFamily="2" charset="2"/>
              <a:buChar char="§"/>
            </a:pPr>
            <a:r>
              <a:rPr lang="en-US" dirty="0" smtClean="0"/>
              <a:t>What are we concerned about?  </a:t>
            </a:r>
          </a:p>
          <a:p>
            <a:pPr lvl="1">
              <a:buFont typeface="Wingdings" panose="05000000000000000000" pitchFamily="2" charset="2"/>
              <a:buChar char="§"/>
            </a:pPr>
            <a:r>
              <a:rPr lang="en-US" dirty="0" smtClean="0"/>
              <a:t>What will we try next?</a:t>
            </a:r>
          </a:p>
          <a:p>
            <a:pPr lvl="1">
              <a:buFont typeface="Wingdings" panose="05000000000000000000" pitchFamily="2" charset="2"/>
              <a:buChar char="§"/>
            </a:pPr>
            <a:r>
              <a:rPr lang="en-US" dirty="0" smtClean="0"/>
              <a:t>What needs to change?</a:t>
            </a:r>
          </a:p>
          <a:p>
            <a:pPr lvl="1">
              <a:buFont typeface="Wingdings" panose="05000000000000000000" pitchFamily="2" charset="2"/>
              <a:buChar char="§"/>
            </a:pPr>
            <a:r>
              <a:rPr lang="en-US" dirty="0" smtClean="0"/>
              <a:t>What needs to stay the same?</a:t>
            </a:r>
            <a:r>
              <a:rPr lang="en-US" dirty="0"/>
              <a:t/>
            </a:r>
            <a:br>
              <a:rPr lang="en-US" dirty="0"/>
            </a:br>
            <a:endParaRPr lang="en-US" dirty="0" smtClean="0"/>
          </a:p>
          <a:p>
            <a:pPr lvl="1"/>
            <a:endParaRPr lang="en-US" dirty="0"/>
          </a:p>
          <a:p>
            <a:pPr lvl="1"/>
            <a:endParaRPr lang="en-US" dirty="0" smtClean="0"/>
          </a:p>
          <a:p>
            <a:pPr lvl="1"/>
            <a:endParaRPr lang="en-US" dirty="0"/>
          </a:p>
          <a:p>
            <a:pPr lvl="1"/>
            <a:endParaRPr lang="en-US" dirty="0" smtClean="0"/>
          </a:p>
          <a:p>
            <a:pPr lvl="1"/>
            <a:endParaRPr lang="en-US" dirty="0" smtClean="0"/>
          </a:p>
          <a:p>
            <a:pPr marL="0" indent="0">
              <a:buNone/>
            </a:pPr>
            <a:endParaRPr lang="en-US" dirty="0"/>
          </a:p>
        </p:txBody>
      </p:sp>
      <p:sp>
        <p:nvSpPr>
          <p:cNvPr id="6" name="Title 5"/>
          <p:cNvSpPr>
            <a:spLocks noGrp="1"/>
          </p:cNvSpPr>
          <p:nvPr>
            <p:ph type="title"/>
          </p:nvPr>
        </p:nvSpPr>
        <p:spPr>
          <a:xfrm>
            <a:off x="838200" y="730918"/>
            <a:ext cx="10515600" cy="635303"/>
          </a:xfrm>
        </p:spPr>
        <p:txBody>
          <a:bodyPr>
            <a:noAutofit/>
          </a:bodyPr>
          <a:lstStyle/>
          <a:p>
            <a:r>
              <a:rPr lang="en-US" b="1" dirty="0" smtClean="0"/>
              <a:t>DSPs Role in Documentation for POC and Goals </a:t>
            </a:r>
            <a:endParaRPr lang="en-US" b="1" dirty="0"/>
          </a:p>
        </p:txBody>
      </p:sp>
    </p:spTree>
    <p:extLst>
      <p:ext uri="{BB962C8B-B14F-4D97-AF65-F5344CB8AC3E}">
        <p14:creationId xmlns:p14="http://schemas.microsoft.com/office/powerpoint/2010/main" val="2301166076"/>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646E3F5-F701-6A4D-B52D-F6CA5B927446}" type="datetime1">
              <a:rPr lang="en-US" smtClean="0"/>
              <a:t>9/24/2023</a:t>
            </a:fld>
            <a:endParaRPr lang="en-US"/>
          </a:p>
        </p:txBody>
      </p:sp>
      <p:sp>
        <p:nvSpPr>
          <p:cNvPr id="3" name="Footer Placeholder 2"/>
          <p:cNvSpPr>
            <a:spLocks noGrp="1"/>
          </p:cNvSpPr>
          <p:nvPr>
            <p:ph type="ftr" sz="quarter" idx="11"/>
          </p:nvPr>
        </p:nvSpPr>
        <p:spPr/>
        <p:txBody>
          <a:bodyPr/>
          <a:lstStyle/>
          <a:p>
            <a:pPr algn="ctr"/>
            <a:r>
              <a:rPr lang="en-US" smtClean="0"/>
              <a:t>Presentation Name - Edit in Header Footer</a:t>
            </a:r>
            <a:endParaRPr lang="en-US" dirty="0"/>
          </a:p>
        </p:txBody>
      </p:sp>
      <p:sp>
        <p:nvSpPr>
          <p:cNvPr id="4" name="Slide Number Placeholder 3"/>
          <p:cNvSpPr>
            <a:spLocks noGrp="1"/>
          </p:cNvSpPr>
          <p:nvPr>
            <p:ph type="sldNum" sz="quarter" idx="12"/>
          </p:nvPr>
        </p:nvSpPr>
        <p:spPr/>
        <p:txBody>
          <a:bodyPr/>
          <a:lstStyle/>
          <a:p>
            <a:fld id="{4235A44F-0B46-0144-9406-BEEFAFBECA74}" type="slidenum">
              <a:rPr lang="en-US" smtClean="0"/>
              <a:t>45</a:t>
            </a:fld>
            <a:endParaRPr lang="en-US"/>
          </a:p>
        </p:txBody>
      </p:sp>
      <p:sp>
        <p:nvSpPr>
          <p:cNvPr id="5" name="Content Placeholder 4"/>
          <p:cNvSpPr>
            <a:spLocks noGrp="1"/>
          </p:cNvSpPr>
          <p:nvPr>
            <p:ph sz="half" idx="2"/>
          </p:nvPr>
        </p:nvSpPr>
        <p:spPr>
          <a:xfrm>
            <a:off x="838200" y="1807285"/>
            <a:ext cx="10515600" cy="4421392"/>
          </a:xfrm>
        </p:spPr>
        <p:txBody>
          <a:bodyPr>
            <a:normAutofit/>
          </a:bodyPr>
          <a:lstStyle/>
          <a:p>
            <a:pPr>
              <a:buFont typeface="Wingdings" panose="05000000000000000000" pitchFamily="2" charset="2"/>
              <a:buChar char="Ø"/>
            </a:pPr>
            <a:r>
              <a:rPr lang="en-US" dirty="0" smtClean="0"/>
              <a:t>DSP should document daily and include how choices of activities were given and what choices the individual chose to do. (activity sheet)</a:t>
            </a:r>
          </a:p>
          <a:p>
            <a:pPr>
              <a:buFont typeface="Wingdings" panose="05000000000000000000" pitchFamily="2" charset="2"/>
              <a:buChar char="Ø"/>
            </a:pPr>
            <a:r>
              <a:rPr lang="en-US" dirty="0" smtClean="0"/>
              <a:t>Activities should be noted if they were in the community or the setting in which it took place.</a:t>
            </a:r>
          </a:p>
          <a:p>
            <a:pPr>
              <a:buFont typeface="Wingdings" panose="05000000000000000000" pitchFamily="2" charset="2"/>
              <a:buChar char="Ø"/>
            </a:pPr>
            <a:r>
              <a:rPr lang="en-US" dirty="0" smtClean="0"/>
              <a:t>DSP should document the times of the activities in the community.</a:t>
            </a:r>
          </a:p>
          <a:p>
            <a:pPr>
              <a:buFont typeface="Wingdings" panose="05000000000000000000" pitchFamily="2" charset="2"/>
              <a:buChar char="Ø"/>
            </a:pPr>
            <a:r>
              <a:rPr lang="en-US" dirty="0" smtClean="0"/>
              <a:t>DSP should document if the person liked/disliked the activity and how do you know this.</a:t>
            </a:r>
          </a:p>
        </p:txBody>
      </p:sp>
      <p:sp>
        <p:nvSpPr>
          <p:cNvPr id="6" name="Title 5"/>
          <p:cNvSpPr>
            <a:spLocks noGrp="1"/>
          </p:cNvSpPr>
          <p:nvPr>
            <p:ph type="title"/>
          </p:nvPr>
        </p:nvSpPr>
        <p:spPr>
          <a:xfrm>
            <a:off x="838200" y="602427"/>
            <a:ext cx="10515600" cy="1204857"/>
          </a:xfrm>
        </p:spPr>
        <p:txBody>
          <a:bodyPr>
            <a:noAutofit/>
          </a:bodyPr>
          <a:lstStyle/>
          <a:p>
            <a:r>
              <a:rPr lang="en-US" b="1" dirty="0" smtClean="0"/>
              <a:t>DSPs Role in Documentation for the POC and Goals</a:t>
            </a:r>
            <a:endParaRPr lang="en-US" b="1" dirty="0"/>
          </a:p>
        </p:txBody>
      </p:sp>
    </p:spTree>
    <p:extLst>
      <p:ext uri="{BB962C8B-B14F-4D97-AF65-F5344CB8AC3E}">
        <p14:creationId xmlns:p14="http://schemas.microsoft.com/office/powerpoint/2010/main" val="3359808123"/>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646E3F5-F701-6A4D-B52D-F6CA5B927446}" type="datetime1">
              <a:rPr lang="en-US" smtClean="0"/>
              <a:t>9/24/2023</a:t>
            </a:fld>
            <a:endParaRPr lang="en-US"/>
          </a:p>
        </p:txBody>
      </p:sp>
      <p:sp>
        <p:nvSpPr>
          <p:cNvPr id="3" name="Footer Placeholder 2"/>
          <p:cNvSpPr>
            <a:spLocks noGrp="1"/>
          </p:cNvSpPr>
          <p:nvPr>
            <p:ph type="ftr" sz="quarter" idx="11"/>
          </p:nvPr>
        </p:nvSpPr>
        <p:spPr/>
        <p:txBody>
          <a:bodyPr/>
          <a:lstStyle/>
          <a:p>
            <a:pPr algn="ctr"/>
            <a:r>
              <a:rPr lang="en-US" smtClean="0"/>
              <a:t>Presentation Name - Edit in Header Footer</a:t>
            </a:r>
            <a:endParaRPr lang="en-US" dirty="0"/>
          </a:p>
        </p:txBody>
      </p:sp>
      <p:sp>
        <p:nvSpPr>
          <p:cNvPr id="4" name="Slide Number Placeholder 3"/>
          <p:cNvSpPr>
            <a:spLocks noGrp="1"/>
          </p:cNvSpPr>
          <p:nvPr>
            <p:ph type="sldNum" sz="quarter" idx="12"/>
          </p:nvPr>
        </p:nvSpPr>
        <p:spPr/>
        <p:txBody>
          <a:bodyPr/>
          <a:lstStyle/>
          <a:p>
            <a:fld id="{4235A44F-0B46-0144-9406-BEEFAFBECA74}" type="slidenum">
              <a:rPr lang="en-US" smtClean="0"/>
              <a:t>46</a:t>
            </a:fld>
            <a:endParaRPr lang="en-US"/>
          </a:p>
        </p:txBody>
      </p:sp>
      <p:sp>
        <p:nvSpPr>
          <p:cNvPr id="5" name="Content Placeholder 4"/>
          <p:cNvSpPr>
            <a:spLocks noGrp="1"/>
          </p:cNvSpPr>
          <p:nvPr>
            <p:ph sz="half" idx="2"/>
          </p:nvPr>
        </p:nvSpPr>
        <p:spPr/>
        <p:txBody>
          <a:bodyPr/>
          <a:lstStyle/>
          <a:p>
            <a:pPr>
              <a:buFont typeface="Wingdings" panose="05000000000000000000" pitchFamily="2" charset="2"/>
              <a:buChar char="Ø"/>
            </a:pPr>
            <a:r>
              <a:rPr lang="en-US" dirty="0"/>
              <a:t>DSP should discuss any other things out of the ordinary that took place or things that were discovered/explored that the individual had not tried before.</a:t>
            </a:r>
          </a:p>
          <a:p>
            <a:pPr>
              <a:buFont typeface="Wingdings" panose="05000000000000000000" pitchFamily="2" charset="2"/>
              <a:buChar char="Ø"/>
            </a:pPr>
            <a:r>
              <a:rPr lang="en-US" dirty="0"/>
              <a:t>Documentation should be done for the individual and not as a group.  </a:t>
            </a:r>
          </a:p>
          <a:p>
            <a:pPr>
              <a:buFont typeface="Wingdings" panose="05000000000000000000" pitchFamily="2" charset="2"/>
              <a:buChar char="Ø"/>
            </a:pPr>
            <a:r>
              <a:rPr lang="en-US" dirty="0"/>
              <a:t>Tracking of activities should be individualized and not as a group.</a:t>
            </a:r>
          </a:p>
          <a:p>
            <a:endParaRPr lang="en-US" dirty="0"/>
          </a:p>
          <a:p>
            <a:endParaRPr lang="en-US" dirty="0"/>
          </a:p>
        </p:txBody>
      </p:sp>
      <p:sp>
        <p:nvSpPr>
          <p:cNvPr id="6" name="Title 5"/>
          <p:cNvSpPr>
            <a:spLocks noGrp="1"/>
          </p:cNvSpPr>
          <p:nvPr>
            <p:ph type="title"/>
          </p:nvPr>
        </p:nvSpPr>
        <p:spPr/>
        <p:txBody>
          <a:bodyPr>
            <a:noAutofit/>
          </a:bodyPr>
          <a:lstStyle/>
          <a:p>
            <a:r>
              <a:rPr lang="en-US" b="1" dirty="0"/>
              <a:t>DSPs Role in Documentation for the POC and Goals</a:t>
            </a:r>
            <a:endParaRPr lang="en-US" dirty="0"/>
          </a:p>
        </p:txBody>
      </p:sp>
    </p:spTree>
    <p:extLst>
      <p:ext uri="{BB962C8B-B14F-4D97-AF65-F5344CB8AC3E}">
        <p14:creationId xmlns:p14="http://schemas.microsoft.com/office/powerpoint/2010/main" val="115215117"/>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646E3F5-F701-6A4D-B52D-F6CA5B927446}" type="datetime1">
              <a:rPr lang="en-US" smtClean="0"/>
              <a:t>9/24/2023</a:t>
            </a:fld>
            <a:endParaRPr lang="en-US"/>
          </a:p>
        </p:txBody>
      </p:sp>
      <p:sp>
        <p:nvSpPr>
          <p:cNvPr id="3" name="Footer Placeholder 2"/>
          <p:cNvSpPr>
            <a:spLocks noGrp="1"/>
          </p:cNvSpPr>
          <p:nvPr>
            <p:ph type="ftr" sz="quarter" idx="11"/>
          </p:nvPr>
        </p:nvSpPr>
        <p:spPr/>
        <p:txBody>
          <a:bodyPr/>
          <a:lstStyle/>
          <a:p>
            <a:pPr algn="ctr"/>
            <a:r>
              <a:rPr lang="en-US" smtClean="0"/>
              <a:t>Presentation Name - Edit in Header Footer</a:t>
            </a:r>
            <a:endParaRPr lang="en-US" dirty="0"/>
          </a:p>
        </p:txBody>
      </p:sp>
      <p:sp>
        <p:nvSpPr>
          <p:cNvPr id="4" name="Slide Number Placeholder 3"/>
          <p:cNvSpPr>
            <a:spLocks noGrp="1"/>
          </p:cNvSpPr>
          <p:nvPr>
            <p:ph type="sldNum" sz="quarter" idx="12"/>
          </p:nvPr>
        </p:nvSpPr>
        <p:spPr/>
        <p:txBody>
          <a:bodyPr/>
          <a:lstStyle/>
          <a:p>
            <a:fld id="{4235A44F-0B46-0144-9406-BEEFAFBECA74}" type="slidenum">
              <a:rPr lang="en-US" smtClean="0"/>
              <a:t>47</a:t>
            </a:fld>
            <a:endParaRPr lang="en-US" dirty="0"/>
          </a:p>
        </p:txBody>
      </p:sp>
      <p:graphicFrame>
        <p:nvGraphicFramePr>
          <p:cNvPr id="8" name="Table 7"/>
          <p:cNvGraphicFramePr>
            <a:graphicFrameLocks noGrp="1"/>
          </p:cNvGraphicFramePr>
          <p:nvPr>
            <p:extLst>
              <p:ext uri="{D42A27DB-BD31-4B8C-83A1-F6EECF244321}">
                <p14:modId xmlns:p14="http://schemas.microsoft.com/office/powerpoint/2010/main" val="3294687345"/>
              </p:ext>
            </p:extLst>
          </p:nvPr>
        </p:nvGraphicFramePr>
        <p:xfrm>
          <a:off x="935916" y="1322143"/>
          <a:ext cx="10252037" cy="4863504"/>
        </p:xfrm>
        <a:graphic>
          <a:graphicData uri="http://schemas.openxmlformats.org/drawingml/2006/table">
            <a:tbl>
              <a:tblPr firstRow="1" firstCol="1" bandRow="1">
                <a:tableStyleId>{5C22544A-7EE6-4342-B048-85BDC9FD1C3A}</a:tableStyleId>
              </a:tblPr>
              <a:tblGrid>
                <a:gridCol w="548580">
                  <a:extLst>
                    <a:ext uri="{9D8B030D-6E8A-4147-A177-3AD203B41FA5}">
                      <a16:colId xmlns:a16="http://schemas.microsoft.com/office/drawing/2014/main" val="3195212445"/>
                    </a:ext>
                  </a:extLst>
                </a:gridCol>
                <a:gridCol w="549293">
                  <a:extLst>
                    <a:ext uri="{9D8B030D-6E8A-4147-A177-3AD203B41FA5}">
                      <a16:colId xmlns:a16="http://schemas.microsoft.com/office/drawing/2014/main" val="707180781"/>
                    </a:ext>
                  </a:extLst>
                </a:gridCol>
                <a:gridCol w="3421858">
                  <a:extLst>
                    <a:ext uri="{9D8B030D-6E8A-4147-A177-3AD203B41FA5}">
                      <a16:colId xmlns:a16="http://schemas.microsoft.com/office/drawing/2014/main" val="1618757638"/>
                    </a:ext>
                  </a:extLst>
                </a:gridCol>
                <a:gridCol w="1081486">
                  <a:extLst>
                    <a:ext uri="{9D8B030D-6E8A-4147-A177-3AD203B41FA5}">
                      <a16:colId xmlns:a16="http://schemas.microsoft.com/office/drawing/2014/main" val="2266516448"/>
                    </a:ext>
                  </a:extLst>
                </a:gridCol>
                <a:gridCol w="1081486">
                  <a:extLst>
                    <a:ext uri="{9D8B030D-6E8A-4147-A177-3AD203B41FA5}">
                      <a16:colId xmlns:a16="http://schemas.microsoft.com/office/drawing/2014/main" val="1708817445"/>
                    </a:ext>
                  </a:extLst>
                </a:gridCol>
                <a:gridCol w="1211151">
                  <a:extLst>
                    <a:ext uri="{9D8B030D-6E8A-4147-A177-3AD203B41FA5}">
                      <a16:colId xmlns:a16="http://schemas.microsoft.com/office/drawing/2014/main" val="3769273264"/>
                    </a:ext>
                  </a:extLst>
                </a:gridCol>
                <a:gridCol w="1147032">
                  <a:extLst>
                    <a:ext uri="{9D8B030D-6E8A-4147-A177-3AD203B41FA5}">
                      <a16:colId xmlns:a16="http://schemas.microsoft.com/office/drawing/2014/main" val="3937569370"/>
                    </a:ext>
                  </a:extLst>
                </a:gridCol>
                <a:gridCol w="1211151">
                  <a:extLst>
                    <a:ext uri="{9D8B030D-6E8A-4147-A177-3AD203B41FA5}">
                      <a16:colId xmlns:a16="http://schemas.microsoft.com/office/drawing/2014/main" val="4216343019"/>
                    </a:ext>
                  </a:extLst>
                </a:gridCol>
              </a:tblGrid>
              <a:tr h="561117">
                <a:tc>
                  <a:txBody>
                    <a:bodyPr/>
                    <a:lstStyle/>
                    <a:p>
                      <a:pPr marL="0" marR="0" algn="ctr">
                        <a:lnSpc>
                          <a:spcPct val="115000"/>
                        </a:lnSpc>
                        <a:spcBef>
                          <a:spcPts val="0"/>
                        </a:spcBef>
                        <a:spcAft>
                          <a:spcPts val="0"/>
                        </a:spcAft>
                      </a:pPr>
                      <a:r>
                        <a:rPr lang="en-US" sz="1000">
                          <a:effectLst/>
                        </a:rPr>
                        <a:t>Onsite</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15000"/>
                        </a:lnSpc>
                        <a:spcBef>
                          <a:spcPts val="0"/>
                        </a:spcBef>
                        <a:spcAft>
                          <a:spcPts val="0"/>
                        </a:spcAft>
                      </a:pPr>
                      <a:r>
                        <a:rPr lang="en-US" sz="1000" dirty="0" err="1">
                          <a:effectLst/>
                        </a:rPr>
                        <a:t>Comm</a:t>
                      </a:r>
                      <a:r>
                        <a:rPr lang="en-US" sz="1000" dirty="0">
                          <a:effectLst/>
                        </a:rPr>
                        <a:t>-unity</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15000"/>
                        </a:lnSpc>
                        <a:spcBef>
                          <a:spcPts val="0"/>
                        </a:spcBef>
                        <a:spcAft>
                          <a:spcPts val="0"/>
                        </a:spcAft>
                      </a:pPr>
                      <a:r>
                        <a:rPr lang="en-US" sz="1400" dirty="0" smtClean="0">
                          <a:effectLst/>
                        </a:rPr>
                        <a:t>Activity  </a:t>
                      </a:r>
                      <a:r>
                        <a:rPr lang="en-US" sz="1400" dirty="0">
                          <a:effectLst/>
                        </a:rPr>
                        <a:t>Choice</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15000"/>
                        </a:lnSpc>
                        <a:spcBef>
                          <a:spcPts val="0"/>
                        </a:spcBef>
                        <a:spcAft>
                          <a:spcPts val="0"/>
                        </a:spcAft>
                      </a:pPr>
                      <a:r>
                        <a:rPr lang="en-US" sz="1400" dirty="0">
                          <a:effectLst/>
                        </a:rPr>
                        <a:t>Monday</a:t>
                      </a:r>
                      <a:endParaRPr lang="en-US" sz="1100" dirty="0">
                        <a:effectLst/>
                      </a:endParaRPr>
                    </a:p>
                    <a:p>
                      <a:pPr marL="0" marR="0" algn="ctr">
                        <a:lnSpc>
                          <a:spcPct val="115000"/>
                        </a:lnSpc>
                        <a:spcBef>
                          <a:spcPts val="0"/>
                        </a:spcBef>
                        <a:spcAft>
                          <a:spcPts val="0"/>
                        </a:spcAft>
                      </a:pPr>
                      <a:r>
                        <a:rPr lang="en-US" sz="1400" dirty="0">
                          <a:effectLst/>
                        </a:rPr>
                        <a:t>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15000"/>
                        </a:lnSpc>
                        <a:spcBef>
                          <a:spcPts val="0"/>
                        </a:spcBef>
                        <a:spcAft>
                          <a:spcPts val="0"/>
                        </a:spcAft>
                      </a:pPr>
                      <a:r>
                        <a:rPr lang="en-US" sz="1400" dirty="0">
                          <a:effectLst/>
                        </a:rPr>
                        <a:t>Tuesday</a:t>
                      </a:r>
                      <a:endParaRPr lang="en-US" sz="1100" dirty="0">
                        <a:effectLst/>
                      </a:endParaRPr>
                    </a:p>
                    <a:p>
                      <a:pPr marL="0" marR="0" algn="ctr">
                        <a:lnSpc>
                          <a:spcPct val="115000"/>
                        </a:lnSpc>
                        <a:spcBef>
                          <a:spcPts val="0"/>
                        </a:spcBef>
                        <a:spcAft>
                          <a:spcPts val="0"/>
                        </a:spcAft>
                      </a:pPr>
                      <a:r>
                        <a:rPr lang="en-US" sz="1400" dirty="0">
                          <a:effectLst/>
                        </a:rPr>
                        <a:t>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15000"/>
                        </a:lnSpc>
                        <a:spcBef>
                          <a:spcPts val="0"/>
                        </a:spcBef>
                        <a:spcAft>
                          <a:spcPts val="0"/>
                        </a:spcAft>
                      </a:pPr>
                      <a:r>
                        <a:rPr lang="en-US" sz="1400">
                          <a:effectLst/>
                        </a:rPr>
                        <a:t>Wednesday</a:t>
                      </a:r>
                      <a:endParaRPr lang="en-US" sz="1100">
                        <a:effectLst/>
                      </a:endParaRPr>
                    </a:p>
                    <a:p>
                      <a:pPr marL="0" marR="0" algn="ctr">
                        <a:lnSpc>
                          <a:spcPct val="115000"/>
                        </a:lnSpc>
                        <a:spcBef>
                          <a:spcPts val="0"/>
                        </a:spcBef>
                        <a:spcAft>
                          <a:spcPts val="0"/>
                        </a:spcAft>
                      </a:pPr>
                      <a:r>
                        <a:rPr lang="en-US" sz="1400">
                          <a:effectLst/>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15000"/>
                        </a:lnSpc>
                        <a:spcBef>
                          <a:spcPts val="0"/>
                        </a:spcBef>
                        <a:spcAft>
                          <a:spcPts val="0"/>
                        </a:spcAft>
                      </a:pPr>
                      <a:r>
                        <a:rPr lang="en-US" sz="1400">
                          <a:effectLst/>
                        </a:rPr>
                        <a:t>Thursday</a:t>
                      </a:r>
                      <a:endParaRPr lang="en-US" sz="1100">
                        <a:effectLst/>
                      </a:endParaRPr>
                    </a:p>
                    <a:p>
                      <a:pPr marL="0" marR="0" algn="ctr">
                        <a:lnSpc>
                          <a:spcPct val="115000"/>
                        </a:lnSpc>
                        <a:spcBef>
                          <a:spcPts val="0"/>
                        </a:spcBef>
                        <a:spcAft>
                          <a:spcPts val="0"/>
                        </a:spcAft>
                      </a:pPr>
                      <a:r>
                        <a:rPr lang="en-US" sz="1400">
                          <a:effectLst/>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15000"/>
                        </a:lnSpc>
                        <a:spcBef>
                          <a:spcPts val="0"/>
                        </a:spcBef>
                        <a:spcAft>
                          <a:spcPts val="0"/>
                        </a:spcAft>
                      </a:pPr>
                      <a:r>
                        <a:rPr lang="en-US" sz="1400">
                          <a:effectLst/>
                        </a:rPr>
                        <a:t>Friday</a:t>
                      </a:r>
                      <a:endParaRPr lang="en-US" sz="1100">
                        <a:effectLst/>
                      </a:endParaRPr>
                    </a:p>
                    <a:p>
                      <a:pPr marL="0" marR="0" algn="ctr">
                        <a:lnSpc>
                          <a:spcPct val="115000"/>
                        </a:lnSpc>
                        <a:spcBef>
                          <a:spcPts val="0"/>
                        </a:spcBef>
                        <a:spcAft>
                          <a:spcPts val="0"/>
                        </a:spcAft>
                      </a:pPr>
                      <a:r>
                        <a:rPr lang="en-US" sz="1400">
                          <a:effectLst/>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888133592"/>
                  </a:ext>
                </a:extLst>
              </a:tr>
              <a:tr h="213794">
                <a:tc>
                  <a:txBody>
                    <a:bodyPr/>
                    <a:lstStyle/>
                    <a:p>
                      <a:pPr marL="0" marR="0" algn="l">
                        <a:lnSpc>
                          <a:spcPct val="115000"/>
                        </a:lnSpc>
                        <a:spcBef>
                          <a:spcPts val="0"/>
                        </a:spcBef>
                        <a:spcAft>
                          <a:spcPts val="0"/>
                        </a:spcAft>
                      </a:pPr>
                      <a:r>
                        <a:rPr lang="en-US" sz="1100">
                          <a:effectLst/>
                        </a:rPr>
                        <a:t>X</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l">
                        <a:lnSpc>
                          <a:spcPct val="115000"/>
                        </a:lnSpc>
                        <a:spcBef>
                          <a:spcPts val="0"/>
                        </a:spcBef>
                        <a:spcAft>
                          <a:spcPts val="0"/>
                        </a:spcAft>
                      </a:pPr>
                      <a:r>
                        <a:rPr lang="en-US" sz="1100">
                          <a:effectLst/>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l">
                        <a:lnSpc>
                          <a:spcPct val="115000"/>
                        </a:lnSpc>
                        <a:spcBef>
                          <a:spcPts val="0"/>
                        </a:spcBef>
                        <a:spcAft>
                          <a:spcPts val="0"/>
                        </a:spcAft>
                      </a:pPr>
                      <a:r>
                        <a:rPr lang="en-US" sz="1100">
                          <a:effectLst/>
                        </a:rPr>
                        <a:t>Work out – walk on the treadmill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l">
                        <a:lnSpc>
                          <a:spcPct val="115000"/>
                        </a:lnSpc>
                        <a:spcBef>
                          <a:spcPts val="0"/>
                        </a:spcBef>
                        <a:spcAft>
                          <a:spcPts val="0"/>
                        </a:spcAft>
                      </a:pPr>
                      <a:r>
                        <a:rPr lang="en-US" sz="1100">
                          <a:effectLst/>
                        </a:rPr>
                        <a:t>X</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l">
                        <a:lnSpc>
                          <a:spcPct val="115000"/>
                        </a:lnSpc>
                        <a:spcBef>
                          <a:spcPts val="0"/>
                        </a:spcBef>
                        <a:spcAft>
                          <a:spcPts val="0"/>
                        </a:spcAft>
                      </a:pPr>
                      <a:r>
                        <a:rPr lang="en-US" sz="1100">
                          <a:effectLst/>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l">
                        <a:lnSpc>
                          <a:spcPct val="115000"/>
                        </a:lnSpc>
                        <a:spcBef>
                          <a:spcPts val="0"/>
                        </a:spcBef>
                        <a:spcAft>
                          <a:spcPts val="0"/>
                        </a:spcAft>
                      </a:pPr>
                      <a:r>
                        <a:rPr lang="en-US" sz="1100">
                          <a:effectLst/>
                        </a:rPr>
                        <a:t>X</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l">
                        <a:lnSpc>
                          <a:spcPct val="115000"/>
                        </a:lnSpc>
                        <a:spcBef>
                          <a:spcPts val="0"/>
                        </a:spcBef>
                        <a:spcAft>
                          <a:spcPts val="0"/>
                        </a:spcAft>
                      </a:pPr>
                      <a:r>
                        <a:rPr lang="en-US" sz="1100">
                          <a:effectLst/>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l">
                        <a:lnSpc>
                          <a:spcPct val="115000"/>
                        </a:lnSpc>
                        <a:spcBef>
                          <a:spcPts val="0"/>
                        </a:spcBef>
                        <a:spcAft>
                          <a:spcPts val="0"/>
                        </a:spcAft>
                      </a:pPr>
                      <a:r>
                        <a:rPr lang="en-US" sz="1100">
                          <a:effectLst/>
                        </a:rPr>
                        <a:t>X</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524595721"/>
                  </a:ext>
                </a:extLst>
              </a:tr>
              <a:tr h="213794">
                <a:tc>
                  <a:txBody>
                    <a:bodyPr/>
                    <a:lstStyle/>
                    <a:p>
                      <a:pPr marL="0" marR="0" algn="l">
                        <a:lnSpc>
                          <a:spcPct val="115000"/>
                        </a:lnSpc>
                        <a:spcBef>
                          <a:spcPts val="0"/>
                        </a:spcBef>
                        <a:spcAft>
                          <a:spcPts val="0"/>
                        </a:spcAft>
                      </a:pPr>
                      <a:r>
                        <a:rPr lang="en-US" sz="1100">
                          <a:effectLst/>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l">
                        <a:lnSpc>
                          <a:spcPct val="115000"/>
                        </a:lnSpc>
                        <a:spcBef>
                          <a:spcPts val="0"/>
                        </a:spcBef>
                        <a:spcAft>
                          <a:spcPts val="0"/>
                        </a:spcAft>
                      </a:pPr>
                      <a:r>
                        <a:rPr lang="en-US" sz="1100">
                          <a:effectLst/>
                        </a:rPr>
                        <a:t>X</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l">
                        <a:lnSpc>
                          <a:spcPct val="115000"/>
                        </a:lnSpc>
                        <a:spcBef>
                          <a:spcPts val="0"/>
                        </a:spcBef>
                        <a:spcAft>
                          <a:spcPts val="0"/>
                        </a:spcAft>
                      </a:pPr>
                      <a:r>
                        <a:rPr lang="en-US" sz="1100">
                          <a:effectLst/>
                        </a:rPr>
                        <a:t>Walk at the walking track in the neighborhood</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l">
                        <a:lnSpc>
                          <a:spcPct val="115000"/>
                        </a:lnSpc>
                        <a:spcBef>
                          <a:spcPts val="0"/>
                        </a:spcBef>
                        <a:spcAft>
                          <a:spcPts val="0"/>
                        </a:spcAft>
                      </a:pPr>
                      <a:r>
                        <a:rPr lang="en-US" sz="1100">
                          <a:effectLst/>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l">
                        <a:lnSpc>
                          <a:spcPct val="115000"/>
                        </a:lnSpc>
                        <a:spcBef>
                          <a:spcPts val="0"/>
                        </a:spcBef>
                        <a:spcAft>
                          <a:spcPts val="0"/>
                        </a:spcAft>
                      </a:pPr>
                      <a:r>
                        <a:rPr lang="en-US" sz="1100">
                          <a:effectLst/>
                        </a:rPr>
                        <a:t>8a-9a</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l">
                        <a:lnSpc>
                          <a:spcPct val="115000"/>
                        </a:lnSpc>
                        <a:spcBef>
                          <a:spcPts val="0"/>
                        </a:spcBef>
                        <a:spcAft>
                          <a:spcPts val="0"/>
                        </a:spcAft>
                      </a:pPr>
                      <a:r>
                        <a:rPr lang="en-US" sz="1100">
                          <a:effectLst/>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l">
                        <a:lnSpc>
                          <a:spcPct val="115000"/>
                        </a:lnSpc>
                        <a:spcBef>
                          <a:spcPts val="0"/>
                        </a:spcBef>
                        <a:spcAft>
                          <a:spcPts val="0"/>
                        </a:spcAft>
                      </a:pPr>
                      <a:r>
                        <a:rPr lang="en-US" sz="1100">
                          <a:effectLst/>
                        </a:rPr>
                        <a:t>8a-9a</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l">
                        <a:lnSpc>
                          <a:spcPct val="115000"/>
                        </a:lnSpc>
                        <a:spcBef>
                          <a:spcPts val="0"/>
                        </a:spcBef>
                        <a:spcAft>
                          <a:spcPts val="0"/>
                        </a:spcAft>
                      </a:pPr>
                      <a:r>
                        <a:rPr lang="en-US" sz="1100">
                          <a:effectLst/>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925953398"/>
                  </a:ext>
                </a:extLst>
              </a:tr>
              <a:tr h="213794">
                <a:tc>
                  <a:txBody>
                    <a:bodyPr/>
                    <a:lstStyle/>
                    <a:p>
                      <a:pPr marL="0" marR="0" algn="l">
                        <a:lnSpc>
                          <a:spcPct val="115000"/>
                        </a:lnSpc>
                        <a:spcBef>
                          <a:spcPts val="0"/>
                        </a:spcBef>
                        <a:spcAft>
                          <a:spcPts val="0"/>
                        </a:spcAft>
                      </a:pPr>
                      <a:r>
                        <a:rPr lang="en-US" sz="1100">
                          <a:effectLst/>
                        </a:rPr>
                        <a:t>X</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l">
                        <a:lnSpc>
                          <a:spcPct val="115000"/>
                        </a:lnSpc>
                        <a:spcBef>
                          <a:spcPts val="0"/>
                        </a:spcBef>
                        <a:spcAft>
                          <a:spcPts val="0"/>
                        </a:spcAft>
                      </a:pPr>
                      <a:r>
                        <a:rPr lang="en-US" sz="1100">
                          <a:effectLst/>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l">
                        <a:lnSpc>
                          <a:spcPct val="115000"/>
                        </a:lnSpc>
                        <a:spcBef>
                          <a:spcPts val="0"/>
                        </a:spcBef>
                        <a:spcAft>
                          <a:spcPts val="0"/>
                        </a:spcAft>
                      </a:pPr>
                      <a:r>
                        <a:rPr lang="en-US" sz="1100">
                          <a:effectLst/>
                        </a:rPr>
                        <a:t>Art projects</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l">
                        <a:lnSpc>
                          <a:spcPct val="115000"/>
                        </a:lnSpc>
                        <a:spcBef>
                          <a:spcPts val="0"/>
                        </a:spcBef>
                        <a:spcAft>
                          <a:spcPts val="0"/>
                        </a:spcAft>
                      </a:pPr>
                      <a:r>
                        <a:rPr lang="en-US" sz="1100">
                          <a:effectLst/>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l">
                        <a:lnSpc>
                          <a:spcPct val="115000"/>
                        </a:lnSpc>
                        <a:spcBef>
                          <a:spcPts val="0"/>
                        </a:spcBef>
                        <a:spcAft>
                          <a:spcPts val="0"/>
                        </a:spcAft>
                      </a:pPr>
                      <a:r>
                        <a:rPr lang="en-US" sz="1100">
                          <a:effectLst/>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l">
                        <a:lnSpc>
                          <a:spcPct val="115000"/>
                        </a:lnSpc>
                        <a:spcBef>
                          <a:spcPts val="0"/>
                        </a:spcBef>
                        <a:spcAft>
                          <a:spcPts val="0"/>
                        </a:spcAft>
                      </a:pPr>
                      <a:r>
                        <a:rPr lang="en-US" sz="1100">
                          <a:effectLst/>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l">
                        <a:lnSpc>
                          <a:spcPct val="115000"/>
                        </a:lnSpc>
                        <a:spcBef>
                          <a:spcPts val="0"/>
                        </a:spcBef>
                        <a:spcAft>
                          <a:spcPts val="0"/>
                        </a:spcAft>
                      </a:pPr>
                      <a:r>
                        <a:rPr lang="en-US" sz="1100">
                          <a:effectLst/>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l">
                        <a:lnSpc>
                          <a:spcPct val="115000"/>
                        </a:lnSpc>
                        <a:spcBef>
                          <a:spcPts val="0"/>
                        </a:spcBef>
                        <a:spcAft>
                          <a:spcPts val="0"/>
                        </a:spcAft>
                      </a:pPr>
                      <a:r>
                        <a:rPr lang="en-US" sz="1100">
                          <a:effectLst/>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222682746"/>
                  </a:ext>
                </a:extLst>
              </a:tr>
              <a:tr h="213794">
                <a:tc>
                  <a:txBody>
                    <a:bodyPr/>
                    <a:lstStyle/>
                    <a:p>
                      <a:pPr marL="0" marR="0" algn="l">
                        <a:lnSpc>
                          <a:spcPct val="115000"/>
                        </a:lnSpc>
                        <a:spcBef>
                          <a:spcPts val="0"/>
                        </a:spcBef>
                        <a:spcAft>
                          <a:spcPts val="0"/>
                        </a:spcAft>
                      </a:pPr>
                      <a:r>
                        <a:rPr lang="en-US" sz="1100">
                          <a:effectLst/>
                        </a:rPr>
                        <a:t>X</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l">
                        <a:lnSpc>
                          <a:spcPct val="115000"/>
                        </a:lnSpc>
                        <a:spcBef>
                          <a:spcPts val="0"/>
                        </a:spcBef>
                        <a:spcAft>
                          <a:spcPts val="0"/>
                        </a:spcAft>
                      </a:pPr>
                      <a:r>
                        <a:rPr lang="en-US" sz="1100">
                          <a:effectLst/>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l">
                        <a:lnSpc>
                          <a:spcPct val="115000"/>
                        </a:lnSpc>
                        <a:spcBef>
                          <a:spcPts val="0"/>
                        </a:spcBef>
                        <a:spcAft>
                          <a:spcPts val="0"/>
                        </a:spcAft>
                      </a:pPr>
                      <a:r>
                        <a:rPr lang="en-US" sz="1100">
                          <a:effectLst/>
                        </a:rPr>
                        <a:t>Watch a sign language class on YouTube</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l">
                        <a:lnSpc>
                          <a:spcPct val="115000"/>
                        </a:lnSpc>
                        <a:spcBef>
                          <a:spcPts val="0"/>
                        </a:spcBef>
                        <a:spcAft>
                          <a:spcPts val="0"/>
                        </a:spcAft>
                      </a:pPr>
                      <a:r>
                        <a:rPr lang="en-US" sz="1100">
                          <a:effectLst/>
                        </a:rPr>
                        <a:t>X</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l">
                        <a:lnSpc>
                          <a:spcPct val="115000"/>
                        </a:lnSpc>
                        <a:spcBef>
                          <a:spcPts val="0"/>
                        </a:spcBef>
                        <a:spcAft>
                          <a:spcPts val="0"/>
                        </a:spcAft>
                      </a:pPr>
                      <a:r>
                        <a:rPr lang="en-US" sz="1100">
                          <a:effectLst/>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l">
                        <a:lnSpc>
                          <a:spcPct val="115000"/>
                        </a:lnSpc>
                        <a:spcBef>
                          <a:spcPts val="0"/>
                        </a:spcBef>
                        <a:spcAft>
                          <a:spcPts val="0"/>
                        </a:spcAft>
                      </a:pPr>
                      <a:r>
                        <a:rPr lang="en-US" sz="1100">
                          <a:effectLst/>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l">
                        <a:lnSpc>
                          <a:spcPct val="115000"/>
                        </a:lnSpc>
                        <a:spcBef>
                          <a:spcPts val="0"/>
                        </a:spcBef>
                        <a:spcAft>
                          <a:spcPts val="0"/>
                        </a:spcAft>
                      </a:pPr>
                      <a:r>
                        <a:rPr lang="en-US" sz="1100">
                          <a:effectLst/>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l">
                        <a:lnSpc>
                          <a:spcPct val="115000"/>
                        </a:lnSpc>
                        <a:spcBef>
                          <a:spcPts val="0"/>
                        </a:spcBef>
                        <a:spcAft>
                          <a:spcPts val="0"/>
                        </a:spcAft>
                      </a:pPr>
                      <a:r>
                        <a:rPr lang="en-US" sz="1100">
                          <a:effectLst/>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391739667"/>
                  </a:ext>
                </a:extLst>
              </a:tr>
              <a:tr h="213794">
                <a:tc>
                  <a:txBody>
                    <a:bodyPr/>
                    <a:lstStyle/>
                    <a:p>
                      <a:pPr marL="0" marR="0" algn="l">
                        <a:lnSpc>
                          <a:spcPct val="115000"/>
                        </a:lnSpc>
                        <a:spcBef>
                          <a:spcPts val="0"/>
                        </a:spcBef>
                        <a:spcAft>
                          <a:spcPts val="0"/>
                        </a:spcAft>
                      </a:pPr>
                      <a:r>
                        <a:rPr lang="en-US" sz="1100">
                          <a:effectLst/>
                        </a:rPr>
                        <a:t>X</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l">
                        <a:lnSpc>
                          <a:spcPct val="115000"/>
                        </a:lnSpc>
                        <a:spcBef>
                          <a:spcPts val="0"/>
                        </a:spcBef>
                        <a:spcAft>
                          <a:spcPts val="0"/>
                        </a:spcAft>
                      </a:pPr>
                      <a:r>
                        <a:rPr lang="en-US" sz="1100">
                          <a:effectLst/>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l">
                        <a:lnSpc>
                          <a:spcPct val="115000"/>
                        </a:lnSpc>
                        <a:spcBef>
                          <a:spcPts val="0"/>
                        </a:spcBef>
                        <a:spcAft>
                          <a:spcPts val="0"/>
                        </a:spcAft>
                      </a:pPr>
                      <a:r>
                        <a:rPr lang="en-US" sz="1100">
                          <a:effectLst/>
                        </a:rPr>
                        <a:t>Plant seeds for the community garden</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l">
                        <a:lnSpc>
                          <a:spcPct val="115000"/>
                        </a:lnSpc>
                        <a:spcBef>
                          <a:spcPts val="0"/>
                        </a:spcBef>
                        <a:spcAft>
                          <a:spcPts val="0"/>
                        </a:spcAft>
                      </a:pPr>
                      <a:r>
                        <a:rPr lang="en-US" sz="1100">
                          <a:effectLst/>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l">
                        <a:lnSpc>
                          <a:spcPct val="115000"/>
                        </a:lnSpc>
                        <a:spcBef>
                          <a:spcPts val="0"/>
                        </a:spcBef>
                        <a:spcAft>
                          <a:spcPts val="0"/>
                        </a:spcAft>
                      </a:pPr>
                      <a:r>
                        <a:rPr lang="en-US" sz="1100">
                          <a:effectLst/>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l">
                        <a:lnSpc>
                          <a:spcPct val="115000"/>
                        </a:lnSpc>
                        <a:spcBef>
                          <a:spcPts val="0"/>
                        </a:spcBef>
                        <a:spcAft>
                          <a:spcPts val="0"/>
                        </a:spcAft>
                      </a:pPr>
                      <a:r>
                        <a:rPr lang="en-US" sz="1100">
                          <a:effectLst/>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l">
                        <a:lnSpc>
                          <a:spcPct val="115000"/>
                        </a:lnSpc>
                        <a:spcBef>
                          <a:spcPts val="0"/>
                        </a:spcBef>
                        <a:spcAft>
                          <a:spcPts val="0"/>
                        </a:spcAft>
                      </a:pPr>
                      <a:r>
                        <a:rPr lang="en-US" sz="1100">
                          <a:effectLst/>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l">
                        <a:lnSpc>
                          <a:spcPct val="115000"/>
                        </a:lnSpc>
                        <a:spcBef>
                          <a:spcPts val="0"/>
                        </a:spcBef>
                        <a:spcAft>
                          <a:spcPts val="0"/>
                        </a:spcAft>
                      </a:pPr>
                      <a:r>
                        <a:rPr lang="en-US" sz="1100">
                          <a:effectLst/>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597293354"/>
                  </a:ext>
                </a:extLst>
              </a:tr>
              <a:tr h="213794">
                <a:tc>
                  <a:txBody>
                    <a:bodyPr/>
                    <a:lstStyle/>
                    <a:p>
                      <a:pPr marL="0" marR="0" algn="l">
                        <a:lnSpc>
                          <a:spcPct val="115000"/>
                        </a:lnSpc>
                        <a:spcBef>
                          <a:spcPts val="0"/>
                        </a:spcBef>
                        <a:spcAft>
                          <a:spcPts val="0"/>
                        </a:spcAft>
                      </a:pPr>
                      <a:r>
                        <a:rPr lang="en-US" sz="1100">
                          <a:effectLst/>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l">
                        <a:lnSpc>
                          <a:spcPct val="115000"/>
                        </a:lnSpc>
                        <a:spcBef>
                          <a:spcPts val="0"/>
                        </a:spcBef>
                        <a:spcAft>
                          <a:spcPts val="0"/>
                        </a:spcAft>
                      </a:pPr>
                      <a:r>
                        <a:rPr lang="en-US" sz="1100">
                          <a:effectLst/>
                        </a:rPr>
                        <a:t>X</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l">
                        <a:lnSpc>
                          <a:spcPct val="115000"/>
                        </a:lnSpc>
                        <a:spcBef>
                          <a:spcPts val="0"/>
                        </a:spcBef>
                        <a:spcAft>
                          <a:spcPts val="0"/>
                        </a:spcAft>
                      </a:pPr>
                      <a:r>
                        <a:rPr lang="en-US" sz="1100">
                          <a:effectLst/>
                        </a:rPr>
                        <a:t>Work out at the YMCA</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l">
                        <a:lnSpc>
                          <a:spcPct val="115000"/>
                        </a:lnSpc>
                        <a:spcBef>
                          <a:spcPts val="0"/>
                        </a:spcBef>
                        <a:spcAft>
                          <a:spcPts val="0"/>
                        </a:spcAft>
                      </a:pPr>
                      <a:r>
                        <a:rPr lang="en-US" sz="1100">
                          <a:effectLst/>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l">
                        <a:lnSpc>
                          <a:spcPct val="115000"/>
                        </a:lnSpc>
                        <a:spcBef>
                          <a:spcPts val="0"/>
                        </a:spcBef>
                        <a:spcAft>
                          <a:spcPts val="0"/>
                        </a:spcAft>
                      </a:pPr>
                      <a:r>
                        <a:rPr lang="en-US" sz="1100">
                          <a:effectLst/>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l">
                        <a:lnSpc>
                          <a:spcPct val="115000"/>
                        </a:lnSpc>
                        <a:spcBef>
                          <a:spcPts val="0"/>
                        </a:spcBef>
                        <a:spcAft>
                          <a:spcPts val="0"/>
                        </a:spcAft>
                      </a:pPr>
                      <a:r>
                        <a:rPr lang="en-US" sz="1100">
                          <a:effectLst/>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l">
                        <a:lnSpc>
                          <a:spcPct val="115000"/>
                        </a:lnSpc>
                        <a:spcBef>
                          <a:spcPts val="0"/>
                        </a:spcBef>
                        <a:spcAft>
                          <a:spcPts val="0"/>
                        </a:spcAft>
                      </a:pPr>
                      <a:r>
                        <a:rPr lang="en-US" sz="1100">
                          <a:effectLst/>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l">
                        <a:lnSpc>
                          <a:spcPct val="115000"/>
                        </a:lnSpc>
                        <a:spcBef>
                          <a:spcPts val="0"/>
                        </a:spcBef>
                        <a:spcAft>
                          <a:spcPts val="0"/>
                        </a:spcAft>
                      </a:pPr>
                      <a:r>
                        <a:rPr lang="en-US" sz="1100" dirty="0">
                          <a:effectLst/>
                        </a:rPr>
                        <a:t>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968379037"/>
                  </a:ext>
                </a:extLst>
              </a:tr>
              <a:tr h="213794">
                <a:tc>
                  <a:txBody>
                    <a:bodyPr/>
                    <a:lstStyle/>
                    <a:p>
                      <a:pPr marL="0" marR="0" algn="l">
                        <a:lnSpc>
                          <a:spcPct val="115000"/>
                        </a:lnSpc>
                        <a:spcBef>
                          <a:spcPts val="0"/>
                        </a:spcBef>
                        <a:spcAft>
                          <a:spcPts val="0"/>
                        </a:spcAft>
                      </a:pPr>
                      <a:r>
                        <a:rPr lang="en-US" sz="1100">
                          <a:effectLst/>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l">
                        <a:lnSpc>
                          <a:spcPct val="115000"/>
                        </a:lnSpc>
                        <a:spcBef>
                          <a:spcPts val="0"/>
                        </a:spcBef>
                        <a:spcAft>
                          <a:spcPts val="0"/>
                        </a:spcAft>
                      </a:pPr>
                      <a:r>
                        <a:rPr lang="en-US" sz="1100">
                          <a:effectLst/>
                        </a:rPr>
                        <a:t>X</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l">
                        <a:lnSpc>
                          <a:spcPct val="115000"/>
                        </a:lnSpc>
                        <a:spcBef>
                          <a:spcPts val="0"/>
                        </a:spcBef>
                        <a:spcAft>
                          <a:spcPts val="0"/>
                        </a:spcAft>
                      </a:pPr>
                      <a:r>
                        <a:rPr lang="en-US" sz="1100">
                          <a:effectLst/>
                        </a:rPr>
                        <a:t>Volunteer at the SPCA walking the dogs</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l">
                        <a:lnSpc>
                          <a:spcPct val="115000"/>
                        </a:lnSpc>
                        <a:spcBef>
                          <a:spcPts val="0"/>
                        </a:spcBef>
                        <a:spcAft>
                          <a:spcPts val="0"/>
                        </a:spcAft>
                      </a:pPr>
                      <a:r>
                        <a:rPr lang="en-US" sz="1100" dirty="0">
                          <a:effectLst/>
                        </a:rPr>
                        <a:t>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l">
                        <a:lnSpc>
                          <a:spcPct val="115000"/>
                        </a:lnSpc>
                        <a:spcBef>
                          <a:spcPts val="0"/>
                        </a:spcBef>
                        <a:spcAft>
                          <a:spcPts val="0"/>
                        </a:spcAft>
                      </a:pPr>
                      <a:r>
                        <a:rPr lang="en-US" sz="1100">
                          <a:effectLst/>
                        </a:rPr>
                        <a:t>10:30a-12p</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l">
                        <a:lnSpc>
                          <a:spcPct val="115000"/>
                        </a:lnSpc>
                        <a:spcBef>
                          <a:spcPts val="0"/>
                        </a:spcBef>
                        <a:spcAft>
                          <a:spcPts val="0"/>
                        </a:spcAft>
                      </a:pPr>
                      <a:r>
                        <a:rPr lang="en-US" sz="1100">
                          <a:effectLst/>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l">
                        <a:lnSpc>
                          <a:spcPct val="115000"/>
                        </a:lnSpc>
                        <a:spcBef>
                          <a:spcPts val="0"/>
                        </a:spcBef>
                        <a:spcAft>
                          <a:spcPts val="0"/>
                        </a:spcAft>
                      </a:pPr>
                      <a:r>
                        <a:rPr lang="en-US" sz="1100">
                          <a:effectLst/>
                        </a:rPr>
                        <a:t>10:30a-12p</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l">
                        <a:lnSpc>
                          <a:spcPct val="115000"/>
                        </a:lnSpc>
                        <a:spcBef>
                          <a:spcPts val="0"/>
                        </a:spcBef>
                        <a:spcAft>
                          <a:spcPts val="0"/>
                        </a:spcAft>
                      </a:pPr>
                      <a:r>
                        <a:rPr lang="en-US" sz="1100" dirty="0">
                          <a:effectLst/>
                        </a:rPr>
                        <a:t>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648804922"/>
                  </a:ext>
                </a:extLst>
              </a:tr>
              <a:tr h="213794">
                <a:tc>
                  <a:txBody>
                    <a:bodyPr/>
                    <a:lstStyle/>
                    <a:p>
                      <a:pPr marL="0" marR="0" algn="l">
                        <a:lnSpc>
                          <a:spcPct val="115000"/>
                        </a:lnSpc>
                        <a:spcBef>
                          <a:spcPts val="0"/>
                        </a:spcBef>
                        <a:spcAft>
                          <a:spcPts val="0"/>
                        </a:spcAft>
                      </a:pPr>
                      <a:r>
                        <a:rPr lang="en-US" sz="1100">
                          <a:effectLst/>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l">
                        <a:lnSpc>
                          <a:spcPct val="115000"/>
                        </a:lnSpc>
                        <a:spcBef>
                          <a:spcPts val="0"/>
                        </a:spcBef>
                        <a:spcAft>
                          <a:spcPts val="0"/>
                        </a:spcAft>
                      </a:pPr>
                      <a:r>
                        <a:rPr lang="en-US" sz="1100">
                          <a:effectLst/>
                        </a:rPr>
                        <a:t>X</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l">
                        <a:lnSpc>
                          <a:spcPct val="115000"/>
                        </a:lnSpc>
                        <a:spcBef>
                          <a:spcPts val="0"/>
                        </a:spcBef>
                        <a:spcAft>
                          <a:spcPts val="0"/>
                        </a:spcAft>
                      </a:pPr>
                      <a:r>
                        <a:rPr lang="en-US" sz="1100">
                          <a:effectLst/>
                        </a:rPr>
                        <a:t>Bowled in the bowling league</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l">
                        <a:lnSpc>
                          <a:spcPct val="115000"/>
                        </a:lnSpc>
                        <a:spcBef>
                          <a:spcPts val="0"/>
                        </a:spcBef>
                        <a:spcAft>
                          <a:spcPts val="0"/>
                        </a:spcAft>
                      </a:pPr>
                      <a:r>
                        <a:rPr lang="en-US" sz="1100">
                          <a:effectLst/>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l">
                        <a:lnSpc>
                          <a:spcPct val="115000"/>
                        </a:lnSpc>
                        <a:spcBef>
                          <a:spcPts val="0"/>
                        </a:spcBef>
                        <a:spcAft>
                          <a:spcPts val="0"/>
                        </a:spcAft>
                      </a:pPr>
                      <a:r>
                        <a:rPr lang="en-US" sz="1100">
                          <a:effectLst/>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l">
                        <a:lnSpc>
                          <a:spcPct val="115000"/>
                        </a:lnSpc>
                        <a:spcBef>
                          <a:spcPts val="0"/>
                        </a:spcBef>
                        <a:spcAft>
                          <a:spcPts val="0"/>
                        </a:spcAft>
                      </a:pPr>
                      <a:r>
                        <a:rPr lang="en-US" sz="1100">
                          <a:effectLst/>
                        </a:rPr>
                        <a:t>1-4p</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l">
                        <a:lnSpc>
                          <a:spcPct val="115000"/>
                        </a:lnSpc>
                        <a:spcBef>
                          <a:spcPts val="0"/>
                        </a:spcBef>
                        <a:spcAft>
                          <a:spcPts val="0"/>
                        </a:spcAft>
                      </a:pPr>
                      <a:r>
                        <a:rPr lang="en-US" sz="1100">
                          <a:effectLst/>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l">
                        <a:lnSpc>
                          <a:spcPct val="115000"/>
                        </a:lnSpc>
                        <a:spcBef>
                          <a:spcPts val="0"/>
                        </a:spcBef>
                        <a:spcAft>
                          <a:spcPts val="0"/>
                        </a:spcAft>
                      </a:pPr>
                      <a:r>
                        <a:rPr lang="en-US" sz="1100" dirty="0">
                          <a:effectLst/>
                        </a:rPr>
                        <a:t>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061357876"/>
                  </a:ext>
                </a:extLst>
              </a:tr>
              <a:tr h="213794">
                <a:tc>
                  <a:txBody>
                    <a:bodyPr/>
                    <a:lstStyle/>
                    <a:p>
                      <a:pPr marL="0" marR="0" algn="l">
                        <a:lnSpc>
                          <a:spcPct val="115000"/>
                        </a:lnSpc>
                        <a:spcBef>
                          <a:spcPts val="0"/>
                        </a:spcBef>
                        <a:spcAft>
                          <a:spcPts val="0"/>
                        </a:spcAft>
                      </a:pPr>
                      <a:r>
                        <a:rPr lang="en-US" sz="1100">
                          <a:effectLst/>
                        </a:rPr>
                        <a:t>X</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l">
                        <a:lnSpc>
                          <a:spcPct val="115000"/>
                        </a:lnSpc>
                        <a:spcBef>
                          <a:spcPts val="0"/>
                        </a:spcBef>
                        <a:spcAft>
                          <a:spcPts val="0"/>
                        </a:spcAft>
                      </a:pPr>
                      <a:r>
                        <a:rPr lang="en-US" sz="1100">
                          <a:effectLst/>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l">
                        <a:lnSpc>
                          <a:spcPct val="115000"/>
                        </a:lnSpc>
                        <a:spcBef>
                          <a:spcPts val="0"/>
                        </a:spcBef>
                        <a:spcAft>
                          <a:spcPts val="0"/>
                        </a:spcAft>
                      </a:pPr>
                      <a:r>
                        <a:rPr lang="en-US" sz="1100">
                          <a:effectLst/>
                        </a:rPr>
                        <a:t>Took a crocheting class online</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l">
                        <a:lnSpc>
                          <a:spcPct val="115000"/>
                        </a:lnSpc>
                        <a:spcBef>
                          <a:spcPts val="0"/>
                        </a:spcBef>
                        <a:spcAft>
                          <a:spcPts val="0"/>
                        </a:spcAft>
                      </a:pPr>
                      <a:r>
                        <a:rPr lang="en-US" sz="1100">
                          <a:effectLst/>
                        </a:rPr>
                        <a:t>X</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l">
                        <a:lnSpc>
                          <a:spcPct val="115000"/>
                        </a:lnSpc>
                        <a:spcBef>
                          <a:spcPts val="0"/>
                        </a:spcBef>
                        <a:spcAft>
                          <a:spcPts val="0"/>
                        </a:spcAft>
                      </a:pPr>
                      <a:r>
                        <a:rPr lang="en-US" sz="1100">
                          <a:effectLst/>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l">
                        <a:lnSpc>
                          <a:spcPct val="115000"/>
                        </a:lnSpc>
                        <a:spcBef>
                          <a:spcPts val="0"/>
                        </a:spcBef>
                        <a:spcAft>
                          <a:spcPts val="0"/>
                        </a:spcAft>
                      </a:pPr>
                      <a:r>
                        <a:rPr lang="en-US" sz="1100">
                          <a:effectLst/>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l">
                        <a:lnSpc>
                          <a:spcPct val="115000"/>
                        </a:lnSpc>
                        <a:spcBef>
                          <a:spcPts val="0"/>
                        </a:spcBef>
                        <a:spcAft>
                          <a:spcPts val="0"/>
                        </a:spcAft>
                      </a:pPr>
                      <a:r>
                        <a:rPr lang="en-US" sz="1100">
                          <a:effectLst/>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l">
                        <a:lnSpc>
                          <a:spcPct val="115000"/>
                        </a:lnSpc>
                        <a:spcBef>
                          <a:spcPts val="0"/>
                        </a:spcBef>
                        <a:spcAft>
                          <a:spcPts val="0"/>
                        </a:spcAft>
                      </a:pPr>
                      <a:r>
                        <a:rPr lang="en-US" sz="1100">
                          <a:effectLst/>
                        </a:rPr>
                        <a:t>X</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560429463"/>
                  </a:ext>
                </a:extLst>
              </a:tr>
              <a:tr h="213794">
                <a:tc>
                  <a:txBody>
                    <a:bodyPr/>
                    <a:lstStyle/>
                    <a:p>
                      <a:pPr marL="0" marR="0" algn="l">
                        <a:lnSpc>
                          <a:spcPct val="115000"/>
                        </a:lnSpc>
                        <a:spcBef>
                          <a:spcPts val="0"/>
                        </a:spcBef>
                        <a:spcAft>
                          <a:spcPts val="0"/>
                        </a:spcAft>
                      </a:pPr>
                      <a:r>
                        <a:rPr lang="en-US" sz="1100">
                          <a:effectLst/>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l">
                        <a:lnSpc>
                          <a:spcPct val="115000"/>
                        </a:lnSpc>
                        <a:spcBef>
                          <a:spcPts val="0"/>
                        </a:spcBef>
                        <a:spcAft>
                          <a:spcPts val="0"/>
                        </a:spcAft>
                      </a:pPr>
                      <a:r>
                        <a:rPr lang="en-US" sz="1100">
                          <a:effectLst/>
                        </a:rPr>
                        <a:t>X</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l">
                        <a:lnSpc>
                          <a:spcPct val="115000"/>
                        </a:lnSpc>
                        <a:spcBef>
                          <a:spcPts val="0"/>
                        </a:spcBef>
                        <a:spcAft>
                          <a:spcPts val="0"/>
                        </a:spcAft>
                      </a:pPr>
                      <a:r>
                        <a:rPr lang="en-US" sz="1100">
                          <a:effectLst/>
                        </a:rPr>
                        <a:t>Taught a group sign language at the church.</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l">
                        <a:lnSpc>
                          <a:spcPct val="115000"/>
                        </a:lnSpc>
                        <a:spcBef>
                          <a:spcPts val="0"/>
                        </a:spcBef>
                        <a:spcAft>
                          <a:spcPts val="0"/>
                        </a:spcAft>
                      </a:pPr>
                      <a:r>
                        <a:rPr lang="en-US" sz="800">
                          <a:effectLst/>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l">
                        <a:lnSpc>
                          <a:spcPct val="115000"/>
                        </a:lnSpc>
                        <a:spcBef>
                          <a:spcPts val="0"/>
                        </a:spcBef>
                        <a:spcAft>
                          <a:spcPts val="0"/>
                        </a:spcAft>
                      </a:pPr>
                      <a:r>
                        <a:rPr lang="en-US" sz="1100">
                          <a:effectLst/>
                        </a:rPr>
                        <a:t>9:30-10a</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l">
                        <a:lnSpc>
                          <a:spcPct val="115000"/>
                        </a:lnSpc>
                        <a:spcBef>
                          <a:spcPts val="0"/>
                        </a:spcBef>
                        <a:spcAft>
                          <a:spcPts val="0"/>
                        </a:spcAft>
                      </a:pPr>
                      <a:r>
                        <a:rPr lang="en-US" sz="800">
                          <a:effectLst/>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l">
                        <a:lnSpc>
                          <a:spcPct val="115000"/>
                        </a:lnSpc>
                        <a:spcBef>
                          <a:spcPts val="0"/>
                        </a:spcBef>
                        <a:spcAft>
                          <a:spcPts val="0"/>
                        </a:spcAft>
                      </a:pPr>
                      <a:r>
                        <a:rPr lang="en-US" sz="1100">
                          <a:effectLst/>
                        </a:rPr>
                        <a:t>9:30a-10a</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l">
                        <a:lnSpc>
                          <a:spcPct val="115000"/>
                        </a:lnSpc>
                        <a:spcBef>
                          <a:spcPts val="0"/>
                        </a:spcBef>
                        <a:spcAft>
                          <a:spcPts val="0"/>
                        </a:spcAft>
                      </a:pPr>
                      <a:r>
                        <a:rPr lang="en-US" sz="800">
                          <a:effectLst/>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387242821"/>
                  </a:ext>
                </a:extLst>
              </a:tr>
              <a:tr h="213794">
                <a:tc>
                  <a:txBody>
                    <a:bodyPr/>
                    <a:lstStyle/>
                    <a:p>
                      <a:pPr marL="0" marR="0" algn="l">
                        <a:lnSpc>
                          <a:spcPct val="115000"/>
                        </a:lnSpc>
                        <a:spcBef>
                          <a:spcPts val="0"/>
                        </a:spcBef>
                        <a:spcAft>
                          <a:spcPts val="0"/>
                        </a:spcAft>
                      </a:pPr>
                      <a:r>
                        <a:rPr lang="en-US" sz="1100">
                          <a:effectLst/>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l">
                        <a:lnSpc>
                          <a:spcPct val="115000"/>
                        </a:lnSpc>
                        <a:spcBef>
                          <a:spcPts val="0"/>
                        </a:spcBef>
                        <a:spcAft>
                          <a:spcPts val="0"/>
                        </a:spcAft>
                      </a:pPr>
                      <a:r>
                        <a:rPr lang="en-US" sz="1100">
                          <a:effectLst/>
                        </a:rPr>
                        <a:t>X</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l">
                        <a:lnSpc>
                          <a:spcPct val="115000"/>
                        </a:lnSpc>
                        <a:spcBef>
                          <a:spcPts val="0"/>
                        </a:spcBef>
                        <a:spcAft>
                          <a:spcPts val="0"/>
                        </a:spcAft>
                      </a:pPr>
                      <a:r>
                        <a:rPr lang="en-US" sz="1100">
                          <a:effectLst/>
                        </a:rPr>
                        <a:t>Volunteer at the nursing home doing arts/crafts</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l">
                        <a:lnSpc>
                          <a:spcPct val="115000"/>
                        </a:lnSpc>
                        <a:spcBef>
                          <a:spcPts val="0"/>
                        </a:spcBef>
                        <a:spcAft>
                          <a:spcPts val="0"/>
                        </a:spcAft>
                      </a:pPr>
                      <a:r>
                        <a:rPr lang="en-US" sz="800" dirty="0">
                          <a:effectLst/>
                        </a:rPr>
                        <a:t>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l">
                        <a:lnSpc>
                          <a:spcPct val="115000"/>
                        </a:lnSpc>
                        <a:spcBef>
                          <a:spcPts val="0"/>
                        </a:spcBef>
                        <a:spcAft>
                          <a:spcPts val="0"/>
                        </a:spcAft>
                      </a:pPr>
                      <a:r>
                        <a:rPr lang="en-US" sz="800">
                          <a:effectLst/>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l">
                        <a:lnSpc>
                          <a:spcPct val="115000"/>
                        </a:lnSpc>
                        <a:spcBef>
                          <a:spcPts val="0"/>
                        </a:spcBef>
                        <a:spcAft>
                          <a:spcPts val="0"/>
                        </a:spcAft>
                      </a:pPr>
                      <a:r>
                        <a:rPr lang="en-US" sz="1100">
                          <a:effectLst/>
                        </a:rPr>
                        <a:t>10a-12p</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l">
                        <a:lnSpc>
                          <a:spcPct val="115000"/>
                        </a:lnSpc>
                        <a:spcBef>
                          <a:spcPts val="0"/>
                        </a:spcBef>
                        <a:spcAft>
                          <a:spcPts val="0"/>
                        </a:spcAft>
                      </a:pPr>
                      <a:r>
                        <a:rPr lang="en-US" sz="800">
                          <a:effectLst/>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l">
                        <a:lnSpc>
                          <a:spcPct val="115000"/>
                        </a:lnSpc>
                        <a:spcBef>
                          <a:spcPts val="0"/>
                        </a:spcBef>
                        <a:spcAft>
                          <a:spcPts val="0"/>
                        </a:spcAft>
                      </a:pPr>
                      <a:r>
                        <a:rPr lang="en-US" sz="800">
                          <a:effectLst/>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438418764"/>
                  </a:ext>
                </a:extLst>
              </a:tr>
              <a:tr h="213794">
                <a:tc>
                  <a:txBody>
                    <a:bodyPr/>
                    <a:lstStyle/>
                    <a:p>
                      <a:pPr marL="0" marR="0" algn="l">
                        <a:lnSpc>
                          <a:spcPct val="115000"/>
                        </a:lnSpc>
                        <a:spcBef>
                          <a:spcPts val="0"/>
                        </a:spcBef>
                        <a:spcAft>
                          <a:spcPts val="0"/>
                        </a:spcAft>
                      </a:pPr>
                      <a:r>
                        <a:rPr lang="en-US" sz="1100">
                          <a:effectLst/>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l">
                        <a:lnSpc>
                          <a:spcPct val="115000"/>
                        </a:lnSpc>
                        <a:spcBef>
                          <a:spcPts val="0"/>
                        </a:spcBef>
                        <a:spcAft>
                          <a:spcPts val="0"/>
                        </a:spcAft>
                      </a:pPr>
                      <a:r>
                        <a:rPr lang="en-US" sz="1100">
                          <a:effectLst/>
                        </a:rPr>
                        <a:t>X</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l">
                        <a:lnSpc>
                          <a:spcPct val="115000"/>
                        </a:lnSpc>
                        <a:spcBef>
                          <a:spcPts val="0"/>
                        </a:spcBef>
                        <a:spcAft>
                          <a:spcPts val="0"/>
                        </a:spcAft>
                      </a:pPr>
                      <a:r>
                        <a:rPr lang="en-US" sz="1100">
                          <a:effectLst/>
                        </a:rPr>
                        <a:t>Volunteer at the Food Bank</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l">
                        <a:lnSpc>
                          <a:spcPct val="115000"/>
                        </a:lnSpc>
                        <a:spcBef>
                          <a:spcPts val="0"/>
                        </a:spcBef>
                        <a:spcAft>
                          <a:spcPts val="0"/>
                        </a:spcAft>
                      </a:pPr>
                      <a:r>
                        <a:rPr lang="en-US" sz="800">
                          <a:effectLst/>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l">
                        <a:lnSpc>
                          <a:spcPct val="115000"/>
                        </a:lnSpc>
                        <a:spcBef>
                          <a:spcPts val="0"/>
                        </a:spcBef>
                        <a:spcAft>
                          <a:spcPts val="0"/>
                        </a:spcAft>
                      </a:pPr>
                      <a:r>
                        <a:rPr lang="en-US" sz="800">
                          <a:effectLst/>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l">
                        <a:lnSpc>
                          <a:spcPct val="115000"/>
                        </a:lnSpc>
                        <a:spcBef>
                          <a:spcPts val="0"/>
                        </a:spcBef>
                        <a:spcAft>
                          <a:spcPts val="0"/>
                        </a:spcAft>
                      </a:pPr>
                      <a:r>
                        <a:rPr lang="en-US" sz="1100">
                          <a:effectLst/>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l">
                        <a:lnSpc>
                          <a:spcPct val="115000"/>
                        </a:lnSpc>
                        <a:spcBef>
                          <a:spcPts val="0"/>
                        </a:spcBef>
                        <a:spcAft>
                          <a:spcPts val="0"/>
                        </a:spcAft>
                      </a:pPr>
                      <a:r>
                        <a:rPr lang="en-US" sz="800">
                          <a:effectLst/>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l">
                        <a:lnSpc>
                          <a:spcPct val="115000"/>
                        </a:lnSpc>
                        <a:spcBef>
                          <a:spcPts val="0"/>
                        </a:spcBef>
                        <a:spcAft>
                          <a:spcPts val="0"/>
                        </a:spcAft>
                      </a:pPr>
                      <a:r>
                        <a:rPr lang="en-US" sz="800">
                          <a:effectLst/>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202647458"/>
                  </a:ext>
                </a:extLst>
              </a:tr>
              <a:tr h="213794">
                <a:tc>
                  <a:txBody>
                    <a:bodyPr/>
                    <a:lstStyle/>
                    <a:p>
                      <a:pPr marL="0" marR="0" algn="l">
                        <a:lnSpc>
                          <a:spcPct val="115000"/>
                        </a:lnSpc>
                        <a:spcBef>
                          <a:spcPts val="0"/>
                        </a:spcBef>
                        <a:spcAft>
                          <a:spcPts val="0"/>
                        </a:spcAft>
                      </a:pPr>
                      <a:r>
                        <a:rPr lang="en-US" sz="1100">
                          <a:effectLst/>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l">
                        <a:lnSpc>
                          <a:spcPct val="115000"/>
                        </a:lnSpc>
                        <a:spcBef>
                          <a:spcPts val="0"/>
                        </a:spcBef>
                        <a:spcAft>
                          <a:spcPts val="0"/>
                        </a:spcAft>
                      </a:pPr>
                      <a:r>
                        <a:rPr lang="en-US" sz="1100">
                          <a:effectLst/>
                        </a:rPr>
                        <a:t>X</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l">
                        <a:lnSpc>
                          <a:spcPct val="115000"/>
                        </a:lnSpc>
                        <a:spcBef>
                          <a:spcPts val="0"/>
                        </a:spcBef>
                        <a:spcAft>
                          <a:spcPts val="0"/>
                        </a:spcAft>
                      </a:pPr>
                      <a:r>
                        <a:rPr lang="en-US" sz="1100">
                          <a:effectLst/>
                        </a:rPr>
                        <a:t>Christmas caroling at the elementary school</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l">
                        <a:lnSpc>
                          <a:spcPct val="115000"/>
                        </a:lnSpc>
                        <a:spcBef>
                          <a:spcPts val="0"/>
                        </a:spcBef>
                        <a:spcAft>
                          <a:spcPts val="0"/>
                        </a:spcAft>
                      </a:pPr>
                      <a:r>
                        <a:rPr lang="en-US" sz="800">
                          <a:effectLst/>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l">
                        <a:lnSpc>
                          <a:spcPct val="115000"/>
                        </a:lnSpc>
                        <a:spcBef>
                          <a:spcPts val="0"/>
                        </a:spcBef>
                        <a:spcAft>
                          <a:spcPts val="0"/>
                        </a:spcAft>
                      </a:pPr>
                      <a:r>
                        <a:rPr lang="en-US" sz="800">
                          <a:effectLst/>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l">
                        <a:lnSpc>
                          <a:spcPct val="115000"/>
                        </a:lnSpc>
                        <a:spcBef>
                          <a:spcPts val="0"/>
                        </a:spcBef>
                        <a:spcAft>
                          <a:spcPts val="0"/>
                        </a:spcAft>
                      </a:pPr>
                      <a:r>
                        <a:rPr lang="en-US" sz="800">
                          <a:effectLst/>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l">
                        <a:lnSpc>
                          <a:spcPct val="115000"/>
                        </a:lnSpc>
                        <a:spcBef>
                          <a:spcPts val="0"/>
                        </a:spcBef>
                        <a:spcAft>
                          <a:spcPts val="0"/>
                        </a:spcAft>
                      </a:pPr>
                      <a:r>
                        <a:rPr lang="en-US" sz="800">
                          <a:effectLst/>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l">
                        <a:lnSpc>
                          <a:spcPct val="115000"/>
                        </a:lnSpc>
                        <a:spcBef>
                          <a:spcPts val="0"/>
                        </a:spcBef>
                        <a:spcAft>
                          <a:spcPts val="0"/>
                        </a:spcAft>
                      </a:pPr>
                      <a:r>
                        <a:rPr lang="en-US" sz="1100">
                          <a:effectLst/>
                        </a:rPr>
                        <a:t>12p-1p</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736750009"/>
                  </a:ext>
                </a:extLst>
              </a:tr>
              <a:tr h="213794">
                <a:tc>
                  <a:txBody>
                    <a:bodyPr/>
                    <a:lstStyle/>
                    <a:p>
                      <a:pPr marL="0" marR="0" algn="l">
                        <a:lnSpc>
                          <a:spcPct val="115000"/>
                        </a:lnSpc>
                        <a:spcBef>
                          <a:spcPts val="0"/>
                        </a:spcBef>
                        <a:spcAft>
                          <a:spcPts val="0"/>
                        </a:spcAft>
                      </a:pPr>
                      <a:r>
                        <a:rPr lang="en-US" sz="1100">
                          <a:effectLst/>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l">
                        <a:lnSpc>
                          <a:spcPct val="115000"/>
                        </a:lnSpc>
                        <a:spcBef>
                          <a:spcPts val="0"/>
                        </a:spcBef>
                        <a:spcAft>
                          <a:spcPts val="0"/>
                        </a:spcAft>
                      </a:pPr>
                      <a:r>
                        <a:rPr lang="en-US" sz="1100">
                          <a:effectLst/>
                        </a:rPr>
                        <a:t>X</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l">
                        <a:lnSpc>
                          <a:spcPct val="115000"/>
                        </a:lnSpc>
                        <a:spcBef>
                          <a:spcPts val="0"/>
                        </a:spcBef>
                        <a:spcAft>
                          <a:spcPts val="0"/>
                        </a:spcAft>
                      </a:pPr>
                      <a:r>
                        <a:rPr lang="en-US" sz="1100">
                          <a:effectLst/>
                        </a:rPr>
                        <a:t>Went to lunch with my friends</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l">
                        <a:lnSpc>
                          <a:spcPct val="115000"/>
                        </a:lnSpc>
                        <a:spcBef>
                          <a:spcPts val="0"/>
                        </a:spcBef>
                        <a:spcAft>
                          <a:spcPts val="0"/>
                        </a:spcAft>
                      </a:pPr>
                      <a:r>
                        <a:rPr lang="en-US" sz="800">
                          <a:effectLst/>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l">
                        <a:lnSpc>
                          <a:spcPct val="115000"/>
                        </a:lnSpc>
                        <a:spcBef>
                          <a:spcPts val="0"/>
                        </a:spcBef>
                        <a:spcAft>
                          <a:spcPts val="0"/>
                        </a:spcAft>
                      </a:pPr>
                      <a:r>
                        <a:rPr lang="en-US" sz="1100">
                          <a:effectLst/>
                        </a:rPr>
                        <a:t>12p-1p</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l">
                        <a:lnSpc>
                          <a:spcPct val="115000"/>
                        </a:lnSpc>
                        <a:spcBef>
                          <a:spcPts val="0"/>
                        </a:spcBef>
                        <a:spcAft>
                          <a:spcPts val="0"/>
                        </a:spcAft>
                      </a:pPr>
                      <a:r>
                        <a:rPr lang="en-US" sz="1100">
                          <a:effectLst/>
                        </a:rPr>
                        <a:t>12p-1p</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l">
                        <a:lnSpc>
                          <a:spcPct val="115000"/>
                        </a:lnSpc>
                        <a:spcBef>
                          <a:spcPts val="0"/>
                        </a:spcBef>
                        <a:spcAft>
                          <a:spcPts val="0"/>
                        </a:spcAft>
                      </a:pPr>
                      <a:r>
                        <a:rPr lang="en-US" sz="1100">
                          <a:effectLst/>
                        </a:rPr>
                        <a:t>12p-2p</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l">
                        <a:lnSpc>
                          <a:spcPct val="115000"/>
                        </a:lnSpc>
                        <a:spcBef>
                          <a:spcPts val="0"/>
                        </a:spcBef>
                        <a:spcAft>
                          <a:spcPts val="0"/>
                        </a:spcAft>
                      </a:pPr>
                      <a:r>
                        <a:rPr lang="en-US" sz="1100" dirty="0">
                          <a:effectLst/>
                        </a:rPr>
                        <a:t>11a-12p</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267316969"/>
                  </a:ext>
                </a:extLst>
              </a:tr>
              <a:tr h="213794">
                <a:tc>
                  <a:txBody>
                    <a:bodyPr/>
                    <a:lstStyle/>
                    <a:p>
                      <a:pPr marL="0" marR="0" algn="l">
                        <a:lnSpc>
                          <a:spcPct val="115000"/>
                        </a:lnSpc>
                        <a:spcBef>
                          <a:spcPts val="0"/>
                        </a:spcBef>
                        <a:spcAft>
                          <a:spcPts val="0"/>
                        </a:spcAft>
                      </a:pPr>
                      <a:r>
                        <a:rPr lang="en-US" sz="1100">
                          <a:effectLst/>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l">
                        <a:lnSpc>
                          <a:spcPct val="115000"/>
                        </a:lnSpc>
                        <a:spcBef>
                          <a:spcPts val="0"/>
                        </a:spcBef>
                        <a:spcAft>
                          <a:spcPts val="0"/>
                        </a:spcAft>
                      </a:pPr>
                      <a:r>
                        <a:rPr lang="en-US" sz="1100">
                          <a:effectLst/>
                        </a:rPr>
                        <a:t>X</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l">
                        <a:lnSpc>
                          <a:spcPct val="115000"/>
                        </a:lnSpc>
                        <a:spcBef>
                          <a:spcPts val="0"/>
                        </a:spcBef>
                        <a:spcAft>
                          <a:spcPts val="0"/>
                        </a:spcAft>
                      </a:pPr>
                      <a:r>
                        <a:rPr lang="en-US" sz="1100">
                          <a:effectLst/>
                        </a:rPr>
                        <a:t>Park to play basketball and other activities</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l">
                        <a:lnSpc>
                          <a:spcPct val="115000"/>
                        </a:lnSpc>
                        <a:spcBef>
                          <a:spcPts val="0"/>
                        </a:spcBef>
                        <a:spcAft>
                          <a:spcPts val="0"/>
                        </a:spcAft>
                      </a:pPr>
                      <a:r>
                        <a:rPr lang="en-US" sz="1100" dirty="0">
                          <a:effectLst/>
                        </a:rPr>
                        <a:t>1p-2p</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l">
                        <a:lnSpc>
                          <a:spcPct val="115000"/>
                        </a:lnSpc>
                        <a:spcBef>
                          <a:spcPts val="0"/>
                        </a:spcBef>
                        <a:spcAft>
                          <a:spcPts val="0"/>
                        </a:spcAft>
                      </a:pPr>
                      <a:r>
                        <a:rPr lang="en-US" sz="1100">
                          <a:effectLst/>
                        </a:rPr>
                        <a:t>2p-3p</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l">
                        <a:lnSpc>
                          <a:spcPct val="115000"/>
                        </a:lnSpc>
                        <a:spcBef>
                          <a:spcPts val="0"/>
                        </a:spcBef>
                        <a:spcAft>
                          <a:spcPts val="0"/>
                        </a:spcAft>
                      </a:pPr>
                      <a:r>
                        <a:rPr lang="en-US" sz="800">
                          <a:effectLst/>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l">
                        <a:lnSpc>
                          <a:spcPct val="115000"/>
                        </a:lnSpc>
                        <a:spcBef>
                          <a:spcPts val="0"/>
                        </a:spcBef>
                        <a:spcAft>
                          <a:spcPts val="0"/>
                        </a:spcAft>
                      </a:pPr>
                      <a:r>
                        <a:rPr lang="en-US" sz="800">
                          <a:effectLst/>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l">
                        <a:lnSpc>
                          <a:spcPct val="115000"/>
                        </a:lnSpc>
                        <a:spcBef>
                          <a:spcPts val="0"/>
                        </a:spcBef>
                        <a:spcAft>
                          <a:spcPts val="0"/>
                        </a:spcAft>
                      </a:pPr>
                      <a:r>
                        <a:rPr lang="en-US" sz="1100">
                          <a:effectLst/>
                        </a:rPr>
                        <a:t>1p-3p</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564199050"/>
                  </a:ext>
                </a:extLst>
              </a:tr>
              <a:tr h="213794">
                <a:tc>
                  <a:txBody>
                    <a:bodyPr/>
                    <a:lstStyle/>
                    <a:p>
                      <a:pPr marL="0" marR="0" algn="l">
                        <a:lnSpc>
                          <a:spcPct val="115000"/>
                        </a:lnSpc>
                        <a:spcBef>
                          <a:spcPts val="0"/>
                        </a:spcBef>
                        <a:spcAft>
                          <a:spcPts val="0"/>
                        </a:spcAft>
                      </a:pPr>
                      <a:r>
                        <a:rPr lang="en-US" sz="1100">
                          <a:effectLst/>
                        </a:rPr>
                        <a:t>X</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l">
                        <a:lnSpc>
                          <a:spcPct val="115000"/>
                        </a:lnSpc>
                        <a:spcBef>
                          <a:spcPts val="0"/>
                        </a:spcBef>
                        <a:spcAft>
                          <a:spcPts val="0"/>
                        </a:spcAft>
                      </a:pPr>
                      <a:r>
                        <a:rPr lang="en-US" sz="1100">
                          <a:effectLst/>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l">
                        <a:lnSpc>
                          <a:spcPct val="115000"/>
                        </a:lnSpc>
                        <a:spcBef>
                          <a:spcPts val="0"/>
                        </a:spcBef>
                        <a:spcAft>
                          <a:spcPts val="0"/>
                        </a:spcAft>
                      </a:pPr>
                      <a:r>
                        <a:rPr lang="en-US" sz="1100">
                          <a:effectLst/>
                        </a:rPr>
                        <a:t>Play board games/card games with friends</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l">
                        <a:lnSpc>
                          <a:spcPct val="115000"/>
                        </a:lnSpc>
                        <a:spcBef>
                          <a:spcPts val="0"/>
                        </a:spcBef>
                        <a:spcAft>
                          <a:spcPts val="0"/>
                        </a:spcAft>
                      </a:pPr>
                      <a:r>
                        <a:rPr lang="en-US" sz="1100">
                          <a:effectLst/>
                        </a:rPr>
                        <a:t>X</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l">
                        <a:lnSpc>
                          <a:spcPct val="115000"/>
                        </a:lnSpc>
                        <a:spcBef>
                          <a:spcPts val="0"/>
                        </a:spcBef>
                        <a:spcAft>
                          <a:spcPts val="0"/>
                        </a:spcAft>
                      </a:pPr>
                      <a:r>
                        <a:rPr lang="en-US" sz="1100">
                          <a:effectLst/>
                        </a:rPr>
                        <a:t>X</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l">
                        <a:lnSpc>
                          <a:spcPct val="115000"/>
                        </a:lnSpc>
                        <a:spcBef>
                          <a:spcPts val="0"/>
                        </a:spcBef>
                        <a:spcAft>
                          <a:spcPts val="0"/>
                        </a:spcAft>
                      </a:pPr>
                      <a:r>
                        <a:rPr lang="en-US" sz="1100">
                          <a:effectLst/>
                        </a:rPr>
                        <a:t>X</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l">
                        <a:lnSpc>
                          <a:spcPct val="115000"/>
                        </a:lnSpc>
                        <a:spcBef>
                          <a:spcPts val="0"/>
                        </a:spcBef>
                        <a:spcAft>
                          <a:spcPts val="0"/>
                        </a:spcAft>
                      </a:pPr>
                      <a:r>
                        <a:rPr lang="en-US" sz="1100">
                          <a:effectLst/>
                        </a:rPr>
                        <a:t>X</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l">
                        <a:lnSpc>
                          <a:spcPct val="115000"/>
                        </a:lnSpc>
                        <a:spcBef>
                          <a:spcPts val="0"/>
                        </a:spcBef>
                        <a:spcAft>
                          <a:spcPts val="0"/>
                        </a:spcAft>
                      </a:pPr>
                      <a:r>
                        <a:rPr lang="en-US" sz="1100">
                          <a:effectLst/>
                        </a:rPr>
                        <a:t>X</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482327694"/>
                  </a:ext>
                </a:extLst>
              </a:tr>
              <a:tr h="213794">
                <a:tc>
                  <a:txBody>
                    <a:bodyPr/>
                    <a:lstStyle/>
                    <a:p>
                      <a:pPr marL="0" marR="0" algn="l">
                        <a:lnSpc>
                          <a:spcPct val="115000"/>
                        </a:lnSpc>
                        <a:spcBef>
                          <a:spcPts val="0"/>
                        </a:spcBef>
                        <a:spcAft>
                          <a:spcPts val="0"/>
                        </a:spcAft>
                      </a:pPr>
                      <a:r>
                        <a:rPr lang="en-US" sz="1100">
                          <a:effectLst/>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l">
                        <a:lnSpc>
                          <a:spcPct val="115000"/>
                        </a:lnSpc>
                        <a:spcBef>
                          <a:spcPts val="0"/>
                        </a:spcBef>
                        <a:spcAft>
                          <a:spcPts val="0"/>
                        </a:spcAft>
                      </a:pPr>
                      <a:r>
                        <a:rPr lang="en-US" sz="1100">
                          <a:effectLst/>
                        </a:rPr>
                        <a:t>X</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l">
                        <a:lnSpc>
                          <a:spcPct val="115000"/>
                        </a:lnSpc>
                        <a:spcBef>
                          <a:spcPts val="0"/>
                        </a:spcBef>
                        <a:spcAft>
                          <a:spcPts val="0"/>
                        </a:spcAft>
                      </a:pPr>
                      <a:r>
                        <a:rPr lang="en-US" sz="1100">
                          <a:effectLst/>
                        </a:rPr>
                        <a:t>Volunteer at the senior center to call Bingo</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l">
                        <a:lnSpc>
                          <a:spcPct val="115000"/>
                        </a:lnSpc>
                        <a:spcBef>
                          <a:spcPts val="0"/>
                        </a:spcBef>
                        <a:spcAft>
                          <a:spcPts val="0"/>
                        </a:spcAft>
                      </a:pPr>
                      <a:r>
                        <a:rPr lang="en-US" sz="1100" dirty="0">
                          <a:effectLst/>
                        </a:rPr>
                        <a:t>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l">
                        <a:lnSpc>
                          <a:spcPct val="115000"/>
                        </a:lnSpc>
                        <a:spcBef>
                          <a:spcPts val="0"/>
                        </a:spcBef>
                        <a:spcAft>
                          <a:spcPts val="0"/>
                        </a:spcAft>
                      </a:pPr>
                      <a:r>
                        <a:rPr lang="en-US" sz="1100">
                          <a:effectLst/>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l">
                        <a:lnSpc>
                          <a:spcPct val="115000"/>
                        </a:lnSpc>
                        <a:spcBef>
                          <a:spcPts val="0"/>
                        </a:spcBef>
                        <a:spcAft>
                          <a:spcPts val="0"/>
                        </a:spcAft>
                      </a:pPr>
                      <a:r>
                        <a:rPr lang="en-US" sz="1100">
                          <a:effectLst/>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l">
                        <a:lnSpc>
                          <a:spcPct val="115000"/>
                        </a:lnSpc>
                        <a:spcBef>
                          <a:spcPts val="0"/>
                        </a:spcBef>
                        <a:spcAft>
                          <a:spcPts val="0"/>
                        </a:spcAft>
                      </a:pPr>
                      <a:r>
                        <a:rPr lang="en-US" sz="1100">
                          <a:effectLst/>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l">
                        <a:lnSpc>
                          <a:spcPct val="115000"/>
                        </a:lnSpc>
                        <a:spcBef>
                          <a:spcPts val="0"/>
                        </a:spcBef>
                        <a:spcAft>
                          <a:spcPts val="0"/>
                        </a:spcAft>
                      </a:pPr>
                      <a:r>
                        <a:rPr lang="en-US" sz="1100">
                          <a:effectLst/>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120603673"/>
                  </a:ext>
                </a:extLst>
              </a:tr>
              <a:tr h="213794">
                <a:tc>
                  <a:txBody>
                    <a:bodyPr/>
                    <a:lstStyle/>
                    <a:p>
                      <a:pPr marL="0" marR="0" algn="l">
                        <a:lnSpc>
                          <a:spcPct val="115000"/>
                        </a:lnSpc>
                        <a:spcBef>
                          <a:spcPts val="0"/>
                        </a:spcBef>
                        <a:spcAft>
                          <a:spcPts val="0"/>
                        </a:spcAft>
                      </a:pPr>
                      <a:r>
                        <a:rPr lang="en-US" sz="1100">
                          <a:effectLst/>
                        </a:rPr>
                        <a:t>X</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l">
                        <a:lnSpc>
                          <a:spcPct val="115000"/>
                        </a:lnSpc>
                        <a:spcBef>
                          <a:spcPts val="0"/>
                        </a:spcBef>
                        <a:spcAft>
                          <a:spcPts val="0"/>
                        </a:spcAft>
                      </a:pPr>
                      <a:r>
                        <a:rPr lang="en-US" sz="1100">
                          <a:effectLst/>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l">
                        <a:lnSpc>
                          <a:spcPct val="115000"/>
                        </a:lnSpc>
                        <a:spcBef>
                          <a:spcPts val="0"/>
                        </a:spcBef>
                        <a:spcAft>
                          <a:spcPts val="0"/>
                        </a:spcAft>
                      </a:pPr>
                      <a:r>
                        <a:rPr lang="en-US" sz="1100">
                          <a:effectLst/>
                        </a:rPr>
                        <a:t>Music Concerts on YouTube</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l">
                        <a:lnSpc>
                          <a:spcPct val="115000"/>
                        </a:lnSpc>
                        <a:spcBef>
                          <a:spcPts val="0"/>
                        </a:spcBef>
                        <a:spcAft>
                          <a:spcPts val="0"/>
                        </a:spcAft>
                      </a:pPr>
                      <a:r>
                        <a:rPr lang="en-US" sz="1100">
                          <a:effectLst/>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l">
                        <a:lnSpc>
                          <a:spcPct val="115000"/>
                        </a:lnSpc>
                        <a:spcBef>
                          <a:spcPts val="0"/>
                        </a:spcBef>
                        <a:spcAft>
                          <a:spcPts val="0"/>
                        </a:spcAft>
                      </a:pPr>
                      <a:r>
                        <a:rPr lang="en-US" sz="1100">
                          <a:effectLst/>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l">
                        <a:lnSpc>
                          <a:spcPct val="115000"/>
                        </a:lnSpc>
                        <a:spcBef>
                          <a:spcPts val="0"/>
                        </a:spcBef>
                        <a:spcAft>
                          <a:spcPts val="0"/>
                        </a:spcAft>
                      </a:pPr>
                      <a:r>
                        <a:rPr lang="en-US" sz="1100">
                          <a:effectLst/>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l">
                        <a:lnSpc>
                          <a:spcPct val="115000"/>
                        </a:lnSpc>
                        <a:spcBef>
                          <a:spcPts val="0"/>
                        </a:spcBef>
                        <a:spcAft>
                          <a:spcPts val="0"/>
                        </a:spcAft>
                      </a:pPr>
                      <a:r>
                        <a:rPr lang="en-US" sz="1100">
                          <a:effectLst/>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l">
                        <a:lnSpc>
                          <a:spcPct val="115000"/>
                        </a:lnSpc>
                        <a:spcBef>
                          <a:spcPts val="0"/>
                        </a:spcBef>
                        <a:spcAft>
                          <a:spcPts val="0"/>
                        </a:spcAft>
                      </a:pPr>
                      <a:r>
                        <a:rPr lang="en-US" sz="1100" dirty="0">
                          <a:effectLst/>
                        </a:rPr>
                        <a:t>X</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365011986"/>
                  </a:ext>
                </a:extLst>
              </a:tr>
              <a:tr h="240301">
                <a:tc>
                  <a:txBody>
                    <a:bodyPr/>
                    <a:lstStyle/>
                    <a:p>
                      <a:pPr marL="0" marR="0" algn="l">
                        <a:lnSpc>
                          <a:spcPct val="115000"/>
                        </a:lnSpc>
                        <a:spcBef>
                          <a:spcPts val="0"/>
                        </a:spcBef>
                        <a:spcAft>
                          <a:spcPts val="0"/>
                        </a:spcAft>
                      </a:pPr>
                      <a:r>
                        <a:rPr lang="en-US" sz="1100">
                          <a:effectLst/>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l">
                        <a:lnSpc>
                          <a:spcPct val="115000"/>
                        </a:lnSpc>
                        <a:spcBef>
                          <a:spcPts val="0"/>
                        </a:spcBef>
                        <a:spcAft>
                          <a:spcPts val="0"/>
                        </a:spcAft>
                      </a:pPr>
                      <a:r>
                        <a:rPr lang="en-US" sz="1100">
                          <a:effectLst/>
                        </a:rPr>
                        <a:t>X</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l">
                        <a:lnSpc>
                          <a:spcPct val="115000"/>
                        </a:lnSpc>
                        <a:spcBef>
                          <a:spcPts val="0"/>
                        </a:spcBef>
                        <a:spcAft>
                          <a:spcPts val="0"/>
                        </a:spcAft>
                      </a:pPr>
                      <a:r>
                        <a:rPr lang="en-US" sz="1100">
                          <a:effectLst/>
                        </a:rPr>
                        <a:t>Activities at the local church</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l">
                        <a:lnSpc>
                          <a:spcPct val="115000"/>
                        </a:lnSpc>
                        <a:spcBef>
                          <a:spcPts val="0"/>
                        </a:spcBef>
                        <a:spcAft>
                          <a:spcPts val="0"/>
                        </a:spcAft>
                      </a:pPr>
                      <a:r>
                        <a:rPr lang="en-US" sz="1100" dirty="0">
                          <a:effectLst/>
                        </a:rPr>
                        <a:t>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l">
                        <a:lnSpc>
                          <a:spcPct val="115000"/>
                        </a:lnSpc>
                        <a:spcBef>
                          <a:spcPts val="0"/>
                        </a:spcBef>
                        <a:spcAft>
                          <a:spcPts val="0"/>
                        </a:spcAft>
                      </a:pPr>
                      <a:r>
                        <a:rPr lang="en-US" sz="1100">
                          <a:effectLst/>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l">
                        <a:lnSpc>
                          <a:spcPct val="115000"/>
                        </a:lnSpc>
                        <a:spcBef>
                          <a:spcPts val="0"/>
                        </a:spcBef>
                        <a:spcAft>
                          <a:spcPts val="0"/>
                        </a:spcAft>
                      </a:pPr>
                      <a:r>
                        <a:rPr lang="en-US" sz="1100">
                          <a:effectLst/>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l">
                        <a:lnSpc>
                          <a:spcPct val="115000"/>
                        </a:lnSpc>
                        <a:spcBef>
                          <a:spcPts val="0"/>
                        </a:spcBef>
                        <a:spcAft>
                          <a:spcPts val="0"/>
                        </a:spcAft>
                      </a:pPr>
                      <a:r>
                        <a:rPr lang="en-US" sz="1100">
                          <a:effectLst/>
                        </a:rPr>
                        <a:t>2p-3p</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l">
                        <a:lnSpc>
                          <a:spcPct val="115000"/>
                        </a:lnSpc>
                        <a:spcBef>
                          <a:spcPts val="0"/>
                        </a:spcBef>
                        <a:spcAft>
                          <a:spcPts val="0"/>
                        </a:spcAft>
                      </a:pPr>
                      <a:r>
                        <a:rPr lang="en-US" sz="1100">
                          <a:effectLst/>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272096179"/>
                  </a:ext>
                </a:extLst>
              </a:tr>
              <a:tr h="213794">
                <a:tc>
                  <a:txBody>
                    <a:bodyPr/>
                    <a:lstStyle/>
                    <a:p>
                      <a:pPr marL="0" marR="0" algn="l">
                        <a:lnSpc>
                          <a:spcPct val="115000"/>
                        </a:lnSpc>
                        <a:spcBef>
                          <a:spcPts val="0"/>
                        </a:spcBef>
                        <a:spcAft>
                          <a:spcPts val="0"/>
                        </a:spcAft>
                      </a:pPr>
                      <a:r>
                        <a:rPr lang="en-US" sz="1100">
                          <a:effectLst/>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l">
                        <a:lnSpc>
                          <a:spcPct val="115000"/>
                        </a:lnSpc>
                        <a:spcBef>
                          <a:spcPts val="0"/>
                        </a:spcBef>
                        <a:spcAft>
                          <a:spcPts val="0"/>
                        </a:spcAft>
                      </a:pPr>
                      <a:r>
                        <a:rPr lang="en-US" sz="1100">
                          <a:effectLst/>
                        </a:rPr>
                        <a:t>X</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l">
                        <a:lnSpc>
                          <a:spcPct val="115000"/>
                        </a:lnSpc>
                        <a:spcBef>
                          <a:spcPts val="0"/>
                        </a:spcBef>
                        <a:spcAft>
                          <a:spcPts val="0"/>
                        </a:spcAft>
                      </a:pPr>
                      <a:r>
                        <a:rPr lang="en-US" sz="1100">
                          <a:effectLst/>
                        </a:rPr>
                        <a:t>Computer skills at the local community center</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l">
                        <a:lnSpc>
                          <a:spcPct val="115000"/>
                        </a:lnSpc>
                        <a:spcBef>
                          <a:spcPts val="0"/>
                        </a:spcBef>
                        <a:spcAft>
                          <a:spcPts val="0"/>
                        </a:spcAft>
                      </a:pPr>
                      <a:r>
                        <a:rPr lang="en-US" sz="1100" dirty="0">
                          <a:effectLst/>
                        </a:rPr>
                        <a:t>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l">
                        <a:lnSpc>
                          <a:spcPct val="115000"/>
                        </a:lnSpc>
                        <a:spcBef>
                          <a:spcPts val="0"/>
                        </a:spcBef>
                        <a:spcAft>
                          <a:spcPts val="0"/>
                        </a:spcAft>
                      </a:pPr>
                      <a:r>
                        <a:rPr lang="en-US" sz="1100">
                          <a:effectLst/>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l">
                        <a:lnSpc>
                          <a:spcPct val="115000"/>
                        </a:lnSpc>
                        <a:spcBef>
                          <a:spcPts val="0"/>
                        </a:spcBef>
                        <a:spcAft>
                          <a:spcPts val="0"/>
                        </a:spcAft>
                      </a:pPr>
                      <a:r>
                        <a:rPr lang="en-US" sz="1100">
                          <a:effectLst/>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l">
                        <a:lnSpc>
                          <a:spcPct val="115000"/>
                        </a:lnSpc>
                        <a:spcBef>
                          <a:spcPts val="0"/>
                        </a:spcBef>
                        <a:spcAft>
                          <a:spcPts val="0"/>
                        </a:spcAft>
                      </a:pPr>
                      <a:r>
                        <a:rPr lang="en-US" sz="1100">
                          <a:effectLst/>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l">
                        <a:lnSpc>
                          <a:spcPct val="115000"/>
                        </a:lnSpc>
                        <a:spcBef>
                          <a:spcPts val="0"/>
                        </a:spcBef>
                        <a:spcAft>
                          <a:spcPts val="0"/>
                        </a:spcAft>
                      </a:pPr>
                      <a:r>
                        <a:rPr lang="en-US" sz="1100" dirty="0">
                          <a:effectLst/>
                        </a:rPr>
                        <a:t>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4110046466"/>
                  </a:ext>
                </a:extLst>
              </a:tr>
            </a:tbl>
          </a:graphicData>
        </a:graphic>
      </p:graphicFrame>
      <p:sp>
        <p:nvSpPr>
          <p:cNvPr id="10" name="Content Placeholder 9"/>
          <p:cNvSpPr>
            <a:spLocks noGrp="1"/>
          </p:cNvSpPr>
          <p:nvPr>
            <p:ph sz="half" idx="2"/>
          </p:nvPr>
        </p:nvSpPr>
        <p:spPr>
          <a:xfrm>
            <a:off x="820485" y="1204856"/>
            <a:ext cx="10515600" cy="5120647"/>
          </a:xfrm>
        </p:spPr>
        <p:txBody>
          <a:bodyPr/>
          <a:lstStyle/>
          <a:p>
            <a:endParaRPr lang="en-US" b="1" dirty="0"/>
          </a:p>
        </p:txBody>
      </p:sp>
      <p:sp>
        <p:nvSpPr>
          <p:cNvPr id="12" name="Title 5"/>
          <p:cNvSpPr>
            <a:spLocks noGrp="1"/>
          </p:cNvSpPr>
          <p:nvPr>
            <p:ph type="title"/>
          </p:nvPr>
        </p:nvSpPr>
        <p:spPr>
          <a:xfrm>
            <a:off x="838200" y="727789"/>
            <a:ext cx="10515600" cy="477068"/>
          </a:xfrm>
        </p:spPr>
        <p:txBody>
          <a:bodyPr>
            <a:normAutofit fontScale="90000"/>
          </a:bodyPr>
          <a:lstStyle/>
          <a:p>
            <a:pPr fontAlgn="t"/>
            <a:r>
              <a:rPr lang="en-US" b="1" dirty="0" smtClean="0"/>
              <a:t>CLE/Onsite Day Habilitation Activity Log</a:t>
            </a:r>
            <a:r>
              <a:rPr lang="en-US" b="1" dirty="0"/>
              <a:t> </a:t>
            </a:r>
            <a:r>
              <a:rPr lang="en-US" b="1" dirty="0" smtClean="0"/>
              <a:t>Example</a:t>
            </a:r>
            <a:endParaRPr lang="en-US" sz="3100" dirty="0"/>
          </a:p>
        </p:txBody>
      </p:sp>
    </p:spTree>
    <p:extLst>
      <p:ext uri="{BB962C8B-B14F-4D97-AF65-F5344CB8AC3E}">
        <p14:creationId xmlns:p14="http://schemas.microsoft.com/office/powerpoint/2010/main" val="3214107245"/>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646E3F5-F701-6A4D-B52D-F6CA5B927446}" type="datetime1">
              <a:rPr lang="en-US" smtClean="0"/>
              <a:t>9/24/2023</a:t>
            </a:fld>
            <a:endParaRPr lang="en-US"/>
          </a:p>
        </p:txBody>
      </p:sp>
      <p:sp>
        <p:nvSpPr>
          <p:cNvPr id="3" name="Footer Placeholder 2"/>
          <p:cNvSpPr>
            <a:spLocks noGrp="1"/>
          </p:cNvSpPr>
          <p:nvPr>
            <p:ph type="ftr" sz="quarter" idx="11"/>
          </p:nvPr>
        </p:nvSpPr>
        <p:spPr/>
        <p:txBody>
          <a:bodyPr/>
          <a:lstStyle/>
          <a:p>
            <a:pPr algn="ctr"/>
            <a:r>
              <a:rPr lang="en-US" smtClean="0"/>
              <a:t>Presentation Name - Edit in Header Footer</a:t>
            </a:r>
            <a:endParaRPr lang="en-US" dirty="0"/>
          </a:p>
        </p:txBody>
      </p:sp>
      <p:sp>
        <p:nvSpPr>
          <p:cNvPr id="4" name="Slide Number Placeholder 3"/>
          <p:cNvSpPr>
            <a:spLocks noGrp="1"/>
          </p:cNvSpPr>
          <p:nvPr>
            <p:ph type="sldNum" sz="quarter" idx="12"/>
          </p:nvPr>
        </p:nvSpPr>
        <p:spPr/>
        <p:txBody>
          <a:bodyPr/>
          <a:lstStyle/>
          <a:p>
            <a:fld id="{4235A44F-0B46-0144-9406-BEEFAFBECA74}" type="slidenum">
              <a:rPr lang="en-US" smtClean="0"/>
              <a:t>48</a:t>
            </a:fld>
            <a:endParaRPr lang="en-US"/>
          </a:p>
        </p:txBody>
      </p:sp>
      <p:sp>
        <p:nvSpPr>
          <p:cNvPr id="5" name="Content Placeholder 4"/>
          <p:cNvSpPr>
            <a:spLocks noGrp="1"/>
          </p:cNvSpPr>
          <p:nvPr>
            <p:ph sz="half" idx="2"/>
          </p:nvPr>
        </p:nvSpPr>
        <p:spPr>
          <a:xfrm>
            <a:off x="838200" y="1613647"/>
            <a:ext cx="10515600" cy="4593515"/>
          </a:xfrm>
        </p:spPr>
        <p:txBody>
          <a:bodyPr>
            <a:normAutofit fontScale="55000" lnSpcReduction="20000"/>
          </a:bodyPr>
          <a:lstStyle/>
          <a:p>
            <a:r>
              <a:rPr lang="en-US" b="1" dirty="0"/>
              <a:t>NOTES:</a:t>
            </a:r>
            <a:endParaRPr lang="en-US" dirty="0"/>
          </a:p>
          <a:p>
            <a:r>
              <a:rPr lang="en-US" b="1" dirty="0" err="1"/>
              <a:t>Monday</a:t>
            </a:r>
            <a:r>
              <a:rPr lang="en-US" dirty="0" err="1"/>
              <a:t>:_Rosemary</a:t>
            </a:r>
            <a:r>
              <a:rPr lang="en-US" dirty="0"/>
              <a:t> likes spending time with her friends playing board games and exercising.  Rosemary likes learning to crochet, as she’s always wanted to learn. Rosemary chose to have lunch with her friends outside today on the picnic table.  Later in the day, Rosemary went to the park down the street to play basketball with friends and did a pickup game while there before going home.</a:t>
            </a:r>
          </a:p>
          <a:p>
            <a:r>
              <a:rPr lang="en-US" b="1" dirty="0"/>
              <a:t>Tuesday:  </a:t>
            </a:r>
            <a:r>
              <a:rPr lang="en-US" dirty="0"/>
              <a:t>Today Rosemary went to the walking track to walk for an hour.  She taught a group of friends how to do sign language so they can communicate with their friend who is deaf.  She then played cards with her friends before going to volunteer at the SPCA.  Rosemary had lunch at the park with her friends after volunteering and then played basketball before going home.  </a:t>
            </a:r>
          </a:p>
          <a:p>
            <a:r>
              <a:rPr lang="en-US" b="1" dirty="0"/>
              <a:t>Wednesday</a:t>
            </a:r>
            <a:r>
              <a:rPr lang="en-US" dirty="0"/>
              <a:t>: Rosemary worked out today.  She works out 5 days a week to help with her blood sugar.  She then played monopoly with friends before going to the nursing home to volunteer with doing arts and crafts.  After volunteering, Rosemary had lunch at Johnny’s pizza before going bowling with her friends in the bowling league.  Rosemary was picked up by her mom at the bowling alley.</a:t>
            </a:r>
          </a:p>
          <a:p>
            <a:r>
              <a:rPr lang="en-US" b="1" dirty="0"/>
              <a:t>Thursday</a:t>
            </a:r>
            <a:r>
              <a:rPr lang="en-US" dirty="0"/>
              <a:t>:  Today Rosemary walked at the walking track and then taught sign language today at the church.  She enjoys this and the people like learning basic signs. Then she played games prior to leaving for the SPCA to volunteer.  After volunteering, Rosemary went with friends to each lunch at the local church.  After lunch, they played Bingo before going home.  </a:t>
            </a:r>
          </a:p>
          <a:p>
            <a:r>
              <a:rPr lang="en-US" b="1" dirty="0"/>
              <a:t>Friday</a:t>
            </a:r>
            <a:r>
              <a:rPr lang="en-US" dirty="0"/>
              <a:t>:  Rosemary worked out today and then played board games.  She then took a crocheting class online.  She is making a lot of progress.  She then had lunch before going to the school to do Christmas caroling with the children.  Afterwards, the group decided to go to the park and play basketball and paint rocks, which they hid around the park.  </a:t>
            </a:r>
          </a:p>
          <a:p>
            <a:r>
              <a:rPr lang="en-US" b="1" dirty="0" smtClean="0"/>
              <a:t>ADDITIONAL NOTES:</a:t>
            </a:r>
          </a:p>
          <a:p>
            <a:r>
              <a:rPr lang="en-US" b="1" dirty="0" smtClean="0"/>
              <a:t>CHART </a:t>
            </a:r>
          </a:p>
          <a:p>
            <a:endParaRPr lang="en-US" b="1" dirty="0"/>
          </a:p>
        </p:txBody>
      </p:sp>
      <p:sp>
        <p:nvSpPr>
          <p:cNvPr id="6" name="Title 5"/>
          <p:cNvSpPr>
            <a:spLocks noGrp="1"/>
          </p:cNvSpPr>
          <p:nvPr>
            <p:ph type="title"/>
          </p:nvPr>
        </p:nvSpPr>
        <p:spPr>
          <a:xfrm>
            <a:off x="838200" y="730918"/>
            <a:ext cx="10515600" cy="647106"/>
          </a:xfrm>
        </p:spPr>
        <p:txBody>
          <a:bodyPr>
            <a:normAutofit fontScale="90000"/>
          </a:bodyPr>
          <a:lstStyle/>
          <a:p>
            <a:r>
              <a:rPr lang="en-US" b="1" dirty="0"/>
              <a:t>CLE/Onsite Day Habilitation Activity Log Example</a:t>
            </a:r>
            <a:endParaRPr lang="en-US" dirty="0"/>
          </a:p>
        </p:txBody>
      </p:sp>
      <p:graphicFrame>
        <p:nvGraphicFramePr>
          <p:cNvPr id="11" name="Table 10"/>
          <p:cNvGraphicFramePr>
            <a:graphicFrameLocks noGrp="1"/>
          </p:cNvGraphicFramePr>
          <p:nvPr>
            <p:extLst>
              <p:ext uri="{D42A27DB-BD31-4B8C-83A1-F6EECF244321}">
                <p14:modId xmlns:p14="http://schemas.microsoft.com/office/powerpoint/2010/main" val="3929068435"/>
              </p:ext>
            </p:extLst>
          </p:nvPr>
        </p:nvGraphicFramePr>
        <p:xfrm>
          <a:off x="3302598" y="5151182"/>
          <a:ext cx="5056095" cy="1055980"/>
        </p:xfrm>
        <a:graphic>
          <a:graphicData uri="http://schemas.openxmlformats.org/drawingml/2006/table">
            <a:tbl>
              <a:tblPr firstRow="1" firstCol="1" bandRow="1">
                <a:tableStyleId>{5C22544A-7EE6-4342-B048-85BDC9FD1C3A}</a:tableStyleId>
              </a:tblPr>
              <a:tblGrid>
                <a:gridCol w="1685365">
                  <a:extLst>
                    <a:ext uri="{9D8B030D-6E8A-4147-A177-3AD203B41FA5}">
                      <a16:colId xmlns:a16="http://schemas.microsoft.com/office/drawing/2014/main" val="94929557"/>
                    </a:ext>
                  </a:extLst>
                </a:gridCol>
                <a:gridCol w="1685365">
                  <a:extLst>
                    <a:ext uri="{9D8B030D-6E8A-4147-A177-3AD203B41FA5}">
                      <a16:colId xmlns:a16="http://schemas.microsoft.com/office/drawing/2014/main" val="2869135607"/>
                    </a:ext>
                  </a:extLst>
                </a:gridCol>
                <a:gridCol w="1685365">
                  <a:extLst>
                    <a:ext uri="{9D8B030D-6E8A-4147-A177-3AD203B41FA5}">
                      <a16:colId xmlns:a16="http://schemas.microsoft.com/office/drawing/2014/main" val="1359553231"/>
                    </a:ext>
                  </a:extLst>
                </a:gridCol>
              </a:tblGrid>
              <a:tr h="587755">
                <a:tc>
                  <a:txBody>
                    <a:bodyPr/>
                    <a:lstStyle/>
                    <a:p>
                      <a:pPr marL="0" marR="0">
                        <a:spcBef>
                          <a:spcPts val="0"/>
                        </a:spcBef>
                        <a:spcAft>
                          <a:spcPts val="0"/>
                        </a:spcAft>
                        <a:tabLst>
                          <a:tab pos="2971800" algn="ctr"/>
                          <a:tab pos="5943600" algn="r"/>
                        </a:tabLst>
                      </a:pPr>
                      <a:r>
                        <a:rPr lang="en-US" sz="1100">
                          <a:effectLst/>
                        </a:rPr>
                        <a:t>TOTAL NUMBER OF HOURS SPENT IN THE COMMUNITY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spcBef>
                          <a:spcPts val="0"/>
                        </a:spcBef>
                        <a:spcAft>
                          <a:spcPts val="0"/>
                        </a:spcAft>
                        <a:tabLst>
                          <a:tab pos="2971800" algn="ctr"/>
                          <a:tab pos="5943600" algn="r"/>
                        </a:tabLst>
                      </a:pPr>
                      <a:r>
                        <a:rPr lang="en-US" sz="1100">
                          <a:effectLst/>
                        </a:rPr>
                        <a:t>TOTAL ABSENCES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spcBef>
                          <a:spcPts val="0"/>
                        </a:spcBef>
                        <a:spcAft>
                          <a:spcPts val="0"/>
                        </a:spcAft>
                        <a:tabLst>
                          <a:tab pos="2971800" algn="ctr"/>
                          <a:tab pos="5943600" algn="r"/>
                        </a:tabLst>
                      </a:pPr>
                      <a:r>
                        <a:rPr lang="en-US" sz="1100" dirty="0">
                          <a:effectLst/>
                        </a:rPr>
                        <a:t>TOTAL CRITICAL INCIDENT REPORTS</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45328149"/>
                  </a:ext>
                </a:extLst>
              </a:tr>
              <a:tr h="468225">
                <a:tc>
                  <a:txBody>
                    <a:bodyPr/>
                    <a:lstStyle/>
                    <a:p>
                      <a:pPr marL="0" marR="0">
                        <a:spcBef>
                          <a:spcPts val="0"/>
                        </a:spcBef>
                        <a:spcAft>
                          <a:spcPts val="0"/>
                        </a:spcAft>
                        <a:tabLst>
                          <a:tab pos="2971800" algn="ctr"/>
                          <a:tab pos="5943600" algn="r"/>
                        </a:tabLst>
                      </a:pPr>
                      <a:r>
                        <a:rPr lang="en-US" sz="1100">
                          <a:effectLst/>
                        </a:rPr>
                        <a:t>21 hours</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spcBef>
                          <a:spcPts val="0"/>
                        </a:spcBef>
                        <a:spcAft>
                          <a:spcPts val="0"/>
                        </a:spcAft>
                        <a:tabLst>
                          <a:tab pos="2971800" algn="ctr"/>
                          <a:tab pos="5943600" algn="r"/>
                        </a:tabLst>
                      </a:pPr>
                      <a:r>
                        <a:rPr lang="en-US" sz="1100">
                          <a:effectLst/>
                        </a:rPr>
                        <a:t>0</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spcBef>
                          <a:spcPts val="0"/>
                        </a:spcBef>
                        <a:spcAft>
                          <a:spcPts val="0"/>
                        </a:spcAft>
                        <a:tabLst>
                          <a:tab pos="2971800" algn="ctr"/>
                          <a:tab pos="5943600" algn="r"/>
                        </a:tabLst>
                      </a:pPr>
                      <a:r>
                        <a:rPr lang="en-US" sz="1100" dirty="0">
                          <a:effectLst/>
                        </a:rPr>
                        <a:t>0</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181765791"/>
                  </a:ext>
                </a:extLst>
              </a:tr>
            </a:tbl>
          </a:graphicData>
        </a:graphic>
      </p:graphicFrame>
    </p:spTree>
    <p:extLst>
      <p:ext uri="{BB962C8B-B14F-4D97-AF65-F5344CB8AC3E}">
        <p14:creationId xmlns:p14="http://schemas.microsoft.com/office/powerpoint/2010/main" val="1379822034"/>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Content Placeholder 9"/>
          <p:cNvSpPr>
            <a:spLocks noGrp="1"/>
          </p:cNvSpPr>
          <p:nvPr>
            <p:ph idx="1"/>
          </p:nvPr>
        </p:nvSpPr>
        <p:spPr/>
        <p:txBody>
          <a:bodyPr/>
          <a:lstStyle/>
          <a:p>
            <a:endParaRPr lang="en-US"/>
          </a:p>
        </p:txBody>
      </p:sp>
      <p:sp>
        <p:nvSpPr>
          <p:cNvPr id="2" name="Date Placeholder 1"/>
          <p:cNvSpPr>
            <a:spLocks noGrp="1"/>
          </p:cNvSpPr>
          <p:nvPr>
            <p:ph type="dt" sz="half" idx="10"/>
          </p:nvPr>
        </p:nvSpPr>
        <p:spPr/>
        <p:txBody>
          <a:bodyPr/>
          <a:lstStyle/>
          <a:p>
            <a:r>
              <a:rPr lang="en-US" dirty="0" smtClean="0"/>
              <a:t>5/31/2023</a:t>
            </a:r>
            <a:endParaRPr lang="en-US" dirty="0"/>
          </a:p>
        </p:txBody>
      </p:sp>
      <p:sp>
        <p:nvSpPr>
          <p:cNvPr id="3" name="Footer Placeholder 2"/>
          <p:cNvSpPr>
            <a:spLocks noGrp="1"/>
          </p:cNvSpPr>
          <p:nvPr>
            <p:ph type="ftr" sz="quarter" idx="11"/>
          </p:nvPr>
        </p:nvSpPr>
        <p:spPr/>
        <p:txBody>
          <a:bodyPr/>
          <a:lstStyle/>
          <a:p>
            <a:pPr algn="ctr"/>
            <a:r>
              <a:rPr lang="en-US" dirty="0" smtClean="0"/>
              <a:t>HCBS SETTINGS RULE CAP UPDATE</a:t>
            </a:r>
            <a:endParaRPr lang="en-US" dirty="0"/>
          </a:p>
        </p:txBody>
      </p:sp>
      <p:sp>
        <p:nvSpPr>
          <p:cNvPr id="4" name="Slide Number Placeholder 3"/>
          <p:cNvSpPr>
            <a:spLocks noGrp="1"/>
          </p:cNvSpPr>
          <p:nvPr>
            <p:ph type="sldNum" sz="quarter" idx="12"/>
          </p:nvPr>
        </p:nvSpPr>
        <p:spPr/>
        <p:txBody>
          <a:bodyPr/>
          <a:lstStyle/>
          <a:p>
            <a:fld id="{4235A44F-0B46-0144-9406-BEEFAFBECA74}" type="slidenum">
              <a:rPr lang="en-US" smtClean="0"/>
              <a:t>49</a:t>
            </a:fld>
            <a:endParaRPr lang="en-US"/>
          </a:p>
        </p:txBody>
      </p:sp>
      <p:sp>
        <p:nvSpPr>
          <p:cNvPr id="9" name="Title 8"/>
          <p:cNvSpPr>
            <a:spLocks noGrp="1"/>
          </p:cNvSpPr>
          <p:nvPr>
            <p:ph type="title"/>
          </p:nvPr>
        </p:nvSpPr>
        <p:spPr>
          <a:xfrm>
            <a:off x="182880" y="2780523"/>
            <a:ext cx="4055633" cy="1194318"/>
          </a:xfrm>
        </p:spPr>
        <p:txBody>
          <a:bodyPr>
            <a:normAutofit/>
          </a:bodyPr>
          <a:lstStyle/>
          <a:p>
            <a:r>
              <a:rPr lang="en-US" dirty="0" smtClean="0"/>
              <a:t>Better Lives for the People We Support</a:t>
            </a:r>
            <a:endParaRPr lang="en-US" dirty="0"/>
          </a:p>
        </p:txBody>
      </p:sp>
    </p:spTree>
    <p:extLst>
      <p:ext uri="{BB962C8B-B14F-4D97-AF65-F5344CB8AC3E}">
        <p14:creationId xmlns:p14="http://schemas.microsoft.com/office/powerpoint/2010/main" val="257127488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ontent Placeholder 7"/>
          <p:cNvSpPr>
            <a:spLocks noGrp="1"/>
          </p:cNvSpPr>
          <p:nvPr>
            <p:ph idx="1"/>
          </p:nvPr>
        </p:nvSpPr>
        <p:spPr/>
        <p:txBody>
          <a:bodyPr/>
          <a:lstStyle/>
          <a:p>
            <a:endParaRPr lang="en-US"/>
          </a:p>
        </p:txBody>
      </p:sp>
      <p:sp>
        <p:nvSpPr>
          <p:cNvPr id="2" name="Date Placeholder 1"/>
          <p:cNvSpPr>
            <a:spLocks noGrp="1"/>
          </p:cNvSpPr>
          <p:nvPr>
            <p:ph type="dt" sz="half" idx="10"/>
          </p:nvPr>
        </p:nvSpPr>
        <p:spPr/>
        <p:txBody>
          <a:bodyPr/>
          <a:lstStyle/>
          <a:p>
            <a:fld id="{9646E3F5-F701-6A4D-B52D-F6CA5B927446}" type="datetime1">
              <a:rPr lang="en-US" smtClean="0"/>
              <a:t>9/24/2023</a:t>
            </a:fld>
            <a:endParaRPr lang="en-US"/>
          </a:p>
        </p:txBody>
      </p:sp>
      <p:sp>
        <p:nvSpPr>
          <p:cNvPr id="3" name="Footer Placeholder 2"/>
          <p:cNvSpPr>
            <a:spLocks noGrp="1"/>
          </p:cNvSpPr>
          <p:nvPr>
            <p:ph type="ftr" sz="quarter" idx="11"/>
          </p:nvPr>
        </p:nvSpPr>
        <p:spPr/>
        <p:txBody>
          <a:bodyPr/>
          <a:lstStyle/>
          <a:p>
            <a:pPr algn="ctr"/>
            <a:r>
              <a:rPr lang="en-US" smtClean="0"/>
              <a:t>Presentation Name - Edit in Header Footer</a:t>
            </a:r>
            <a:endParaRPr lang="en-US" dirty="0"/>
          </a:p>
        </p:txBody>
      </p:sp>
      <p:sp>
        <p:nvSpPr>
          <p:cNvPr id="4" name="Slide Number Placeholder 3"/>
          <p:cNvSpPr>
            <a:spLocks noGrp="1"/>
          </p:cNvSpPr>
          <p:nvPr>
            <p:ph type="sldNum" sz="quarter" idx="12"/>
          </p:nvPr>
        </p:nvSpPr>
        <p:spPr/>
        <p:txBody>
          <a:bodyPr/>
          <a:lstStyle/>
          <a:p>
            <a:fld id="{4235A44F-0B46-0144-9406-BEEFAFBECA74}" type="slidenum">
              <a:rPr lang="en-US" smtClean="0"/>
              <a:t>5</a:t>
            </a:fld>
            <a:endParaRPr lang="en-US"/>
          </a:p>
        </p:txBody>
      </p:sp>
      <p:sp>
        <p:nvSpPr>
          <p:cNvPr id="7" name="Title 6"/>
          <p:cNvSpPr>
            <a:spLocks noGrp="1"/>
          </p:cNvSpPr>
          <p:nvPr>
            <p:ph type="title"/>
          </p:nvPr>
        </p:nvSpPr>
        <p:spPr/>
        <p:txBody>
          <a:bodyPr/>
          <a:lstStyle/>
          <a:p>
            <a:r>
              <a:rPr lang="en-US" dirty="0" smtClean="0"/>
              <a:t>Home and Community Based Services Settings Rule</a:t>
            </a:r>
            <a:endParaRPr lang="en-US" dirty="0"/>
          </a:p>
        </p:txBody>
      </p:sp>
    </p:spTree>
    <p:extLst>
      <p:ext uri="{BB962C8B-B14F-4D97-AF65-F5344CB8AC3E}">
        <p14:creationId xmlns:p14="http://schemas.microsoft.com/office/powerpoint/2010/main" val="379581362"/>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646E3F5-F701-6A4D-B52D-F6CA5B927446}" type="datetime1">
              <a:rPr lang="en-US" smtClean="0"/>
              <a:t>9/24/2023</a:t>
            </a:fld>
            <a:endParaRPr lang="en-US"/>
          </a:p>
        </p:txBody>
      </p:sp>
      <p:sp>
        <p:nvSpPr>
          <p:cNvPr id="3" name="Footer Placeholder 2"/>
          <p:cNvSpPr>
            <a:spLocks noGrp="1"/>
          </p:cNvSpPr>
          <p:nvPr>
            <p:ph type="ftr" sz="quarter" idx="11"/>
          </p:nvPr>
        </p:nvSpPr>
        <p:spPr/>
        <p:txBody>
          <a:bodyPr/>
          <a:lstStyle/>
          <a:p>
            <a:pPr algn="ctr"/>
            <a:r>
              <a:rPr lang="en-US" smtClean="0"/>
              <a:t>Presentation Name - Edit in Header Footer</a:t>
            </a:r>
            <a:endParaRPr lang="en-US" dirty="0"/>
          </a:p>
        </p:txBody>
      </p:sp>
      <p:sp>
        <p:nvSpPr>
          <p:cNvPr id="4" name="Slide Number Placeholder 3"/>
          <p:cNvSpPr>
            <a:spLocks noGrp="1"/>
          </p:cNvSpPr>
          <p:nvPr>
            <p:ph type="sldNum" sz="quarter" idx="12"/>
          </p:nvPr>
        </p:nvSpPr>
        <p:spPr/>
        <p:txBody>
          <a:bodyPr/>
          <a:lstStyle/>
          <a:p>
            <a:fld id="{4235A44F-0B46-0144-9406-BEEFAFBECA74}" type="slidenum">
              <a:rPr lang="en-US" smtClean="0"/>
              <a:t>50</a:t>
            </a:fld>
            <a:endParaRPr lang="en-US"/>
          </a:p>
        </p:txBody>
      </p:sp>
      <p:sp>
        <p:nvSpPr>
          <p:cNvPr id="5" name="Content Placeholder 4"/>
          <p:cNvSpPr>
            <a:spLocks noGrp="1"/>
          </p:cNvSpPr>
          <p:nvPr>
            <p:ph sz="half" idx="2"/>
          </p:nvPr>
        </p:nvSpPr>
        <p:spPr>
          <a:xfrm>
            <a:off x="838200" y="1721225"/>
            <a:ext cx="10515600" cy="4181122"/>
          </a:xfrm>
        </p:spPr>
        <p:txBody>
          <a:bodyPr/>
          <a:lstStyle/>
          <a:p>
            <a:pPr marL="0" indent="0">
              <a:buNone/>
            </a:pPr>
            <a:r>
              <a:rPr lang="en-US" b="1" dirty="0" smtClean="0"/>
              <a:t>As the DSP, you need to understand the following: </a:t>
            </a:r>
          </a:p>
          <a:p>
            <a:pPr>
              <a:buFont typeface="Wingdings" panose="05000000000000000000" pitchFamily="2" charset="2"/>
              <a:buChar char="Ø"/>
            </a:pPr>
            <a:r>
              <a:rPr lang="en-US" b="1" dirty="0" smtClean="0"/>
              <a:t>The </a:t>
            </a:r>
            <a:r>
              <a:rPr lang="en-US" b="1" dirty="0"/>
              <a:t>Core Concept of PCP: </a:t>
            </a:r>
            <a:r>
              <a:rPr lang="en-US" b="1" dirty="0" smtClean="0"/>
              <a:t>‘Important </a:t>
            </a:r>
            <a:r>
              <a:rPr lang="en-US" b="1" dirty="0"/>
              <a:t>TO and Important </a:t>
            </a:r>
            <a:r>
              <a:rPr lang="en-US" b="1" dirty="0" smtClean="0"/>
              <a:t>FOR’</a:t>
            </a:r>
          </a:p>
          <a:p>
            <a:pPr>
              <a:buFont typeface="Wingdings" panose="05000000000000000000" pitchFamily="2" charset="2"/>
              <a:buChar char="Ø"/>
            </a:pPr>
            <a:r>
              <a:rPr lang="en-US" dirty="0" smtClean="0"/>
              <a:t>Finding a balance between </a:t>
            </a:r>
            <a:r>
              <a:rPr lang="en-US" b="1" dirty="0"/>
              <a:t>Important TO and Important </a:t>
            </a:r>
            <a:r>
              <a:rPr lang="en-US" b="1" dirty="0" smtClean="0"/>
              <a:t>FOR.</a:t>
            </a:r>
            <a:endParaRPr lang="en-US" b="1" dirty="0"/>
          </a:p>
          <a:p>
            <a:pPr>
              <a:buFont typeface="Wingdings" panose="05000000000000000000" pitchFamily="2" charset="2"/>
              <a:buChar char="Ø"/>
            </a:pPr>
            <a:r>
              <a:rPr lang="en-US" dirty="0" smtClean="0"/>
              <a:t>Connecting the </a:t>
            </a:r>
            <a:r>
              <a:rPr lang="en-US" b="1" dirty="0" smtClean="0"/>
              <a:t>Important </a:t>
            </a:r>
            <a:r>
              <a:rPr lang="en-US" b="1" dirty="0"/>
              <a:t>TO and Important </a:t>
            </a:r>
            <a:r>
              <a:rPr lang="en-US" b="1" dirty="0" smtClean="0"/>
              <a:t>FOR</a:t>
            </a:r>
            <a:endParaRPr lang="en-US" b="1" dirty="0"/>
          </a:p>
        </p:txBody>
      </p:sp>
      <p:sp>
        <p:nvSpPr>
          <p:cNvPr id="6" name="Title 5"/>
          <p:cNvSpPr>
            <a:spLocks noGrp="1"/>
          </p:cNvSpPr>
          <p:nvPr>
            <p:ph type="title"/>
          </p:nvPr>
        </p:nvSpPr>
        <p:spPr>
          <a:xfrm>
            <a:off x="838200" y="730918"/>
            <a:ext cx="10515600" cy="721364"/>
          </a:xfrm>
        </p:spPr>
        <p:txBody>
          <a:bodyPr>
            <a:normAutofit/>
          </a:bodyPr>
          <a:lstStyle/>
          <a:p>
            <a:r>
              <a:rPr lang="en-US" b="1" dirty="0" smtClean="0"/>
              <a:t>Important TO and Important FOR</a:t>
            </a:r>
            <a:endParaRPr lang="en-US" b="1" dirty="0"/>
          </a:p>
        </p:txBody>
      </p:sp>
    </p:spTree>
    <p:extLst>
      <p:ext uri="{BB962C8B-B14F-4D97-AF65-F5344CB8AC3E}">
        <p14:creationId xmlns:p14="http://schemas.microsoft.com/office/powerpoint/2010/main" val="2171344269"/>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646E3F5-F701-6A4D-B52D-F6CA5B927446}" type="datetime1">
              <a:rPr lang="en-US" smtClean="0"/>
              <a:t>9/24/2023</a:t>
            </a:fld>
            <a:endParaRPr lang="en-US"/>
          </a:p>
        </p:txBody>
      </p:sp>
      <p:sp>
        <p:nvSpPr>
          <p:cNvPr id="3" name="Footer Placeholder 2"/>
          <p:cNvSpPr>
            <a:spLocks noGrp="1"/>
          </p:cNvSpPr>
          <p:nvPr>
            <p:ph type="ftr" sz="quarter" idx="11"/>
          </p:nvPr>
        </p:nvSpPr>
        <p:spPr/>
        <p:txBody>
          <a:bodyPr/>
          <a:lstStyle/>
          <a:p>
            <a:pPr algn="ctr"/>
            <a:r>
              <a:rPr lang="en-US" smtClean="0"/>
              <a:t>Presentation Name - Edit in Header Footer</a:t>
            </a:r>
            <a:endParaRPr lang="en-US" dirty="0"/>
          </a:p>
        </p:txBody>
      </p:sp>
      <p:sp>
        <p:nvSpPr>
          <p:cNvPr id="4" name="Slide Number Placeholder 3"/>
          <p:cNvSpPr>
            <a:spLocks noGrp="1"/>
          </p:cNvSpPr>
          <p:nvPr>
            <p:ph type="sldNum" sz="quarter" idx="12"/>
          </p:nvPr>
        </p:nvSpPr>
        <p:spPr/>
        <p:txBody>
          <a:bodyPr/>
          <a:lstStyle/>
          <a:p>
            <a:fld id="{4235A44F-0B46-0144-9406-BEEFAFBECA74}" type="slidenum">
              <a:rPr lang="en-US" smtClean="0"/>
              <a:t>51</a:t>
            </a:fld>
            <a:endParaRPr lang="en-US"/>
          </a:p>
        </p:txBody>
      </p:sp>
      <p:sp>
        <p:nvSpPr>
          <p:cNvPr id="5" name="Content Placeholder 4"/>
          <p:cNvSpPr>
            <a:spLocks noGrp="1"/>
          </p:cNvSpPr>
          <p:nvPr>
            <p:ph sz="half" idx="2"/>
          </p:nvPr>
        </p:nvSpPr>
        <p:spPr>
          <a:xfrm>
            <a:off x="838200" y="1420009"/>
            <a:ext cx="10515600" cy="4471581"/>
          </a:xfrm>
        </p:spPr>
        <p:txBody>
          <a:bodyPr/>
          <a:lstStyle/>
          <a:p>
            <a:r>
              <a:rPr lang="en-US" dirty="0" smtClean="0"/>
              <a:t>Includes what matters to the person.  </a:t>
            </a:r>
          </a:p>
          <a:p>
            <a:r>
              <a:rPr lang="en-US" dirty="0" smtClean="0"/>
              <a:t>Those things that make people happy, fulfilled, and comforted- their own definition of living </a:t>
            </a:r>
            <a:r>
              <a:rPr lang="en-US" b="1" dirty="0" smtClean="0"/>
              <a:t>their</a:t>
            </a:r>
            <a:r>
              <a:rPr lang="en-US" dirty="0" smtClean="0"/>
              <a:t> ‘best life’!</a:t>
            </a:r>
          </a:p>
          <a:p>
            <a:r>
              <a:rPr lang="en-US" dirty="0" smtClean="0"/>
              <a:t>What is important to a person includes what people ‘say’ to us: </a:t>
            </a:r>
          </a:p>
          <a:p>
            <a:pPr lvl="1"/>
            <a:r>
              <a:rPr lang="en-US" dirty="0" smtClean="0"/>
              <a:t>With their words</a:t>
            </a:r>
          </a:p>
          <a:p>
            <a:pPr lvl="1"/>
            <a:r>
              <a:rPr lang="en-US" dirty="0" smtClean="0"/>
              <a:t>With their behaviors/actions</a:t>
            </a:r>
          </a:p>
          <a:p>
            <a:pPr marL="457200" lvl="1" indent="0">
              <a:buNone/>
            </a:pPr>
            <a:endParaRPr lang="en-US" b="1" dirty="0" smtClean="0"/>
          </a:p>
          <a:p>
            <a:pPr marL="457200" lvl="1" indent="0">
              <a:buNone/>
            </a:pPr>
            <a:r>
              <a:rPr lang="en-US" b="1" dirty="0" smtClean="0"/>
              <a:t>*When words and behavior are in conflict, listen to the behavior.</a:t>
            </a:r>
          </a:p>
        </p:txBody>
      </p:sp>
      <p:sp>
        <p:nvSpPr>
          <p:cNvPr id="6" name="Title 5"/>
          <p:cNvSpPr>
            <a:spLocks noGrp="1"/>
          </p:cNvSpPr>
          <p:nvPr>
            <p:ph type="title"/>
          </p:nvPr>
        </p:nvSpPr>
        <p:spPr>
          <a:xfrm>
            <a:off x="924261" y="698645"/>
            <a:ext cx="10515600" cy="689091"/>
          </a:xfrm>
        </p:spPr>
        <p:txBody>
          <a:bodyPr>
            <a:noAutofit/>
          </a:bodyPr>
          <a:lstStyle/>
          <a:p>
            <a:r>
              <a:rPr lang="en-US" b="1" dirty="0"/>
              <a:t>Important TO</a:t>
            </a:r>
          </a:p>
        </p:txBody>
      </p:sp>
    </p:spTree>
    <p:extLst>
      <p:ext uri="{BB962C8B-B14F-4D97-AF65-F5344CB8AC3E}">
        <p14:creationId xmlns:p14="http://schemas.microsoft.com/office/powerpoint/2010/main" val="3436682184"/>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646E3F5-F701-6A4D-B52D-F6CA5B927446}" type="datetime1">
              <a:rPr lang="en-US" smtClean="0"/>
              <a:t>9/24/2023</a:t>
            </a:fld>
            <a:endParaRPr lang="en-US"/>
          </a:p>
        </p:txBody>
      </p:sp>
      <p:sp>
        <p:nvSpPr>
          <p:cNvPr id="3" name="Footer Placeholder 2"/>
          <p:cNvSpPr>
            <a:spLocks noGrp="1"/>
          </p:cNvSpPr>
          <p:nvPr>
            <p:ph type="ftr" sz="quarter" idx="11"/>
          </p:nvPr>
        </p:nvSpPr>
        <p:spPr/>
        <p:txBody>
          <a:bodyPr/>
          <a:lstStyle/>
          <a:p>
            <a:pPr algn="ctr"/>
            <a:r>
              <a:rPr lang="en-US" smtClean="0"/>
              <a:t>Presentation Name - Edit in Header Footer</a:t>
            </a:r>
            <a:endParaRPr lang="en-US" dirty="0"/>
          </a:p>
        </p:txBody>
      </p:sp>
      <p:sp>
        <p:nvSpPr>
          <p:cNvPr id="4" name="Slide Number Placeholder 3"/>
          <p:cNvSpPr>
            <a:spLocks noGrp="1"/>
          </p:cNvSpPr>
          <p:nvPr>
            <p:ph type="sldNum" sz="quarter" idx="12"/>
          </p:nvPr>
        </p:nvSpPr>
        <p:spPr/>
        <p:txBody>
          <a:bodyPr/>
          <a:lstStyle/>
          <a:p>
            <a:fld id="{4235A44F-0B46-0144-9406-BEEFAFBECA74}" type="slidenum">
              <a:rPr lang="en-US" smtClean="0"/>
              <a:t>52</a:t>
            </a:fld>
            <a:endParaRPr lang="en-US"/>
          </a:p>
        </p:txBody>
      </p:sp>
      <p:sp>
        <p:nvSpPr>
          <p:cNvPr id="5" name="Content Placeholder 4"/>
          <p:cNvSpPr>
            <a:spLocks noGrp="1"/>
          </p:cNvSpPr>
          <p:nvPr>
            <p:ph sz="half" idx="2"/>
          </p:nvPr>
        </p:nvSpPr>
        <p:spPr>
          <a:xfrm>
            <a:off x="838200" y="1656679"/>
            <a:ext cx="10515600" cy="4701090"/>
          </a:xfrm>
        </p:spPr>
        <p:txBody>
          <a:bodyPr>
            <a:normAutofit fontScale="92500" lnSpcReduction="20000"/>
          </a:bodyPr>
          <a:lstStyle/>
          <a:p>
            <a:pPr marL="0" indent="0">
              <a:buNone/>
            </a:pPr>
            <a:r>
              <a:rPr lang="en-US" b="1" dirty="0" smtClean="0"/>
              <a:t>What’s important to an individual you support could include those things in life which help them to be satisfied, content, comforted and happy.</a:t>
            </a:r>
          </a:p>
          <a:p>
            <a:pPr>
              <a:buFont typeface="Wingdings" panose="05000000000000000000" pitchFamily="2" charset="2"/>
              <a:buChar char="Ø"/>
            </a:pPr>
            <a:r>
              <a:rPr lang="en-US" b="1" dirty="0" smtClean="0"/>
              <a:t>Could include:</a:t>
            </a:r>
          </a:p>
          <a:p>
            <a:pPr lvl="1">
              <a:buFont typeface="Wingdings" panose="05000000000000000000" pitchFamily="2" charset="2"/>
              <a:buChar char="§"/>
            </a:pPr>
            <a:r>
              <a:rPr lang="en-US" b="1" dirty="0" smtClean="0"/>
              <a:t>People to be in relationships with- </a:t>
            </a:r>
            <a:r>
              <a:rPr lang="en-US" dirty="0" smtClean="0"/>
              <a:t>who do they need to have in their life </a:t>
            </a:r>
          </a:p>
          <a:p>
            <a:pPr lvl="1">
              <a:buFont typeface="Wingdings" panose="05000000000000000000" pitchFamily="2" charset="2"/>
              <a:buChar char="§"/>
            </a:pPr>
            <a:r>
              <a:rPr lang="en-US" b="1" dirty="0" smtClean="0"/>
              <a:t>Purpose and meaning for the person- </a:t>
            </a:r>
            <a:r>
              <a:rPr lang="en-US" dirty="0" smtClean="0"/>
              <a:t>what makes them have a good day</a:t>
            </a:r>
          </a:p>
          <a:p>
            <a:pPr lvl="1">
              <a:buFont typeface="Wingdings" panose="05000000000000000000" pitchFamily="2" charset="2"/>
              <a:buChar char="§"/>
            </a:pPr>
            <a:r>
              <a:rPr lang="en-US" b="1" dirty="0" smtClean="0"/>
              <a:t>Status and control over their life- </a:t>
            </a:r>
            <a:r>
              <a:rPr lang="en-US" dirty="0" smtClean="0"/>
              <a:t>maybe they need to be able to make some choices- start small</a:t>
            </a:r>
          </a:p>
          <a:p>
            <a:pPr lvl="1">
              <a:buFont typeface="Wingdings" panose="05000000000000000000" pitchFamily="2" charset="2"/>
              <a:buChar char="§"/>
            </a:pPr>
            <a:r>
              <a:rPr lang="en-US" b="1" dirty="0" smtClean="0"/>
              <a:t>Activities to do in the community that make them happy; </a:t>
            </a:r>
            <a:r>
              <a:rPr lang="en-US" dirty="0" smtClean="0"/>
              <a:t>i.e. volunteering at the SPCA</a:t>
            </a:r>
          </a:p>
          <a:p>
            <a:pPr lvl="1">
              <a:buFont typeface="Wingdings" panose="05000000000000000000" pitchFamily="2" charset="2"/>
              <a:buChar char="§"/>
            </a:pPr>
            <a:r>
              <a:rPr lang="en-US" b="1" dirty="0" smtClean="0"/>
              <a:t>Hobbies and interests they currently have; </a:t>
            </a:r>
            <a:r>
              <a:rPr lang="en-US" dirty="0" smtClean="0"/>
              <a:t>i.e. bowling</a:t>
            </a:r>
          </a:p>
          <a:p>
            <a:pPr lvl="1">
              <a:buFont typeface="Wingdings" panose="05000000000000000000" pitchFamily="2" charset="2"/>
              <a:buChar char="§"/>
            </a:pPr>
            <a:r>
              <a:rPr lang="en-US" b="1" dirty="0" smtClean="0"/>
              <a:t>Places they like to go- </a:t>
            </a:r>
            <a:r>
              <a:rPr lang="en-US" dirty="0" smtClean="0"/>
              <a:t>i.e</a:t>
            </a:r>
            <a:r>
              <a:rPr lang="en-US" b="1" dirty="0" smtClean="0"/>
              <a:t>. </a:t>
            </a:r>
            <a:r>
              <a:rPr lang="en-US" dirty="0" smtClean="0"/>
              <a:t>nursing home to visit grandmother</a:t>
            </a:r>
            <a:endParaRPr lang="en-US" b="1" dirty="0" smtClean="0"/>
          </a:p>
          <a:p>
            <a:pPr lvl="1">
              <a:buFont typeface="Wingdings" panose="05000000000000000000" pitchFamily="2" charset="2"/>
              <a:buChar char="§"/>
            </a:pPr>
            <a:r>
              <a:rPr lang="en-US" b="1" dirty="0" smtClean="0"/>
              <a:t>Rituals and routines – </a:t>
            </a:r>
            <a:r>
              <a:rPr lang="en-US" dirty="0" smtClean="0"/>
              <a:t>what sets them up for a good day? i.e. having regularly scheduled meal/snack times</a:t>
            </a:r>
          </a:p>
          <a:p>
            <a:pPr lvl="1">
              <a:buFont typeface="Wingdings" panose="05000000000000000000" pitchFamily="2" charset="2"/>
              <a:buChar char="§"/>
            </a:pPr>
            <a:r>
              <a:rPr lang="en-US" b="1" dirty="0" smtClean="0"/>
              <a:t>Rhythm or pace of life- </a:t>
            </a:r>
            <a:r>
              <a:rPr lang="en-US" dirty="0" smtClean="0"/>
              <a:t>do they like to be busy and on the go?</a:t>
            </a:r>
          </a:p>
          <a:p>
            <a:pPr lvl="1">
              <a:buFont typeface="Wingdings" panose="05000000000000000000" pitchFamily="2" charset="2"/>
              <a:buChar char="§"/>
            </a:pPr>
            <a:r>
              <a:rPr lang="en-US" b="1" dirty="0" smtClean="0"/>
              <a:t>Collections they may have- </a:t>
            </a:r>
            <a:r>
              <a:rPr lang="en-US" dirty="0" smtClean="0"/>
              <a:t>i.e. trains, rocks and how can you connect to the community</a:t>
            </a:r>
            <a:endParaRPr lang="en-US" dirty="0"/>
          </a:p>
        </p:txBody>
      </p:sp>
      <p:sp>
        <p:nvSpPr>
          <p:cNvPr id="6" name="Title 5"/>
          <p:cNvSpPr>
            <a:spLocks noGrp="1"/>
          </p:cNvSpPr>
          <p:nvPr>
            <p:ph type="title"/>
          </p:nvPr>
        </p:nvSpPr>
        <p:spPr>
          <a:xfrm>
            <a:off x="838200" y="730918"/>
            <a:ext cx="10515600" cy="710607"/>
          </a:xfrm>
        </p:spPr>
        <p:txBody>
          <a:bodyPr>
            <a:normAutofit/>
          </a:bodyPr>
          <a:lstStyle/>
          <a:p>
            <a:r>
              <a:rPr lang="en-US" b="1" dirty="0" smtClean="0"/>
              <a:t>Important TO</a:t>
            </a:r>
            <a:endParaRPr lang="en-US" b="1" dirty="0"/>
          </a:p>
        </p:txBody>
      </p:sp>
    </p:spTree>
    <p:extLst>
      <p:ext uri="{BB962C8B-B14F-4D97-AF65-F5344CB8AC3E}">
        <p14:creationId xmlns:p14="http://schemas.microsoft.com/office/powerpoint/2010/main" val="3467439170"/>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646E3F5-F701-6A4D-B52D-F6CA5B927446}" type="datetime1">
              <a:rPr lang="en-US" smtClean="0"/>
              <a:t>9/24/2023</a:t>
            </a:fld>
            <a:endParaRPr lang="en-US"/>
          </a:p>
        </p:txBody>
      </p:sp>
      <p:sp>
        <p:nvSpPr>
          <p:cNvPr id="3" name="Footer Placeholder 2"/>
          <p:cNvSpPr>
            <a:spLocks noGrp="1"/>
          </p:cNvSpPr>
          <p:nvPr>
            <p:ph type="ftr" sz="quarter" idx="11"/>
          </p:nvPr>
        </p:nvSpPr>
        <p:spPr/>
        <p:txBody>
          <a:bodyPr/>
          <a:lstStyle/>
          <a:p>
            <a:pPr algn="ctr"/>
            <a:r>
              <a:rPr lang="en-US" smtClean="0"/>
              <a:t>Presentation Name - Edit in Header Footer</a:t>
            </a:r>
            <a:endParaRPr lang="en-US" dirty="0"/>
          </a:p>
        </p:txBody>
      </p:sp>
      <p:sp>
        <p:nvSpPr>
          <p:cNvPr id="4" name="Slide Number Placeholder 3"/>
          <p:cNvSpPr>
            <a:spLocks noGrp="1"/>
          </p:cNvSpPr>
          <p:nvPr>
            <p:ph type="sldNum" sz="quarter" idx="12"/>
          </p:nvPr>
        </p:nvSpPr>
        <p:spPr/>
        <p:txBody>
          <a:bodyPr/>
          <a:lstStyle/>
          <a:p>
            <a:fld id="{4235A44F-0B46-0144-9406-BEEFAFBECA74}" type="slidenum">
              <a:rPr lang="en-US" smtClean="0"/>
              <a:t>53</a:t>
            </a:fld>
            <a:endParaRPr lang="en-US"/>
          </a:p>
        </p:txBody>
      </p:sp>
      <p:sp>
        <p:nvSpPr>
          <p:cNvPr id="5" name="Content Placeholder 4"/>
          <p:cNvSpPr>
            <a:spLocks noGrp="1"/>
          </p:cNvSpPr>
          <p:nvPr>
            <p:ph sz="half" idx="2"/>
          </p:nvPr>
        </p:nvSpPr>
        <p:spPr>
          <a:xfrm>
            <a:off x="838200" y="1441525"/>
            <a:ext cx="10515600" cy="4460821"/>
          </a:xfrm>
        </p:spPr>
        <p:txBody>
          <a:bodyPr/>
          <a:lstStyle/>
          <a:p>
            <a:pPr marL="0" indent="0">
              <a:buNone/>
            </a:pPr>
            <a:r>
              <a:rPr lang="en-US" dirty="0" smtClean="0"/>
              <a:t>What is important </a:t>
            </a:r>
            <a:r>
              <a:rPr lang="en-US" b="1" dirty="0" smtClean="0"/>
              <a:t>FOR </a:t>
            </a:r>
            <a:r>
              <a:rPr lang="en-US" dirty="0" smtClean="0"/>
              <a:t>individuals you support, includes those things that we need to keep in mind regarding:</a:t>
            </a:r>
          </a:p>
          <a:p>
            <a:pPr lvl="1">
              <a:buFont typeface="Wingdings" panose="05000000000000000000" pitchFamily="2" charset="2"/>
              <a:buChar char="Ø"/>
            </a:pPr>
            <a:r>
              <a:rPr lang="en-US" b="1" dirty="0"/>
              <a:t>Issues of health and safety</a:t>
            </a:r>
          </a:p>
          <a:p>
            <a:pPr lvl="2">
              <a:buFont typeface="Wingdings" panose="05000000000000000000" pitchFamily="2" charset="2"/>
              <a:buChar char="§"/>
            </a:pPr>
            <a:r>
              <a:rPr lang="en-US" b="1" dirty="0" smtClean="0"/>
              <a:t>Physical health and safety </a:t>
            </a:r>
            <a:r>
              <a:rPr lang="en-US" b="1" dirty="0"/>
              <a:t>, including wellness and prevention</a:t>
            </a:r>
          </a:p>
          <a:p>
            <a:pPr lvl="2">
              <a:buFont typeface="Wingdings" panose="05000000000000000000" pitchFamily="2" charset="2"/>
              <a:buChar char="§"/>
            </a:pPr>
            <a:r>
              <a:rPr lang="en-US" b="1" dirty="0"/>
              <a:t>Emotional health and safety, including support needed</a:t>
            </a:r>
          </a:p>
          <a:p>
            <a:pPr lvl="1">
              <a:buFont typeface="Wingdings" panose="05000000000000000000" pitchFamily="2" charset="2"/>
              <a:buChar char="Ø"/>
            </a:pPr>
            <a:r>
              <a:rPr lang="en-US" b="1" dirty="0" smtClean="0"/>
              <a:t>What others see as important to help the individual be a valued member of their community</a:t>
            </a:r>
            <a:endParaRPr lang="en-US" b="1" dirty="0"/>
          </a:p>
        </p:txBody>
      </p:sp>
      <p:sp>
        <p:nvSpPr>
          <p:cNvPr id="6" name="Title 5"/>
          <p:cNvSpPr>
            <a:spLocks noGrp="1"/>
          </p:cNvSpPr>
          <p:nvPr>
            <p:ph type="title"/>
          </p:nvPr>
        </p:nvSpPr>
        <p:spPr>
          <a:xfrm>
            <a:off x="838200" y="730918"/>
            <a:ext cx="10515600" cy="624546"/>
          </a:xfrm>
        </p:spPr>
        <p:txBody>
          <a:bodyPr>
            <a:noAutofit/>
          </a:bodyPr>
          <a:lstStyle/>
          <a:p>
            <a:r>
              <a:rPr lang="en-US" b="1" dirty="0" smtClean="0"/>
              <a:t>Important FOR</a:t>
            </a:r>
            <a:endParaRPr lang="en-US" b="1" dirty="0"/>
          </a:p>
        </p:txBody>
      </p:sp>
    </p:spTree>
    <p:extLst>
      <p:ext uri="{BB962C8B-B14F-4D97-AF65-F5344CB8AC3E}">
        <p14:creationId xmlns:p14="http://schemas.microsoft.com/office/powerpoint/2010/main" val="688576221"/>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646E3F5-F701-6A4D-B52D-F6CA5B927446}" type="datetime1">
              <a:rPr lang="en-US" smtClean="0"/>
              <a:t>9/24/2023</a:t>
            </a:fld>
            <a:endParaRPr lang="en-US"/>
          </a:p>
        </p:txBody>
      </p:sp>
      <p:sp>
        <p:nvSpPr>
          <p:cNvPr id="3" name="Footer Placeholder 2"/>
          <p:cNvSpPr>
            <a:spLocks noGrp="1"/>
          </p:cNvSpPr>
          <p:nvPr>
            <p:ph type="ftr" sz="quarter" idx="11"/>
          </p:nvPr>
        </p:nvSpPr>
        <p:spPr/>
        <p:txBody>
          <a:bodyPr/>
          <a:lstStyle/>
          <a:p>
            <a:pPr algn="ctr"/>
            <a:r>
              <a:rPr lang="en-US" smtClean="0"/>
              <a:t>Presentation Name - Edit in Header Footer</a:t>
            </a:r>
            <a:endParaRPr lang="en-US" dirty="0"/>
          </a:p>
        </p:txBody>
      </p:sp>
      <p:sp>
        <p:nvSpPr>
          <p:cNvPr id="4" name="Slide Number Placeholder 3"/>
          <p:cNvSpPr>
            <a:spLocks noGrp="1"/>
          </p:cNvSpPr>
          <p:nvPr>
            <p:ph type="sldNum" sz="quarter" idx="12"/>
          </p:nvPr>
        </p:nvSpPr>
        <p:spPr/>
        <p:txBody>
          <a:bodyPr/>
          <a:lstStyle/>
          <a:p>
            <a:fld id="{4235A44F-0B46-0144-9406-BEEFAFBECA74}" type="slidenum">
              <a:rPr lang="en-US" smtClean="0"/>
              <a:t>54</a:t>
            </a:fld>
            <a:endParaRPr lang="en-US"/>
          </a:p>
        </p:txBody>
      </p:sp>
      <p:sp>
        <p:nvSpPr>
          <p:cNvPr id="5" name="Content Placeholder 4"/>
          <p:cNvSpPr>
            <a:spLocks noGrp="1"/>
          </p:cNvSpPr>
          <p:nvPr>
            <p:ph sz="half" idx="2"/>
          </p:nvPr>
        </p:nvSpPr>
        <p:spPr>
          <a:xfrm>
            <a:off x="838200" y="1570617"/>
            <a:ext cx="10515600" cy="4331730"/>
          </a:xfrm>
        </p:spPr>
        <p:txBody>
          <a:bodyPr>
            <a:normAutofit fontScale="85000" lnSpcReduction="20000"/>
          </a:bodyPr>
          <a:lstStyle/>
          <a:p>
            <a:pPr>
              <a:buFont typeface="Wingdings" panose="05000000000000000000" pitchFamily="2" charset="2"/>
              <a:buChar char="Ø"/>
            </a:pPr>
            <a:r>
              <a:rPr lang="en-US" b="1" dirty="0" smtClean="0"/>
              <a:t>May be as simple as making a list and finding a balance.</a:t>
            </a:r>
          </a:p>
          <a:p>
            <a:pPr lvl="1"/>
            <a:r>
              <a:rPr lang="en-US" dirty="0" smtClean="0"/>
              <a:t>Important TO list versus Important FOR list </a:t>
            </a:r>
          </a:p>
          <a:p>
            <a:endParaRPr lang="en-US" dirty="0" smtClean="0"/>
          </a:p>
          <a:p>
            <a:pPr>
              <a:buFont typeface="Wingdings" panose="05000000000000000000" pitchFamily="2" charset="2"/>
              <a:buChar char="Ø"/>
            </a:pPr>
            <a:r>
              <a:rPr lang="en-US" b="1" dirty="0" smtClean="0"/>
              <a:t>Things that might affect the List:</a:t>
            </a:r>
            <a:r>
              <a:rPr lang="en-US" dirty="0"/>
              <a:t> Choice has always had boundaries for </a:t>
            </a:r>
            <a:r>
              <a:rPr lang="en-US" dirty="0" smtClean="0"/>
              <a:t>everyone.</a:t>
            </a:r>
          </a:p>
          <a:p>
            <a:pPr lvl="1">
              <a:buFont typeface="Wingdings" panose="05000000000000000000" pitchFamily="2" charset="2"/>
              <a:buChar char="§"/>
            </a:pPr>
            <a:r>
              <a:rPr lang="en-US" dirty="0" smtClean="0"/>
              <a:t>Risks  involved</a:t>
            </a:r>
          </a:p>
          <a:p>
            <a:pPr lvl="1">
              <a:buFont typeface="Wingdings" panose="05000000000000000000" pitchFamily="2" charset="2"/>
              <a:buChar char="§"/>
            </a:pPr>
            <a:r>
              <a:rPr lang="en-US" dirty="0" smtClean="0"/>
              <a:t>Things Imposed </a:t>
            </a:r>
            <a:r>
              <a:rPr lang="en-US" dirty="0"/>
              <a:t>by society</a:t>
            </a:r>
          </a:p>
          <a:p>
            <a:pPr lvl="2">
              <a:buFont typeface="Wingdings" panose="05000000000000000000" pitchFamily="2" charset="2"/>
              <a:buChar char="§"/>
            </a:pPr>
            <a:r>
              <a:rPr lang="en-US" dirty="0"/>
              <a:t>Laws</a:t>
            </a:r>
          </a:p>
          <a:p>
            <a:pPr lvl="2">
              <a:buFont typeface="Wingdings" panose="05000000000000000000" pitchFamily="2" charset="2"/>
              <a:buChar char="§"/>
            </a:pPr>
            <a:r>
              <a:rPr lang="en-US" dirty="0"/>
              <a:t>Expectations/values</a:t>
            </a:r>
          </a:p>
          <a:p>
            <a:pPr lvl="1">
              <a:buFont typeface="Wingdings" panose="05000000000000000000" pitchFamily="2" charset="2"/>
              <a:buChar char="§"/>
            </a:pPr>
            <a:r>
              <a:rPr lang="en-US" dirty="0" smtClean="0"/>
              <a:t>The individual’s values- what is and is not ok for me and those I trust</a:t>
            </a:r>
          </a:p>
          <a:p>
            <a:pPr lvl="2">
              <a:buFont typeface="Wingdings" panose="05000000000000000000" pitchFamily="2" charset="2"/>
              <a:buChar char="§"/>
            </a:pPr>
            <a:r>
              <a:rPr lang="en-US" dirty="0" smtClean="0"/>
              <a:t>My relationships</a:t>
            </a:r>
          </a:p>
          <a:p>
            <a:pPr lvl="2">
              <a:buFont typeface="Wingdings" panose="05000000000000000000" pitchFamily="2" charset="2"/>
              <a:buChar char="§"/>
            </a:pPr>
            <a:r>
              <a:rPr lang="en-US" dirty="0" smtClean="0"/>
              <a:t>My job</a:t>
            </a:r>
          </a:p>
          <a:p>
            <a:pPr lvl="2">
              <a:buFont typeface="Wingdings" panose="05000000000000000000" pitchFamily="2" charset="2"/>
              <a:buChar char="§"/>
            </a:pPr>
            <a:r>
              <a:rPr lang="en-US" dirty="0" smtClean="0"/>
              <a:t>Where I live</a:t>
            </a:r>
          </a:p>
          <a:p>
            <a:pPr lvl="1">
              <a:buFont typeface="Wingdings" panose="05000000000000000000" pitchFamily="2" charset="2"/>
              <a:buChar char="§"/>
            </a:pPr>
            <a:r>
              <a:rPr lang="en-US" dirty="0" smtClean="0"/>
              <a:t>Resource Driven</a:t>
            </a:r>
          </a:p>
          <a:p>
            <a:pPr lvl="2">
              <a:buFont typeface="Wingdings" panose="05000000000000000000" pitchFamily="2" charset="2"/>
              <a:buChar char="§"/>
            </a:pPr>
            <a:r>
              <a:rPr lang="en-US" dirty="0" smtClean="0"/>
              <a:t>Financial – how much money do I have</a:t>
            </a:r>
          </a:p>
          <a:p>
            <a:pPr lvl="2">
              <a:buFont typeface="Wingdings" panose="05000000000000000000" pitchFamily="2" charset="2"/>
              <a:buChar char="§"/>
            </a:pPr>
            <a:r>
              <a:rPr lang="en-US" dirty="0" smtClean="0"/>
              <a:t>How my time do I have</a:t>
            </a:r>
            <a:endParaRPr lang="en-US" dirty="0"/>
          </a:p>
        </p:txBody>
      </p:sp>
      <p:sp>
        <p:nvSpPr>
          <p:cNvPr id="6" name="Title 5"/>
          <p:cNvSpPr>
            <a:spLocks noGrp="1"/>
          </p:cNvSpPr>
          <p:nvPr>
            <p:ph type="title"/>
          </p:nvPr>
        </p:nvSpPr>
        <p:spPr>
          <a:xfrm>
            <a:off x="820485" y="698646"/>
            <a:ext cx="10515600" cy="560000"/>
          </a:xfrm>
        </p:spPr>
        <p:txBody>
          <a:bodyPr>
            <a:noAutofit/>
          </a:bodyPr>
          <a:lstStyle/>
          <a:p>
            <a:r>
              <a:rPr lang="en-US" b="1" dirty="0" smtClean="0"/>
              <a:t>Sorting Important ‘To’ from Important ‘FOR’</a:t>
            </a:r>
            <a:endParaRPr lang="en-US" b="1" dirty="0"/>
          </a:p>
        </p:txBody>
      </p:sp>
    </p:spTree>
    <p:extLst>
      <p:ext uri="{BB962C8B-B14F-4D97-AF65-F5344CB8AC3E}">
        <p14:creationId xmlns:p14="http://schemas.microsoft.com/office/powerpoint/2010/main" val="914962006"/>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 Placeholder 7"/>
          <p:cNvSpPr>
            <a:spLocks noGrp="1"/>
          </p:cNvSpPr>
          <p:nvPr>
            <p:ph type="body" idx="1"/>
          </p:nvPr>
        </p:nvSpPr>
        <p:spPr>
          <a:xfrm>
            <a:off x="838200" y="1828800"/>
            <a:ext cx="5153809" cy="602428"/>
          </a:xfrm>
        </p:spPr>
        <p:txBody>
          <a:bodyPr>
            <a:normAutofit fontScale="25000" lnSpcReduction="20000"/>
          </a:bodyPr>
          <a:lstStyle/>
          <a:p>
            <a:endParaRPr lang="en-US" sz="3200" dirty="0" smtClean="0"/>
          </a:p>
          <a:p>
            <a:r>
              <a:rPr lang="en-US" sz="12800" dirty="0" smtClean="0"/>
              <a:t>IMPORTANT TO	</a:t>
            </a:r>
            <a:r>
              <a:rPr lang="en-US" sz="9800" dirty="0" smtClean="0"/>
              <a:t>	</a:t>
            </a:r>
            <a:r>
              <a:rPr lang="en-US" sz="4000" dirty="0" smtClean="0"/>
              <a:t>	</a:t>
            </a:r>
            <a:endParaRPr lang="en-US" sz="4000" dirty="0"/>
          </a:p>
        </p:txBody>
      </p:sp>
      <p:sp>
        <p:nvSpPr>
          <p:cNvPr id="9" name="Content Placeholder 8"/>
          <p:cNvSpPr>
            <a:spLocks noGrp="1"/>
          </p:cNvSpPr>
          <p:nvPr>
            <p:ph sz="half" idx="2"/>
          </p:nvPr>
        </p:nvSpPr>
        <p:spPr>
          <a:xfrm>
            <a:off x="838200" y="2431228"/>
            <a:ext cx="5153809" cy="3657601"/>
          </a:xfrm>
        </p:spPr>
        <p:txBody>
          <a:bodyPr/>
          <a:lstStyle/>
          <a:p>
            <a:r>
              <a:rPr lang="en-US" dirty="0" smtClean="0"/>
              <a:t>Going to walk the dogs at the animal shelter 3x a week</a:t>
            </a:r>
          </a:p>
          <a:p>
            <a:r>
              <a:rPr lang="en-US" dirty="0" smtClean="0"/>
              <a:t>Going bowling with my friends on Saturday night</a:t>
            </a:r>
          </a:p>
          <a:p>
            <a:r>
              <a:rPr lang="en-US" dirty="0" smtClean="0"/>
              <a:t>Finding a job so I can save my money to get my own apartment</a:t>
            </a:r>
          </a:p>
          <a:p>
            <a:endParaRPr lang="en-US" dirty="0"/>
          </a:p>
        </p:txBody>
      </p:sp>
      <p:sp>
        <p:nvSpPr>
          <p:cNvPr id="10" name="Text Placeholder 9"/>
          <p:cNvSpPr>
            <a:spLocks noGrp="1"/>
          </p:cNvSpPr>
          <p:nvPr>
            <p:ph type="body" sz="quarter" idx="3"/>
          </p:nvPr>
        </p:nvSpPr>
        <p:spPr>
          <a:xfrm>
            <a:off x="6170612" y="1828800"/>
            <a:ext cx="5607406" cy="602428"/>
          </a:xfrm>
        </p:spPr>
        <p:txBody>
          <a:bodyPr>
            <a:normAutofit/>
          </a:bodyPr>
          <a:lstStyle/>
          <a:p>
            <a:r>
              <a:rPr lang="en-US" sz="3200" dirty="0" smtClean="0"/>
              <a:t>IMPORTANT FOR</a:t>
            </a:r>
            <a:endParaRPr lang="en-US" sz="3200" dirty="0"/>
          </a:p>
        </p:txBody>
      </p:sp>
      <p:sp>
        <p:nvSpPr>
          <p:cNvPr id="11" name="Content Placeholder 10"/>
          <p:cNvSpPr>
            <a:spLocks noGrp="1"/>
          </p:cNvSpPr>
          <p:nvPr>
            <p:ph sz="quarter" idx="4"/>
          </p:nvPr>
        </p:nvSpPr>
        <p:spPr>
          <a:xfrm>
            <a:off x="6303980" y="2431228"/>
            <a:ext cx="5474037" cy="3657601"/>
          </a:xfrm>
        </p:spPr>
        <p:txBody>
          <a:bodyPr/>
          <a:lstStyle/>
          <a:p>
            <a:r>
              <a:rPr lang="en-US" dirty="0" smtClean="0"/>
              <a:t>Taking my medications</a:t>
            </a:r>
          </a:p>
          <a:p>
            <a:r>
              <a:rPr lang="en-US" dirty="0" smtClean="0"/>
              <a:t>Watching my sodium intake</a:t>
            </a:r>
          </a:p>
          <a:p>
            <a:r>
              <a:rPr lang="en-US" dirty="0" smtClean="0"/>
              <a:t>Exercising </a:t>
            </a:r>
          </a:p>
          <a:p>
            <a:r>
              <a:rPr lang="en-US" dirty="0" smtClean="0"/>
              <a:t>Losing weight</a:t>
            </a:r>
          </a:p>
          <a:p>
            <a:endParaRPr lang="en-US" dirty="0" smtClean="0"/>
          </a:p>
          <a:p>
            <a:endParaRPr lang="en-US" dirty="0" smtClean="0"/>
          </a:p>
          <a:p>
            <a:endParaRPr lang="en-US" dirty="0" smtClean="0"/>
          </a:p>
          <a:p>
            <a:endParaRPr lang="en-US" dirty="0" smtClean="0"/>
          </a:p>
          <a:p>
            <a:endParaRPr lang="en-US" dirty="0" smtClean="0"/>
          </a:p>
          <a:p>
            <a:pPr marL="0" indent="0">
              <a:buNone/>
            </a:pPr>
            <a:endParaRPr lang="en-US" dirty="0" smtClean="0"/>
          </a:p>
        </p:txBody>
      </p:sp>
      <p:sp>
        <p:nvSpPr>
          <p:cNvPr id="2" name="Date Placeholder 1"/>
          <p:cNvSpPr>
            <a:spLocks noGrp="1"/>
          </p:cNvSpPr>
          <p:nvPr>
            <p:ph type="dt" sz="half" idx="10"/>
          </p:nvPr>
        </p:nvSpPr>
        <p:spPr/>
        <p:txBody>
          <a:bodyPr/>
          <a:lstStyle/>
          <a:p>
            <a:fld id="{9646E3F5-F701-6A4D-B52D-F6CA5B927446}" type="datetime1">
              <a:rPr lang="en-US" smtClean="0"/>
              <a:t>9/24/2023</a:t>
            </a:fld>
            <a:endParaRPr lang="en-US"/>
          </a:p>
        </p:txBody>
      </p:sp>
      <p:sp>
        <p:nvSpPr>
          <p:cNvPr id="3" name="Footer Placeholder 2"/>
          <p:cNvSpPr>
            <a:spLocks noGrp="1"/>
          </p:cNvSpPr>
          <p:nvPr>
            <p:ph type="ftr" sz="quarter" idx="11"/>
          </p:nvPr>
        </p:nvSpPr>
        <p:spPr/>
        <p:txBody>
          <a:bodyPr/>
          <a:lstStyle/>
          <a:p>
            <a:pPr algn="ctr"/>
            <a:r>
              <a:rPr lang="en-US" smtClean="0"/>
              <a:t>Presentation Name - Edit in Header Footer</a:t>
            </a:r>
            <a:endParaRPr lang="en-US" dirty="0"/>
          </a:p>
        </p:txBody>
      </p:sp>
      <p:sp>
        <p:nvSpPr>
          <p:cNvPr id="4" name="Slide Number Placeholder 3"/>
          <p:cNvSpPr>
            <a:spLocks noGrp="1"/>
          </p:cNvSpPr>
          <p:nvPr>
            <p:ph type="sldNum" sz="quarter" idx="12"/>
          </p:nvPr>
        </p:nvSpPr>
        <p:spPr/>
        <p:txBody>
          <a:bodyPr/>
          <a:lstStyle/>
          <a:p>
            <a:fld id="{4235A44F-0B46-0144-9406-BEEFAFBECA74}" type="slidenum">
              <a:rPr lang="en-US" smtClean="0"/>
              <a:t>55</a:t>
            </a:fld>
            <a:endParaRPr lang="en-US"/>
          </a:p>
        </p:txBody>
      </p:sp>
      <p:sp>
        <p:nvSpPr>
          <p:cNvPr id="7" name="Title 6"/>
          <p:cNvSpPr>
            <a:spLocks noGrp="1"/>
          </p:cNvSpPr>
          <p:nvPr>
            <p:ph type="title"/>
          </p:nvPr>
        </p:nvSpPr>
        <p:spPr>
          <a:xfrm>
            <a:off x="838200" y="732430"/>
            <a:ext cx="10515600" cy="750858"/>
          </a:xfrm>
        </p:spPr>
        <p:txBody>
          <a:bodyPr/>
          <a:lstStyle/>
          <a:p>
            <a:r>
              <a:rPr lang="en-US" b="1" dirty="0" smtClean="0"/>
              <a:t>Important TO/Important FOR Chart</a:t>
            </a:r>
            <a:endParaRPr lang="en-US" b="1" dirty="0"/>
          </a:p>
        </p:txBody>
      </p:sp>
    </p:spTree>
    <p:extLst>
      <p:ext uri="{BB962C8B-B14F-4D97-AF65-F5344CB8AC3E}">
        <p14:creationId xmlns:p14="http://schemas.microsoft.com/office/powerpoint/2010/main" val="2641475489"/>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646E3F5-F701-6A4D-B52D-F6CA5B927446}" type="datetime1">
              <a:rPr lang="en-US" smtClean="0"/>
              <a:t>9/24/2023</a:t>
            </a:fld>
            <a:endParaRPr lang="en-US"/>
          </a:p>
        </p:txBody>
      </p:sp>
      <p:sp>
        <p:nvSpPr>
          <p:cNvPr id="3" name="Footer Placeholder 2"/>
          <p:cNvSpPr>
            <a:spLocks noGrp="1"/>
          </p:cNvSpPr>
          <p:nvPr>
            <p:ph type="ftr" sz="quarter" idx="11"/>
          </p:nvPr>
        </p:nvSpPr>
        <p:spPr/>
        <p:txBody>
          <a:bodyPr/>
          <a:lstStyle/>
          <a:p>
            <a:pPr algn="ctr"/>
            <a:r>
              <a:rPr lang="en-US" smtClean="0"/>
              <a:t>Presentation Name - Edit in Header Footer</a:t>
            </a:r>
            <a:endParaRPr lang="en-US" dirty="0"/>
          </a:p>
        </p:txBody>
      </p:sp>
      <p:sp>
        <p:nvSpPr>
          <p:cNvPr id="4" name="Slide Number Placeholder 3"/>
          <p:cNvSpPr>
            <a:spLocks noGrp="1"/>
          </p:cNvSpPr>
          <p:nvPr>
            <p:ph type="sldNum" sz="quarter" idx="12"/>
          </p:nvPr>
        </p:nvSpPr>
        <p:spPr/>
        <p:txBody>
          <a:bodyPr/>
          <a:lstStyle/>
          <a:p>
            <a:fld id="{4235A44F-0B46-0144-9406-BEEFAFBECA74}" type="slidenum">
              <a:rPr lang="en-US" smtClean="0"/>
              <a:t>56</a:t>
            </a:fld>
            <a:endParaRPr lang="en-US"/>
          </a:p>
        </p:txBody>
      </p:sp>
      <p:sp>
        <p:nvSpPr>
          <p:cNvPr id="5" name="Content Placeholder 4"/>
          <p:cNvSpPr>
            <a:spLocks noGrp="1"/>
          </p:cNvSpPr>
          <p:nvPr>
            <p:ph sz="half" idx="2"/>
          </p:nvPr>
        </p:nvSpPr>
        <p:spPr>
          <a:xfrm>
            <a:off x="838200" y="1549101"/>
            <a:ext cx="10515600" cy="4353245"/>
          </a:xfrm>
        </p:spPr>
        <p:txBody>
          <a:bodyPr/>
          <a:lstStyle/>
          <a:p>
            <a:pPr>
              <a:buFont typeface="Wingdings" panose="05000000000000000000" pitchFamily="2" charset="2"/>
              <a:buChar char="Ø"/>
            </a:pPr>
            <a:r>
              <a:rPr lang="en-US" dirty="0" smtClean="0"/>
              <a:t>It is </a:t>
            </a:r>
            <a:r>
              <a:rPr lang="en-US" b="1" dirty="0" smtClean="0"/>
              <a:t>NOT </a:t>
            </a:r>
            <a:r>
              <a:rPr lang="en-US" dirty="0" smtClean="0"/>
              <a:t>about </a:t>
            </a:r>
            <a:r>
              <a:rPr lang="en-US" b="1" dirty="0" smtClean="0"/>
              <a:t>either/or; </a:t>
            </a:r>
            <a:r>
              <a:rPr lang="en-US" dirty="0" smtClean="0"/>
              <a:t>paying attention to health, safety and valued social roles is critical, but in the context of what is </a:t>
            </a:r>
            <a:r>
              <a:rPr lang="en-US" dirty="0"/>
              <a:t>I</a:t>
            </a:r>
            <a:r>
              <a:rPr lang="en-US" dirty="0" smtClean="0"/>
              <a:t>mportant TO</a:t>
            </a:r>
          </a:p>
          <a:p>
            <a:pPr>
              <a:buFont typeface="Wingdings" panose="05000000000000000000" pitchFamily="2" charset="2"/>
              <a:buChar char="Ø"/>
            </a:pPr>
            <a:r>
              <a:rPr lang="en-US" dirty="0" smtClean="0"/>
              <a:t>It is not about assuring safety or health at the cost of what creates satisfaction for the person</a:t>
            </a:r>
            <a:endParaRPr lang="en-US" dirty="0"/>
          </a:p>
        </p:txBody>
      </p:sp>
      <p:sp>
        <p:nvSpPr>
          <p:cNvPr id="6" name="Title 5"/>
          <p:cNvSpPr>
            <a:spLocks noGrp="1"/>
          </p:cNvSpPr>
          <p:nvPr>
            <p:ph type="title"/>
          </p:nvPr>
        </p:nvSpPr>
        <p:spPr>
          <a:xfrm>
            <a:off x="838200" y="730918"/>
            <a:ext cx="10515600" cy="635303"/>
          </a:xfrm>
        </p:spPr>
        <p:txBody>
          <a:bodyPr>
            <a:noAutofit/>
          </a:bodyPr>
          <a:lstStyle/>
          <a:p>
            <a:r>
              <a:rPr lang="en-US" b="1" dirty="0" smtClean="0"/>
              <a:t>Balancing Important TO and FOR</a:t>
            </a:r>
            <a:endParaRPr lang="en-US" b="1" dirty="0"/>
          </a:p>
        </p:txBody>
      </p:sp>
    </p:spTree>
    <p:extLst>
      <p:ext uri="{BB962C8B-B14F-4D97-AF65-F5344CB8AC3E}">
        <p14:creationId xmlns:p14="http://schemas.microsoft.com/office/powerpoint/2010/main" val="3941023703"/>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646E3F5-F701-6A4D-B52D-F6CA5B927446}" type="datetime1">
              <a:rPr lang="en-US" smtClean="0"/>
              <a:t>9/24/2023</a:t>
            </a:fld>
            <a:endParaRPr lang="en-US" dirty="0"/>
          </a:p>
        </p:txBody>
      </p:sp>
      <p:sp>
        <p:nvSpPr>
          <p:cNvPr id="3" name="Footer Placeholder 2"/>
          <p:cNvSpPr>
            <a:spLocks noGrp="1"/>
          </p:cNvSpPr>
          <p:nvPr>
            <p:ph type="ftr" sz="quarter" idx="11"/>
          </p:nvPr>
        </p:nvSpPr>
        <p:spPr/>
        <p:txBody>
          <a:bodyPr/>
          <a:lstStyle/>
          <a:p>
            <a:pPr algn="ctr"/>
            <a:r>
              <a:rPr lang="en-US" dirty="0" smtClean="0"/>
              <a:t>Presentation Name - Edit in Header Footer</a:t>
            </a:r>
            <a:endParaRPr lang="en-US" dirty="0"/>
          </a:p>
        </p:txBody>
      </p:sp>
      <p:sp>
        <p:nvSpPr>
          <p:cNvPr id="4" name="Slide Number Placeholder 3"/>
          <p:cNvSpPr>
            <a:spLocks noGrp="1"/>
          </p:cNvSpPr>
          <p:nvPr>
            <p:ph type="sldNum" sz="quarter" idx="12"/>
          </p:nvPr>
        </p:nvSpPr>
        <p:spPr/>
        <p:txBody>
          <a:bodyPr/>
          <a:lstStyle/>
          <a:p>
            <a:fld id="{4235A44F-0B46-0144-9406-BEEFAFBECA74}" type="slidenum">
              <a:rPr lang="en-US" smtClean="0"/>
              <a:t>57</a:t>
            </a:fld>
            <a:endParaRPr lang="en-US" dirty="0"/>
          </a:p>
        </p:txBody>
      </p:sp>
      <p:sp>
        <p:nvSpPr>
          <p:cNvPr id="5" name="Content Placeholder 4"/>
          <p:cNvSpPr>
            <a:spLocks noGrp="1"/>
          </p:cNvSpPr>
          <p:nvPr>
            <p:ph sz="half" idx="2"/>
          </p:nvPr>
        </p:nvSpPr>
        <p:spPr>
          <a:xfrm>
            <a:off x="838200" y="1449205"/>
            <a:ext cx="10515600" cy="4453142"/>
          </a:xfrm>
        </p:spPr>
        <p:txBody>
          <a:bodyPr/>
          <a:lstStyle/>
          <a:p>
            <a:r>
              <a:rPr lang="en-US" dirty="0" smtClean="0"/>
              <a:t>If something is important </a:t>
            </a:r>
            <a:r>
              <a:rPr lang="en-US" b="1" dirty="0" smtClean="0"/>
              <a:t>FOR</a:t>
            </a:r>
            <a:r>
              <a:rPr lang="en-US" dirty="0" smtClean="0"/>
              <a:t> us and is also important </a:t>
            </a:r>
            <a:r>
              <a:rPr lang="en-US" b="1" dirty="0" smtClean="0"/>
              <a:t>TO</a:t>
            </a:r>
            <a:r>
              <a:rPr lang="en-US" dirty="0" smtClean="0"/>
              <a:t> us, we will do it!</a:t>
            </a:r>
          </a:p>
          <a:p>
            <a:r>
              <a:rPr lang="en-US" dirty="0" smtClean="0"/>
              <a:t>If something is important </a:t>
            </a:r>
            <a:r>
              <a:rPr lang="en-US" b="1" dirty="0" smtClean="0"/>
              <a:t>FOR</a:t>
            </a:r>
            <a:r>
              <a:rPr lang="en-US" dirty="0" smtClean="0"/>
              <a:t> us  but is </a:t>
            </a:r>
            <a:r>
              <a:rPr lang="en-US" b="1" dirty="0" smtClean="0"/>
              <a:t>NOT</a:t>
            </a:r>
            <a:r>
              <a:rPr lang="en-US" dirty="0" smtClean="0"/>
              <a:t> important </a:t>
            </a:r>
            <a:r>
              <a:rPr lang="en-US" b="1" dirty="0" smtClean="0"/>
              <a:t>TO</a:t>
            </a:r>
            <a:r>
              <a:rPr lang="en-US" dirty="0" smtClean="0"/>
              <a:t> us, we have no interest in doing it.</a:t>
            </a:r>
          </a:p>
          <a:p>
            <a:r>
              <a:rPr lang="en-US" dirty="0" smtClean="0"/>
              <a:t>If we want people to attend to what is important </a:t>
            </a:r>
            <a:r>
              <a:rPr lang="en-US" b="1" dirty="0" smtClean="0"/>
              <a:t>FOR</a:t>
            </a:r>
            <a:r>
              <a:rPr lang="en-US" dirty="0" smtClean="0"/>
              <a:t> there has to be an aspect of it that is important </a:t>
            </a:r>
            <a:r>
              <a:rPr lang="en-US" b="1" dirty="0" smtClean="0"/>
              <a:t>TO</a:t>
            </a:r>
            <a:endParaRPr lang="en-US" b="1" dirty="0"/>
          </a:p>
        </p:txBody>
      </p:sp>
      <p:sp>
        <p:nvSpPr>
          <p:cNvPr id="6" name="Title 5"/>
          <p:cNvSpPr>
            <a:spLocks noGrp="1"/>
          </p:cNvSpPr>
          <p:nvPr>
            <p:ph type="title"/>
          </p:nvPr>
        </p:nvSpPr>
        <p:spPr>
          <a:xfrm>
            <a:off x="838200" y="730918"/>
            <a:ext cx="10515600" cy="718286"/>
          </a:xfrm>
        </p:spPr>
        <p:txBody>
          <a:bodyPr/>
          <a:lstStyle/>
          <a:p>
            <a:r>
              <a:rPr lang="en-US" b="1" dirty="0" smtClean="0"/>
              <a:t>Finding a Balance</a:t>
            </a:r>
            <a:endParaRPr lang="en-US" b="1" dirty="0"/>
          </a:p>
        </p:txBody>
      </p:sp>
    </p:spTree>
    <p:extLst>
      <p:ext uri="{BB962C8B-B14F-4D97-AF65-F5344CB8AC3E}">
        <p14:creationId xmlns:p14="http://schemas.microsoft.com/office/powerpoint/2010/main" val="4211950292"/>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646E3F5-F701-6A4D-B52D-F6CA5B927446}" type="datetime1">
              <a:rPr lang="en-US" smtClean="0"/>
              <a:t>9/24/2023</a:t>
            </a:fld>
            <a:endParaRPr lang="en-US" dirty="0"/>
          </a:p>
        </p:txBody>
      </p:sp>
      <p:sp>
        <p:nvSpPr>
          <p:cNvPr id="3" name="Footer Placeholder 2"/>
          <p:cNvSpPr>
            <a:spLocks noGrp="1"/>
          </p:cNvSpPr>
          <p:nvPr>
            <p:ph type="ftr" sz="quarter" idx="11"/>
          </p:nvPr>
        </p:nvSpPr>
        <p:spPr/>
        <p:txBody>
          <a:bodyPr/>
          <a:lstStyle/>
          <a:p>
            <a:pPr algn="ctr"/>
            <a:r>
              <a:rPr lang="en-US" dirty="0" smtClean="0"/>
              <a:t>Presentation Name - Edit in Header Footer</a:t>
            </a:r>
            <a:endParaRPr lang="en-US" dirty="0"/>
          </a:p>
        </p:txBody>
      </p:sp>
      <p:sp>
        <p:nvSpPr>
          <p:cNvPr id="4" name="Slide Number Placeholder 3"/>
          <p:cNvSpPr>
            <a:spLocks noGrp="1"/>
          </p:cNvSpPr>
          <p:nvPr>
            <p:ph type="sldNum" sz="quarter" idx="12"/>
          </p:nvPr>
        </p:nvSpPr>
        <p:spPr/>
        <p:txBody>
          <a:bodyPr/>
          <a:lstStyle/>
          <a:p>
            <a:fld id="{4235A44F-0B46-0144-9406-BEEFAFBECA74}" type="slidenum">
              <a:rPr lang="en-US" smtClean="0"/>
              <a:t>58</a:t>
            </a:fld>
            <a:endParaRPr lang="en-US" dirty="0"/>
          </a:p>
        </p:txBody>
      </p:sp>
      <p:sp>
        <p:nvSpPr>
          <p:cNvPr id="5" name="Content Placeholder 4"/>
          <p:cNvSpPr>
            <a:spLocks noGrp="1"/>
          </p:cNvSpPr>
          <p:nvPr>
            <p:ph sz="half" idx="2"/>
          </p:nvPr>
        </p:nvSpPr>
        <p:spPr>
          <a:xfrm>
            <a:off x="838200" y="1473798"/>
            <a:ext cx="10515600" cy="4428549"/>
          </a:xfrm>
        </p:spPr>
        <p:txBody>
          <a:bodyPr>
            <a:normAutofit fontScale="92500"/>
          </a:bodyPr>
          <a:lstStyle/>
          <a:p>
            <a:pPr marL="0" indent="0">
              <a:buNone/>
            </a:pPr>
            <a:r>
              <a:rPr lang="en-US" b="1" dirty="0" smtClean="0"/>
              <a:t>As the DSP:</a:t>
            </a:r>
          </a:p>
          <a:p>
            <a:pPr>
              <a:buFont typeface="Wingdings" panose="05000000000000000000" pitchFamily="2" charset="2"/>
              <a:buChar char="Ø"/>
            </a:pPr>
            <a:r>
              <a:rPr lang="en-US" dirty="0" smtClean="0"/>
              <a:t>Do you understand what is important </a:t>
            </a:r>
            <a:r>
              <a:rPr lang="en-US" b="1" dirty="0" smtClean="0"/>
              <a:t>TO</a:t>
            </a:r>
            <a:r>
              <a:rPr lang="en-US" dirty="0" smtClean="0"/>
              <a:t> the person?</a:t>
            </a:r>
          </a:p>
          <a:p>
            <a:pPr>
              <a:buFont typeface="Wingdings" panose="05000000000000000000" pitchFamily="2" charset="2"/>
              <a:buChar char="Ø"/>
            </a:pPr>
            <a:r>
              <a:rPr lang="en-US" dirty="0" smtClean="0"/>
              <a:t>Are you giving information that is relevant to the decision and helping them research and think through it?</a:t>
            </a:r>
          </a:p>
          <a:p>
            <a:pPr>
              <a:buFont typeface="Wingdings" panose="05000000000000000000" pitchFamily="2" charset="2"/>
              <a:buChar char="Ø"/>
            </a:pPr>
            <a:r>
              <a:rPr lang="en-US" dirty="0" smtClean="0"/>
              <a:t>Can you connect them to someone else to assist with the discussion? (family, friends, employer)</a:t>
            </a:r>
          </a:p>
          <a:p>
            <a:pPr>
              <a:buFont typeface="Wingdings" panose="05000000000000000000" pitchFamily="2" charset="2"/>
              <a:buChar char="Ø"/>
            </a:pPr>
            <a:r>
              <a:rPr lang="en-US" dirty="0" smtClean="0"/>
              <a:t>Are you presenting the information in the way the person best understands? (spoken word, pictures, stories, drawings, chosen language)</a:t>
            </a:r>
          </a:p>
          <a:p>
            <a:pPr>
              <a:buFont typeface="Wingdings" panose="05000000000000000000" pitchFamily="2" charset="2"/>
              <a:buChar char="Ø"/>
            </a:pPr>
            <a:r>
              <a:rPr lang="en-US" dirty="0" smtClean="0"/>
              <a:t>Have you given the person the best chance to make the decision themselves?</a:t>
            </a:r>
            <a:endParaRPr lang="en-US" dirty="0"/>
          </a:p>
        </p:txBody>
      </p:sp>
      <p:sp>
        <p:nvSpPr>
          <p:cNvPr id="6" name="Title 5"/>
          <p:cNvSpPr>
            <a:spLocks noGrp="1"/>
          </p:cNvSpPr>
          <p:nvPr>
            <p:ph type="title"/>
          </p:nvPr>
        </p:nvSpPr>
        <p:spPr>
          <a:xfrm>
            <a:off x="838200" y="730918"/>
            <a:ext cx="10515600" cy="742880"/>
          </a:xfrm>
        </p:spPr>
        <p:txBody>
          <a:bodyPr/>
          <a:lstStyle/>
          <a:p>
            <a:r>
              <a:rPr lang="en-US" b="1" dirty="0" smtClean="0"/>
              <a:t>Making Decisions Side by Side</a:t>
            </a:r>
            <a:endParaRPr lang="en-US" b="1" dirty="0"/>
          </a:p>
        </p:txBody>
      </p:sp>
    </p:spTree>
    <p:extLst>
      <p:ext uri="{BB962C8B-B14F-4D97-AF65-F5344CB8AC3E}">
        <p14:creationId xmlns:p14="http://schemas.microsoft.com/office/powerpoint/2010/main" val="169550883"/>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ontent Placeholder 7"/>
          <p:cNvSpPr>
            <a:spLocks noGrp="1"/>
          </p:cNvSpPr>
          <p:nvPr>
            <p:ph idx="1"/>
          </p:nvPr>
        </p:nvSpPr>
        <p:spPr/>
        <p:txBody>
          <a:bodyPr/>
          <a:lstStyle/>
          <a:p>
            <a:endParaRPr lang="en-US" dirty="0"/>
          </a:p>
        </p:txBody>
      </p:sp>
      <p:sp>
        <p:nvSpPr>
          <p:cNvPr id="2" name="Date Placeholder 1"/>
          <p:cNvSpPr>
            <a:spLocks noGrp="1"/>
          </p:cNvSpPr>
          <p:nvPr>
            <p:ph type="dt" sz="half" idx="10"/>
          </p:nvPr>
        </p:nvSpPr>
        <p:spPr/>
        <p:txBody>
          <a:bodyPr/>
          <a:lstStyle/>
          <a:p>
            <a:fld id="{9646E3F5-F701-6A4D-B52D-F6CA5B927446}" type="datetime1">
              <a:rPr lang="en-US" smtClean="0"/>
              <a:t>9/24/2023</a:t>
            </a:fld>
            <a:endParaRPr lang="en-US" dirty="0"/>
          </a:p>
        </p:txBody>
      </p:sp>
      <p:sp>
        <p:nvSpPr>
          <p:cNvPr id="3" name="Footer Placeholder 2"/>
          <p:cNvSpPr>
            <a:spLocks noGrp="1"/>
          </p:cNvSpPr>
          <p:nvPr>
            <p:ph type="ftr" sz="quarter" idx="11"/>
          </p:nvPr>
        </p:nvSpPr>
        <p:spPr/>
        <p:txBody>
          <a:bodyPr/>
          <a:lstStyle/>
          <a:p>
            <a:pPr algn="ctr"/>
            <a:r>
              <a:rPr lang="en-US" dirty="0" smtClean="0"/>
              <a:t>Presentation Name - Edit in Header Footer</a:t>
            </a:r>
            <a:endParaRPr lang="en-US" dirty="0"/>
          </a:p>
        </p:txBody>
      </p:sp>
      <p:sp>
        <p:nvSpPr>
          <p:cNvPr id="4" name="Slide Number Placeholder 3"/>
          <p:cNvSpPr>
            <a:spLocks noGrp="1"/>
          </p:cNvSpPr>
          <p:nvPr>
            <p:ph type="sldNum" sz="quarter" idx="12"/>
          </p:nvPr>
        </p:nvSpPr>
        <p:spPr/>
        <p:txBody>
          <a:bodyPr/>
          <a:lstStyle/>
          <a:p>
            <a:fld id="{4235A44F-0B46-0144-9406-BEEFAFBECA74}" type="slidenum">
              <a:rPr lang="en-US" smtClean="0"/>
              <a:t>59</a:t>
            </a:fld>
            <a:endParaRPr lang="en-US" dirty="0"/>
          </a:p>
        </p:txBody>
      </p:sp>
      <p:sp>
        <p:nvSpPr>
          <p:cNvPr id="7" name="Title 6"/>
          <p:cNvSpPr>
            <a:spLocks noGrp="1"/>
          </p:cNvSpPr>
          <p:nvPr>
            <p:ph type="title"/>
          </p:nvPr>
        </p:nvSpPr>
        <p:spPr>
          <a:xfrm>
            <a:off x="8498633" y="2870227"/>
            <a:ext cx="2855167" cy="1260999"/>
          </a:xfrm>
        </p:spPr>
        <p:txBody>
          <a:bodyPr/>
          <a:lstStyle/>
          <a:p>
            <a:r>
              <a:rPr lang="en-US" dirty="0" smtClean="0"/>
              <a:t>WRAP UP</a:t>
            </a:r>
            <a:endParaRPr lang="en-US" dirty="0"/>
          </a:p>
        </p:txBody>
      </p:sp>
    </p:spTree>
    <p:extLst>
      <p:ext uri="{BB962C8B-B14F-4D97-AF65-F5344CB8AC3E}">
        <p14:creationId xmlns:p14="http://schemas.microsoft.com/office/powerpoint/2010/main" val="200204058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646E3F5-F701-6A4D-B52D-F6CA5B927446}" type="datetime1">
              <a:rPr lang="en-US" smtClean="0"/>
              <a:t>9/24/2023</a:t>
            </a:fld>
            <a:endParaRPr lang="en-US"/>
          </a:p>
        </p:txBody>
      </p:sp>
      <p:sp>
        <p:nvSpPr>
          <p:cNvPr id="3" name="Footer Placeholder 2"/>
          <p:cNvSpPr>
            <a:spLocks noGrp="1"/>
          </p:cNvSpPr>
          <p:nvPr>
            <p:ph type="ftr" sz="quarter" idx="11"/>
          </p:nvPr>
        </p:nvSpPr>
        <p:spPr/>
        <p:txBody>
          <a:bodyPr/>
          <a:lstStyle/>
          <a:p>
            <a:pPr algn="ctr"/>
            <a:r>
              <a:rPr lang="en-US" smtClean="0"/>
              <a:t>Presentation Name - Edit in Header Footer</a:t>
            </a:r>
            <a:endParaRPr lang="en-US" dirty="0"/>
          </a:p>
        </p:txBody>
      </p:sp>
      <p:sp>
        <p:nvSpPr>
          <p:cNvPr id="4" name="Slide Number Placeholder 3"/>
          <p:cNvSpPr>
            <a:spLocks noGrp="1"/>
          </p:cNvSpPr>
          <p:nvPr>
            <p:ph type="sldNum" sz="quarter" idx="12"/>
          </p:nvPr>
        </p:nvSpPr>
        <p:spPr/>
        <p:txBody>
          <a:bodyPr/>
          <a:lstStyle/>
          <a:p>
            <a:fld id="{4235A44F-0B46-0144-9406-BEEFAFBECA74}" type="slidenum">
              <a:rPr lang="en-US" smtClean="0"/>
              <a:t>6</a:t>
            </a:fld>
            <a:endParaRPr lang="en-US"/>
          </a:p>
        </p:txBody>
      </p:sp>
      <p:sp>
        <p:nvSpPr>
          <p:cNvPr id="5" name="Content Placeholder 4"/>
          <p:cNvSpPr>
            <a:spLocks noGrp="1"/>
          </p:cNvSpPr>
          <p:nvPr>
            <p:ph sz="half" idx="2"/>
          </p:nvPr>
        </p:nvSpPr>
        <p:spPr>
          <a:xfrm>
            <a:off x="838200" y="1819469"/>
            <a:ext cx="10515600" cy="4082878"/>
          </a:xfrm>
        </p:spPr>
        <p:txBody>
          <a:bodyPr>
            <a:normAutofit/>
          </a:bodyPr>
          <a:lstStyle/>
          <a:p>
            <a:pPr>
              <a:buFont typeface="Wingdings" panose="05000000000000000000" pitchFamily="2" charset="2"/>
              <a:buChar char="Ø"/>
            </a:pPr>
            <a:r>
              <a:rPr lang="en-US" sz="3200" dirty="0"/>
              <a:t>Centers for Medicare and Medicaid Services issued the </a:t>
            </a:r>
            <a:r>
              <a:rPr lang="en-US" sz="3200" b="1" dirty="0"/>
              <a:t>HCBS Settings Final rule </a:t>
            </a:r>
            <a:r>
              <a:rPr lang="en-US" sz="3200" dirty="0"/>
              <a:t>on </a:t>
            </a:r>
            <a:r>
              <a:rPr lang="en-US" sz="3200" b="1" dirty="0"/>
              <a:t>March 17, 2014</a:t>
            </a:r>
            <a:r>
              <a:rPr lang="en-US" sz="3200" b="1" dirty="0" smtClean="0"/>
              <a:t>. </a:t>
            </a:r>
          </a:p>
          <a:p>
            <a:pPr lvl="1">
              <a:buFont typeface="Wingdings" panose="05000000000000000000" pitchFamily="2" charset="2"/>
              <a:buChar char="Ø"/>
            </a:pPr>
            <a:r>
              <a:rPr lang="en-US" sz="2000" b="1" dirty="0" smtClean="0"/>
              <a:t> </a:t>
            </a:r>
            <a:r>
              <a:rPr lang="en-US" sz="3200" b="1" i="1" dirty="0" smtClean="0"/>
              <a:t>This rule set a new standard to promote community involvement and independence for people who receive Medicaid-funded HCBS.</a:t>
            </a:r>
          </a:p>
          <a:p>
            <a:pPr lvl="1">
              <a:buFont typeface="Wingdings" panose="05000000000000000000" pitchFamily="2" charset="2"/>
              <a:buChar char="Ø"/>
            </a:pPr>
            <a:r>
              <a:rPr lang="en-US" sz="3200" b="1" i="1" dirty="0" smtClean="0"/>
              <a:t>The ‘rule’ provided requirements and defined the qualities for settings where services may be delivered.</a:t>
            </a:r>
          </a:p>
          <a:p>
            <a:pPr marL="0" indent="0">
              <a:buNone/>
            </a:pPr>
            <a:endParaRPr lang="en-US" sz="3200" dirty="0"/>
          </a:p>
        </p:txBody>
      </p:sp>
      <p:sp>
        <p:nvSpPr>
          <p:cNvPr id="6" name="Title 5"/>
          <p:cNvSpPr>
            <a:spLocks noGrp="1"/>
          </p:cNvSpPr>
          <p:nvPr>
            <p:ph type="title"/>
          </p:nvPr>
        </p:nvSpPr>
        <p:spPr>
          <a:xfrm>
            <a:off x="838200" y="730918"/>
            <a:ext cx="10515600" cy="957923"/>
          </a:xfrm>
        </p:spPr>
        <p:txBody>
          <a:bodyPr>
            <a:noAutofit/>
          </a:bodyPr>
          <a:lstStyle/>
          <a:p>
            <a:r>
              <a:rPr lang="en-US" b="1" dirty="0" smtClean="0"/>
              <a:t>Home and Community Based Services (HCBS) Settings Rule</a:t>
            </a:r>
            <a:endParaRPr lang="en-US" b="1" dirty="0"/>
          </a:p>
        </p:txBody>
      </p:sp>
    </p:spTree>
    <p:extLst>
      <p:ext uri="{BB962C8B-B14F-4D97-AF65-F5344CB8AC3E}">
        <p14:creationId xmlns:p14="http://schemas.microsoft.com/office/powerpoint/2010/main" val="828447529"/>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646E3F5-F701-6A4D-B52D-F6CA5B927446}" type="datetime1">
              <a:rPr lang="en-US" smtClean="0"/>
              <a:t>9/24/2023</a:t>
            </a:fld>
            <a:endParaRPr lang="en-US" dirty="0"/>
          </a:p>
        </p:txBody>
      </p:sp>
      <p:sp>
        <p:nvSpPr>
          <p:cNvPr id="3" name="Footer Placeholder 2"/>
          <p:cNvSpPr>
            <a:spLocks noGrp="1"/>
          </p:cNvSpPr>
          <p:nvPr>
            <p:ph type="ftr" sz="quarter" idx="11"/>
          </p:nvPr>
        </p:nvSpPr>
        <p:spPr/>
        <p:txBody>
          <a:bodyPr/>
          <a:lstStyle/>
          <a:p>
            <a:pPr algn="ctr"/>
            <a:r>
              <a:rPr lang="en-US" dirty="0" smtClean="0"/>
              <a:t>Presentation Name - Edit in Header Footer</a:t>
            </a:r>
            <a:endParaRPr lang="en-US" dirty="0"/>
          </a:p>
        </p:txBody>
      </p:sp>
      <p:sp>
        <p:nvSpPr>
          <p:cNvPr id="4" name="Slide Number Placeholder 3"/>
          <p:cNvSpPr>
            <a:spLocks noGrp="1"/>
          </p:cNvSpPr>
          <p:nvPr>
            <p:ph type="sldNum" sz="quarter" idx="12"/>
          </p:nvPr>
        </p:nvSpPr>
        <p:spPr/>
        <p:txBody>
          <a:bodyPr/>
          <a:lstStyle/>
          <a:p>
            <a:fld id="{4235A44F-0B46-0144-9406-BEEFAFBECA74}" type="slidenum">
              <a:rPr lang="en-US" smtClean="0"/>
              <a:t>60</a:t>
            </a:fld>
            <a:endParaRPr lang="en-US" dirty="0"/>
          </a:p>
        </p:txBody>
      </p:sp>
      <p:sp>
        <p:nvSpPr>
          <p:cNvPr id="5" name="Content Placeholder 4"/>
          <p:cNvSpPr>
            <a:spLocks noGrp="1"/>
          </p:cNvSpPr>
          <p:nvPr>
            <p:ph sz="half" idx="2"/>
          </p:nvPr>
        </p:nvSpPr>
        <p:spPr>
          <a:xfrm>
            <a:off x="838200" y="1570616"/>
            <a:ext cx="10515600" cy="4313817"/>
          </a:xfrm>
        </p:spPr>
        <p:txBody>
          <a:bodyPr>
            <a:normAutofit/>
          </a:bodyPr>
          <a:lstStyle/>
          <a:p>
            <a:pPr marL="0" indent="0">
              <a:buNone/>
            </a:pPr>
            <a:r>
              <a:rPr lang="en-US" dirty="0" smtClean="0"/>
              <a:t>In our systems of service and supports people are expected to have choices regarding:</a:t>
            </a:r>
          </a:p>
          <a:p>
            <a:pPr lvl="1">
              <a:buFont typeface="Wingdings" panose="05000000000000000000" pitchFamily="2" charset="2"/>
              <a:buChar char="Ø"/>
            </a:pPr>
            <a:r>
              <a:rPr lang="en-US" dirty="0" smtClean="0"/>
              <a:t>Where they live</a:t>
            </a:r>
          </a:p>
          <a:p>
            <a:pPr lvl="1">
              <a:buFont typeface="Wingdings" panose="05000000000000000000" pitchFamily="2" charset="2"/>
              <a:buChar char="Ø"/>
            </a:pPr>
            <a:r>
              <a:rPr lang="en-US" dirty="0" smtClean="0"/>
              <a:t>Who the live with</a:t>
            </a:r>
          </a:p>
          <a:p>
            <a:pPr lvl="1">
              <a:buFont typeface="Wingdings" panose="05000000000000000000" pitchFamily="2" charset="2"/>
              <a:buChar char="Ø"/>
            </a:pPr>
            <a:r>
              <a:rPr lang="en-US" dirty="0" smtClean="0"/>
              <a:t>Where they spend their time</a:t>
            </a:r>
          </a:p>
          <a:p>
            <a:pPr lvl="1">
              <a:buFont typeface="Wingdings" panose="05000000000000000000" pitchFamily="2" charset="2"/>
              <a:buChar char="Ø"/>
            </a:pPr>
            <a:r>
              <a:rPr lang="en-US" dirty="0" smtClean="0"/>
              <a:t>What they do with their time, including employment</a:t>
            </a:r>
          </a:p>
          <a:p>
            <a:pPr lvl="1">
              <a:buFont typeface="Wingdings" panose="05000000000000000000" pitchFamily="2" charset="2"/>
              <a:buChar char="Ø"/>
            </a:pPr>
            <a:r>
              <a:rPr lang="en-US" dirty="0" smtClean="0"/>
              <a:t>What they do with their resources</a:t>
            </a:r>
          </a:p>
          <a:p>
            <a:pPr lvl="1">
              <a:buFont typeface="Wingdings" panose="05000000000000000000" pitchFamily="2" charset="2"/>
              <a:buChar char="Ø"/>
            </a:pPr>
            <a:r>
              <a:rPr lang="en-US" dirty="0" smtClean="0"/>
              <a:t>What services and supports they receive</a:t>
            </a:r>
          </a:p>
          <a:p>
            <a:pPr lvl="1">
              <a:buFont typeface="Wingdings" panose="05000000000000000000" pitchFamily="2" charset="2"/>
              <a:buChar char="Ø"/>
            </a:pPr>
            <a:r>
              <a:rPr lang="en-US" dirty="0" smtClean="0"/>
              <a:t>Who provides the services and supports and when</a:t>
            </a:r>
          </a:p>
          <a:p>
            <a:endParaRPr lang="en-US" dirty="0"/>
          </a:p>
        </p:txBody>
      </p:sp>
      <p:sp>
        <p:nvSpPr>
          <p:cNvPr id="6" name="Title 5"/>
          <p:cNvSpPr>
            <a:spLocks noGrp="1"/>
          </p:cNvSpPr>
          <p:nvPr>
            <p:ph type="title"/>
          </p:nvPr>
        </p:nvSpPr>
        <p:spPr>
          <a:xfrm>
            <a:off x="838200" y="730918"/>
            <a:ext cx="10515600" cy="613788"/>
          </a:xfrm>
        </p:spPr>
        <p:txBody>
          <a:bodyPr>
            <a:noAutofit/>
          </a:bodyPr>
          <a:lstStyle/>
          <a:p>
            <a:r>
              <a:rPr lang="en-US" b="1" dirty="0" smtClean="0"/>
              <a:t>What is Expected for the HCBS Rule</a:t>
            </a:r>
            <a:endParaRPr lang="en-US" b="1" dirty="0"/>
          </a:p>
        </p:txBody>
      </p:sp>
    </p:spTree>
    <p:extLst>
      <p:ext uri="{BB962C8B-B14F-4D97-AF65-F5344CB8AC3E}">
        <p14:creationId xmlns:p14="http://schemas.microsoft.com/office/powerpoint/2010/main" val="3409248977"/>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646E3F5-F701-6A4D-B52D-F6CA5B927446}" type="datetime1">
              <a:rPr lang="en-US" smtClean="0"/>
              <a:t>9/24/2023</a:t>
            </a:fld>
            <a:endParaRPr lang="en-US" dirty="0"/>
          </a:p>
        </p:txBody>
      </p:sp>
      <p:sp>
        <p:nvSpPr>
          <p:cNvPr id="3" name="Footer Placeholder 2"/>
          <p:cNvSpPr>
            <a:spLocks noGrp="1"/>
          </p:cNvSpPr>
          <p:nvPr>
            <p:ph type="ftr" sz="quarter" idx="11"/>
          </p:nvPr>
        </p:nvSpPr>
        <p:spPr/>
        <p:txBody>
          <a:bodyPr/>
          <a:lstStyle/>
          <a:p>
            <a:pPr algn="ctr"/>
            <a:r>
              <a:rPr lang="en-US" dirty="0" smtClean="0"/>
              <a:t>Presentation Name - Edit in Header Footer</a:t>
            </a:r>
            <a:endParaRPr lang="en-US" dirty="0"/>
          </a:p>
        </p:txBody>
      </p:sp>
      <p:sp>
        <p:nvSpPr>
          <p:cNvPr id="4" name="Slide Number Placeholder 3"/>
          <p:cNvSpPr>
            <a:spLocks noGrp="1"/>
          </p:cNvSpPr>
          <p:nvPr>
            <p:ph type="sldNum" sz="quarter" idx="12"/>
          </p:nvPr>
        </p:nvSpPr>
        <p:spPr/>
        <p:txBody>
          <a:bodyPr/>
          <a:lstStyle/>
          <a:p>
            <a:fld id="{4235A44F-0B46-0144-9406-BEEFAFBECA74}" type="slidenum">
              <a:rPr lang="en-US" smtClean="0"/>
              <a:t>61</a:t>
            </a:fld>
            <a:endParaRPr lang="en-US" dirty="0"/>
          </a:p>
        </p:txBody>
      </p:sp>
      <p:sp>
        <p:nvSpPr>
          <p:cNvPr id="5" name="Content Placeholder 4"/>
          <p:cNvSpPr>
            <a:spLocks noGrp="1"/>
          </p:cNvSpPr>
          <p:nvPr>
            <p:ph sz="half" idx="2"/>
          </p:nvPr>
        </p:nvSpPr>
        <p:spPr>
          <a:xfrm>
            <a:off x="838200" y="1323191"/>
            <a:ext cx="10515600" cy="4579155"/>
          </a:xfrm>
        </p:spPr>
        <p:txBody>
          <a:bodyPr>
            <a:normAutofit fontScale="92500" lnSpcReduction="20000"/>
          </a:bodyPr>
          <a:lstStyle/>
          <a:p>
            <a:pPr>
              <a:buFont typeface="Wingdings" panose="05000000000000000000" pitchFamily="2" charset="2"/>
              <a:buChar char="Ø"/>
            </a:pPr>
            <a:r>
              <a:rPr lang="en-US" b="1" dirty="0" smtClean="0"/>
              <a:t>DSPs and Service Provider Agencies have the obligation to not only offer informed choices to individuals but to also demonstrate that the daily activities are reflective of the individual’s choices and decisions and support the goals in the POC.  </a:t>
            </a:r>
          </a:p>
          <a:p>
            <a:pPr>
              <a:buFont typeface="Wingdings" panose="05000000000000000000" pitchFamily="2" charset="2"/>
              <a:buChar char="Ø"/>
            </a:pPr>
            <a:r>
              <a:rPr lang="en-US" b="1" dirty="0" smtClean="0"/>
              <a:t>Not only should the daily documentation support the POC goals, but when the individual is engaged in a conversation, their choices and goals should be what’s reflected in the POC.  The following areas must be included:</a:t>
            </a:r>
          </a:p>
          <a:p>
            <a:pPr lvl="1"/>
            <a:r>
              <a:rPr lang="en-US" dirty="0" smtClean="0"/>
              <a:t>Where </a:t>
            </a:r>
            <a:r>
              <a:rPr lang="en-US" dirty="0"/>
              <a:t>they live</a:t>
            </a:r>
          </a:p>
          <a:p>
            <a:pPr lvl="1"/>
            <a:r>
              <a:rPr lang="en-US" dirty="0"/>
              <a:t>Who the live with</a:t>
            </a:r>
          </a:p>
          <a:p>
            <a:pPr lvl="1"/>
            <a:r>
              <a:rPr lang="en-US" dirty="0" smtClean="0"/>
              <a:t>Where they spend their time</a:t>
            </a:r>
          </a:p>
          <a:p>
            <a:pPr lvl="1"/>
            <a:r>
              <a:rPr lang="en-US" dirty="0" smtClean="0"/>
              <a:t>What </a:t>
            </a:r>
            <a:r>
              <a:rPr lang="en-US" dirty="0"/>
              <a:t>they do with their </a:t>
            </a:r>
            <a:r>
              <a:rPr lang="en-US" dirty="0" smtClean="0"/>
              <a:t>time, including employment</a:t>
            </a:r>
            <a:endParaRPr lang="en-US" dirty="0"/>
          </a:p>
          <a:p>
            <a:pPr lvl="1"/>
            <a:r>
              <a:rPr lang="en-US" dirty="0"/>
              <a:t>What they do with their </a:t>
            </a:r>
            <a:r>
              <a:rPr lang="en-US" dirty="0" smtClean="0"/>
              <a:t>resources</a:t>
            </a:r>
            <a:endParaRPr lang="en-US" dirty="0"/>
          </a:p>
          <a:p>
            <a:pPr lvl="1"/>
            <a:r>
              <a:rPr lang="en-US" dirty="0"/>
              <a:t>What services and supports they receive</a:t>
            </a:r>
          </a:p>
          <a:p>
            <a:pPr lvl="1"/>
            <a:r>
              <a:rPr lang="en-US" dirty="0"/>
              <a:t>Who provides the services and </a:t>
            </a:r>
            <a:r>
              <a:rPr lang="en-US" dirty="0" smtClean="0"/>
              <a:t>supports and when</a:t>
            </a:r>
            <a:endParaRPr lang="en-US" dirty="0"/>
          </a:p>
          <a:p>
            <a:pPr marL="0" indent="0">
              <a:buNone/>
            </a:pPr>
            <a:endParaRPr lang="en-US" dirty="0"/>
          </a:p>
        </p:txBody>
      </p:sp>
      <p:sp>
        <p:nvSpPr>
          <p:cNvPr id="6" name="Title 5"/>
          <p:cNvSpPr>
            <a:spLocks noGrp="1"/>
          </p:cNvSpPr>
          <p:nvPr>
            <p:ph type="title"/>
          </p:nvPr>
        </p:nvSpPr>
        <p:spPr>
          <a:xfrm>
            <a:off x="838200" y="806824"/>
            <a:ext cx="10515600" cy="516367"/>
          </a:xfrm>
        </p:spPr>
        <p:txBody>
          <a:bodyPr>
            <a:normAutofit fontScale="90000"/>
          </a:bodyPr>
          <a:lstStyle/>
          <a:p>
            <a:r>
              <a:rPr lang="en-US" dirty="0" smtClean="0"/>
              <a:t/>
            </a:r>
            <a:br>
              <a:rPr lang="en-US" dirty="0" smtClean="0"/>
            </a:br>
            <a:r>
              <a:rPr lang="en-US" sz="4900" b="1" dirty="0" smtClean="0"/>
              <a:t>Documentation</a:t>
            </a:r>
            <a:r>
              <a:rPr lang="en-US" dirty="0" smtClean="0"/>
              <a:t/>
            </a:r>
            <a:br>
              <a:rPr lang="en-US" dirty="0" smtClean="0"/>
            </a:br>
            <a:endParaRPr lang="en-US" dirty="0"/>
          </a:p>
        </p:txBody>
      </p:sp>
    </p:spTree>
    <p:extLst>
      <p:ext uri="{BB962C8B-B14F-4D97-AF65-F5344CB8AC3E}">
        <p14:creationId xmlns:p14="http://schemas.microsoft.com/office/powerpoint/2010/main" val="1826650285"/>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646E3F5-F701-6A4D-B52D-F6CA5B927446}" type="datetime1">
              <a:rPr lang="en-US" smtClean="0"/>
              <a:t>9/24/2023</a:t>
            </a:fld>
            <a:endParaRPr lang="en-US"/>
          </a:p>
        </p:txBody>
      </p:sp>
      <p:sp>
        <p:nvSpPr>
          <p:cNvPr id="3" name="Footer Placeholder 2"/>
          <p:cNvSpPr>
            <a:spLocks noGrp="1"/>
          </p:cNvSpPr>
          <p:nvPr>
            <p:ph type="ftr" sz="quarter" idx="11"/>
          </p:nvPr>
        </p:nvSpPr>
        <p:spPr/>
        <p:txBody>
          <a:bodyPr/>
          <a:lstStyle/>
          <a:p>
            <a:pPr algn="ctr"/>
            <a:r>
              <a:rPr lang="en-US" dirty="0" smtClean="0"/>
              <a:t>Presentation Name - Edit in Header Footer</a:t>
            </a:r>
            <a:endParaRPr lang="en-US" dirty="0"/>
          </a:p>
        </p:txBody>
      </p:sp>
      <p:sp>
        <p:nvSpPr>
          <p:cNvPr id="4" name="Slide Number Placeholder 3"/>
          <p:cNvSpPr>
            <a:spLocks noGrp="1"/>
          </p:cNvSpPr>
          <p:nvPr>
            <p:ph type="sldNum" sz="quarter" idx="12"/>
          </p:nvPr>
        </p:nvSpPr>
        <p:spPr/>
        <p:txBody>
          <a:bodyPr/>
          <a:lstStyle/>
          <a:p>
            <a:fld id="{4235A44F-0B46-0144-9406-BEEFAFBECA74}" type="slidenum">
              <a:rPr lang="en-US" smtClean="0"/>
              <a:t>62</a:t>
            </a:fld>
            <a:endParaRPr lang="en-US"/>
          </a:p>
        </p:txBody>
      </p:sp>
      <p:sp>
        <p:nvSpPr>
          <p:cNvPr id="5" name="Content Placeholder 4"/>
          <p:cNvSpPr>
            <a:spLocks noGrp="1"/>
          </p:cNvSpPr>
          <p:nvPr>
            <p:ph sz="half" idx="2"/>
          </p:nvPr>
        </p:nvSpPr>
        <p:spPr>
          <a:xfrm>
            <a:off x="838200" y="1420009"/>
            <a:ext cx="10515600" cy="5022776"/>
          </a:xfrm>
        </p:spPr>
        <p:txBody>
          <a:bodyPr>
            <a:noAutofit/>
          </a:bodyPr>
          <a:lstStyle/>
          <a:p>
            <a:r>
              <a:rPr lang="en-US" sz="2000" b="1" dirty="0" smtClean="0"/>
              <a:t>How </a:t>
            </a:r>
            <a:r>
              <a:rPr lang="en-US" sz="2000" b="1" dirty="0"/>
              <a:t>much time </a:t>
            </a:r>
            <a:r>
              <a:rPr lang="en-US" sz="2000" b="1" dirty="0" smtClean="0"/>
              <a:t>is each person spending </a:t>
            </a:r>
            <a:r>
              <a:rPr lang="en-US" sz="2000" b="1" dirty="0"/>
              <a:t>in </a:t>
            </a:r>
            <a:r>
              <a:rPr lang="en-US" sz="2000" b="1" dirty="0" smtClean="0"/>
              <a:t>Community Life Engagement participating in activities in </a:t>
            </a:r>
            <a:r>
              <a:rPr lang="en-US" sz="2000" b="1" dirty="0"/>
              <a:t>the community? </a:t>
            </a:r>
            <a:r>
              <a:rPr lang="en-US" sz="2000" dirty="0" smtClean="0"/>
              <a:t>More time out than in should be the guide. </a:t>
            </a:r>
          </a:p>
          <a:p>
            <a:r>
              <a:rPr lang="en-US" sz="2000" b="1" dirty="0" smtClean="0"/>
              <a:t>Are the individuals exploring the community to find things they like to do? </a:t>
            </a:r>
            <a:r>
              <a:rPr lang="en-US" sz="2000" dirty="0" smtClean="0"/>
              <a:t>Shouldn’t just do the same things over and over, like sit at the library or coffee shop every day – explore more options to include.</a:t>
            </a:r>
          </a:p>
          <a:p>
            <a:r>
              <a:rPr lang="en-US" sz="2000" b="1" dirty="0" smtClean="0"/>
              <a:t>Are the individuals just doing ‘fun’ things in the community?  </a:t>
            </a:r>
            <a:r>
              <a:rPr lang="en-US" sz="2000" dirty="0" smtClean="0"/>
              <a:t>Fun things are great but shouldn’t be the focus.</a:t>
            </a:r>
          </a:p>
          <a:p>
            <a:r>
              <a:rPr lang="en-US" sz="2000" b="1" dirty="0" smtClean="0"/>
              <a:t>Are the individuals volunteering, participating in community projects/meetings, participating in continuing education classes/clubs </a:t>
            </a:r>
            <a:r>
              <a:rPr lang="en-US" sz="2000" b="1" dirty="0" err="1" smtClean="0"/>
              <a:t>etc</a:t>
            </a:r>
            <a:r>
              <a:rPr lang="en-US" sz="2000" b="1" dirty="0" smtClean="0"/>
              <a:t>? </a:t>
            </a:r>
            <a:r>
              <a:rPr lang="en-US" sz="2000" dirty="0" smtClean="0"/>
              <a:t>The focus should be on things that bring a sense of pride, giving back, learning new things and contributing to the community.</a:t>
            </a:r>
          </a:p>
          <a:p>
            <a:r>
              <a:rPr lang="en-US" sz="2000" b="1" dirty="0" smtClean="0"/>
              <a:t>Are CLE groups </a:t>
            </a:r>
            <a:r>
              <a:rPr lang="en-US" sz="2000" b="1" dirty="0"/>
              <a:t>coming and going throughout the day?  </a:t>
            </a:r>
            <a:r>
              <a:rPr lang="en-US" sz="2000" dirty="0" smtClean="0"/>
              <a:t>There should be daily community options and availability.</a:t>
            </a:r>
          </a:p>
        </p:txBody>
      </p:sp>
      <p:sp>
        <p:nvSpPr>
          <p:cNvPr id="6" name="Title 5"/>
          <p:cNvSpPr>
            <a:spLocks noGrp="1"/>
          </p:cNvSpPr>
          <p:nvPr>
            <p:ph type="title"/>
          </p:nvPr>
        </p:nvSpPr>
        <p:spPr>
          <a:xfrm>
            <a:off x="838200" y="730918"/>
            <a:ext cx="10515600" cy="473938"/>
          </a:xfrm>
        </p:spPr>
        <p:txBody>
          <a:bodyPr>
            <a:noAutofit/>
          </a:bodyPr>
          <a:lstStyle/>
          <a:p>
            <a:r>
              <a:rPr lang="en-US" b="1" dirty="0" smtClean="0"/>
              <a:t>Things to ‘Think About’ for Compliance</a:t>
            </a:r>
            <a:endParaRPr lang="en-US" b="1" dirty="0"/>
          </a:p>
        </p:txBody>
      </p:sp>
    </p:spTree>
    <p:extLst>
      <p:ext uri="{BB962C8B-B14F-4D97-AF65-F5344CB8AC3E}">
        <p14:creationId xmlns:p14="http://schemas.microsoft.com/office/powerpoint/2010/main" val="2351308260"/>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646E3F5-F701-6A4D-B52D-F6CA5B927446}" type="datetime1">
              <a:rPr lang="en-US" smtClean="0"/>
              <a:t>9/24/2023</a:t>
            </a:fld>
            <a:endParaRPr lang="en-US"/>
          </a:p>
        </p:txBody>
      </p:sp>
      <p:sp>
        <p:nvSpPr>
          <p:cNvPr id="3" name="Footer Placeholder 2"/>
          <p:cNvSpPr>
            <a:spLocks noGrp="1"/>
          </p:cNvSpPr>
          <p:nvPr>
            <p:ph type="ftr" sz="quarter" idx="11"/>
          </p:nvPr>
        </p:nvSpPr>
        <p:spPr/>
        <p:txBody>
          <a:bodyPr/>
          <a:lstStyle/>
          <a:p>
            <a:pPr algn="ctr"/>
            <a:r>
              <a:rPr lang="en-US" smtClean="0"/>
              <a:t>Presentation Name - Edit in Header Footer</a:t>
            </a:r>
            <a:endParaRPr lang="en-US" dirty="0"/>
          </a:p>
        </p:txBody>
      </p:sp>
      <p:sp>
        <p:nvSpPr>
          <p:cNvPr id="4" name="Slide Number Placeholder 3"/>
          <p:cNvSpPr>
            <a:spLocks noGrp="1"/>
          </p:cNvSpPr>
          <p:nvPr>
            <p:ph type="sldNum" sz="quarter" idx="12"/>
          </p:nvPr>
        </p:nvSpPr>
        <p:spPr/>
        <p:txBody>
          <a:bodyPr/>
          <a:lstStyle/>
          <a:p>
            <a:fld id="{4235A44F-0B46-0144-9406-BEEFAFBECA74}" type="slidenum">
              <a:rPr lang="en-US" smtClean="0"/>
              <a:t>63</a:t>
            </a:fld>
            <a:endParaRPr lang="en-US"/>
          </a:p>
        </p:txBody>
      </p:sp>
      <p:sp>
        <p:nvSpPr>
          <p:cNvPr id="5" name="Content Placeholder 4"/>
          <p:cNvSpPr>
            <a:spLocks noGrp="1"/>
          </p:cNvSpPr>
          <p:nvPr>
            <p:ph sz="half" idx="2"/>
          </p:nvPr>
        </p:nvSpPr>
        <p:spPr>
          <a:xfrm>
            <a:off x="838200" y="1440761"/>
            <a:ext cx="10515600" cy="4461586"/>
          </a:xfrm>
        </p:spPr>
        <p:txBody>
          <a:bodyPr>
            <a:normAutofit fontScale="70000" lnSpcReduction="20000"/>
          </a:bodyPr>
          <a:lstStyle/>
          <a:p>
            <a:r>
              <a:rPr lang="en-US" b="1" dirty="0"/>
              <a:t>Are their multiple options available for how they can spend their day each day? </a:t>
            </a:r>
            <a:r>
              <a:rPr lang="en-US" dirty="0"/>
              <a:t>Even onsite there should be a variety of activities and people should be able to choose how they spend their day.</a:t>
            </a:r>
            <a:endParaRPr lang="en-US" b="1" dirty="0"/>
          </a:p>
          <a:p>
            <a:r>
              <a:rPr lang="en-US" b="1" dirty="0"/>
              <a:t>What does your agency currently do now to offer choice to the individuals? Weekly meeting? Daily discussions? Quarterly Surveys? Annual POC discussion? </a:t>
            </a:r>
            <a:r>
              <a:rPr lang="en-US" dirty="0"/>
              <a:t>Individuals should be included in the discussions on what they want to do and when they want to do them.  It shouldn’t just be a calendar that is created and that’s the only choice.  There should be daily availability to change their minds and to do things that they decide they want to do instead.</a:t>
            </a:r>
            <a:endParaRPr lang="en-US" b="1" dirty="0"/>
          </a:p>
          <a:p>
            <a:r>
              <a:rPr lang="en-US" b="1" dirty="0"/>
              <a:t>What does  your agency currently do to demonstrate that community inclusion is taking place on a daily basis or that at least there is a choice to do so?</a:t>
            </a:r>
            <a:r>
              <a:rPr lang="en-US" dirty="0"/>
              <a:t> Is the agency using the Activity Log to document choices?  What else are you using to document?  Are you aligning with the POC goals?</a:t>
            </a:r>
            <a:endParaRPr lang="en-US" b="1" dirty="0"/>
          </a:p>
          <a:p>
            <a:r>
              <a:rPr lang="en-US" b="1" dirty="0"/>
              <a:t>How is the employment discussion handled with each person and how is it documented? Quarterly meeting? </a:t>
            </a:r>
            <a:r>
              <a:rPr lang="en-US" dirty="0"/>
              <a:t>Everyone of working age  must have a discussion about employment.  They don’t have to work but have to have ability to change their minds.</a:t>
            </a:r>
            <a:endParaRPr lang="en-US" b="1" dirty="0"/>
          </a:p>
          <a:p>
            <a:r>
              <a:rPr lang="en-US" b="1" dirty="0"/>
              <a:t>What is your process for if the individual wants to go to work but your agency doesn’t provide this service? Do you have a written policy?</a:t>
            </a:r>
            <a:r>
              <a:rPr lang="en-US" dirty="0"/>
              <a:t> Need a written policy on file.</a:t>
            </a:r>
            <a:endParaRPr lang="en-US" b="1" dirty="0"/>
          </a:p>
          <a:p>
            <a:endParaRPr lang="en-US" dirty="0"/>
          </a:p>
        </p:txBody>
      </p:sp>
      <p:sp>
        <p:nvSpPr>
          <p:cNvPr id="6" name="Title 5"/>
          <p:cNvSpPr>
            <a:spLocks noGrp="1"/>
          </p:cNvSpPr>
          <p:nvPr>
            <p:ph type="title"/>
          </p:nvPr>
        </p:nvSpPr>
        <p:spPr>
          <a:xfrm>
            <a:off x="838200" y="730918"/>
            <a:ext cx="10515600" cy="709842"/>
          </a:xfrm>
        </p:spPr>
        <p:txBody>
          <a:bodyPr/>
          <a:lstStyle/>
          <a:p>
            <a:r>
              <a:rPr lang="en-US" b="1" dirty="0"/>
              <a:t>Things to ‘Think About’ for Compliance</a:t>
            </a:r>
            <a:endParaRPr lang="en-US" dirty="0"/>
          </a:p>
        </p:txBody>
      </p:sp>
    </p:spTree>
    <p:extLst>
      <p:ext uri="{BB962C8B-B14F-4D97-AF65-F5344CB8AC3E}">
        <p14:creationId xmlns:p14="http://schemas.microsoft.com/office/powerpoint/2010/main" val="3702315607"/>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646E3F5-F701-6A4D-B52D-F6CA5B927446}" type="datetime1">
              <a:rPr lang="en-US" smtClean="0"/>
              <a:t>9/24/2023</a:t>
            </a:fld>
            <a:endParaRPr lang="en-US"/>
          </a:p>
        </p:txBody>
      </p:sp>
      <p:sp>
        <p:nvSpPr>
          <p:cNvPr id="3" name="Footer Placeholder 2"/>
          <p:cNvSpPr>
            <a:spLocks noGrp="1"/>
          </p:cNvSpPr>
          <p:nvPr>
            <p:ph type="ftr" sz="quarter" idx="11"/>
          </p:nvPr>
        </p:nvSpPr>
        <p:spPr/>
        <p:txBody>
          <a:bodyPr/>
          <a:lstStyle/>
          <a:p>
            <a:pPr algn="ctr"/>
            <a:r>
              <a:rPr lang="en-US" smtClean="0"/>
              <a:t>Presentation Name - Edit in Header Footer</a:t>
            </a:r>
            <a:endParaRPr lang="en-US" dirty="0"/>
          </a:p>
        </p:txBody>
      </p:sp>
      <p:sp>
        <p:nvSpPr>
          <p:cNvPr id="4" name="Slide Number Placeholder 3"/>
          <p:cNvSpPr>
            <a:spLocks noGrp="1"/>
          </p:cNvSpPr>
          <p:nvPr>
            <p:ph type="sldNum" sz="quarter" idx="12"/>
          </p:nvPr>
        </p:nvSpPr>
        <p:spPr/>
        <p:txBody>
          <a:bodyPr/>
          <a:lstStyle/>
          <a:p>
            <a:fld id="{4235A44F-0B46-0144-9406-BEEFAFBECA74}" type="slidenum">
              <a:rPr lang="en-US" smtClean="0"/>
              <a:t>64</a:t>
            </a:fld>
            <a:endParaRPr lang="en-US"/>
          </a:p>
        </p:txBody>
      </p:sp>
      <p:sp>
        <p:nvSpPr>
          <p:cNvPr id="5" name="Content Placeholder 4"/>
          <p:cNvSpPr>
            <a:spLocks noGrp="1"/>
          </p:cNvSpPr>
          <p:nvPr>
            <p:ph sz="half" idx="2"/>
          </p:nvPr>
        </p:nvSpPr>
        <p:spPr>
          <a:xfrm>
            <a:off x="838200" y="1440761"/>
            <a:ext cx="10515600" cy="4461586"/>
          </a:xfrm>
        </p:spPr>
        <p:txBody>
          <a:bodyPr>
            <a:normAutofit fontScale="92500" lnSpcReduction="10000"/>
          </a:bodyPr>
          <a:lstStyle/>
          <a:p>
            <a:r>
              <a:rPr lang="en-US" sz="1800" b="1" dirty="0"/>
              <a:t>When in ‘onsite day habilitation’ at the agency building</a:t>
            </a:r>
            <a:r>
              <a:rPr lang="en-US" sz="1800" dirty="0"/>
              <a:t>:</a:t>
            </a:r>
          </a:p>
          <a:p>
            <a:pPr lvl="1">
              <a:buFont typeface="Wingdings" panose="05000000000000000000" pitchFamily="2" charset="2"/>
              <a:buChar char="§"/>
            </a:pPr>
            <a:r>
              <a:rPr lang="en-US" sz="1800" dirty="0" smtClean="0"/>
              <a:t>Are </a:t>
            </a:r>
            <a:r>
              <a:rPr lang="en-US" sz="1800" dirty="0"/>
              <a:t>the individuals able to move about and do their activities of their choosing and with whom they want to</a:t>
            </a:r>
            <a:r>
              <a:rPr lang="en-US" sz="1800" dirty="0" smtClean="0"/>
              <a:t>? Are individuals eating with people they choose? </a:t>
            </a:r>
            <a:endParaRPr lang="en-US" sz="1800" dirty="0"/>
          </a:p>
          <a:p>
            <a:pPr lvl="1">
              <a:buFont typeface="Wingdings" panose="05000000000000000000" pitchFamily="2" charset="2"/>
              <a:buChar char="§"/>
            </a:pPr>
            <a:r>
              <a:rPr lang="en-US" sz="1800" dirty="0"/>
              <a:t>Individuals should not be divided up into groups that are convenient for the agency/staff and grouping together on physical needs or other similar criteria; i.e. ‘all those who use a wheelchair are together’ should not occur</a:t>
            </a:r>
          </a:p>
          <a:p>
            <a:pPr lvl="1">
              <a:buFont typeface="Wingdings" panose="05000000000000000000" pitchFamily="2" charset="2"/>
              <a:buChar char="§"/>
            </a:pPr>
            <a:r>
              <a:rPr lang="en-US" sz="1800" dirty="0"/>
              <a:t>Individuals should have choice not only in how they spend their day but with whom they spend their day.  Staff should support individuals to find others with similar interests such as  those who like watching scary movies, like playing board games etc.</a:t>
            </a:r>
          </a:p>
          <a:p>
            <a:pPr lvl="1">
              <a:buFont typeface="Wingdings" panose="05000000000000000000" pitchFamily="2" charset="2"/>
              <a:buChar char="§"/>
            </a:pPr>
            <a:r>
              <a:rPr lang="en-US" sz="1800" dirty="0"/>
              <a:t>The agency can’t restrict people- you may need to support someone differently but can’t just say they can’t do this or that or be with someone.  If a restriction is place, you have to keep trying new things and documenting in order to lift the restriction</a:t>
            </a:r>
            <a:r>
              <a:rPr lang="en-US" sz="1800" dirty="0" smtClean="0"/>
              <a:t>. (this goes for restricting people from going into the community)</a:t>
            </a:r>
            <a:endParaRPr lang="en-US" sz="1800" dirty="0"/>
          </a:p>
          <a:p>
            <a:pPr lvl="1">
              <a:buFont typeface="Wingdings" panose="05000000000000000000" pitchFamily="2" charset="2"/>
              <a:buChar char="§"/>
            </a:pPr>
            <a:r>
              <a:rPr lang="en-US" sz="1800" dirty="0"/>
              <a:t>Staff should let the individuals do their own project –i.e. paint their own picture – staff shouldn’t be doing it for them to make it less messy or convenience. The staff should be their to assist and teach someone to do things and be as independent as possible.  i.e. assist with opening paint, or things like this but not the painting for them.  </a:t>
            </a:r>
          </a:p>
          <a:p>
            <a:pPr lvl="1">
              <a:buFont typeface="Wingdings" panose="05000000000000000000" pitchFamily="2" charset="2"/>
              <a:buChar char="§"/>
            </a:pPr>
            <a:r>
              <a:rPr lang="en-US" sz="1800" dirty="0"/>
              <a:t>Staff should encourage the individuals to try new things and to explore new </a:t>
            </a:r>
            <a:r>
              <a:rPr lang="en-US" sz="1800" dirty="0" smtClean="0"/>
              <a:t>things even when the person says they don’t want to go do it.  We don’t force them to do it, but you may want to have the group who goes out to share about their fun day with those who chose not to go.  Make sure you are documenting.</a:t>
            </a:r>
            <a:endParaRPr lang="en-US" sz="1800" dirty="0"/>
          </a:p>
          <a:p>
            <a:endParaRPr lang="en-US" dirty="0"/>
          </a:p>
        </p:txBody>
      </p:sp>
      <p:sp>
        <p:nvSpPr>
          <p:cNvPr id="6" name="Title 5"/>
          <p:cNvSpPr>
            <a:spLocks noGrp="1"/>
          </p:cNvSpPr>
          <p:nvPr>
            <p:ph type="title"/>
          </p:nvPr>
        </p:nvSpPr>
        <p:spPr>
          <a:xfrm>
            <a:off x="838200" y="730918"/>
            <a:ext cx="10515600" cy="709842"/>
          </a:xfrm>
        </p:spPr>
        <p:txBody>
          <a:bodyPr/>
          <a:lstStyle/>
          <a:p>
            <a:r>
              <a:rPr lang="en-US" b="1" dirty="0"/>
              <a:t>Things to </a:t>
            </a:r>
            <a:r>
              <a:rPr lang="en-US" b="1" dirty="0" smtClean="0"/>
              <a:t>‘Think About’ for </a:t>
            </a:r>
            <a:r>
              <a:rPr lang="en-US" b="1" dirty="0"/>
              <a:t>Compliance</a:t>
            </a:r>
            <a:endParaRPr lang="en-US" dirty="0"/>
          </a:p>
        </p:txBody>
      </p:sp>
    </p:spTree>
    <p:extLst>
      <p:ext uri="{BB962C8B-B14F-4D97-AF65-F5344CB8AC3E}">
        <p14:creationId xmlns:p14="http://schemas.microsoft.com/office/powerpoint/2010/main" val="1936270846"/>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646E3F5-F701-6A4D-B52D-F6CA5B927446}" type="datetime1">
              <a:rPr lang="en-US" smtClean="0"/>
              <a:t>9/24/2023</a:t>
            </a:fld>
            <a:endParaRPr lang="en-US"/>
          </a:p>
        </p:txBody>
      </p:sp>
      <p:sp>
        <p:nvSpPr>
          <p:cNvPr id="3" name="Footer Placeholder 2"/>
          <p:cNvSpPr>
            <a:spLocks noGrp="1"/>
          </p:cNvSpPr>
          <p:nvPr>
            <p:ph type="ftr" sz="quarter" idx="11"/>
          </p:nvPr>
        </p:nvSpPr>
        <p:spPr/>
        <p:txBody>
          <a:bodyPr/>
          <a:lstStyle/>
          <a:p>
            <a:pPr algn="ctr"/>
            <a:r>
              <a:rPr lang="en-US" smtClean="0"/>
              <a:t>Presentation Name - Edit in Header Footer</a:t>
            </a:r>
            <a:endParaRPr lang="en-US" dirty="0"/>
          </a:p>
        </p:txBody>
      </p:sp>
      <p:sp>
        <p:nvSpPr>
          <p:cNvPr id="4" name="Slide Number Placeholder 3"/>
          <p:cNvSpPr>
            <a:spLocks noGrp="1"/>
          </p:cNvSpPr>
          <p:nvPr>
            <p:ph type="sldNum" sz="quarter" idx="12"/>
          </p:nvPr>
        </p:nvSpPr>
        <p:spPr/>
        <p:txBody>
          <a:bodyPr/>
          <a:lstStyle/>
          <a:p>
            <a:fld id="{4235A44F-0B46-0144-9406-BEEFAFBECA74}" type="slidenum">
              <a:rPr lang="en-US" smtClean="0"/>
              <a:t>65</a:t>
            </a:fld>
            <a:endParaRPr lang="en-US"/>
          </a:p>
        </p:txBody>
      </p:sp>
      <p:sp>
        <p:nvSpPr>
          <p:cNvPr id="5" name="Content Placeholder 4"/>
          <p:cNvSpPr>
            <a:spLocks noGrp="1"/>
          </p:cNvSpPr>
          <p:nvPr>
            <p:ph sz="half" idx="2"/>
          </p:nvPr>
        </p:nvSpPr>
        <p:spPr>
          <a:xfrm>
            <a:off x="838200" y="1463040"/>
            <a:ext cx="10515600" cy="4754880"/>
          </a:xfrm>
        </p:spPr>
        <p:txBody>
          <a:bodyPr>
            <a:normAutofit fontScale="62500" lnSpcReduction="20000"/>
          </a:bodyPr>
          <a:lstStyle/>
          <a:p>
            <a:r>
              <a:rPr lang="en-US" dirty="0"/>
              <a:t>‘Overcoming Challenges in Transforming Day Services’ Webinar </a:t>
            </a:r>
            <a:endParaRPr lang="en-US" dirty="0" smtClean="0"/>
          </a:p>
          <a:p>
            <a:pPr marL="0" indent="0">
              <a:buNone/>
            </a:pPr>
            <a:r>
              <a:rPr lang="en-US" u="sng" dirty="0" smtClean="0">
                <a:hlinkClick r:id="rId2"/>
              </a:rPr>
              <a:t>https</a:t>
            </a:r>
            <a:r>
              <a:rPr lang="en-US" u="sng" dirty="0">
                <a:hlinkClick r:id="rId2"/>
              </a:rPr>
              <a:t>://www.c-q-l.org/resources/webinars/overcoming-challenges-in-transforming-day-services/?utm_medium=email&amp;utm_campaign=Webinar%20%20Day%20Services%20%20June%202023%20%20RecordingSlides&amp;utm_content=Webinar%20%20Day%20Services%20%20June%202023%20%20RecordingSlides+CID_bd142c72e977a974b9f6f6d8f7fea3ff&amp;utm_source=CM%20Email%20Marketing&amp;utm_term=VIEW%20NOW</a:t>
            </a:r>
            <a:endParaRPr lang="en-US" dirty="0"/>
          </a:p>
          <a:p>
            <a:pPr lvl="2"/>
            <a:endParaRPr lang="en-US" dirty="0"/>
          </a:p>
          <a:p>
            <a:r>
              <a:rPr lang="en-US" dirty="0"/>
              <a:t>‘Beyond Compliance:  Embracing the Values of the HCBS Settings </a:t>
            </a:r>
            <a:r>
              <a:rPr lang="en-US" dirty="0" smtClean="0"/>
              <a:t>Rule’</a:t>
            </a:r>
          </a:p>
          <a:p>
            <a:pPr marL="0" indent="0">
              <a:buNone/>
            </a:pPr>
            <a:r>
              <a:rPr lang="en-US" dirty="0" smtClean="0">
                <a:hlinkClick r:id="rId3"/>
              </a:rPr>
              <a:t>https</a:t>
            </a:r>
            <a:r>
              <a:rPr lang="en-US" dirty="0">
                <a:hlinkClick r:id="rId3"/>
              </a:rPr>
              <a:t>://</a:t>
            </a:r>
            <a:r>
              <a:rPr lang="en-US" dirty="0" smtClean="0">
                <a:hlinkClick r:id="rId3"/>
              </a:rPr>
              <a:t>www.c-q-l.org/resources/webinars/beyond-compliance-embracing-the-values-of-the-hcbs-settings-rule</a:t>
            </a:r>
            <a:r>
              <a:rPr lang="en-US" dirty="0">
                <a:hlinkClick r:id="rId3"/>
              </a:rPr>
              <a:t>/</a:t>
            </a:r>
            <a:r>
              <a:rPr lang="en-US" dirty="0"/>
              <a:t>	</a:t>
            </a:r>
          </a:p>
          <a:p>
            <a:r>
              <a:rPr lang="en-US" dirty="0" smtClean="0"/>
              <a:t>‘Rethinking Day Services: The Without </a:t>
            </a:r>
            <a:r>
              <a:rPr lang="en-US" dirty="0"/>
              <a:t>the </a:t>
            </a:r>
            <a:r>
              <a:rPr lang="en-US" dirty="0" smtClean="0"/>
              <a:t>Walls’.</a:t>
            </a:r>
          </a:p>
          <a:p>
            <a:pPr marL="0" indent="0">
              <a:buNone/>
            </a:pPr>
            <a:r>
              <a:rPr lang="en-US" dirty="0" smtClean="0">
                <a:hlinkClick r:id="rId4"/>
              </a:rPr>
              <a:t>https</a:t>
            </a:r>
            <a:r>
              <a:rPr lang="en-US" dirty="0">
                <a:hlinkClick r:id="rId4"/>
              </a:rPr>
              <a:t>://</a:t>
            </a:r>
            <a:r>
              <a:rPr lang="en-US" dirty="0" smtClean="0">
                <a:hlinkClick r:id="rId4"/>
              </a:rPr>
              <a:t>neweditions.adobeconnect.com/p7stg2ct50v2</a:t>
            </a:r>
            <a:endParaRPr lang="en-US" dirty="0" smtClean="0"/>
          </a:p>
          <a:p>
            <a:endParaRPr lang="en-US" dirty="0"/>
          </a:p>
          <a:p>
            <a:r>
              <a:rPr lang="en-US" dirty="0"/>
              <a:t>‘Building a Meaningful Life’ Webinar (OCDD </a:t>
            </a:r>
            <a:r>
              <a:rPr lang="en-US" dirty="0" smtClean="0"/>
              <a:t>recorded) </a:t>
            </a:r>
            <a:r>
              <a:rPr lang="en-US" dirty="0" smtClean="0">
                <a:hlinkClick r:id="rId5"/>
              </a:rPr>
              <a:t>https</a:t>
            </a:r>
            <a:r>
              <a:rPr lang="en-US" dirty="0">
                <a:hlinkClick r:id="rId5"/>
              </a:rPr>
              <a:t>://ldh.la.gov/page/1991</a:t>
            </a:r>
            <a:endParaRPr lang="en-US" dirty="0"/>
          </a:p>
          <a:p>
            <a:pPr lvl="2"/>
            <a:endParaRPr lang="en-US" dirty="0"/>
          </a:p>
          <a:p>
            <a:r>
              <a:rPr lang="en-US" dirty="0"/>
              <a:t>Community Life Engagement Activity </a:t>
            </a:r>
            <a:r>
              <a:rPr lang="en-US" dirty="0" smtClean="0"/>
              <a:t>Sheet </a:t>
            </a:r>
            <a:r>
              <a:rPr lang="en-US" dirty="0" smtClean="0">
                <a:hlinkClick r:id="rId5"/>
              </a:rPr>
              <a:t>https</a:t>
            </a:r>
            <a:r>
              <a:rPr lang="en-US" dirty="0">
                <a:hlinkClick r:id="rId5"/>
              </a:rPr>
              <a:t>://</a:t>
            </a:r>
            <a:r>
              <a:rPr lang="en-US" dirty="0" smtClean="0">
                <a:hlinkClick r:id="rId5"/>
              </a:rPr>
              <a:t>ldh.la.gov/page/1991</a:t>
            </a:r>
            <a:endParaRPr lang="en-US" dirty="0" smtClean="0"/>
          </a:p>
          <a:p>
            <a:r>
              <a:rPr lang="en-US" dirty="0" smtClean="0"/>
              <a:t>ICI </a:t>
            </a:r>
            <a:r>
              <a:rPr lang="en-US" dirty="0"/>
              <a:t>Provider </a:t>
            </a:r>
            <a:r>
              <a:rPr lang="en-US" dirty="0" smtClean="0"/>
              <a:t>Documents </a:t>
            </a:r>
            <a:r>
              <a:rPr lang="en-US" dirty="0" smtClean="0">
                <a:hlinkClick r:id="rId6"/>
              </a:rPr>
              <a:t>https</a:t>
            </a:r>
            <a:r>
              <a:rPr lang="en-US" dirty="0">
                <a:hlinkClick r:id="rId6"/>
              </a:rPr>
              <a:t>://covid19.communityinclusion.org</a:t>
            </a:r>
            <a:r>
              <a:rPr lang="en-US" dirty="0" smtClean="0">
                <a:hlinkClick r:id="rId6"/>
              </a:rPr>
              <a:t>/</a:t>
            </a:r>
            <a:endParaRPr lang="en-US" dirty="0" smtClean="0"/>
          </a:p>
          <a:p>
            <a:endParaRPr lang="en-US" dirty="0"/>
          </a:p>
        </p:txBody>
      </p:sp>
      <p:sp>
        <p:nvSpPr>
          <p:cNvPr id="6" name="Title 5"/>
          <p:cNvSpPr>
            <a:spLocks noGrp="1"/>
          </p:cNvSpPr>
          <p:nvPr>
            <p:ph type="title"/>
          </p:nvPr>
        </p:nvSpPr>
        <p:spPr>
          <a:xfrm>
            <a:off x="838200" y="730919"/>
            <a:ext cx="10515600" cy="515700"/>
          </a:xfrm>
        </p:spPr>
        <p:txBody>
          <a:bodyPr>
            <a:noAutofit/>
          </a:bodyPr>
          <a:lstStyle/>
          <a:p>
            <a:r>
              <a:rPr lang="en-US" sz="4800" b="1" dirty="0" smtClean="0"/>
              <a:t>Resources</a:t>
            </a:r>
            <a:endParaRPr lang="en-US" sz="4800" b="1" dirty="0"/>
          </a:p>
        </p:txBody>
      </p:sp>
    </p:spTree>
    <p:extLst>
      <p:ext uri="{BB962C8B-B14F-4D97-AF65-F5344CB8AC3E}">
        <p14:creationId xmlns:p14="http://schemas.microsoft.com/office/powerpoint/2010/main" val="2425145461"/>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175F118F-D559-1C45-B0A9-2884DAF7312B}"/>
              </a:ext>
            </a:extLst>
          </p:cNvPr>
          <p:cNvSpPr>
            <a:spLocks noGrp="1"/>
          </p:cNvSpPr>
          <p:nvPr>
            <p:ph type="body" sz="quarter" idx="10"/>
          </p:nvPr>
        </p:nvSpPr>
        <p:spPr/>
        <p:txBody>
          <a:bodyPr>
            <a:normAutofit fontScale="92500" lnSpcReduction="20000"/>
          </a:bodyPr>
          <a:lstStyle/>
          <a:p>
            <a:r>
              <a:rPr lang="en-US" dirty="0" smtClean="0"/>
              <a:t>Rosemary M. Morales, M.A.</a:t>
            </a:r>
            <a:endParaRPr lang="en-US" dirty="0"/>
          </a:p>
        </p:txBody>
      </p:sp>
      <p:sp>
        <p:nvSpPr>
          <p:cNvPr id="3" name="Text Placeholder 2">
            <a:extLst>
              <a:ext uri="{FF2B5EF4-FFF2-40B4-BE49-F238E27FC236}">
                <a16:creationId xmlns:a16="http://schemas.microsoft.com/office/drawing/2014/main" id="{9C03EDD2-3BC9-3644-8694-A6BE19A8AC2F}"/>
              </a:ext>
            </a:extLst>
          </p:cNvPr>
          <p:cNvSpPr>
            <a:spLocks noGrp="1"/>
          </p:cNvSpPr>
          <p:nvPr>
            <p:ph type="body" sz="quarter" idx="11"/>
          </p:nvPr>
        </p:nvSpPr>
        <p:spPr/>
        <p:txBody>
          <a:bodyPr>
            <a:normAutofit lnSpcReduction="10000"/>
          </a:bodyPr>
          <a:lstStyle/>
          <a:p>
            <a:r>
              <a:rPr lang="en-US" dirty="0" smtClean="0"/>
              <a:t>OCDD STATE OFFICE</a:t>
            </a:r>
            <a:endParaRPr lang="en-US" dirty="0"/>
          </a:p>
        </p:txBody>
      </p:sp>
      <p:sp>
        <p:nvSpPr>
          <p:cNvPr id="4" name="Text Placeholder 3">
            <a:extLst>
              <a:ext uri="{FF2B5EF4-FFF2-40B4-BE49-F238E27FC236}">
                <a16:creationId xmlns:a16="http://schemas.microsoft.com/office/drawing/2014/main" id="{D3C73FF0-8D56-824F-8C8C-FCB6B8283EFE}"/>
              </a:ext>
            </a:extLst>
          </p:cNvPr>
          <p:cNvSpPr>
            <a:spLocks noGrp="1"/>
          </p:cNvSpPr>
          <p:nvPr>
            <p:ph type="body" sz="quarter" idx="12"/>
          </p:nvPr>
        </p:nvSpPr>
        <p:spPr/>
        <p:txBody>
          <a:bodyPr>
            <a:normAutofit fontScale="32500" lnSpcReduction="20000"/>
          </a:bodyPr>
          <a:lstStyle/>
          <a:p>
            <a:r>
              <a:rPr lang="en-US" sz="2900" dirty="0" smtClean="0">
                <a:hlinkClick r:id="rId2"/>
              </a:rPr>
              <a:t>ROSEMARY.MORALES@LA.GOV</a:t>
            </a:r>
            <a:r>
              <a:rPr lang="en-US" sz="2900" dirty="0" smtClean="0"/>
              <a:t>	</a:t>
            </a:r>
            <a:r>
              <a:rPr lang="en-US" dirty="0" smtClean="0"/>
              <a:t>	</a:t>
            </a:r>
            <a:endParaRPr lang="en-US" dirty="0"/>
          </a:p>
        </p:txBody>
      </p:sp>
      <p:sp>
        <p:nvSpPr>
          <p:cNvPr id="5" name="Text Placeholder 4">
            <a:extLst>
              <a:ext uri="{FF2B5EF4-FFF2-40B4-BE49-F238E27FC236}">
                <a16:creationId xmlns:a16="http://schemas.microsoft.com/office/drawing/2014/main" id="{22E7CFB1-C3B3-6242-B6AC-A89FC4B62D5E}"/>
              </a:ext>
            </a:extLst>
          </p:cNvPr>
          <p:cNvSpPr>
            <a:spLocks noGrp="1"/>
          </p:cNvSpPr>
          <p:nvPr>
            <p:ph type="body" sz="quarter" idx="13"/>
          </p:nvPr>
        </p:nvSpPr>
        <p:spPr/>
        <p:txBody>
          <a:bodyPr>
            <a:normAutofit lnSpcReduction="10000"/>
          </a:bodyPr>
          <a:lstStyle/>
          <a:p>
            <a:r>
              <a:rPr lang="en-US" dirty="0" smtClean="0"/>
              <a:t>225-315-1239 (CELL)</a:t>
            </a:r>
            <a:endParaRPr lang="en-US" dirty="0"/>
          </a:p>
        </p:txBody>
      </p:sp>
    </p:spTree>
    <p:extLst>
      <p:ext uri="{BB962C8B-B14F-4D97-AF65-F5344CB8AC3E}">
        <p14:creationId xmlns:p14="http://schemas.microsoft.com/office/powerpoint/2010/main" val="294630552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646E3F5-F701-6A4D-B52D-F6CA5B927446}" type="datetime1">
              <a:rPr lang="en-US" smtClean="0"/>
              <a:t>9/24/2023</a:t>
            </a:fld>
            <a:endParaRPr lang="en-US"/>
          </a:p>
        </p:txBody>
      </p:sp>
      <p:sp>
        <p:nvSpPr>
          <p:cNvPr id="3" name="Footer Placeholder 2"/>
          <p:cNvSpPr>
            <a:spLocks noGrp="1"/>
          </p:cNvSpPr>
          <p:nvPr>
            <p:ph type="ftr" sz="quarter" idx="11"/>
          </p:nvPr>
        </p:nvSpPr>
        <p:spPr/>
        <p:txBody>
          <a:bodyPr/>
          <a:lstStyle/>
          <a:p>
            <a:pPr algn="ctr"/>
            <a:r>
              <a:rPr lang="en-US" smtClean="0"/>
              <a:t>Presentation Name - Edit in Header Footer</a:t>
            </a:r>
            <a:endParaRPr lang="en-US" dirty="0"/>
          </a:p>
        </p:txBody>
      </p:sp>
      <p:sp>
        <p:nvSpPr>
          <p:cNvPr id="4" name="Slide Number Placeholder 3"/>
          <p:cNvSpPr>
            <a:spLocks noGrp="1"/>
          </p:cNvSpPr>
          <p:nvPr>
            <p:ph type="sldNum" sz="quarter" idx="12"/>
          </p:nvPr>
        </p:nvSpPr>
        <p:spPr/>
        <p:txBody>
          <a:bodyPr/>
          <a:lstStyle/>
          <a:p>
            <a:fld id="{4235A44F-0B46-0144-9406-BEEFAFBECA74}" type="slidenum">
              <a:rPr lang="en-US" smtClean="0"/>
              <a:t>7</a:t>
            </a:fld>
            <a:endParaRPr lang="en-US"/>
          </a:p>
        </p:txBody>
      </p:sp>
      <p:sp>
        <p:nvSpPr>
          <p:cNvPr id="5" name="Content Placeholder 4"/>
          <p:cNvSpPr>
            <a:spLocks noGrp="1"/>
          </p:cNvSpPr>
          <p:nvPr>
            <p:ph sz="half" idx="2"/>
          </p:nvPr>
        </p:nvSpPr>
        <p:spPr/>
        <p:txBody>
          <a:bodyPr/>
          <a:lstStyle/>
          <a:p>
            <a:pPr>
              <a:buFont typeface="Wingdings" panose="05000000000000000000" pitchFamily="2" charset="2"/>
              <a:buChar char="Ø"/>
            </a:pPr>
            <a:r>
              <a:rPr lang="en-US" dirty="0"/>
              <a:t>Initially all states were given 5 years </a:t>
            </a:r>
            <a:r>
              <a:rPr lang="en-US" b="1" dirty="0"/>
              <a:t>(3/17/2019) </a:t>
            </a:r>
            <a:r>
              <a:rPr lang="en-US" dirty="0"/>
              <a:t>to come into compliance.  However, a couple of extensions were given to states, the last having been during the pandemic. All states had to be in full compliance by </a:t>
            </a:r>
            <a:r>
              <a:rPr lang="en-US" b="1" dirty="0"/>
              <a:t>March 17, 2023</a:t>
            </a:r>
            <a:endParaRPr lang="en-US" dirty="0"/>
          </a:p>
          <a:p>
            <a:pPr>
              <a:buFont typeface="Wingdings" panose="05000000000000000000" pitchFamily="2" charset="2"/>
              <a:buChar char="Ø"/>
            </a:pPr>
            <a:r>
              <a:rPr lang="en-US" dirty="0"/>
              <a:t>Due to the pandemic, CMS allowed states to request to be placed into Corrective Action. </a:t>
            </a:r>
          </a:p>
          <a:p>
            <a:pPr>
              <a:buFont typeface="Wingdings" panose="05000000000000000000" pitchFamily="2" charset="2"/>
              <a:buChar char="Ø"/>
            </a:pPr>
            <a:r>
              <a:rPr lang="en-US" b="1" dirty="0"/>
              <a:t>Louisiana did not achieve full compliance, and CMS has given permission for us to be under a Corrective Action Plan (CAP).  Louisiana must be in full compliance by 12/31/2024</a:t>
            </a:r>
            <a:endParaRPr lang="en-US" dirty="0"/>
          </a:p>
        </p:txBody>
      </p:sp>
      <p:sp>
        <p:nvSpPr>
          <p:cNvPr id="6" name="Title 5"/>
          <p:cNvSpPr>
            <a:spLocks noGrp="1"/>
          </p:cNvSpPr>
          <p:nvPr>
            <p:ph type="title"/>
          </p:nvPr>
        </p:nvSpPr>
        <p:spPr/>
        <p:txBody>
          <a:bodyPr>
            <a:noAutofit/>
          </a:bodyPr>
          <a:lstStyle/>
          <a:p>
            <a:r>
              <a:rPr lang="en-US" b="1" dirty="0"/>
              <a:t>Home and Community Based Services (HCBS) Settings Rule</a:t>
            </a:r>
            <a:endParaRPr lang="en-US" dirty="0"/>
          </a:p>
        </p:txBody>
      </p:sp>
    </p:spTree>
    <p:extLst>
      <p:ext uri="{BB962C8B-B14F-4D97-AF65-F5344CB8AC3E}">
        <p14:creationId xmlns:p14="http://schemas.microsoft.com/office/powerpoint/2010/main" val="31917307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646E3F5-F701-6A4D-B52D-F6CA5B927446}" type="datetime1">
              <a:rPr lang="en-US" smtClean="0"/>
              <a:t>9/24/2023</a:t>
            </a:fld>
            <a:endParaRPr lang="en-US"/>
          </a:p>
        </p:txBody>
      </p:sp>
      <p:sp>
        <p:nvSpPr>
          <p:cNvPr id="3" name="Footer Placeholder 2"/>
          <p:cNvSpPr>
            <a:spLocks noGrp="1"/>
          </p:cNvSpPr>
          <p:nvPr>
            <p:ph type="ftr" sz="quarter" idx="11"/>
          </p:nvPr>
        </p:nvSpPr>
        <p:spPr/>
        <p:txBody>
          <a:bodyPr/>
          <a:lstStyle/>
          <a:p>
            <a:pPr algn="ctr"/>
            <a:r>
              <a:rPr lang="en-US" smtClean="0"/>
              <a:t>Presentation Name - Edit in Header Footer</a:t>
            </a:r>
            <a:endParaRPr lang="en-US" dirty="0"/>
          </a:p>
        </p:txBody>
      </p:sp>
      <p:sp>
        <p:nvSpPr>
          <p:cNvPr id="4" name="Slide Number Placeholder 3"/>
          <p:cNvSpPr>
            <a:spLocks noGrp="1"/>
          </p:cNvSpPr>
          <p:nvPr>
            <p:ph type="sldNum" sz="quarter" idx="12"/>
          </p:nvPr>
        </p:nvSpPr>
        <p:spPr/>
        <p:txBody>
          <a:bodyPr/>
          <a:lstStyle/>
          <a:p>
            <a:fld id="{4235A44F-0B46-0144-9406-BEEFAFBECA74}" type="slidenum">
              <a:rPr lang="en-US" smtClean="0"/>
              <a:t>8</a:t>
            </a:fld>
            <a:endParaRPr lang="en-US"/>
          </a:p>
        </p:txBody>
      </p:sp>
      <p:sp>
        <p:nvSpPr>
          <p:cNvPr id="5" name="Content Placeholder 4"/>
          <p:cNvSpPr>
            <a:spLocks noGrp="1"/>
          </p:cNvSpPr>
          <p:nvPr>
            <p:ph sz="half" idx="2"/>
          </p:nvPr>
        </p:nvSpPr>
        <p:spPr/>
        <p:txBody>
          <a:bodyPr/>
          <a:lstStyle/>
          <a:p>
            <a:pPr marL="0" indent="0">
              <a:buNone/>
            </a:pPr>
            <a:r>
              <a:rPr lang="en-US" i="1" dirty="0"/>
              <a:t>The setting in which the person receives services </a:t>
            </a:r>
            <a:r>
              <a:rPr lang="en-US" b="1" i="1" dirty="0"/>
              <a:t>“is integrated in and supports full access of individuals receiving Medicaid HCBS to the greater community, including opportunities to seek employment and work in competitive integrated settings, engage in community life, control personal resources, and receive services in the community, to the same degree of access as individuals not receiving Medicaid HCBS.” </a:t>
            </a:r>
          </a:p>
          <a:p>
            <a:endParaRPr lang="en-US" dirty="0"/>
          </a:p>
          <a:p>
            <a:endParaRPr lang="en-US" dirty="0"/>
          </a:p>
        </p:txBody>
      </p:sp>
      <p:sp>
        <p:nvSpPr>
          <p:cNvPr id="6" name="Title 5"/>
          <p:cNvSpPr>
            <a:spLocks noGrp="1"/>
          </p:cNvSpPr>
          <p:nvPr>
            <p:ph type="title"/>
          </p:nvPr>
        </p:nvSpPr>
        <p:spPr/>
        <p:txBody>
          <a:bodyPr/>
          <a:lstStyle/>
          <a:p>
            <a:r>
              <a:rPr lang="en-US" b="1" dirty="0"/>
              <a:t>Intent of the Final </a:t>
            </a:r>
            <a:r>
              <a:rPr lang="en-US" b="1" dirty="0" smtClean="0"/>
              <a:t>HCBS Settings Rule</a:t>
            </a:r>
            <a:endParaRPr lang="en-US" dirty="0"/>
          </a:p>
        </p:txBody>
      </p:sp>
    </p:spTree>
    <p:extLst>
      <p:ext uri="{BB962C8B-B14F-4D97-AF65-F5344CB8AC3E}">
        <p14:creationId xmlns:p14="http://schemas.microsoft.com/office/powerpoint/2010/main" val="413581323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646E3F5-F701-6A4D-B52D-F6CA5B927446}" type="datetime1">
              <a:rPr lang="en-US" smtClean="0"/>
              <a:t>9/24/2023</a:t>
            </a:fld>
            <a:endParaRPr lang="en-US"/>
          </a:p>
        </p:txBody>
      </p:sp>
      <p:sp>
        <p:nvSpPr>
          <p:cNvPr id="3" name="Footer Placeholder 2"/>
          <p:cNvSpPr>
            <a:spLocks noGrp="1"/>
          </p:cNvSpPr>
          <p:nvPr>
            <p:ph type="ftr" sz="quarter" idx="11"/>
          </p:nvPr>
        </p:nvSpPr>
        <p:spPr/>
        <p:txBody>
          <a:bodyPr/>
          <a:lstStyle/>
          <a:p>
            <a:pPr algn="ctr"/>
            <a:r>
              <a:rPr lang="en-US" smtClean="0"/>
              <a:t>Presentation Name - Edit in Header Footer</a:t>
            </a:r>
            <a:endParaRPr lang="en-US" dirty="0"/>
          </a:p>
        </p:txBody>
      </p:sp>
      <p:sp>
        <p:nvSpPr>
          <p:cNvPr id="4" name="Slide Number Placeholder 3"/>
          <p:cNvSpPr>
            <a:spLocks noGrp="1"/>
          </p:cNvSpPr>
          <p:nvPr>
            <p:ph type="sldNum" sz="quarter" idx="12"/>
          </p:nvPr>
        </p:nvSpPr>
        <p:spPr/>
        <p:txBody>
          <a:bodyPr/>
          <a:lstStyle/>
          <a:p>
            <a:fld id="{4235A44F-0B46-0144-9406-BEEFAFBECA74}" type="slidenum">
              <a:rPr lang="en-US" smtClean="0"/>
              <a:t>9</a:t>
            </a:fld>
            <a:endParaRPr lang="en-US"/>
          </a:p>
        </p:txBody>
      </p:sp>
      <p:sp>
        <p:nvSpPr>
          <p:cNvPr id="5" name="Content Placeholder 4"/>
          <p:cNvSpPr>
            <a:spLocks noGrp="1"/>
          </p:cNvSpPr>
          <p:nvPr>
            <p:ph sz="half" idx="2"/>
          </p:nvPr>
        </p:nvSpPr>
        <p:spPr>
          <a:xfrm>
            <a:off x="838200" y="1588169"/>
            <a:ext cx="10515600" cy="4314178"/>
          </a:xfrm>
        </p:spPr>
        <p:txBody>
          <a:bodyPr/>
          <a:lstStyle/>
          <a:p>
            <a:pPr marL="0" indent="0">
              <a:buNone/>
            </a:pPr>
            <a:r>
              <a:rPr lang="en-US" b="1" dirty="0" smtClean="0"/>
              <a:t>CMS states that services cannot be delivered in the following settings because they are considered ‘institutional’:</a:t>
            </a:r>
          </a:p>
          <a:p>
            <a:r>
              <a:rPr lang="en-US" dirty="0"/>
              <a:t>Nursing facility </a:t>
            </a:r>
          </a:p>
          <a:p>
            <a:r>
              <a:rPr lang="en-US" dirty="0"/>
              <a:t>Institution for mental diseases (IMD) </a:t>
            </a:r>
          </a:p>
          <a:p>
            <a:r>
              <a:rPr lang="en-US" dirty="0"/>
              <a:t>Intermediate care facility for individuals with intellectual disabilities (ICF/IID) </a:t>
            </a:r>
            <a:r>
              <a:rPr lang="en-US" dirty="0" smtClean="0"/>
              <a:t>(this includes group homes in our state)</a:t>
            </a:r>
            <a:endParaRPr lang="en-US" dirty="0"/>
          </a:p>
          <a:p>
            <a:r>
              <a:rPr lang="en-US" dirty="0"/>
              <a:t>Hospital </a:t>
            </a:r>
            <a:endParaRPr lang="en-US" dirty="0" smtClean="0"/>
          </a:p>
          <a:p>
            <a:r>
              <a:rPr lang="en-US" b="1" dirty="0" smtClean="0"/>
              <a:t>And any other setting that has the ‘effect of isolating individuals from the broader community’</a:t>
            </a:r>
            <a:endParaRPr lang="en-US" b="1" dirty="0"/>
          </a:p>
          <a:p>
            <a:pPr marL="0" indent="0">
              <a:buNone/>
            </a:pPr>
            <a:endParaRPr lang="en-US" b="1" dirty="0" smtClean="0"/>
          </a:p>
          <a:p>
            <a:pPr marL="0" indent="0">
              <a:buNone/>
            </a:pPr>
            <a:endParaRPr lang="en-US" dirty="0"/>
          </a:p>
        </p:txBody>
      </p:sp>
      <p:sp>
        <p:nvSpPr>
          <p:cNvPr id="6" name="Title 5"/>
          <p:cNvSpPr>
            <a:spLocks noGrp="1"/>
          </p:cNvSpPr>
          <p:nvPr>
            <p:ph type="title"/>
          </p:nvPr>
        </p:nvSpPr>
        <p:spPr>
          <a:xfrm>
            <a:off x="838200" y="730918"/>
            <a:ext cx="10515600" cy="728914"/>
          </a:xfrm>
        </p:spPr>
        <p:txBody>
          <a:bodyPr/>
          <a:lstStyle/>
          <a:p>
            <a:r>
              <a:rPr lang="en-US" b="1" dirty="0" smtClean="0"/>
              <a:t>Settings that are NOT HCBS</a:t>
            </a:r>
            <a:endParaRPr lang="en-US" b="1" dirty="0"/>
          </a:p>
        </p:txBody>
      </p:sp>
    </p:spTree>
    <p:extLst>
      <p:ext uri="{BB962C8B-B14F-4D97-AF65-F5344CB8AC3E}">
        <p14:creationId xmlns:p14="http://schemas.microsoft.com/office/powerpoint/2010/main" val="1636012748"/>
      </p:ext>
    </p:extLst>
  </p:cSld>
  <p:clrMapOvr>
    <a:masterClrMapping/>
  </p:clrMapOvr>
</p:sld>
</file>

<file path=ppt/theme/theme1.xml><?xml version="1.0" encoding="utf-8"?>
<a:theme xmlns:a="http://schemas.openxmlformats.org/drawingml/2006/main" name="Office Theme">
  <a:themeElements>
    <a:clrScheme name="Custom 4">
      <a:dk1>
        <a:srgbClr val="52BAC7"/>
      </a:dk1>
      <a:lt1>
        <a:srgbClr val="FEFFFE"/>
      </a:lt1>
      <a:dk2>
        <a:srgbClr val="15496F"/>
      </a:dk2>
      <a:lt2>
        <a:srgbClr val="AA8D2E"/>
      </a:lt2>
      <a:accent1>
        <a:srgbClr val="3F74B8"/>
      </a:accent1>
      <a:accent2>
        <a:srgbClr val="8CC0CD"/>
      </a:accent2>
      <a:accent3>
        <a:srgbClr val="A5A5A5"/>
      </a:accent3>
      <a:accent4>
        <a:srgbClr val="D1C299"/>
      </a:accent4>
      <a:accent5>
        <a:srgbClr val="7C84BB"/>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bodyPr vert="horz" lIns="91440" tIns="45720" rIns="91440" bIns="45720" rtlCol="0" anchor="b">
        <a:normAutofit/>
      </a:bodyPr>
      <a:lstStyle>
        <a:defPPr algn="l">
          <a:defRPr dirty="0" smtClean="0"/>
        </a:defPPr>
      </a:lstStyle>
    </a:txDef>
  </a:objectDefaults>
  <a:extraClrSchemeLst/>
  <a:extLst>
    <a:ext uri="{05A4C25C-085E-4340-85A3-A5531E510DB2}">
      <thm15:themeFamily xmlns:thm15="http://schemas.microsoft.com/office/thememl/2012/main" name="LDH-Pres2022-v3" id="{D7DD40BE-7992-E64B-8AB0-0F20A257C663}" vid="{F9B67447-DCD0-E345-9E1B-8BF573BB25FF}"/>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3325</TotalTime>
  <Words>10251</Words>
  <Application>Microsoft Office PowerPoint</Application>
  <PresentationFormat>Widescreen</PresentationFormat>
  <Paragraphs>1018</Paragraphs>
  <Slides>66</Slides>
  <Notes>37</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66</vt:i4>
      </vt:variant>
    </vt:vector>
  </HeadingPairs>
  <TitlesOfParts>
    <vt:vector size="72" baseType="lpstr">
      <vt:lpstr>Arial</vt:lpstr>
      <vt:lpstr>Calibri</vt:lpstr>
      <vt:lpstr>Calibri Light</vt:lpstr>
      <vt:lpstr>Times New Roman</vt:lpstr>
      <vt:lpstr>Wingdings</vt:lpstr>
      <vt:lpstr>Office Theme</vt:lpstr>
      <vt:lpstr> DIRECT SUPPORT PROFESSIONALS AND THEIR ROLE  IN SUPPORTING INDIVIDUALS THROUGH THE HOME AND COMMUNITY BASED SETTINGS RULE</vt:lpstr>
      <vt:lpstr>Home and Community Based Services</vt:lpstr>
      <vt:lpstr>Home and Community Based Services (HCBS)</vt:lpstr>
      <vt:lpstr>Home and Community Based Services (HCBS)</vt:lpstr>
      <vt:lpstr>Home and Community Based Services Settings Rule</vt:lpstr>
      <vt:lpstr>Home and Community Based Services (HCBS) Settings Rule</vt:lpstr>
      <vt:lpstr>Home and Community Based Services (HCBS) Settings Rule</vt:lpstr>
      <vt:lpstr>Intent of the Final HCBS Settings Rule</vt:lpstr>
      <vt:lpstr>Settings that are NOT HCBS</vt:lpstr>
      <vt:lpstr> Characteristics Of Settings That Isolate  </vt:lpstr>
      <vt:lpstr> Evidence of Community Inclusion  </vt:lpstr>
      <vt:lpstr>HCBS Settings Rule Requirements</vt:lpstr>
      <vt:lpstr>HCBS Settings Rule Requirements</vt:lpstr>
      <vt:lpstr>HCBS Setting Requirement</vt:lpstr>
      <vt:lpstr>HCBS Setting Requirement</vt:lpstr>
      <vt:lpstr>HCBS Setting Requirement</vt:lpstr>
      <vt:lpstr>HCBS Setting Requirement</vt:lpstr>
      <vt:lpstr>HCBS Setting Requirement</vt:lpstr>
      <vt:lpstr>HCBS Setting Requirement</vt:lpstr>
      <vt:lpstr>HCBS Setting Requirement</vt:lpstr>
      <vt:lpstr>HCBS Setting Requirement</vt:lpstr>
      <vt:lpstr>Person-Centered Key Concepts</vt:lpstr>
      <vt:lpstr>DSP ROLE IN THE HCBS REQUIREMENTS</vt:lpstr>
      <vt:lpstr>DSP CRITICAL IN SUPPORTING PEOPLE </vt:lpstr>
      <vt:lpstr>DSP Role for the HCBS Requirements</vt:lpstr>
      <vt:lpstr>Community Integration</vt:lpstr>
      <vt:lpstr>Control Personal Resources </vt:lpstr>
      <vt:lpstr>Individuals Choose Where They Live</vt:lpstr>
      <vt:lpstr>Rights, Privacy, and Dignity</vt:lpstr>
      <vt:lpstr>Rights, Privacy, and Dignity</vt:lpstr>
      <vt:lpstr>Freedom from Coercion</vt:lpstr>
      <vt:lpstr>Free from Restraint</vt:lpstr>
      <vt:lpstr>Personal Life Choices</vt:lpstr>
      <vt:lpstr>Personal Choice Information</vt:lpstr>
      <vt:lpstr>Choice of Services and Supports and  Who Provides Them</vt:lpstr>
      <vt:lpstr> Control and Change Schedules </vt:lpstr>
      <vt:lpstr>Access to Food at Anytime</vt:lpstr>
      <vt:lpstr>Visitors At Any Time</vt:lpstr>
      <vt:lpstr>Physically Accessible</vt:lpstr>
      <vt:lpstr>Residential Lease</vt:lpstr>
      <vt:lpstr>Rights Modifications/Restrictions</vt:lpstr>
      <vt:lpstr>Plan Of Care (POC) Requirements</vt:lpstr>
      <vt:lpstr>Plan Of Care (POC) Requirements</vt:lpstr>
      <vt:lpstr>DSPs Role in Documentation for POC and Goals </vt:lpstr>
      <vt:lpstr>DSPs Role in Documentation for the POC and Goals</vt:lpstr>
      <vt:lpstr>DSPs Role in Documentation for the POC and Goals</vt:lpstr>
      <vt:lpstr>CLE/Onsite Day Habilitation Activity Log Example</vt:lpstr>
      <vt:lpstr>CLE/Onsite Day Habilitation Activity Log Example</vt:lpstr>
      <vt:lpstr>Better Lives for the People We Support</vt:lpstr>
      <vt:lpstr>Important TO and Important FOR</vt:lpstr>
      <vt:lpstr>Important TO</vt:lpstr>
      <vt:lpstr>Important TO</vt:lpstr>
      <vt:lpstr>Important FOR</vt:lpstr>
      <vt:lpstr>Sorting Important ‘To’ from Important ‘FOR’</vt:lpstr>
      <vt:lpstr>Important TO/Important FOR Chart</vt:lpstr>
      <vt:lpstr>Balancing Important TO and FOR</vt:lpstr>
      <vt:lpstr>Finding a Balance</vt:lpstr>
      <vt:lpstr>Making Decisions Side by Side</vt:lpstr>
      <vt:lpstr>WRAP UP</vt:lpstr>
      <vt:lpstr>What is Expected for the HCBS Rule</vt:lpstr>
      <vt:lpstr> Documentation </vt:lpstr>
      <vt:lpstr>Things to ‘Think About’ for Compliance</vt:lpstr>
      <vt:lpstr>Things to ‘Think About’ for Compliance</vt:lpstr>
      <vt:lpstr>Things to ‘Think About’ for Compliance</vt:lpstr>
      <vt:lpstr>Resources</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Admin</dc:creator>
  <cp:lastModifiedBy>Sri Chalasani</cp:lastModifiedBy>
  <cp:revision>201</cp:revision>
  <dcterms:created xsi:type="dcterms:W3CDTF">2022-02-17T22:28:37Z</dcterms:created>
  <dcterms:modified xsi:type="dcterms:W3CDTF">2023-09-24T23:14:00Z</dcterms:modified>
</cp:coreProperties>
</file>