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61"/>
  </p:notesMasterIdLst>
  <p:handoutMasterIdLst>
    <p:handoutMasterId r:id="rId62"/>
  </p:handoutMasterIdLst>
  <p:sldIdLst>
    <p:sldId id="257" r:id="rId2"/>
    <p:sldId id="424" r:id="rId3"/>
    <p:sldId id="425" r:id="rId4"/>
    <p:sldId id="375" r:id="rId5"/>
    <p:sldId id="364" r:id="rId6"/>
    <p:sldId id="434" r:id="rId7"/>
    <p:sldId id="378" r:id="rId8"/>
    <p:sldId id="380" r:id="rId9"/>
    <p:sldId id="359" r:id="rId10"/>
    <p:sldId id="370" r:id="rId11"/>
    <p:sldId id="367" r:id="rId12"/>
    <p:sldId id="435" r:id="rId13"/>
    <p:sldId id="436" r:id="rId14"/>
    <p:sldId id="437" r:id="rId15"/>
    <p:sldId id="438" r:id="rId16"/>
    <p:sldId id="372" r:id="rId17"/>
    <p:sldId id="373" r:id="rId18"/>
    <p:sldId id="374" r:id="rId19"/>
    <p:sldId id="381" r:id="rId20"/>
    <p:sldId id="417" r:id="rId21"/>
    <p:sldId id="426" r:id="rId22"/>
    <p:sldId id="421" r:id="rId23"/>
    <p:sldId id="422" r:id="rId24"/>
    <p:sldId id="427" r:id="rId25"/>
    <p:sldId id="428" r:id="rId26"/>
    <p:sldId id="429" r:id="rId27"/>
    <p:sldId id="430" r:id="rId28"/>
    <p:sldId id="433" r:id="rId29"/>
    <p:sldId id="368" r:id="rId30"/>
    <p:sldId id="369" r:id="rId31"/>
    <p:sldId id="366" r:id="rId32"/>
    <p:sldId id="371" r:id="rId33"/>
    <p:sldId id="439" r:id="rId34"/>
    <p:sldId id="384" r:id="rId35"/>
    <p:sldId id="393" r:id="rId36"/>
    <p:sldId id="394" r:id="rId37"/>
    <p:sldId id="395" r:id="rId38"/>
    <p:sldId id="396" r:id="rId39"/>
    <p:sldId id="388" r:id="rId40"/>
    <p:sldId id="412" r:id="rId41"/>
    <p:sldId id="385" r:id="rId42"/>
    <p:sldId id="411" r:id="rId43"/>
    <p:sldId id="413" r:id="rId44"/>
    <p:sldId id="386" r:id="rId45"/>
    <p:sldId id="414" r:id="rId46"/>
    <p:sldId id="387" r:id="rId47"/>
    <p:sldId id="415" r:id="rId48"/>
    <p:sldId id="389" r:id="rId49"/>
    <p:sldId id="390" r:id="rId50"/>
    <p:sldId id="416" r:id="rId51"/>
    <p:sldId id="391" r:id="rId52"/>
    <p:sldId id="392" r:id="rId53"/>
    <p:sldId id="407" r:id="rId54"/>
    <p:sldId id="410" r:id="rId55"/>
    <p:sldId id="365" r:id="rId56"/>
    <p:sldId id="440" r:id="rId57"/>
    <p:sldId id="432" r:id="rId58"/>
    <p:sldId id="344" r:id="rId59"/>
    <p:sldId id="311" r:id="rId6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a:srgbClr val="FFFFFF"/>
    <a:srgbClr val="FDFDFD"/>
    <a:srgbClr val="000000"/>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6118" autoAdjust="0"/>
  </p:normalViewPr>
  <p:slideViewPr>
    <p:cSldViewPr snapToGrid="0">
      <p:cViewPr varScale="1">
        <p:scale>
          <a:sx n="111" d="100"/>
          <a:sy n="111" d="100"/>
        </p:scale>
        <p:origin x="43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2155"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6" cy="467376"/>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77827" y="0"/>
            <a:ext cx="3043666" cy="467376"/>
          </a:xfrm>
          <a:prstGeom prst="rect">
            <a:avLst/>
          </a:prstGeom>
        </p:spPr>
        <p:txBody>
          <a:bodyPr vert="horz" lIns="92309" tIns="46154" rIns="92309" bIns="46154" rtlCol="0"/>
          <a:lstStyle>
            <a:lvl1pPr algn="r">
              <a:defRPr sz="1200"/>
            </a:lvl1pPr>
          </a:lstStyle>
          <a:p>
            <a:fld id="{C43C3130-B9FA-4FE7-AF2E-67B16A0B2FCA}" type="datetimeFigureOut">
              <a:rPr lang="en-US" smtClean="0"/>
              <a:t>12/1/2022</a:t>
            </a:fld>
            <a:endParaRPr lang="en-US"/>
          </a:p>
        </p:txBody>
      </p:sp>
      <p:sp>
        <p:nvSpPr>
          <p:cNvPr id="4" name="Footer Placeholder 3"/>
          <p:cNvSpPr>
            <a:spLocks noGrp="1"/>
          </p:cNvSpPr>
          <p:nvPr>
            <p:ph type="ftr" sz="quarter" idx="2"/>
          </p:nvPr>
        </p:nvSpPr>
        <p:spPr>
          <a:xfrm>
            <a:off x="0" y="8841724"/>
            <a:ext cx="3043666" cy="467376"/>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1724"/>
            <a:ext cx="3043666" cy="467376"/>
          </a:xfrm>
          <a:prstGeom prst="rect">
            <a:avLst/>
          </a:prstGeom>
        </p:spPr>
        <p:txBody>
          <a:bodyPr vert="horz" lIns="92309" tIns="46154" rIns="92309" bIns="46154" rtlCol="0" anchor="b"/>
          <a:lstStyle>
            <a:lvl1pPr algn="r">
              <a:defRPr sz="1200"/>
            </a:lvl1pPr>
          </a:lstStyle>
          <a:p>
            <a:fld id="{34957B63-DEF8-4F80-A82A-3D264C7D280D}" type="slidenum">
              <a:rPr lang="en-US" smtClean="0"/>
              <a:t>‹#›</a:t>
            </a:fld>
            <a:endParaRPr lang="en-US"/>
          </a:p>
        </p:txBody>
      </p:sp>
    </p:spTree>
    <p:extLst>
      <p:ext uri="{BB962C8B-B14F-4D97-AF65-F5344CB8AC3E}">
        <p14:creationId xmlns:p14="http://schemas.microsoft.com/office/powerpoint/2010/main" val="254530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6" cy="467376"/>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77827" y="0"/>
            <a:ext cx="3043666" cy="467376"/>
          </a:xfrm>
          <a:prstGeom prst="rect">
            <a:avLst/>
          </a:prstGeom>
        </p:spPr>
        <p:txBody>
          <a:bodyPr vert="horz" lIns="92309" tIns="46154" rIns="92309" bIns="46154" rtlCol="0"/>
          <a:lstStyle>
            <a:lvl1pPr algn="r">
              <a:defRPr sz="1200"/>
            </a:lvl1pPr>
          </a:lstStyle>
          <a:p>
            <a:fld id="{C6352C14-FD82-42D7-9BC4-C8F4324D6C45}" type="datetimeFigureOut">
              <a:rPr lang="en-US" smtClean="0"/>
              <a:t>12/1/2022</a:t>
            </a:fld>
            <a:endParaRPr lang="en-US"/>
          </a:p>
        </p:txBody>
      </p:sp>
      <p:sp>
        <p:nvSpPr>
          <p:cNvPr id="4" name="Slide Image Placeholder 3"/>
          <p:cNvSpPr>
            <a:spLocks noGrp="1" noRot="1" noChangeAspect="1"/>
          </p:cNvSpPr>
          <p:nvPr>
            <p:ph type="sldImg" idx="2"/>
          </p:nvPr>
        </p:nvSpPr>
        <p:spPr>
          <a:xfrm>
            <a:off x="717550" y="1163638"/>
            <a:ext cx="5588000" cy="314325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702632" y="4480085"/>
            <a:ext cx="5617837" cy="3665379"/>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724"/>
            <a:ext cx="3043666" cy="467376"/>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77827" y="8841724"/>
            <a:ext cx="3043666" cy="467376"/>
          </a:xfrm>
          <a:prstGeom prst="rect">
            <a:avLst/>
          </a:prstGeom>
        </p:spPr>
        <p:txBody>
          <a:bodyPr vert="horz" lIns="92309" tIns="46154" rIns="92309" bIns="46154" rtlCol="0" anchor="b"/>
          <a:lstStyle>
            <a:lvl1pPr algn="r">
              <a:defRPr sz="1200"/>
            </a:lvl1pPr>
          </a:lstStyle>
          <a:p>
            <a:fld id="{E8B957BA-87E3-4EE1-82ED-E46FC621DF1A}" type="slidenum">
              <a:rPr lang="en-US" smtClean="0"/>
              <a:t>‹#›</a:t>
            </a:fld>
            <a:endParaRPr lang="en-US"/>
          </a:p>
        </p:txBody>
      </p:sp>
    </p:spTree>
    <p:extLst>
      <p:ext uri="{BB962C8B-B14F-4D97-AF65-F5344CB8AC3E}">
        <p14:creationId xmlns:p14="http://schemas.microsoft.com/office/powerpoint/2010/main" val="363043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957BA-87E3-4EE1-82ED-E46FC621DF1A}" type="slidenum">
              <a:rPr lang="en-US" smtClean="0"/>
              <a:t>1</a:t>
            </a:fld>
            <a:endParaRPr lang="en-US"/>
          </a:p>
        </p:txBody>
      </p:sp>
    </p:spTree>
    <p:extLst>
      <p:ext uri="{BB962C8B-B14F-4D97-AF65-F5344CB8AC3E}">
        <p14:creationId xmlns:p14="http://schemas.microsoft.com/office/powerpoint/2010/main" val="118807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957BA-87E3-4EE1-82ED-E46FC621DF1A}" type="slidenum">
              <a:rPr lang="en-US" smtClean="0"/>
              <a:t>2</a:t>
            </a:fld>
            <a:endParaRPr lang="en-US"/>
          </a:p>
        </p:txBody>
      </p:sp>
    </p:spTree>
    <p:extLst>
      <p:ext uri="{BB962C8B-B14F-4D97-AF65-F5344CB8AC3E}">
        <p14:creationId xmlns:p14="http://schemas.microsoft.com/office/powerpoint/2010/main" val="101473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CMS gave the states 5 years to come into compliance with the rule, but then gave an additional 3 years.</a:t>
            </a:r>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4</a:t>
            </a:fld>
            <a:endParaRPr lang="en-US"/>
          </a:p>
        </p:txBody>
      </p:sp>
    </p:spTree>
    <p:extLst>
      <p:ext uri="{BB962C8B-B14F-4D97-AF65-F5344CB8AC3E}">
        <p14:creationId xmlns:p14="http://schemas.microsoft.com/office/powerpoint/2010/main" val="17858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other waivers within LDH, including in OAAS and OBH- Within OCDD there are 4 waivers.</a:t>
            </a:r>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5</a:t>
            </a:fld>
            <a:endParaRPr lang="en-US"/>
          </a:p>
        </p:txBody>
      </p:sp>
    </p:spTree>
    <p:extLst>
      <p:ext uri="{BB962C8B-B14F-4D97-AF65-F5344CB8AC3E}">
        <p14:creationId xmlns:p14="http://schemas.microsoft.com/office/powerpoint/2010/main" val="15799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9</a:t>
            </a:fld>
            <a:endParaRPr lang="en-US"/>
          </a:p>
        </p:txBody>
      </p:sp>
    </p:spTree>
    <p:extLst>
      <p:ext uri="{BB962C8B-B14F-4D97-AF65-F5344CB8AC3E}">
        <p14:creationId xmlns:p14="http://schemas.microsoft.com/office/powerpoint/2010/main" val="88897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settings where landlord tenant laws do not apply, the state must ensure that a lease, residency or other agreement provides protections that address eviction processes and appeals comparable to those provided under the jurisdiction’s landlord tenant law.</a:t>
            </a:r>
          </a:p>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26</a:t>
            </a:fld>
            <a:endParaRPr lang="en-US"/>
          </a:p>
        </p:txBody>
      </p:sp>
    </p:spTree>
    <p:extLst>
      <p:ext uri="{BB962C8B-B14F-4D97-AF65-F5344CB8AC3E}">
        <p14:creationId xmlns:p14="http://schemas.microsoft.com/office/powerpoint/2010/main" val="261300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Choice of provider in provider owned and operated settings </a:t>
            </a:r>
            <a:r>
              <a:rPr lang="en-US" sz="1200" b="0" i="0" u="none" strike="noStrike" kern="1200" baseline="0" dirty="0" smtClean="0">
                <a:solidFill>
                  <a:schemeClr val="tx1"/>
                </a:solidFill>
                <a:latin typeface="+mn-lt"/>
                <a:ea typeface="+mn-ea"/>
                <a:cs typeface="+mn-cs"/>
              </a:rPr>
              <a:t>– Clarified that choice of provider is intrinsic to the setting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Private rooms/roommate choice </a:t>
            </a:r>
            <a:r>
              <a:rPr lang="en-US" sz="1200" b="0" i="0" u="none" strike="noStrike" kern="1200" baseline="0" dirty="0" smtClean="0">
                <a:solidFill>
                  <a:schemeClr val="tx1"/>
                </a:solidFill>
                <a:latin typeface="+mn-lt"/>
                <a:ea typeface="+mn-ea"/>
                <a:cs typeface="+mn-cs"/>
              </a:rPr>
              <a:t>– Needs, preferences, and resources are relevant to option of private versus shared residential unit. Providers must offer roommate choice for shared rooms </a:t>
            </a:r>
          </a:p>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30</a:t>
            </a:fld>
            <a:endParaRPr lang="en-US"/>
          </a:p>
        </p:txBody>
      </p:sp>
    </p:spTree>
    <p:extLst>
      <p:ext uri="{BB962C8B-B14F-4D97-AF65-F5344CB8AC3E}">
        <p14:creationId xmlns:p14="http://schemas.microsoft.com/office/powerpoint/2010/main" val="420726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58</a:t>
            </a:fld>
            <a:endParaRPr lang="en-US"/>
          </a:p>
        </p:txBody>
      </p:sp>
    </p:spTree>
    <p:extLst>
      <p:ext uri="{BB962C8B-B14F-4D97-AF65-F5344CB8AC3E}">
        <p14:creationId xmlns:p14="http://schemas.microsoft.com/office/powerpoint/2010/main" val="408846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957BA-87E3-4EE1-82ED-E46FC621DF1A}" type="slidenum">
              <a:rPr lang="en-US" smtClean="0"/>
              <a:t>59</a:t>
            </a:fld>
            <a:endParaRPr lang="en-US"/>
          </a:p>
        </p:txBody>
      </p:sp>
    </p:spTree>
    <p:extLst>
      <p:ext uri="{BB962C8B-B14F-4D97-AF65-F5344CB8AC3E}">
        <p14:creationId xmlns:p14="http://schemas.microsoft.com/office/powerpoint/2010/main" val="1741568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Presentation Cover Slide">
    <p:spTree>
      <p:nvGrpSpPr>
        <p:cNvPr id="1" name=""/>
        <p:cNvGrpSpPr/>
        <p:nvPr/>
      </p:nvGrpSpPr>
      <p:grpSpPr>
        <a:xfrm>
          <a:off x="0" y="0"/>
          <a:ext cx="0" cy="0"/>
          <a:chOff x="0" y="0"/>
          <a:chExt cx="0" cy="0"/>
        </a:xfrm>
      </p:grpSpPr>
      <p:pic>
        <p:nvPicPr>
          <p:cNvPr id="2" name="Picture 1" descr="A woman is depicted providing information to four adults. Each adult is holding a a child with a developmental and/or intellectual disability." title="Cover or slide #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 y="-52339"/>
            <a:ext cx="10885190" cy="6918652"/>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646851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descr="Pictured is a older female wearing walking aids along with a young man in a wheel chair who has a intellectual and/or developmental disability."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563402" y="687394"/>
            <a:ext cx="6679932" cy="4455462"/>
          </a:xfrm>
          <a:prstGeom prst="rect">
            <a:avLst/>
          </a:prstGeom>
          <a:effectLst>
            <a:softEdge rad="63500"/>
          </a:effectLst>
        </p:spPr>
      </p:pic>
      <p:sp>
        <p:nvSpPr>
          <p:cNvPr id="2" name="Title 1"/>
          <p:cNvSpPr>
            <a:spLocks noGrp="1"/>
          </p:cNvSpPr>
          <p:nvPr>
            <p:ph type="title" hasCustomPrompt="1"/>
          </p:nvPr>
        </p:nvSpPr>
        <p:spPr>
          <a:xfrm>
            <a:off x="600335" y="390804"/>
            <a:ext cx="4963067" cy="1826581"/>
          </a:xfrm>
        </p:spPr>
        <p:txBody>
          <a:bodyPr anchor="b"/>
          <a:lstStyle>
            <a:lvl1pPr algn="l">
              <a:defRPr sz="4000" b="0" cap="none" baseline="0"/>
            </a:lvl1pPr>
          </a:lstStyle>
          <a:p>
            <a:r>
              <a:rPr lang="en-US" dirty="0" smtClean="0"/>
              <a:t>This is a content page or section divider</a:t>
            </a:r>
            <a:endParaRPr lang="en-US" dirty="0"/>
          </a:p>
        </p:txBody>
      </p:sp>
      <p:sp>
        <p:nvSpPr>
          <p:cNvPr id="3" name="Text Placeholder 2"/>
          <p:cNvSpPr>
            <a:spLocks noGrp="1"/>
          </p:cNvSpPr>
          <p:nvPr>
            <p:ph type="body" idx="1"/>
          </p:nvPr>
        </p:nvSpPr>
        <p:spPr>
          <a:xfrm>
            <a:off x="600335" y="2217385"/>
            <a:ext cx="4963067" cy="860400"/>
          </a:xfrm>
        </p:spPr>
        <p:txBody>
          <a:bodyPr anchor="t"/>
          <a:lstStyle>
            <a:lvl1pPr marL="0" indent="0" algn="l">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97"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6104098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pic>
        <p:nvPicPr>
          <p:cNvPr id="13" name="Picture 12" descr="Pictured is a young female wearing walking aids who is preparing to shake someone's hand."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883907" y="252749"/>
            <a:ext cx="4215967" cy="6320864"/>
          </a:xfrm>
          <a:prstGeom prst="rect">
            <a:avLst/>
          </a:prstGeom>
        </p:spPr>
      </p:pic>
      <p:sp>
        <p:nvSpPr>
          <p:cNvPr id="2" name="Title 1"/>
          <p:cNvSpPr>
            <a:spLocks noGrp="1"/>
          </p:cNvSpPr>
          <p:nvPr>
            <p:ph type="title" hasCustomPrompt="1"/>
          </p:nvPr>
        </p:nvSpPr>
        <p:spPr>
          <a:xfrm>
            <a:off x="677335" y="612185"/>
            <a:ext cx="7417511" cy="1826581"/>
          </a:xfrm>
        </p:spPr>
        <p:txBody>
          <a:bodyPr anchor="b"/>
          <a:lstStyle>
            <a:lvl1pPr algn="l">
              <a:defRPr sz="4000" b="0" cap="none"/>
            </a:lvl1pPr>
          </a:lstStyle>
          <a:p>
            <a:r>
              <a:rPr lang="en-US" dirty="0" smtClean="0"/>
              <a:t>This is a content page or section divider</a:t>
            </a:r>
            <a:endParaRPr lang="en-US" dirty="0"/>
          </a:p>
        </p:txBody>
      </p:sp>
      <p:sp>
        <p:nvSpPr>
          <p:cNvPr id="3" name="Text Placeholder 2"/>
          <p:cNvSpPr>
            <a:spLocks noGrp="1"/>
          </p:cNvSpPr>
          <p:nvPr>
            <p:ph type="body" idx="1"/>
          </p:nvPr>
        </p:nvSpPr>
        <p:spPr>
          <a:xfrm>
            <a:off x="677335" y="2438766"/>
            <a:ext cx="7417511" cy="860400"/>
          </a:xfrm>
        </p:spPr>
        <p:txBody>
          <a:bodyPr anchor="t"/>
          <a:lstStyle>
            <a:lvl1pPr marL="0" indent="0" algn="l">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97"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0841670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8918" y="609600"/>
            <a:ext cx="7456550" cy="3022600"/>
          </a:xfrm>
        </p:spPr>
        <p:txBody>
          <a:bodyPr anchor="ctr">
            <a:normAutofit/>
          </a:bodyPr>
          <a:lstStyle>
            <a:lvl1pPr algn="l">
              <a:defRPr sz="4400" b="0" i="1" cap="none" spc="-150" baseline="0">
                <a:solidFill>
                  <a:srgbClr val="0098AA"/>
                </a:solidFill>
                <a:latin typeface="Cambria" panose="02040503050406030204" pitchFamily="18" charset="0"/>
              </a:defRPr>
            </a:lvl1pPr>
          </a:lstStyle>
          <a:p>
            <a:r>
              <a:rPr lang="en-US" dirty="0" smtClean="0"/>
              <a:t>Use this page for a pull quote or important statistic, figure or notation.</a:t>
            </a:r>
            <a:endParaRPr lang="en-US" dirty="0"/>
          </a:p>
        </p:txBody>
      </p:sp>
      <p:sp>
        <p:nvSpPr>
          <p:cNvPr id="23" name="Text Placeholder 9"/>
          <p:cNvSpPr>
            <a:spLocks noGrp="1"/>
          </p:cNvSpPr>
          <p:nvPr>
            <p:ph type="body" sz="quarter" idx="13"/>
          </p:nvPr>
        </p:nvSpPr>
        <p:spPr>
          <a:xfrm>
            <a:off x="1023842" y="4013200"/>
            <a:ext cx="8596669" cy="514248"/>
          </a:xfrm>
        </p:spPr>
        <p:txBody>
          <a:bodyPr anchor="b">
            <a:noAutofit/>
          </a:bodyPr>
          <a:lstStyle>
            <a:lvl1pPr marL="0" indent="0">
              <a:buFontTx/>
              <a:buNone/>
              <a:defRPr sz="2400">
                <a:solidFill>
                  <a:schemeClr val="tx1">
                    <a:lumMod val="85000"/>
                    <a:lumOff val="1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1023845" y="4527448"/>
            <a:ext cx="8596668" cy="1513914"/>
          </a:xfrm>
        </p:spPr>
        <p:txBody>
          <a:bodyPr anchor="t">
            <a:normAutofit/>
          </a:bodyPr>
          <a:lstStyle>
            <a:lvl1pPr marL="0" indent="0" algn="l">
              <a:buNone/>
              <a:defRPr sz="18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959318" y="800003"/>
            <a:ext cx="609600" cy="584776"/>
          </a:xfrm>
          <a:prstGeom prst="rect">
            <a:avLst/>
          </a:prstGeom>
        </p:spPr>
        <p:txBody>
          <a:bodyPr vert="horz" lIns="91440" tIns="45720" rIns="91440" bIns="45720" rtlCol="0" anchor="ctr">
            <a:noAutofit/>
          </a:bodyPr>
          <a:lstStyle/>
          <a:p>
            <a:pPr lvl="0"/>
            <a:r>
              <a:rPr lang="en-US" sz="8000" b="1" baseline="0" dirty="0" smtClean="0">
                <a:ln w="3175" cmpd="sng">
                  <a:noFill/>
                </a:ln>
                <a:solidFill>
                  <a:srgbClr val="0098AA"/>
                </a:solidFill>
                <a:effectLst/>
                <a:latin typeface="Georgia" panose="02040502050405020303" pitchFamily="18" charset="0"/>
              </a:rPr>
              <a:t>“</a:t>
            </a:r>
            <a:endParaRPr lang="en-US" sz="8000" b="1" baseline="0" dirty="0">
              <a:ln w="3175" cmpd="sng">
                <a:noFill/>
              </a:ln>
              <a:solidFill>
                <a:srgbClr val="0098AA"/>
              </a:solidFill>
              <a:effectLst/>
              <a:latin typeface="Georgia" panose="02040502050405020303" pitchFamily="18" charset="0"/>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1" baseline="0" dirty="0">
                <a:ln w="3175" cmpd="sng">
                  <a:noFill/>
                </a:ln>
                <a:solidFill>
                  <a:srgbClr val="0098AA"/>
                </a:solidFill>
                <a:effectLst/>
                <a:latin typeface="Georgia" panose="02040502050405020303" pitchFamily="18" charset="0"/>
              </a:rPr>
              <a:t>”</a:t>
            </a:r>
          </a:p>
        </p:txBody>
      </p:sp>
      <p:sp>
        <p:nvSpPr>
          <p:cNvPr id="7"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4172432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12192000" cy="685799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5" name="Title Placeholder 1"/>
          <p:cNvSpPr>
            <a:spLocks noGrp="1"/>
          </p:cNvSpPr>
          <p:nvPr>
            <p:ph type="title" hasCustomPrompt="1"/>
          </p:nvPr>
        </p:nvSpPr>
        <p:spPr>
          <a:xfrm>
            <a:off x="675831" y="4316045"/>
            <a:ext cx="7708829" cy="1103292"/>
          </a:xfrm>
          <a:prstGeom prst="rect">
            <a:avLst/>
          </a:prstGeom>
          <a:solidFill>
            <a:schemeClr val="bg1">
              <a:alpha val="71000"/>
            </a:schemeClr>
          </a:solidFill>
          <a:effectLst>
            <a:softEdge rad="38100"/>
          </a:effectLst>
        </p:spPr>
        <p:txBody>
          <a:bodyPr vert="horz" lIns="91440" tIns="45720" rIns="91440" bIns="45720" rtlCol="0" anchor="t">
            <a:noAutofit/>
          </a:bodyPr>
          <a:lstStyle>
            <a:lvl1pPr>
              <a:defRPr sz="3600"/>
            </a:lvl1pPr>
          </a:lstStyle>
          <a:p>
            <a:r>
              <a:rPr lang="en-US" dirty="0" smtClean="0"/>
              <a:t>This is a content page or section divider</a:t>
            </a:r>
            <a:endParaRPr lang="en-US" dirty="0"/>
          </a:p>
        </p:txBody>
      </p:sp>
      <p:sp>
        <p:nvSpPr>
          <p:cNvPr id="6" name="Text Placeholder 2"/>
          <p:cNvSpPr>
            <a:spLocks noGrp="1"/>
          </p:cNvSpPr>
          <p:nvPr>
            <p:ph type="body" idx="10"/>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14034599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5221" y="1097280"/>
            <a:ext cx="8588203" cy="1029903"/>
          </a:xfrm>
        </p:spPr>
        <p:txBody>
          <a:bodyPr anchor="t">
            <a:normAutofit/>
          </a:bodyPr>
          <a:lstStyle>
            <a:lvl1pPr algn="l">
              <a:defRPr sz="4400" b="0" cap="none"/>
            </a:lvl1pPr>
          </a:lstStyle>
          <a:p>
            <a:r>
              <a:rPr lang="en-US" dirty="0" smtClean="0"/>
              <a:t>Question and Answers</a:t>
            </a:r>
            <a:endParaRPr lang="en-US" dirty="0"/>
          </a:p>
        </p:txBody>
      </p:sp>
      <p:sp>
        <p:nvSpPr>
          <p:cNvPr id="23" name="Text Placeholder 9"/>
          <p:cNvSpPr>
            <a:spLocks noGrp="1"/>
          </p:cNvSpPr>
          <p:nvPr>
            <p:ph type="body" sz="quarter" idx="13"/>
          </p:nvPr>
        </p:nvSpPr>
        <p:spPr>
          <a:xfrm>
            <a:off x="1245221" y="2213810"/>
            <a:ext cx="8596669" cy="1456989"/>
          </a:xfrm>
        </p:spPr>
        <p:txBody>
          <a:bodyPr anchor="t">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1245221" y="3670799"/>
            <a:ext cx="8596668" cy="583567"/>
          </a:xfrm>
        </p:spPr>
        <p:txBody>
          <a:bodyPr anchor="t">
            <a:normAutofit/>
          </a:bodyPr>
          <a:lstStyle>
            <a:lvl1pPr marL="0" indent="0" algn="l">
              <a:buNone/>
              <a:defRPr sz="18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1245221" y="5724350"/>
            <a:ext cx="8206786" cy="1046440"/>
          </a:xfrm>
          <a:prstGeom prst="rect">
            <a:avLst/>
          </a:prstGeom>
          <a:noFill/>
        </p:spPr>
        <p:txBody>
          <a:bodyPr wrap="square" rtlCol="0">
            <a:spAutoFit/>
          </a:bodyPr>
          <a:lstStyle/>
          <a:p>
            <a:r>
              <a:rPr lang="en-US" sz="2400" b="1" i="0" u="none" strike="noStrike" kern="1200" baseline="30000" dirty="0" smtClean="0">
                <a:solidFill>
                  <a:srgbClr val="0098AA"/>
                </a:solidFill>
                <a:latin typeface="Calibri" panose="020F0502020204030204" pitchFamily="34" charset="0"/>
                <a:ea typeface="+mn-ea"/>
                <a:cs typeface="+mn-cs"/>
              </a:rPr>
              <a:t>Louisiana Department of Health</a:t>
            </a:r>
          </a:p>
          <a:p>
            <a:r>
              <a:rPr lang="en-US" sz="2400" b="1" i="0" u="none" strike="noStrike" kern="1200" baseline="30000" dirty="0" smtClean="0">
                <a:solidFill>
                  <a:srgbClr val="0098AA"/>
                </a:solidFill>
                <a:latin typeface="Calibri" panose="020F0502020204030204" pitchFamily="34" charset="0"/>
                <a:ea typeface="+mn-ea"/>
                <a:cs typeface="+mn-cs"/>
              </a:rPr>
              <a:t>Office for Citizens with Developmental Disabilities</a:t>
            </a:r>
          </a:p>
          <a:p>
            <a:r>
              <a:rPr lang="en-US" sz="1800" b="0" i="0" u="none" strike="noStrike" kern="1200" baseline="30000" dirty="0" smtClean="0">
                <a:solidFill>
                  <a:srgbClr val="0098AA"/>
                </a:solidFill>
                <a:latin typeface="+mn-lt"/>
                <a:ea typeface="+mn-ea"/>
                <a:cs typeface="+mn-cs"/>
              </a:rPr>
              <a:t>628 North 4th Street, Baton Rouge, Louisiana 70802</a:t>
            </a:r>
          </a:p>
          <a:p>
            <a:r>
              <a:rPr lang="en-US" sz="1800" b="0" i="0" u="none" strike="noStrike" kern="1200" baseline="30000" dirty="0" smtClean="0">
                <a:solidFill>
                  <a:srgbClr val="0098AA"/>
                </a:solidFill>
                <a:latin typeface="+mn-lt"/>
                <a:ea typeface="+mn-ea"/>
                <a:cs typeface="+mn-cs"/>
              </a:rPr>
              <a:t>(225) 342-0095</a:t>
            </a:r>
            <a:endParaRPr lang="en-US" dirty="0">
              <a:solidFill>
                <a:srgbClr val="0098AA"/>
              </a:solidFill>
            </a:endParaRP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854550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Presentation Cover Slide">
    <p:spTree>
      <p:nvGrpSpPr>
        <p:cNvPr id="1" name=""/>
        <p:cNvGrpSpPr/>
        <p:nvPr/>
      </p:nvGrpSpPr>
      <p:grpSpPr>
        <a:xfrm>
          <a:off x="0" y="0"/>
          <a:ext cx="0" cy="0"/>
          <a:chOff x="0" y="0"/>
          <a:chExt cx="0" cy="0"/>
        </a:xfrm>
      </p:grpSpPr>
      <p:pic>
        <p:nvPicPr>
          <p:cNvPr id="2" name="Picture 1" descr="Pictured a little boy in a wheel chair at a library with a service provider or educator doing homework." title="Cover or slide #"/>
          <p:cNvPicPr>
            <a:picLocks noChangeAspect="1"/>
          </p:cNvPicPr>
          <p:nvPr userDrawn="1"/>
        </p:nvPicPr>
        <p:blipFill rotWithShape="1">
          <a:blip r:embed="rId2">
            <a:extLst>
              <a:ext uri="{28A0092B-C50C-407E-A947-70E740481C1C}">
                <a14:useLocalDpi xmlns:a14="http://schemas.microsoft.com/office/drawing/2010/main" val="0"/>
              </a:ext>
            </a:extLst>
          </a:blip>
          <a:srcRect t="624"/>
          <a:stretch/>
        </p:blipFill>
        <p:spPr>
          <a:xfrm>
            <a:off x="-18834" y="-1"/>
            <a:ext cx="10581000" cy="6892801"/>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542693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Presentation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 y="-8467"/>
            <a:ext cx="10885191" cy="6883400"/>
          </a:xfrm>
          <a:prstGeom prst="rect">
            <a:avLst/>
          </a:prstGeom>
        </p:spPr>
      </p:pic>
      <p:grpSp>
        <p:nvGrpSpPr>
          <p:cNvPr id="29" name="Group 28" descr="Pictured is a young man in a wheelchair with a intellectual or developmental disability at the grocery store with his support professional." title="Cover or slide #"/>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627854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Presentation Cover Slide">
    <p:spTree>
      <p:nvGrpSpPr>
        <p:cNvPr id="1" name=""/>
        <p:cNvGrpSpPr/>
        <p:nvPr/>
      </p:nvGrpSpPr>
      <p:grpSpPr>
        <a:xfrm>
          <a:off x="0" y="0"/>
          <a:ext cx="0" cy="0"/>
          <a:chOff x="0" y="0"/>
          <a:chExt cx="0" cy="0"/>
        </a:xfrm>
      </p:grpSpPr>
      <p:pic>
        <p:nvPicPr>
          <p:cNvPr id="2" name="Picture 1" descr="Pictured is a older female wearing walking aids along with a young man in a wheel chair who has a intellectual and/or developmental disability."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3" y="-8468"/>
            <a:ext cx="10901216" cy="6866467"/>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957521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1_Presentation Cover Slide">
    <p:spTree>
      <p:nvGrpSpPr>
        <p:cNvPr id="1" name=""/>
        <p:cNvGrpSpPr/>
        <p:nvPr/>
      </p:nvGrpSpPr>
      <p:grpSpPr>
        <a:xfrm>
          <a:off x="0" y="0"/>
          <a:ext cx="0" cy="0"/>
          <a:chOff x="0" y="0"/>
          <a:chExt cx="0" cy="0"/>
        </a:xfrm>
      </p:grpSpPr>
      <p:pic>
        <p:nvPicPr>
          <p:cNvPr id="2" name="Picture 1" descr="Pictured is a teacher or support professional helping a young girl in a wheelchair with an intellectual and/or developmental disability with using scissors to do artwork."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89" y="0"/>
            <a:ext cx="10335638" cy="6858000"/>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5668920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2_Presentation Cover Slide">
    <p:spTree>
      <p:nvGrpSpPr>
        <p:cNvPr id="1" name=""/>
        <p:cNvGrpSpPr/>
        <p:nvPr/>
      </p:nvGrpSpPr>
      <p:grpSpPr>
        <a:xfrm>
          <a:off x="0" y="0"/>
          <a:ext cx="0" cy="0"/>
          <a:chOff x="0" y="0"/>
          <a:chExt cx="0" cy="0"/>
        </a:xfrm>
      </p:grpSpPr>
      <p:pic>
        <p:nvPicPr>
          <p:cNvPr id="2" name="Picture 1" descr="Pictured is a directional sign displaying arrows pointing to the past, future, and pressent with clouds in the background."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4267" cy="6932506"/>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37683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_Presentation Cover Slide">
    <p:spTree>
      <p:nvGrpSpPr>
        <p:cNvPr id="1" name=""/>
        <p:cNvGrpSpPr/>
        <p:nvPr/>
      </p:nvGrpSpPr>
      <p:grpSpPr>
        <a:xfrm>
          <a:off x="0" y="0"/>
          <a:ext cx="0" cy="0"/>
          <a:chOff x="0" y="0"/>
          <a:chExt cx="0" cy="0"/>
        </a:xfrm>
      </p:grpSpPr>
      <p:pic>
        <p:nvPicPr>
          <p:cNvPr id="2" name="Picture 1" descr="Pictured is a young female wearing walking aids who is preparing to shake someone's hand." title="Cover or slide #"/>
          <p:cNvPicPr>
            <a:picLocks noChangeAspect="1"/>
          </p:cNvPicPr>
          <p:nvPr userDrawn="1"/>
        </p:nvPicPr>
        <p:blipFill rotWithShape="1">
          <a:blip r:embed="rId2">
            <a:extLst>
              <a:ext uri="{28A0092B-C50C-407E-A947-70E740481C1C}">
                <a14:useLocalDpi xmlns:a14="http://schemas.microsoft.com/office/drawing/2010/main" val="0"/>
              </a:ext>
            </a:extLst>
          </a:blip>
          <a:srcRect t="923"/>
          <a:stretch/>
        </p:blipFill>
        <p:spPr>
          <a:xfrm>
            <a:off x="5512064" y="-1"/>
            <a:ext cx="4635228" cy="6885285"/>
          </a:xfrm>
          <a:prstGeom prst="rect">
            <a:avLst/>
          </a:prstGeom>
        </p:spPr>
      </p:pic>
      <p:grpSp>
        <p:nvGrpSpPr>
          <p:cNvPr id="29" name="Group 28" descr="Pictured is a young woman with an intellectual or developmental disability who is wearing a walking appartus. She is preparing to shake someone's hand." title="Cover or slide #"/>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140134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10688498" cy="964537"/>
          </a:xfrm>
        </p:spPr>
        <p:txBody>
          <a:bodyPr/>
          <a:lstStyle/>
          <a:p>
            <a:r>
              <a:rPr lang="en-US" dirty="0" smtClean="0"/>
              <a:t>This is a content page</a:t>
            </a:r>
            <a:endParaRPr lang="en-US" dirty="0"/>
          </a:p>
        </p:txBody>
      </p:sp>
      <p:sp>
        <p:nvSpPr>
          <p:cNvPr id="3" name="Content Placeholder 2"/>
          <p:cNvSpPr>
            <a:spLocks noGrp="1"/>
          </p:cNvSpPr>
          <p:nvPr>
            <p:ph idx="1"/>
          </p:nvPr>
        </p:nvSpPr>
        <p:spPr>
          <a:xfrm>
            <a:off x="677334" y="2160589"/>
            <a:ext cx="10688498" cy="388077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0"/>
          </p:nvPr>
        </p:nvSpPr>
        <p:spPr>
          <a:xfrm>
            <a:off x="675745" y="1579232"/>
            <a:ext cx="10690087" cy="576262"/>
          </a:xfrm>
        </p:spPr>
        <p:txBody>
          <a:bodyPr anchor="b">
            <a:noAutofit/>
          </a:bodyPr>
          <a:lstStyle>
            <a:lvl1pPr marL="0" indent="0">
              <a:buNone/>
              <a:defRPr sz="2400" b="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8520219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3" y="609600"/>
            <a:ext cx="10761739" cy="1320800"/>
          </a:xfrm>
        </p:spPr>
        <p:txBody>
          <a:bodyPr/>
          <a:lstStyle>
            <a:lvl1pPr>
              <a:defRPr baseline="0"/>
            </a:lvl1pPr>
          </a:lstStyle>
          <a:p>
            <a:r>
              <a:rPr lang="en-US" dirty="0" smtClean="0"/>
              <a:t>This is a content page</a:t>
            </a:r>
            <a:endParaRPr lang="en-US" dirty="0"/>
          </a:p>
        </p:txBody>
      </p:sp>
      <p:sp>
        <p:nvSpPr>
          <p:cNvPr id="3" name="Text Placeholder 2"/>
          <p:cNvSpPr>
            <a:spLocks noGrp="1"/>
          </p:cNvSpPr>
          <p:nvPr>
            <p:ph type="body" idx="1"/>
          </p:nvPr>
        </p:nvSpPr>
        <p:spPr>
          <a:xfrm>
            <a:off x="675745" y="1679720"/>
            <a:ext cx="52534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5745" y="2255982"/>
            <a:ext cx="5253417" cy="3304117"/>
          </a:xfrm>
        </p:spPr>
        <p:txBody>
          <a:bodyPr>
            <a:norm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5662" y="1679720"/>
            <a:ext cx="525341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664" y="2255982"/>
            <a:ext cx="5253409" cy="3304117"/>
          </a:xfrm>
        </p:spPr>
        <p:txBody>
          <a:bodyPr>
            <a:norm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0"/>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4737675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smtClean="0"/>
              <a:t>Guidelines for Template Use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smtClean="0"/>
              <a:t>This template is meant for use by all LDH employees for all external presentations, but may also be used for internal purposes as well. Please contact Mary Kay </a:t>
            </a:r>
            <a:r>
              <a:rPr lang="en-US" dirty="0" err="1" smtClean="0"/>
              <a:t>Slusher</a:t>
            </a:r>
            <a:r>
              <a:rPr lang="en-US" dirty="0" smtClean="0"/>
              <a:t> in BMAC for any questions regarding how to use this template or to request any customization for a specific project.</a:t>
            </a:r>
          </a:p>
          <a:p>
            <a:pPr lvl="0"/>
            <a:r>
              <a:rPr lang="en-US" dirty="0" smtClean="0"/>
              <a:t>Do not deviate from </a:t>
            </a:r>
            <a:r>
              <a:rPr lang="en-US" smtClean="0"/>
              <a:t>this LDH </a:t>
            </a:r>
            <a:r>
              <a:rPr lang="en-US" dirty="0" smtClean="0"/>
              <a:t>template’s fonts. </a:t>
            </a:r>
          </a:p>
          <a:p>
            <a:pPr lvl="1"/>
            <a:r>
              <a:rPr lang="en-US" dirty="0" smtClean="0"/>
              <a:t>Cambria for header/title font and Calibri for body text font. No other fonts should be used.</a:t>
            </a:r>
          </a:p>
          <a:p>
            <a:pPr lvl="1"/>
            <a:r>
              <a:rPr lang="en-US" dirty="0" smtClean="0"/>
              <a:t>You may enlarge any of the template fonts for visibility, just keep the same size font for each bullet style throughout the presentation. </a:t>
            </a:r>
          </a:p>
          <a:p>
            <a:pPr lvl="0"/>
            <a:r>
              <a:rPr lang="en-US" dirty="0" smtClean="0"/>
              <a:t>Presentations get your message across better when there is enough white space for the eye to find important information. Try to only use bullet info in your presentation. </a:t>
            </a:r>
          </a:p>
          <a:p>
            <a:pPr lvl="1"/>
            <a:r>
              <a:rPr lang="en-US" dirty="0" smtClean="0"/>
              <a:t>You don’t have to fill the page.</a:t>
            </a:r>
          </a:p>
        </p:txBody>
      </p:sp>
      <p:grpSp>
        <p:nvGrpSpPr>
          <p:cNvPr id="39" name="Group 38"/>
          <p:cNvGrpSpPr/>
          <p:nvPr userDrawn="1"/>
        </p:nvGrpSpPr>
        <p:grpSpPr>
          <a:xfrm>
            <a:off x="0" y="-8467"/>
            <a:ext cx="12192219" cy="6874934"/>
            <a:chOff x="0" y="-8467"/>
            <a:chExt cx="12192219" cy="6874934"/>
          </a:xfrm>
        </p:grpSpPr>
        <p:sp>
          <p:nvSpPr>
            <p:cNvPr id="40" name="Freeform 3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41" name="Straight Connector 4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4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19" name="Picture 1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650540548"/>
      </p:ext>
    </p:extLst>
  </p:cSld>
  <p:clrMap bg1="lt1" tx1="dk1" bg2="lt2" tx2="dk2" accent1="accent1" accent2="accent2" accent3="accent3" accent4="accent4" accent5="accent5" accent6="accent6" hlink="hlink" folHlink="folHlink"/>
  <p:sldLayoutIdLst>
    <p:sldLayoutId id="2147483905" r:id="rId1"/>
    <p:sldLayoutId id="2147483922" r:id="rId2"/>
    <p:sldLayoutId id="2147483923" r:id="rId3"/>
    <p:sldLayoutId id="2147483924" r:id="rId4"/>
    <p:sldLayoutId id="2147483925" r:id="rId5"/>
    <p:sldLayoutId id="2147483926" r:id="rId6"/>
    <p:sldLayoutId id="2147483927" r:id="rId7"/>
    <p:sldLayoutId id="2147483885" r:id="rId8"/>
    <p:sldLayoutId id="2147483888" r:id="rId9"/>
    <p:sldLayoutId id="2147483886" r:id="rId10"/>
    <p:sldLayoutId id="2147483904" r:id="rId11"/>
    <p:sldLayoutId id="2147483896" r:id="rId12"/>
    <p:sldLayoutId id="2147483892" r:id="rId13"/>
    <p:sldLayoutId id="2147483897" r:id="rId14"/>
  </p:sldLayoutIdLst>
  <p:timing>
    <p:tnLst>
      <p:par>
        <p:cTn id="1" dur="indefinite" restart="never" nodeType="tmRoot"/>
      </p:par>
    </p:tnLst>
  </p:timing>
  <p:txStyles>
    <p:titleStyle>
      <a:lvl1pPr algn="l" defTabSz="457200" rtl="0" eaLnBrk="1" latinLnBrk="0" hangingPunct="1">
        <a:spcBef>
          <a:spcPct val="0"/>
        </a:spcBef>
        <a:buNone/>
        <a:defRPr sz="3600" kern="1200" baseline="0">
          <a:solidFill>
            <a:srgbClr val="002147"/>
          </a:solidFill>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880" indent="-182880" algn="l" defTabSz="228600" rtl="0" eaLnBrk="1" latinLnBrk="0" hangingPunct="1">
        <a:spcBef>
          <a:spcPts val="1000"/>
        </a:spcBef>
        <a:spcAft>
          <a:spcPts val="0"/>
        </a:spcAft>
        <a:buClr>
          <a:srgbClr val="0098AA"/>
        </a:buClr>
        <a:buSzPct val="75000"/>
        <a:buFont typeface="Wingdings 3" charset="2"/>
        <a:buChar char=""/>
        <a:defRPr sz="1800" kern="1200" baseline="0">
          <a:solidFill>
            <a:schemeClr val="tx1">
              <a:lumMod val="75000"/>
              <a:lumOff val="25000"/>
            </a:schemeClr>
          </a:solidFill>
          <a:latin typeface="Calibri" panose="020F0502020204030204" pitchFamily="34" charset="0"/>
          <a:ea typeface="+mn-ea"/>
          <a:cs typeface="+mn-cs"/>
        </a:defRPr>
      </a:lvl1pPr>
      <a:lvl2pPr marL="411480" indent="-182880" algn="l" defTabSz="228600" rtl="0" eaLnBrk="1" latinLnBrk="0" hangingPunct="1">
        <a:spcBef>
          <a:spcPts val="1000"/>
        </a:spcBef>
        <a:spcAft>
          <a:spcPts val="0"/>
        </a:spcAft>
        <a:buClr>
          <a:srgbClr val="0098AA"/>
        </a:buClr>
        <a:buSzPct val="100000"/>
        <a:buFont typeface="Wingdings 2" panose="05020102010507070707" pitchFamily="18" charset="2"/>
        <a:buChar char=""/>
        <a:defRPr sz="1600" kern="1200" baseline="0">
          <a:solidFill>
            <a:schemeClr val="tx1">
              <a:lumMod val="75000"/>
              <a:lumOff val="25000"/>
            </a:schemeClr>
          </a:solidFill>
          <a:latin typeface="Calibri" panose="020F0502020204030204" pitchFamily="34" charset="0"/>
          <a:ea typeface="+mn-ea"/>
          <a:cs typeface="+mn-cs"/>
        </a:defRPr>
      </a:lvl2pPr>
      <a:lvl3pPr marL="640080" indent="-182880" algn="l" defTabSz="228600" rtl="0" eaLnBrk="1" latinLnBrk="0" hangingPunct="1">
        <a:spcBef>
          <a:spcPts val="1000"/>
        </a:spcBef>
        <a:spcAft>
          <a:spcPts val="0"/>
        </a:spcAft>
        <a:buClr>
          <a:srgbClr val="0098AA"/>
        </a:buClr>
        <a:buSzPct val="70000"/>
        <a:buFont typeface="Wingdings" panose="05000000000000000000" pitchFamily="2" charset="2"/>
        <a:buChar char=""/>
        <a:defRPr sz="1500" kern="1200">
          <a:solidFill>
            <a:schemeClr val="tx1">
              <a:lumMod val="75000"/>
              <a:lumOff val="25000"/>
            </a:schemeClr>
          </a:solidFill>
          <a:latin typeface="Calibri" panose="020F0502020204030204" pitchFamily="34" charset="0"/>
          <a:ea typeface="+mn-ea"/>
          <a:cs typeface="+mn-cs"/>
        </a:defRPr>
      </a:lvl3pPr>
      <a:lvl4pPr marL="822960" indent="-137160" algn="l" defTabSz="228600" rtl="0" eaLnBrk="1" latinLnBrk="0" hangingPunct="1">
        <a:spcBef>
          <a:spcPts val="1000"/>
        </a:spcBef>
        <a:spcAft>
          <a:spcPts val="0"/>
        </a:spcAft>
        <a:buClr>
          <a:srgbClr val="0098AA"/>
        </a:buClr>
        <a:buSzPct val="90000"/>
        <a:buFont typeface="Wingdings 2" panose="05020102010507070707" pitchFamily="18" charset="2"/>
        <a:buChar char=""/>
        <a:defRPr sz="1400" kern="1200">
          <a:solidFill>
            <a:schemeClr val="tx1">
              <a:lumMod val="75000"/>
              <a:lumOff val="25000"/>
            </a:schemeClr>
          </a:solidFill>
          <a:latin typeface="Calibri" panose="020F0502020204030204" pitchFamily="34" charset="0"/>
          <a:ea typeface="+mn-ea"/>
          <a:cs typeface="+mn-cs"/>
        </a:defRPr>
      </a:lvl4pPr>
      <a:lvl5pPr marL="960120" indent="-109728" algn="l" defTabSz="228600" rtl="0" eaLnBrk="1" latinLnBrk="0" hangingPunct="1">
        <a:spcBef>
          <a:spcPts val="1000"/>
        </a:spcBef>
        <a:spcAft>
          <a:spcPts val="0"/>
        </a:spcAft>
        <a:buClr>
          <a:srgbClr val="0098AA"/>
        </a:buClr>
        <a:buSzPct val="90000"/>
        <a:buFont typeface="Wingdings 3" panose="05040102010807070707" pitchFamily="18" charset="2"/>
        <a:buChar char=""/>
        <a:defRPr sz="130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mailto:ocdd-hcbs@la.gov"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hyperlink" Target="http://www.lsndc.org/index.php/component/cpx/?task=resource.view&amp;id=493067" TargetMode="External"/><Relationship Id="rId3" Type="http://schemas.openxmlformats.org/officeDocument/2006/relationships/hyperlink" Target="https://www.medicaid.gov/medicaid/hcbs/downloads/home-and-community-based-setting-requirements.pdf" TargetMode="External"/><Relationship Id="rId7" Type="http://schemas.openxmlformats.org/officeDocument/2006/relationships/hyperlink" Target="https://www.usa.gov/state-consumer/louisiana" TargetMode="External"/><Relationship Id="rId2" Type="http://schemas.openxmlformats.org/officeDocument/2006/relationships/hyperlink" Target="https://www.federalregister.gov/documents/2014/01/16/2014-00487/medicaid-program-state-plan-home-and-community-based-services-5-year-period-for-waivers-provider" TargetMode="External"/><Relationship Id="rId1" Type="http://schemas.openxmlformats.org/officeDocument/2006/relationships/slideLayout" Target="../slideLayouts/slideLayout8.xml"/><Relationship Id="rId6" Type="http://schemas.openxmlformats.org/officeDocument/2006/relationships/hyperlink" Target="https://realestate.findlaw.com/landlord-tenant-law/state-resources.html" TargetMode="External"/><Relationship Id="rId5" Type="http://schemas.openxmlformats.org/officeDocument/2006/relationships/hyperlink" Target="https://www.hud.gov/" TargetMode="External"/><Relationship Id="rId4" Type="http://schemas.openxmlformats.org/officeDocument/2006/relationships/hyperlink" Target="https://wp-dev.american-apartment-owners-association.org/landlord-tenant-laws/" TargetMode="External"/><Relationship Id="rId9" Type="http://schemas.openxmlformats.org/officeDocument/2006/relationships/hyperlink" Target="https://www.affordablehousing.com/housing-authority-la/"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thinkwork.org/sites/thinkwork.org/files/files/CLE_guidepost3_brief%206_F.pdf" TargetMode="External"/><Relationship Id="rId3" Type="http://schemas.openxmlformats.org/officeDocument/2006/relationships/hyperlink" Target="https://employmentfirstma.org/files/DDSVolunteer-Unpaid_Work-Feb17.pdf" TargetMode="External"/><Relationship Id="rId7" Type="http://schemas.openxmlformats.org/officeDocument/2006/relationships/hyperlink" Target="https://www.thinkwork.org/sites/thinkwork.org/files/files/CLE_guidepost4_brief7_F.pdf" TargetMode="External"/><Relationship Id="rId12" Type="http://schemas.openxmlformats.org/officeDocument/2006/relationships/hyperlink" Target="https://scholarworks.umb.edu/cgi/viewcontent.cgi?article=1035&amp;context=thinkwor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file:///\\dhh-isb-fs01\User%20Folders\rmorales\Downloads\community-life-engagment-guideposts.pdf" TargetMode="External"/><Relationship Id="rId11" Type="http://schemas.openxmlformats.org/officeDocument/2006/relationships/hyperlink" Target="https://www.thinkwork.org/sites/default/files/files/CLE_issue9_F2.pdf" TargetMode="External"/><Relationship Id="rId5" Type="http://schemas.openxmlformats.org/officeDocument/2006/relationships/hyperlink" Target="file:///\\dhh-isb-fs01\User%20Folders\rmorales\Downloads\ici_community-life-engagement_feb2015.pdf" TargetMode="External"/><Relationship Id="rId10" Type="http://schemas.openxmlformats.org/officeDocument/2006/relationships/hyperlink" Target="https://www.thinkwork.org/sites/thinkwork.org/files/files/CLE_guidepost1_brief4_F.pdf" TargetMode="External"/><Relationship Id="rId4" Type="http://schemas.openxmlformats.org/officeDocument/2006/relationships/hyperlink" Target="https://www.disabilityscoop.com/2021/06/25/zoo-program-teens-disabilities/29393/" TargetMode="External"/><Relationship Id="rId9" Type="http://schemas.openxmlformats.org/officeDocument/2006/relationships/hyperlink" Target="https://www.thinkwork.org/sites/thinkwork.org/files/files/CLE_guidepost2_brief4_F.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Rosemary.morales@la.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31" y="4316044"/>
            <a:ext cx="7708829" cy="1530573"/>
          </a:xfrm>
        </p:spPr>
        <p:txBody>
          <a:bodyPr>
            <a:noAutofit/>
          </a:bodyPr>
          <a:lstStyle/>
          <a:p>
            <a:pPr algn="ctr"/>
            <a:r>
              <a:rPr lang="en-US" sz="2800" b="1" dirty="0" smtClean="0"/>
              <a:t>Home and Community Based Services Settings Rule and Provider-Owned or </a:t>
            </a:r>
            <a:r>
              <a:rPr lang="en-US" sz="2800" b="1" dirty="0"/>
              <a:t>Controlled Residential </a:t>
            </a:r>
            <a:r>
              <a:rPr lang="en-US" sz="2800" b="1" dirty="0" smtClean="0"/>
              <a:t>Settings	</a:t>
            </a:r>
            <a:endParaRPr lang="en-US" sz="2800" b="1" dirty="0"/>
          </a:p>
        </p:txBody>
      </p:sp>
      <p:sp>
        <p:nvSpPr>
          <p:cNvPr id="3" name="Content Placeholder 2"/>
          <p:cNvSpPr>
            <a:spLocks noGrp="1"/>
          </p:cNvSpPr>
          <p:nvPr>
            <p:ph type="body" idx="1"/>
          </p:nvPr>
        </p:nvSpPr>
        <p:spPr>
          <a:xfrm>
            <a:off x="677335" y="5846617"/>
            <a:ext cx="7707325" cy="636101"/>
          </a:xfrm>
        </p:spPr>
        <p:txBody>
          <a:bodyPr>
            <a:normAutofit/>
          </a:bodyPr>
          <a:lstStyle/>
          <a:p>
            <a:pPr algn="r"/>
            <a:r>
              <a:rPr lang="en-US" sz="2800" dirty="0" smtClean="0"/>
              <a:t>February 9, 2022</a:t>
            </a:r>
            <a:endParaRPr lang="en-US" sz="2800" dirty="0"/>
          </a:p>
        </p:txBody>
      </p:sp>
    </p:spTree>
    <p:extLst>
      <p:ext uri="{BB962C8B-B14F-4D97-AF65-F5344CB8AC3E}">
        <p14:creationId xmlns:p14="http://schemas.microsoft.com/office/powerpoint/2010/main" val="3838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Home and Community Based </a:t>
            </a:r>
            <a:r>
              <a:rPr lang="en-US" b="1" dirty="0" smtClean="0"/>
              <a:t>Setting </a:t>
            </a:r>
            <a:r>
              <a:rPr lang="en-US" b="1" dirty="0"/>
              <a:t>Requirements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Is selected by the individual from among setting options, including non-disability specific settings and an option for a private unit in a residential setting </a:t>
            </a:r>
          </a:p>
          <a:p>
            <a:pPr lvl="2">
              <a:buFont typeface="Wingdings" panose="05000000000000000000" pitchFamily="2" charset="2"/>
              <a:buChar char="§"/>
            </a:pPr>
            <a:r>
              <a:rPr lang="en-US" sz="2000" dirty="0"/>
              <a:t>Person-centered service plans document the options based on the individual’s needs, preferences, and for residential settings, the individual’s resources</a:t>
            </a:r>
          </a:p>
          <a:p>
            <a:endParaRPr lang="en-US" sz="2000"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74387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Home and Community Based </a:t>
            </a:r>
            <a:r>
              <a:rPr lang="en-US" b="1" dirty="0" smtClean="0"/>
              <a:t>Setting Requirements</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Ensures an individual’s rights of privacy, dignity, respect, and freedom from coercion and restraint </a:t>
            </a:r>
          </a:p>
          <a:p>
            <a:pPr>
              <a:buFont typeface="Wingdings" panose="05000000000000000000" pitchFamily="2" charset="2"/>
              <a:buChar char="Ø"/>
            </a:pPr>
            <a:r>
              <a:rPr lang="en-US" sz="2400" dirty="0"/>
              <a:t>Optimizes individual initiative, autonomy, and independence in making life choices </a:t>
            </a:r>
          </a:p>
          <a:p>
            <a:pPr>
              <a:buFont typeface="Wingdings" panose="05000000000000000000" pitchFamily="2" charset="2"/>
              <a:buChar char="Ø"/>
            </a:pPr>
            <a:r>
              <a:rPr lang="en-US" sz="2400" dirty="0"/>
              <a:t>Facilitates individual choice regarding services and supports, and who provides them </a:t>
            </a:r>
          </a:p>
        </p:txBody>
      </p:sp>
      <p:sp>
        <p:nvSpPr>
          <p:cNvPr id="4" name="Text Placeholder 3"/>
          <p:cNvSpPr>
            <a:spLocks noGrp="1"/>
          </p:cNvSpPr>
          <p:nvPr>
            <p:ph type="body" idx="10"/>
          </p:nvPr>
        </p:nvSpPr>
        <p:spPr/>
        <p:txBody>
          <a:bodyPr/>
          <a:lstStyle/>
          <a:p>
            <a:endParaRPr lang="en-US" b="1" dirty="0"/>
          </a:p>
        </p:txBody>
      </p:sp>
    </p:spTree>
    <p:extLst>
      <p:ext uri="{BB962C8B-B14F-4D97-AF65-F5344CB8AC3E}">
        <p14:creationId xmlns:p14="http://schemas.microsoft.com/office/powerpoint/2010/main" val="207115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Full Access To Competitive Integrated Employment</a:t>
            </a:r>
            <a:endParaRPr lang="en-US" dirty="0"/>
          </a:p>
        </p:txBody>
      </p:sp>
      <p:sp>
        <p:nvSpPr>
          <p:cNvPr id="3" name="Content Placeholder 2"/>
          <p:cNvSpPr>
            <a:spLocks noGrp="1"/>
          </p:cNvSpPr>
          <p:nvPr>
            <p:ph idx="1"/>
          </p:nvPr>
        </p:nvSpPr>
        <p:spPr/>
        <p:txBody>
          <a:bodyPr/>
          <a:lstStyle/>
          <a:p>
            <a:r>
              <a:rPr lang="en-US" sz="2400" dirty="0"/>
              <a:t>Person is not </a:t>
            </a:r>
            <a:r>
              <a:rPr lang="en-US" sz="2400" b="1" i="1" dirty="0"/>
              <a:t>required</a:t>
            </a:r>
            <a:r>
              <a:rPr lang="en-US" sz="2400" i="1" dirty="0"/>
              <a:t> </a:t>
            </a:r>
            <a:r>
              <a:rPr lang="en-US" sz="2400" dirty="0"/>
              <a:t>to seek employment, but cannot waive the </a:t>
            </a:r>
            <a:r>
              <a:rPr lang="en-US" sz="2400" i="1" dirty="0"/>
              <a:t>opportunity </a:t>
            </a:r>
            <a:r>
              <a:rPr lang="en-US" sz="2400" dirty="0"/>
              <a:t>to seek employment or control personal resources in the </a:t>
            </a:r>
            <a:r>
              <a:rPr lang="en-US" sz="2400" b="1" dirty="0"/>
              <a:t>future</a:t>
            </a:r>
          </a:p>
          <a:p>
            <a:r>
              <a:rPr lang="en-US" sz="2400" dirty="0"/>
              <a:t>Segregated “prevocational” or </a:t>
            </a:r>
            <a:r>
              <a:rPr lang="en-US" sz="2400" dirty="0" err="1"/>
              <a:t>habilitative</a:t>
            </a:r>
            <a:r>
              <a:rPr lang="en-US" sz="2400" dirty="0"/>
              <a:t> programs </a:t>
            </a:r>
            <a:r>
              <a:rPr lang="en-US" sz="2400" dirty="0" smtClean="0"/>
              <a:t>are not considered </a:t>
            </a:r>
            <a:r>
              <a:rPr lang="en-US" sz="2400" dirty="0"/>
              <a:t>to provide adequate opportunities </a:t>
            </a:r>
            <a:r>
              <a:rPr lang="en-US" sz="2400" dirty="0" smtClean="0"/>
              <a:t>for employment</a:t>
            </a:r>
            <a:endParaRPr lang="en-US" sz="2400"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02848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Person-Centered Service Plans</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a:t>Final rule includes changes to the requirements regarding person-centered service plans for HCBS waivers under 1915(c) and HCBS state plan benefits under 1915(i) </a:t>
            </a:r>
          </a:p>
          <a:p>
            <a:pPr marL="0" indent="0">
              <a:buNone/>
            </a:pPr>
            <a:r>
              <a:rPr lang="en-US" sz="2400" dirty="0"/>
              <a:t> </a:t>
            </a:r>
          </a:p>
          <a:p>
            <a:r>
              <a:rPr lang="en-US" sz="2400" dirty="0"/>
              <a:t>Identical for 1915(c) and 1915(i) </a:t>
            </a:r>
          </a:p>
          <a:p>
            <a:r>
              <a:rPr lang="en-US" sz="2400" b="1" dirty="0"/>
              <a:t>The person-centered service plan must be developed through a person-centered planning process </a:t>
            </a:r>
          </a:p>
          <a:p>
            <a:endParaRPr lang="en-US" sz="2400"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54889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Informed Choice</a:t>
            </a:r>
            <a:endParaRPr lang="en-US" dirty="0"/>
          </a:p>
        </p:txBody>
      </p:sp>
      <p:sp>
        <p:nvSpPr>
          <p:cNvPr id="3" name="Content Placeholder 2"/>
          <p:cNvSpPr>
            <a:spLocks noGrp="1"/>
          </p:cNvSpPr>
          <p:nvPr>
            <p:ph idx="1"/>
          </p:nvPr>
        </p:nvSpPr>
        <p:spPr/>
        <p:txBody>
          <a:bodyPr>
            <a:normAutofit/>
          </a:bodyPr>
          <a:lstStyle/>
          <a:p>
            <a:r>
              <a:rPr lang="en-US" sz="2800" dirty="0"/>
              <a:t>Individuals must have the opportunity for “</a:t>
            </a:r>
            <a:r>
              <a:rPr lang="en-US" sz="2800" b="1" dirty="0"/>
              <a:t>informed choice</a:t>
            </a:r>
            <a:r>
              <a:rPr lang="en-US" sz="2800" dirty="0"/>
              <a:t>” during the person-centered planning process</a:t>
            </a:r>
          </a:p>
          <a:p>
            <a:r>
              <a:rPr lang="en-US" sz="2800" dirty="0"/>
              <a:t>Options must include </a:t>
            </a:r>
            <a:r>
              <a:rPr lang="en-US" sz="2800" b="1" dirty="0"/>
              <a:t>“non-disability specific settings” </a:t>
            </a:r>
          </a:p>
          <a:p>
            <a:endParaRPr lang="en-US" sz="2800"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09082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OPPORTUNITY TO CONTROL PERSONAL RESOURCES</a:t>
            </a:r>
            <a:endParaRPr lang="en-US" dirty="0"/>
          </a:p>
        </p:txBody>
      </p:sp>
      <p:sp>
        <p:nvSpPr>
          <p:cNvPr id="3" name="Content Placeholder 2"/>
          <p:cNvSpPr>
            <a:spLocks noGrp="1"/>
          </p:cNvSpPr>
          <p:nvPr>
            <p:ph idx="1"/>
          </p:nvPr>
        </p:nvSpPr>
        <p:spPr/>
        <p:txBody>
          <a:bodyPr/>
          <a:lstStyle/>
          <a:p>
            <a:r>
              <a:rPr lang="en-US" dirty="0" smtClean="0"/>
              <a:t>Individual must be offered the </a:t>
            </a:r>
            <a:r>
              <a:rPr lang="en-US" dirty="0"/>
              <a:t>opportunity to “control personal resources”</a:t>
            </a:r>
          </a:p>
          <a:p>
            <a:r>
              <a:rPr lang="en-US" dirty="0"/>
              <a:t>Counseling may be needed in regards to financial competency</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50945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Settings </a:t>
            </a:r>
            <a:r>
              <a:rPr lang="en-US" b="1" dirty="0"/>
              <a:t>that are NOT Home and Community-Based </a:t>
            </a:r>
            <a:endParaRPr lang="en-US" dirty="0"/>
          </a:p>
        </p:txBody>
      </p:sp>
      <p:sp>
        <p:nvSpPr>
          <p:cNvPr id="3" name="Content Placeholder 2"/>
          <p:cNvSpPr>
            <a:spLocks noGrp="1"/>
          </p:cNvSpPr>
          <p:nvPr>
            <p:ph idx="1"/>
          </p:nvPr>
        </p:nvSpPr>
        <p:spPr/>
        <p:txBody>
          <a:bodyPr/>
          <a:lstStyle/>
          <a:p>
            <a:r>
              <a:rPr lang="en-US" sz="2400" dirty="0" smtClean="0"/>
              <a:t>Nursing </a:t>
            </a:r>
            <a:r>
              <a:rPr lang="en-US" sz="2400" dirty="0"/>
              <a:t>facility </a:t>
            </a:r>
          </a:p>
          <a:p>
            <a:r>
              <a:rPr lang="en-US" sz="2400" dirty="0" smtClean="0"/>
              <a:t>Institution </a:t>
            </a:r>
            <a:r>
              <a:rPr lang="en-US" sz="2400" dirty="0"/>
              <a:t>for mental diseases (IMD) </a:t>
            </a:r>
          </a:p>
          <a:p>
            <a:r>
              <a:rPr lang="en-US" sz="2400" dirty="0" smtClean="0"/>
              <a:t>Intermediate </a:t>
            </a:r>
            <a:r>
              <a:rPr lang="en-US" sz="2400" dirty="0"/>
              <a:t>care facility for individuals with intellectual disabilities (ICF/IID) </a:t>
            </a:r>
          </a:p>
          <a:p>
            <a:r>
              <a:rPr lang="en-US" sz="2400" dirty="0" smtClean="0"/>
              <a:t>Hospital </a:t>
            </a:r>
            <a:endParaRPr lang="en-US" sz="2400" dirty="0"/>
          </a:p>
          <a:p>
            <a:pPr marL="0" indent="0">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37954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Settings </a:t>
            </a:r>
            <a:r>
              <a:rPr lang="en-US" b="1" dirty="0"/>
              <a:t>PRESUMED NOT to Be Home and Community-Based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Settings </a:t>
            </a:r>
            <a:r>
              <a:rPr lang="en-US" sz="2400" dirty="0"/>
              <a:t>in a publicly or privately-owned facility providing inpatient treatment </a:t>
            </a:r>
          </a:p>
          <a:p>
            <a:pPr>
              <a:buFont typeface="Wingdings" panose="05000000000000000000" pitchFamily="2" charset="2"/>
              <a:buChar char="Ø"/>
            </a:pPr>
            <a:r>
              <a:rPr lang="en-US" sz="2400" dirty="0" smtClean="0"/>
              <a:t>Settings </a:t>
            </a:r>
            <a:r>
              <a:rPr lang="en-US" sz="2400" dirty="0"/>
              <a:t>on grounds of, or adjacent to, a public institution </a:t>
            </a:r>
          </a:p>
          <a:p>
            <a:pPr>
              <a:buFont typeface="Wingdings" panose="05000000000000000000" pitchFamily="2" charset="2"/>
              <a:buChar char="Ø"/>
            </a:pPr>
            <a:r>
              <a:rPr lang="en-US" sz="2400" dirty="0" smtClean="0"/>
              <a:t>Settings </a:t>
            </a:r>
            <a:r>
              <a:rPr lang="en-US" sz="2400" dirty="0"/>
              <a:t>with the effect of isolating individuals from the broader community of individuals not receiving Medicaid HCBS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37685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Settings </a:t>
            </a:r>
            <a:r>
              <a:rPr lang="en-US" b="1" dirty="0"/>
              <a:t>PRESUMED NOT to Be Home and Community-Based-Heightened Scrutiny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These </a:t>
            </a:r>
            <a:r>
              <a:rPr lang="en-US" sz="2400" dirty="0"/>
              <a:t>settings </a:t>
            </a:r>
            <a:r>
              <a:rPr lang="en-US" sz="2400" dirty="0" smtClean="0"/>
              <a:t>may </a:t>
            </a:r>
            <a:r>
              <a:rPr lang="en-US" sz="2400" dirty="0"/>
              <a:t>NOT be included in states’ 1915(c), 1915(i) or 1915(k) HCBS programs unless: </a:t>
            </a:r>
          </a:p>
          <a:p>
            <a:pPr>
              <a:buFont typeface="Wingdings" panose="05000000000000000000" pitchFamily="2" charset="2"/>
              <a:buChar char="§"/>
            </a:pPr>
            <a:r>
              <a:rPr lang="en-US" sz="2400" dirty="0" smtClean="0"/>
              <a:t>A state submits evidence (including public input) demonstrating that the setting does have the qualities of a home and community-based setting and NOT the qualities of an institution; AND </a:t>
            </a:r>
          </a:p>
          <a:p>
            <a:pPr>
              <a:buFont typeface="Wingdings" panose="05000000000000000000" pitchFamily="2" charset="2"/>
              <a:buChar char="§"/>
            </a:pPr>
            <a:r>
              <a:rPr lang="en-US" sz="2400" dirty="0" smtClean="0"/>
              <a:t>The Secretary finds, based on a heightened scrutiny review of the evidence, that the setting meets the requirements for home and community-based settings and does NOT have the qualities of an institution </a:t>
            </a:r>
          </a:p>
          <a:p>
            <a:endParaRPr lang="en-US" sz="2400" dirty="0"/>
          </a:p>
          <a:p>
            <a:pPr marL="0" indent="0">
              <a:buNone/>
            </a:pPr>
            <a:r>
              <a:rPr lang="en-US" dirty="0" smtClean="0"/>
              <a:t> </a:t>
            </a:r>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55691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State Transition Plan for Compliance</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Each state, that did not meet the new HCBS requirements had to submit a Transition Plan for moving into compliance</a:t>
            </a:r>
          </a:p>
          <a:p>
            <a:r>
              <a:rPr lang="en-US" sz="2400" dirty="0" smtClean="0"/>
              <a:t>OCDD worked with each provider to determine if they were in compliance.</a:t>
            </a:r>
          </a:p>
          <a:p>
            <a:pPr lvl="1"/>
            <a:r>
              <a:rPr lang="en-US" sz="1900" dirty="0" smtClean="0"/>
              <a:t>For residential providers, this was done through a self assessment completed by each provider, a 10% random sample was pulled for a desk audit, and a 10% random onsite validation visit was completed.</a:t>
            </a:r>
          </a:p>
          <a:p>
            <a:pPr lvl="2"/>
            <a:r>
              <a:rPr lang="en-US" sz="1800" b="1" dirty="0" smtClean="0">
                <a:solidFill>
                  <a:srgbClr val="FF0000"/>
                </a:solidFill>
              </a:rPr>
              <a:t>For Providers who own/control residential property for waiver participants, a 100% onsite visit will be completed.	</a:t>
            </a:r>
          </a:p>
          <a:p>
            <a:pPr lvl="1"/>
            <a:r>
              <a:rPr lang="en-US" sz="1900" dirty="0" smtClean="0"/>
              <a:t>For nonresidential providers, a self assessment was completed by each provider and an onsite validation visit was completed.</a:t>
            </a:r>
          </a:p>
          <a:p>
            <a:pPr lvl="2"/>
            <a:r>
              <a:rPr lang="en-US" sz="1800" b="1" dirty="0" smtClean="0">
                <a:solidFill>
                  <a:srgbClr val="FF0000"/>
                </a:solidFill>
              </a:rPr>
              <a:t>Working to do final validation visits</a:t>
            </a:r>
            <a:r>
              <a:rPr lang="en-US" sz="1800" dirty="0" smtClean="0"/>
              <a:t>.</a:t>
            </a:r>
          </a:p>
          <a:p>
            <a:pPr lvl="1"/>
            <a:r>
              <a:rPr lang="en-US" sz="1900" dirty="0" smtClean="0"/>
              <a:t>Each individual served in a waiver was asked to complete a satisfaction survey.</a:t>
            </a:r>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13437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Goals of Presentation</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To provide an overview of the Home and Community Based Services (HCBS) Settings Rule </a:t>
            </a:r>
          </a:p>
          <a:p>
            <a:pPr>
              <a:buFont typeface="Wingdings" panose="05000000000000000000" pitchFamily="2" charset="2"/>
              <a:buChar char="Ø"/>
            </a:pPr>
            <a:r>
              <a:rPr lang="en-US" sz="2800" dirty="0" smtClean="0"/>
              <a:t>To provide guidance </a:t>
            </a:r>
            <a:r>
              <a:rPr lang="en-US" sz="2800" dirty="0"/>
              <a:t>to </a:t>
            </a:r>
            <a:r>
              <a:rPr lang="en-US" sz="2800" dirty="0" smtClean="0"/>
              <a:t>Provider-Owned or </a:t>
            </a:r>
            <a:r>
              <a:rPr lang="en-US" sz="2800" dirty="0"/>
              <a:t>Controlled </a:t>
            </a:r>
            <a:r>
              <a:rPr lang="en-US" sz="2800" dirty="0" smtClean="0"/>
              <a:t>Residential setting providers to ensure compliance with the HCBS Settings Rule</a:t>
            </a:r>
          </a:p>
          <a:p>
            <a:pPr>
              <a:buFont typeface="Wingdings" panose="05000000000000000000" pitchFamily="2" charset="2"/>
              <a:buChar char="Ø"/>
            </a:pPr>
            <a:endParaRPr lang="en-US" sz="2800"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23610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Provider Transition </a:t>
            </a:r>
            <a:r>
              <a:rPr lang="en-US" b="1" dirty="0"/>
              <a:t>Plan</a:t>
            </a:r>
            <a:endParaRPr lang="en-US" dirty="0"/>
          </a:p>
        </p:txBody>
      </p:sp>
      <p:sp>
        <p:nvSpPr>
          <p:cNvPr id="3" name="Content Placeholder 2"/>
          <p:cNvSpPr>
            <a:spLocks noGrp="1"/>
          </p:cNvSpPr>
          <p:nvPr>
            <p:ph idx="1"/>
          </p:nvPr>
        </p:nvSpPr>
        <p:spPr/>
        <p:txBody>
          <a:bodyPr/>
          <a:lstStyle/>
          <a:p>
            <a:r>
              <a:rPr lang="en-US" dirty="0"/>
              <a:t>Providers determined not to meet the new requirements, were asked to submit a ‘Transition Plan’ that will move them into compliance.</a:t>
            </a:r>
          </a:p>
          <a:p>
            <a:r>
              <a:rPr lang="en-US" dirty="0" smtClean="0"/>
              <a:t>Providers </a:t>
            </a:r>
            <a:r>
              <a:rPr lang="en-US" dirty="0"/>
              <a:t>who choose not to come into compliance, or those who fail to meet compliance will no longer be allowed to provide waiver services</a:t>
            </a:r>
            <a:r>
              <a:rPr lang="en-US" dirty="0" smtClean="0"/>
              <a:t>. The individuals served by this provider will be given a freedom of choice to move to a waiver provider that is in compliance.</a:t>
            </a:r>
          </a:p>
          <a:p>
            <a:r>
              <a:rPr lang="en-US" dirty="0" smtClean="0"/>
              <a:t>Providers still have time to meet the deadline and OCDD will continue to work with providers through the end of 2022.</a:t>
            </a:r>
            <a:endParaRPr lang="en-US"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63046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dirty="0" smtClean="0"/>
              <a:t>Provider-Owned or Controlled Residential Settings</a:t>
            </a:r>
            <a:endParaRPr lang="en-US"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321635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a Provider-Owned or Controlled Setting?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A setting is provider-owned or controlled when the setting in which the individual resides is a physical place that is owned, co-owned, and/or operated by a provider of home and community-based services</a:t>
            </a:r>
            <a:r>
              <a:rPr lang="en-US" dirty="0" smtClean="0"/>
              <a:t>.</a:t>
            </a:r>
            <a:endParaRPr lang="en-US" dirty="0"/>
          </a:p>
          <a:p>
            <a:pPr>
              <a:buFont typeface="Wingdings" panose="05000000000000000000" pitchFamily="2" charset="2"/>
              <a:buChar char="Ø"/>
            </a:pPr>
            <a:r>
              <a:rPr lang="en-US" dirty="0"/>
              <a:t>If a provider is furnishing Home and Community-Based Services to all individuals in a setting in a property owned and leased by a third party, is this setting considered provider-owned and controlled?</a:t>
            </a:r>
          </a:p>
          <a:p>
            <a:pPr lvl="2"/>
            <a:r>
              <a:rPr lang="en-US" dirty="0" smtClean="0"/>
              <a:t>If </a:t>
            </a:r>
            <a:r>
              <a:rPr lang="en-US" dirty="0"/>
              <a:t>the individual leases directly from the third party that has no direct or indirect financial relationship with the provider, this would </a:t>
            </a:r>
            <a:r>
              <a:rPr lang="en-US" dirty="0" smtClean="0"/>
              <a:t>NOT </a:t>
            </a:r>
            <a:r>
              <a:rPr lang="en-US" dirty="0"/>
              <a:t>be considered provider-owned or controlled. </a:t>
            </a:r>
            <a:endParaRPr lang="en-US" dirty="0" smtClean="0"/>
          </a:p>
          <a:p>
            <a:pPr lvl="2"/>
            <a:r>
              <a:rPr lang="en-US" dirty="0" smtClean="0"/>
              <a:t> </a:t>
            </a:r>
            <a:r>
              <a:rPr lang="en-US" dirty="0"/>
              <a:t>If the HCBS provider leases from a third party or owns the property, this would be considered provider-owned or </a:t>
            </a:r>
            <a:r>
              <a:rPr lang="en-US" dirty="0" smtClean="0"/>
              <a:t>controlled.</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If </a:t>
            </a:r>
            <a:r>
              <a:rPr lang="en-US" dirty="0"/>
              <a:t>the provider does not lease or own the property, but has a direct or indirect financial relationship with the property owner, we would presume that the setting was provider controlled unless the property owner or provider establishes that the nature of the relationship did not affect either the care provided or the financial conditions applicable to tenants.</a:t>
            </a:r>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460628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a Provider-Owned or Controlled Setting?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 setting is considered provider-owned or controlled if the setting limits the participant to a specific HCBS provider of services.  In other words, if the individual changes providers then the person has to move.</a:t>
            </a:r>
          </a:p>
          <a:p>
            <a:pPr>
              <a:buFont typeface="Wingdings" panose="05000000000000000000" pitchFamily="2" charset="2"/>
              <a:buChar char="Ø"/>
            </a:pPr>
            <a:r>
              <a:rPr lang="en-US" dirty="0" smtClean="0"/>
              <a:t>It </a:t>
            </a:r>
            <a:r>
              <a:rPr lang="en-US" dirty="0"/>
              <a:t>is </a:t>
            </a:r>
            <a:r>
              <a:rPr lang="en-US" dirty="0" smtClean="0"/>
              <a:t>necessary for the state to be informed </a:t>
            </a:r>
            <a:r>
              <a:rPr lang="en-US" dirty="0"/>
              <a:t>about the nature of the relationship between the participant and the person who owns the home </a:t>
            </a:r>
            <a:r>
              <a:rPr lang="en-US" dirty="0" smtClean="0"/>
              <a:t>in a </a:t>
            </a:r>
            <a:r>
              <a:rPr lang="en-US" dirty="0"/>
              <a:t>foster care or shared living </a:t>
            </a:r>
            <a:r>
              <a:rPr lang="en-US" dirty="0" smtClean="0"/>
              <a:t>setting, because if the </a:t>
            </a:r>
            <a:r>
              <a:rPr lang="en-US" dirty="0"/>
              <a:t>caregiver receives funding from an HCBS authority, and is not a family member of the HCBS participant, then the setting is provider-owned or controlled.</a:t>
            </a:r>
            <a:r>
              <a:rPr lang="en-US" dirty="0" smtClean="0"/>
              <a:t>	</a:t>
            </a: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3902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Sample </a:t>
            </a:r>
            <a:r>
              <a:rPr lang="en-US" b="1" dirty="0"/>
              <a:t>Scenarios of Settings That Are/Not Provider-Owned and/or Controlled</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mj-lt"/>
              <a:buAutoNum type="arabicPeriod"/>
            </a:pPr>
            <a:r>
              <a:rPr lang="en-US" dirty="0" smtClean="0">
                <a:solidFill>
                  <a:schemeClr val="tx1"/>
                </a:solidFill>
              </a:rPr>
              <a:t>An adult foster home in which an unrelated caregiver owns and staffs the home.</a:t>
            </a:r>
          </a:p>
          <a:p>
            <a:pPr lvl="2">
              <a:buFont typeface="Wingdings" panose="05000000000000000000" pitchFamily="2" charset="2"/>
              <a:buChar char="§"/>
            </a:pPr>
            <a:r>
              <a:rPr lang="en-US" dirty="0" smtClean="0">
                <a:solidFill>
                  <a:schemeClr val="tx1"/>
                </a:solidFill>
              </a:rPr>
              <a:t>provider-owned and controlled.</a:t>
            </a:r>
          </a:p>
          <a:p>
            <a:pPr marL="342900" indent="-342900">
              <a:buFont typeface="+mj-lt"/>
              <a:buAutoNum type="arabicPeriod"/>
            </a:pPr>
            <a:r>
              <a:rPr lang="en-US" dirty="0" smtClean="0">
                <a:solidFill>
                  <a:schemeClr val="tx1"/>
                </a:solidFill>
              </a:rPr>
              <a:t>Any </a:t>
            </a:r>
            <a:r>
              <a:rPr lang="en-US" dirty="0">
                <a:solidFill>
                  <a:schemeClr val="tx1"/>
                </a:solidFill>
              </a:rPr>
              <a:t>setting in which, as a result of selection of the setting, the individual’s selection of a provider is limited; any setting where the provider comes with the </a:t>
            </a:r>
            <a:r>
              <a:rPr lang="en-US" dirty="0" smtClean="0">
                <a:solidFill>
                  <a:schemeClr val="tx1"/>
                </a:solidFill>
              </a:rPr>
              <a:t>setting.</a:t>
            </a:r>
          </a:p>
          <a:p>
            <a:pPr lvl="2">
              <a:buFont typeface="Wingdings" panose="05000000000000000000" pitchFamily="2" charset="2"/>
              <a:buChar char="§"/>
            </a:pPr>
            <a:r>
              <a:rPr lang="en-US" dirty="0" smtClean="0">
                <a:solidFill>
                  <a:schemeClr val="tx1"/>
                </a:solidFill>
              </a:rPr>
              <a:t> </a:t>
            </a:r>
            <a:r>
              <a:rPr lang="en-US" dirty="0">
                <a:solidFill>
                  <a:schemeClr val="tx1"/>
                </a:solidFill>
              </a:rPr>
              <a:t>provider </a:t>
            </a:r>
            <a:r>
              <a:rPr lang="en-US" dirty="0" smtClean="0">
                <a:solidFill>
                  <a:schemeClr val="tx1"/>
                </a:solidFill>
              </a:rPr>
              <a:t>controlled.</a:t>
            </a:r>
          </a:p>
          <a:p>
            <a:pPr lvl="3">
              <a:buFont typeface="Wingdings" panose="05000000000000000000" pitchFamily="2" charset="2"/>
              <a:buChar char="§"/>
            </a:pPr>
            <a:r>
              <a:rPr lang="en-US" dirty="0" smtClean="0">
                <a:solidFill>
                  <a:schemeClr val="tx1"/>
                </a:solidFill>
              </a:rPr>
              <a:t>For </a:t>
            </a:r>
            <a:r>
              <a:rPr lang="en-US" dirty="0">
                <a:solidFill>
                  <a:schemeClr val="tx1"/>
                </a:solidFill>
              </a:rPr>
              <a:t>example, a setting where the individual must have a specific provider in order to live in that setting is provider controlled. </a:t>
            </a:r>
          </a:p>
          <a:p>
            <a:pPr marL="342900" indent="-342900">
              <a:buFont typeface="+mj-lt"/>
              <a:buAutoNum type="arabicPeriod"/>
            </a:pPr>
            <a:r>
              <a:rPr lang="en-US" dirty="0" smtClean="0">
                <a:solidFill>
                  <a:schemeClr val="tx1"/>
                </a:solidFill>
              </a:rPr>
              <a:t>A </a:t>
            </a:r>
            <a:r>
              <a:rPr lang="en-US" dirty="0">
                <a:solidFill>
                  <a:schemeClr val="tx1"/>
                </a:solidFill>
              </a:rPr>
              <a:t>Medicaid recipient rents a setting, e.g., an apartment with roommates; however, a provider or state agency provides 24 hour supervision. The recipient holds the lease, but the provider/state provides the supervision, etc.: if the individual can change providers without breaking the </a:t>
            </a:r>
            <a:r>
              <a:rPr lang="en-US" dirty="0" smtClean="0">
                <a:solidFill>
                  <a:schemeClr val="tx1"/>
                </a:solidFill>
              </a:rPr>
              <a:t>lease. </a:t>
            </a:r>
          </a:p>
          <a:p>
            <a:pPr marL="982980" lvl="3" indent="-342900">
              <a:buFont typeface="Wingdings" panose="05000000000000000000" pitchFamily="2" charset="2"/>
              <a:buChar char="§"/>
            </a:pPr>
            <a:r>
              <a:rPr lang="en-US" dirty="0" smtClean="0">
                <a:solidFill>
                  <a:schemeClr val="tx1"/>
                </a:solidFill>
              </a:rPr>
              <a:t>the </a:t>
            </a:r>
            <a:r>
              <a:rPr lang="en-US" dirty="0">
                <a:solidFill>
                  <a:schemeClr val="tx1"/>
                </a:solidFill>
              </a:rPr>
              <a:t>setting is </a:t>
            </a:r>
            <a:r>
              <a:rPr lang="en-US" dirty="0" smtClean="0">
                <a:solidFill>
                  <a:schemeClr val="tx1"/>
                </a:solidFill>
              </a:rPr>
              <a:t>not provider </a:t>
            </a:r>
            <a:r>
              <a:rPr lang="en-US" dirty="0">
                <a:solidFill>
                  <a:schemeClr val="tx1"/>
                </a:solidFill>
              </a:rPr>
              <a:t>controlled.</a:t>
            </a:r>
          </a:p>
          <a:p>
            <a:pPr marL="342900" indent="-342900">
              <a:buFont typeface="+mj-lt"/>
              <a:buAutoNum type="arabicPeriod"/>
            </a:pPr>
            <a:r>
              <a:rPr lang="en-US" dirty="0" smtClean="0">
                <a:solidFill>
                  <a:schemeClr val="tx1"/>
                </a:solidFill>
              </a:rPr>
              <a:t>A </a:t>
            </a:r>
            <a:r>
              <a:rPr lang="en-US" dirty="0">
                <a:solidFill>
                  <a:schemeClr val="tx1"/>
                </a:solidFill>
              </a:rPr>
              <a:t>parent wills her home through her estate to her son, who now is in his own home, but requires 24 hour supervision/supports. The individual has chosen his own providers who will work with him: </a:t>
            </a:r>
            <a:endParaRPr lang="en-US" dirty="0" smtClean="0">
              <a:solidFill>
                <a:schemeClr val="tx1"/>
              </a:solidFill>
            </a:endParaRPr>
          </a:p>
          <a:p>
            <a:pPr marL="982980" lvl="3" indent="-342900">
              <a:buFont typeface="Wingdings" panose="05000000000000000000" pitchFamily="2" charset="2"/>
              <a:buChar char="§"/>
            </a:pPr>
            <a:r>
              <a:rPr lang="en-US" dirty="0" smtClean="0">
                <a:solidFill>
                  <a:schemeClr val="tx1"/>
                </a:solidFill>
              </a:rPr>
              <a:t>this </a:t>
            </a:r>
            <a:r>
              <a:rPr lang="en-US" dirty="0">
                <a:solidFill>
                  <a:schemeClr val="tx1"/>
                </a:solidFill>
              </a:rPr>
              <a:t>setting is </a:t>
            </a:r>
            <a:r>
              <a:rPr lang="en-US" dirty="0" smtClean="0">
                <a:solidFill>
                  <a:schemeClr val="tx1"/>
                </a:solidFill>
              </a:rPr>
              <a:t>not provider </a:t>
            </a:r>
            <a:r>
              <a:rPr lang="en-US" dirty="0">
                <a:solidFill>
                  <a:schemeClr val="tx1"/>
                </a:solidFill>
              </a:rPr>
              <a:t>controlled. </a:t>
            </a:r>
          </a:p>
          <a:p>
            <a:pPr marL="342900" indent="-342900">
              <a:buFont typeface="+mj-lt"/>
              <a:buAutoNum type="arabicPeriod"/>
            </a:pPr>
            <a:endParaRPr lang="en-US" dirty="0">
              <a:solidFill>
                <a:schemeClr val="tx1"/>
              </a:solidFill>
            </a:endParaRPr>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41587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Sample Scenarios of Settings That Are/Not Provider-Owned and/or Controlled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5.  If that same individual’s mother willed her home to a provider agency, which agreed to serve her adult child in the home,</a:t>
            </a:r>
          </a:p>
          <a:p>
            <a:pPr lvl="2">
              <a:buFont typeface="Wingdings" panose="05000000000000000000" pitchFamily="2" charset="2"/>
              <a:buChar char="§"/>
            </a:pPr>
            <a:r>
              <a:rPr lang="en-US" dirty="0" smtClean="0"/>
              <a:t>the home would be provider-owned and controlled. </a:t>
            </a:r>
            <a:endParaRPr lang="en-US" dirty="0"/>
          </a:p>
          <a:p>
            <a:pPr marL="342900" indent="-342900">
              <a:buAutoNum type="arabicPeriod" startAt="6"/>
            </a:pPr>
            <a:r>
              <a:rPr lang="en-US" dirty="0" smtClean="0"/>
              <a:t>An </a:t>
            </a:r>
            <a:r>
              <a:rPr lang="en-US" dirty="0"/>
              <a:t>Assisted Living or Senior Apartment building in which the senior rents the apartment, but when s/he decides to live there, there is only one choice of HCBS </a:t>
            </a:r>
            <a:r>
              <a:rPr lang="en-US" dirty="0" smtClean="0"/>
              <a:t>provider.</a:t>
            </a:r>
          </a:p>
          <a:p>
            <a:pPr lvl="2">
              <a:buFont typeface="Wingdings" panose="05000000000000000000" pitchFamily="2" charset="2"/>
              <a:buChar char="§"/>
            </a:pPr>
            <a:r>
              <a:rPr lang="en-US" dirty="0" smtClean="0"/>
              <a:t> </a:t>
            </a:r>
            <a:r>
              <a:rPr lang="en-US" dirty="0"/>
              <a:t>this is a provider controlled </a:t>
            </a:r>
            <a:r>
              <a:rPr lang="en-US" dirty="0" smtClean="0"/>
              <a:t>setting</a:t>
            </a:r>
            <a:endParaRPr lang="en-US" dirty="0"/>
          </a:p>
          <a:p>
            <a:pPr marL="342900" indent="-342900">
              <a:buAutoNum type="arabicPeriod" startAt="7"/>
            </a:pPr>
            <a:r>
              <a:rPr lang="en-US" dirty="0" smtClean="0"/>
              <a:t>The </a:t>
            </a:r>
            <a:r>
              <a:rPr lang="en-US" dirty="0"/>
              <a:t>provider owns the residence in which the Medicaid recipient </a:t>
            </a:r>
            <a:r>
              <a:rPr lang="en-US" dirty="0" smtClean="0"/>
              <a:t>resides</a:t>
            </a:r>
          </a:p>
          <a:p>
            <a:pPr lvl="2">
              <a:buFont typeface="Wingdings" panose="05000000000000000000" pitchFamily="2" charset="2"/>
              <a:buChar char="§"/>
            </a:pPr>
            <a:r>
              <a:rPr lang="en-US" dirty="0" smtClean="0"/>
              <a:t>this </a:t>
            </a:r>
            <a:r>
              <a:rPr lang="en-US" dirty="0"/>
              <a:t>is a provider-owned setting. </a:t>
            </a:r>
          </a:p>
          <a:p>
            <a:pPr marL="0" indent="0">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50036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Lease/Tenant </a:t>
            </a:r>
            <a:r>
              <a:rPr lang="en-US" b="1" dirty="0"/>
              <a:t>Relationships: Regulatory Language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The </a:t>
            </a:r>
            <a:r>
              <a:rPr lang="en-US" dirty="0"/>
              <a:t>state must ensure that a lease, residency agreement or other form of written agreement will be in place for each HCBS participant with the same responsibilities and protections from eviction that tenants have under the landlord/tenant law of the state, </a:t>
            </a:r>
            <a:r>
              <a:rPr lang="en-US" dirty="0" smtClean="0"/>
              <a:t>parish, </a:t>
            </a:r>
            <a:r>
              <a:rPr lang="en-US" dirty="0"/>
              <a:t>city or other entity.</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64833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What </a:t>
            </a:r>
            <a:r>
              <a:rPr lang="en-US" b="1" dirty="0"/>
              <a:t>Must Be Included in a </a:t>
            </a:r>
            <a:r>
              <a:rPr lang="en-US" b="1" dirty="0" smtClean="0"/>
              <a:t>Lease/Agreement?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Minimum protections include</a:t>
            </a:r>
            <a:r>
              <a:rPr lang="en-US" dirty="0"/>
              <a:t>: </a:t>
            </a:r>
            <a:endParaRPr lang="en-US" dirty="0" smtClean="0"/>
          </a:p>
          <a:p>
            <a:pPr lvl="1">
              <a:buFont typeface="Wingdings" panose="05000000000000000000" pitchFamily="2" charset="2"/>
              <a:buChar char="§"/>
            </a:pPr>
            <a:r>
              <a:rPr lang="en-US" dirty="0" smtClean="0"/>
              <a:t>Length </a:t>
            </a:r>
            <a:r>
              <a:rPr lang="en-US" dirty="0"/>
              <a:t>of the agreement;</a:t>
            </a:r>
          </a:p>
          <a:p>
            <a:pPr lvl="1">
              <a:buFont typeface="Wingdings" panose="05000000000000000000" pitchFamily="2" charset="2"/>
              <a:buChar char="§"/>
            </a:pPr>
            <a:r>
              <a:rPr lang="en-US" dirty="0"/>
              <a:t>The amount of and when payment is due;</a:t>
            </a:r>
          </a:p>
          <a:p>
            <a:pPr lvl="1">
              <a:buFont typeface="Wingdings" panose="05000000000000000000" pitchFamily="2" charset="2"/>
              <a:buChar char="§"/>
            </a:pPr>
            <a:r>
              <a:rPr lang="en-US" dirty="0"/>
              <a:t>Use and return of security deposits;</a:t>
            </a:r>
          </a:p>
          <a:p>
            <a:pPr lvl="1">
              <a:buFont typeface="Wingdings" panose="05000000000000000000" pitchFamily="2" charset="2"/>
              <a:buChar char="§"/>
            </a:pPr>
            <a:r>
              <a:rPr lang="en-US" dirty="0"/>
              <a:t>Expectations for maintenance;</a:t>
            </a:r>
          </a:p>
          <a:p>
            <a:pPr lvl="1">
              <a:buFont typeface="Wingdings" panose="05000000000000000000" pitchFamily="2" charset="2"/>
              <a:buChar char="§"/>
            </a:pPr>
            <a:r>
              <a:rPr lang="en-US" dirty="0"/>
              <a:t>Notice before entry into a unit;</a:t>
            </a:r>
          </a:p>
          <a:p>
            <a:pPr lvl="1">
              <a:buFont typeface="Wingdings" panose="05000000000000000000" pitchFamily="2" charset="2"/>
              <a:buChar char="§"/>
            </a:pPr>
            <a:r>
              <a:rPr lang="en-US" dirty="0"/>
              <a:t>Conditions that could initiate an eviction and the process to terminate an agreement, evict a tenant/resident and the process to appeal an eviction. </a:t>
            </a:r>
            <a:r>
              <a:rPr lang="en-US" dirty="0" smtClean="0"/>
              <a:t> </a:t>
            </a:r>
          </a:p>
          <a:p>
            <a:pPr lvl="3">
              <a:buFont typeface="Courier New" panose="02070309020205020404" pitchFamily="49" charset="0"/>
              <a:buChar char="o"/>
            </a:pPr>
            <a:r>
              <a:rPr lang="en-US" b="1" dirty="0" smtClean="0"/>
              <a:t>This cannot be different for individuals with disabilities.  This has to be the same process for everyone.</a:t>
            </a:r>
            <a:endParaRPr lang="en-US" b="1" dirty="0"/>
          </a:p>
          <a:p>
            <a:r>
              <a:rPr lang="en-US" dirty="0" smtClean="0"/>
              <a:t>Leases cannot </a:t>
            </a:r>
            <a:r>
              <a:rPr lang="en-US" smtClean="0"/>
              <a:t>include restrictions  </a:t>
            </a:r>
            <a:r>
              <a:rPr lang="en-US" dirty="0" smtClean="0"/>
              <a:t>on </a:t>
            </a:r>
            <a:r>
              <a:rPr lang="en-US" dirty="0" smtClean="0"/>
              <a:t>individual’s rights, </a:t>
            </a:r>
            <a:r>
              <a:rPr lang="en-US" dirty="0" smtClean="0"/>
              <a:t>such as no visitors after a certain time, having to be home at a certain time, etc.</a:t>
            </a:r>
            <a:endParaRPr lang="en-US" dirty="0"/>
          </a:p>
          <a:p>
            <a:pPr>
              <a:buFont typeface="Wingdings" panose="05000000000000000000" pitchFamily="2" charset="2"/>
              <a:buChar char="v"/>
            </a:pPr>
            <a:r>
              <a:rPr lang="en-US" b="1" dirty="0" smtClean="0"/>
              <a:t>Always follow the requirements from the </a:t>
            </a:r>
            <a:r>
              <a:rPr lang="en-US" b="1" dirty="0"/>
              <a:t>landlord/tenant law of the state, parish, city or other entity</a:t>
            </a:r>
            <a:r>
              <a:rPr lang="en-US" b="1" dirty="0" smtClean="0"/>
              <a:t>.  Make sure you are familiar with your specific requirements for your area.</a:t>
            </a:r>
            <a:endParaRPr lang="en-US" b="1"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12723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sz="2800" b="1" dirty="0" smtClean="0"/>
              <a:t>Additional Requirement for Provider-owned or Controlled Residential Settings</a:t>
            </a:r>
            <a:endParaRPr lang="en-US" sz="2800" b="1"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198609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HCBS Setting Requirements for Provider-Owned or Controlled Residential Settings</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Specific </a:t>
            </a:r>
            <a:r>
              <a:rPr lang="en-US" sz="2400" dirty="0"/>
              <a:t>unit/dwelling is owned, rented, or occupied under legally enforceable </a:t>
            </a:r>
            <a:r>
              <a:rPr lang="en-US" sz="2400" dirty="0" smtClean="0"/>
              <a:t>agreement/lease.</a:t>
            </a:r>
            <a:endParaRPr lang="en-US" sz="2400" dirty="0"/>
          </a:p>
          <a:p>
            <a:pPr>
              <a:buFont typeface="Wingdings" panose="05000000000000000000" pitchFamily="2" charset="2"/>
              <a:buChar char="Ø"/>
            </a:pPr>
            <a:r>
              <a:rPr lang="en-US" sz="2400" dirty="0"/>
              <a:t>Same responsibilities/protections from eviction as all tenants under landlord tenant law of </a:t>
            </a:r>
            <a:r>
              <a:rPr lang="en-US" sz="2400" dirty="0" smtClean="0"/>
              <a:t>state, parish, </a:t>
            </a:r>
            <a:r>
              <a:rPr lang="en-US" sz="2400" dirty="0"/>
              <a:t>city or other designated </a:t>
            </a:r>
            <a:r>
              <a:rPr lang="en-US" sz="2400" dirty="0" smtClean="0"/>
              <a:t>entity. </a:t>
            </a:r>
            <a:endParaRPr lang="en-US" sz="2400" dirty="0"/>
          </a:p>
          <a:p>
            <a:pPr>
              <a:buFont typeface="Wingdings" panose="05000000000000000000" pitchFamily="2" charset="2"/>
              <a:buChar char="Ø"/>
            </a:pPr>
            <a:r>
              <a:rPr lang="en-US" sz="2400" dirty="0"/>
              <a:t>If tenant laws do not apply, state ensures lease, residency agreement or other written agreement is in place providing protections to address eviction processes and appeals comparable to those provided under the jurisdiction’s landlord tenant law </a:t>
            </a:r>
          </a:p>
          <a:p>
            <a:endParaRPr lang="en-US" dirty="0"/>
          </a:p>
          <a:p>
            <a:pPr marL="0" indent="0">
              <a:buNone/>
            </a:pPr>
            <a:endParaRPr lang="en-US" dirty="0"/>
          </a:p>
        </p:txBody>
      </p:sp>
      <p:sp>
        <p:nvSpPr>
          <p:cNvPr id="4" name="Text Placeholder 3"/>
          <p:cNvSpPr>
            <a:spLocks noGrp="1"/>
          </p:cNvSpPr>
          <p:nvPr>
            <p:ph type="body" idx="10"/>
          </p:nvPr>
        </p:nvSpPr>
        <p:spPr/>
        <p:txBody>
          <a:bodyPr/>
          <a:lstStyle/>
          <a:p>
            <a:r>
              <a:rPr lang="en-US" b="1" i="1" dirty="0" smtClean="0"/>
              <a:t>Additional Requirements</a:t>
            </a:r>
            <a:r>
              <a:rPr lang="en-US" b="1" dirty="0" smtClean="0"/>
              <a:t>:</a:t>
            </a:r>
            <a:endParaRPr lang="en-US" b="1" dirty="0"/>
          </a:p>
        </p:txBody>
      </p:sp>
    </p:spTree>
    <p:extLst>
      <p:ext uri="{BB962C8B-B14F-4D97-AF65-F5344CB8AC3E}">
        <p14:creationId xmlns:p14="http://schemas.microsoft.com/office/powerpoint/2010/main" val="60010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dirty="0" smtClean="0"/>
              <a:t>HCBS Overview</a:t>
            </a:r>
            <a:endParaRPr lang="en-US"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87335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HCBS Setting </a:t>
            </a:r>
            <a:r>
              <a:rPr lang="en-US" b="1" dirty="0"/>
              <a:t>Requirements for </a:t>
            </a:r>
            <a:r>
              <a:rPr lang="en-US" b="1" dirty="0" smtClean="0"/>
              <a:t>Provider-Owned </a:t>
            </a:r>
            <a:r>
              <a:rPr lang="en-US" b="1" dirty="0"/>
              <a:t>or Controlled Residential Settings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smtClean="0"/>
              <a:t>Each </a:t>
            </a:r>
            <a:r>
              <a:rPr lang="en-US" sz="2000" dirty="0"/>
              <a:t>individual has privacy in their sleeping or living unit </a:t>
            </a:r>
          </a:p>
          <a:p>
            <a:pPr>
              <a:buFont typeface="Wingdings" panose="05000000000000000000" pitchFamily="2" charset="2"/>
              <a:buChar char="Ø"/>
            </a:pPr>
            <a:r>
              <a:rPr lang="en-US" sz="2000" dirty="0" smtClean="0"/>
              <a:t>Units </a:t>
            </a:r>
            <a:r>
              <a:rPr lang="en-US" sz="2000" dirty="0"/>
              <a:t>have lockable entrance doors, with the individual and appropriate staff having keys to doors as needed </a:t>
            </a:r>
          </a:p>
          <a:p>
            <a:pPr>
              <a:buFont typeface="Wingdings" panose="05000000000000000000" pitchFamily="2" charset="2"/>
              <a:buChar char="Ø"/>
            </a:pPr>
            <a:r>
              <a:rPr lang="en-US" sz="2000" dirty="0" smtClean="0"/>
              <a:t>Individuals </a:t>
            </a:r>
            <a:r>
              <a:rPr lang="en-US" sz="2000" dirty="0"/>
              <a:t>sharing units have a choice of roommates </a:t>
            </a:r>
          </a:p>
          <a:p>
            <a:pPr>
              <a:buFont typeface="Wingdings" panose="05000000000000000000" pitchFamily="2" charset="2"/>
              <a:buChar char="Ø"/>
            </a:pPr>
            <a:r>
              <a:rPr lang="en-US" sz="2000" dirty="0" smtClean="0"/>
              <a:t>Individuals </a:t>
            </a:r>
            <a:r>
              <a:rPr lang="en-US" sz="2000" dirty="0"/>
              <a:t>have the freedom to furnish and decorate their sleeping or living units within the lease or other agreement </a:t>
            </a:r>
          </a:p>
          <a:p>
            <a:pPr>
              <a:buFont typeface="Wingdings" panose="05000000000000000000" pitchFamily="2" charset="2"/>
              <a:buChar char="Ø"/>
            </a:pPr>
            <a:r>
              <a:rPr lang="en-US" sz="2000" dirty="0" smtClean="0"/>
              <a:t>Individuals </a:t>
            </a:r>
            <a:r>
              <a:rPr lang="en-US" sz="2000" dirty="0"/>
              <a:t>have freedom and support to control their schedules and activities and have access to food any time </a:t>
            </a:r>
          </a:p>
          <a:p>
            <a:pPr>
              <a:buFont typeface="Wingdings" panose="05000000000000000000" pitchFamily="2" charset="2"/>
              <a:buChar char="Ø"/>
            </a:pPr>
            <a:r>
              <a:rPr lang="en-US" sz="2000" dirty="0" smtClean="0"/>
              <a:t>Individuals </a:t>
            </a:r>
            <a:r>
              <a:rPr lang="en-US" sz="2000" dirty="0"/>
              <a:t>may have visitors at any time </a:t>
            </a:r>
          </a:p>
          <a:p>
            <a:pPr>
              <a:buFont typeface="Wingdings" panose="05000000000000000000" pitchFamily="2" charset="2"/>
              <a:buChar char="Ø"/>
            </a:pPr>
            <a:r>
              <a:rPr lang="en-US" sz="2000" dirty="0" smtClean="0"/>
              <a:t>Setting </a:t>
            </a:r>
            <a:r>
              <a:rPr lang="en-US" sz="2000" dirty="0"/>
              <a:t>is physically accessible to the individual </a:t>
            </a:r>
          </a:p>
          <a:p>
            <a:endParaRPr lang="en-US" sz="2000" dirty="0"/>
          </a:p>
        </p:txBody>
      </p:sp>
      <p:sp>
        <p:nvSpPr>
          <p:cNvPr id="4" name="Text Placeholder 3"/>
          <p:cNvSpPr>
            <a:spLocks noGrp="1"/>
          </p:cNvSpPr>
          <p:nvPr>
            <p:ph type="body" idx="10"/>
          </p:nvPr>
        </p:nvSpPr>
        <p:spPr/>
        <p:txBody>
          <a:bodyPr/>
          <a:lstStyle/>
          <a:p>
            <a:r>
              <a:rPr lang="en-US" b="1" i="1" dirty="0" smtClean="0"/>
              <a:t>Additional Requirements:</a:t>
            </a:r>
            <a:endParaRPr lang="en-US" b="1" i="1" dirty="0"/>
          </a:p>
        </p:txBody>
      </p:sp>
    </p:spTree>
    <p:extLst>
      <p:ext uri="{BB962C8B-B14F-4D97-AF65-F5344CB8AC3E}">
        <p14:creationId xmlns:p14="http://schemas.microsoft.com/office/powerpoint/2010/main" val="4099076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Home and Community Based Setting Requirements for Provider Owned or Controlled Residential Settings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Supported </a:t>
            </a:r>
            <a:r>
              <a:rPr lang="en-US" sz="2400" dirty="0"/>
              <a:t>by specific assessed need </a:t>
            </a:r>
          </a:p>
          <a:p>
            <a:pPr>
              <a:buFont typeface="Wingdings" panose="05000000000000000000" pitchFamily="2" charset="2"/>
              <a:buChar char="Ø"/>
            </a:pPr>
            <a:r>
              <a:rPr lang="en-US" sz="2400" dirty="0" smtClean="0"/>
              <a:t>Justified </a:t>
            </a:r>
            <a:r>
              <a:rPr lang="en-US" sz="2400" dirty="0"/>
              <a:t>in the person-centered service plan </a:t>
            </a:r>
          </a:p>
          <a:p>
            <a:pPr>
              <a:buFont typeface="Wingdings" panose="05000000000000000000" pitchFamily="2" charset="2"/>
              <a:buChar char="Ø"/>
            </a:pPr>
            <a:r>
              <a:rPr lang="en-US" sz="2400" dirty="0" smtClean="0"/>
              <a:t>Documented </a:t>
            </a:r>
            <a:r>
              <a:rPr lang="en-US" sz="2400" dirty="0"/>
              <a:t>in the person-centered service </a:t>
            </a:r>
            <a:r>
              <a:rPr lang="en-US" sz="2400" dirty="0" smtClean="0"/>
              <a:t>plan</a:t>
            </a:r>
          </a:p>
        </p:txBody>
      </p:sp>
      <p:sp>
        <p:nvSpPr>
          <p:cNvPr id="4" name="Text Placeholder 3"/>
          <p:cNvSpPr>
            <a:spLocks noGrp="1"/>
          </p:cNvSpPr>
          <p:nvPr>
            <p:ph type="body" idx="10"/>
          </p:nvPr>
        </p:nvSpPr>
        <p:spPr>
          <a:xfrm>
            <a:off x="675745" y="1699403"/>
            <a:ext cx="10690087" cy="569343"/>
          </a:xfrm>
        </p:spPr>
        <p:txBody>
          <a:bodyPr/>
          <a:lstStyle/>
          <a:p>
            <a:endParaRPr lang="en-US" dirty="0"/>
          </a:p>
          <a:p>
            <a:endParaRPr lang="en-US" sz="2800" b="1" i="1" dirty="0" smtClean="0"/>
          </a:p>
          <a:p>
            <a:endParaRPr lang="en-US" sz="2800" b="1" i="1" dirty="0"/>
          </a:p>
          <a:p>
            <a:r>
              <a:rPr lang="en-US" sz="2800" b="1" i="1" dirty="0" smtClean="0"/>
              <a:t>Modifications </a:t>
            </a:r>
            <a:r>
              <a:rPr lang="en-US" sz="2800" b="1" i="1" dirty="0"/>
              <a:t>of the additional requirements must be: </a:t>
            </a:r>
          </a:p>
        </p:txBody>
      </p:sp>
    </p:spTree>
    <p:extLst>
      <p:ext uri="{BB962C8B-B14F-4D97-AF65-F5344CB8AC3E}">
        <p14:creationId xmlns:p14="http://schemas.microsoft.com/office/powerpoint/2010/main" val="127523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Home and Community Based Setting Requirements for Provider Owned or Controlled Residential Settings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400" dirty="0" smtClean="0"/>
              <a:t>Specific </a:t>
            </a:r>
            <a:r>
              <a:rPr lang="en-US" sz="2400" dirty="0"/>
              <a:t>individualized assessed need </a:t>
            </a:r>
          </a:p>
          <a:p>
            <a:pPr>
              <a:buFont typeface="Wingdings" panose="05000000000000000000" pitchFamily="2" charset="2"/>
              <a:buChar char="Ø"/>
            </a:pPr>
            <a:r>
              <a:rPr lang="en-US" sz="2400" dirty="0" smtClean="0"/>
              <a:t>Prior </a:t>
            </a:r>
            <a:r>
              <a:rPr lang="en-US" sz="2400" dirty="0"/>
              <a:t>interventions and supports including less intrusive </a:t>
            </a:r>
            <a:r>
              <a:rPr lang="en-US" sz="2400" dirty="0" smtClean="0"/>
              <a:t>methods before modifications of the person centered POC </a:t>
            </a:r>
            <a:endParaRPr lang="en-US" sz="2400" dirty="0"/>
          </a:p>
          <a:p>
            <a:pPr>
              <a:buFont typeface="Wingdings" panose="05000000000000000000" pitchFamily="2" charset="2"/>
              <a:buChar char="Ø"/>
            </a:pPr>
            <a:r>
              <a:rPr lang="en-US" sz="2400" dirty="0" smtClean="0"/>
              <a:t>Description </a:t>
            </a:r>
            <a:r>
              <a:rPr lang="en-US" sz="2400" dirty="0"/>
              <a:t>of condition proportionate to assessed </a:t>
            </a:r>
            <a:r>
              <a:rPr lang="en-US" sz="2400" dirty="0" smtClean="0"/>
              <a:t>need</a:t>
            </a:r>
          </a:p>
          <a:p>
            <a:pPr>
              <a:buFont typeface="Wingdings" panose="05000000000000000000" pitchFamily="2" charset="2"/>
              <a:buChar char="Ø"/>
            </a:pPr>
            <a:r>
              <a:rPr lang="en-US" sz="2400" dirty="0" smtClean="0"/>
              <a:t>Ongoing </a:t>
            </a:r>
            <a:r>
              <a:rPr lang="en-US" sz="2400" dirty="0"/>
              <a:t>data measuring effectiveness of modification </a:t>
            </a:r>
          </a:p>
          <a:p>
            <a:pPr>
              <a:buFont typeface="Wingdings" panose="05000000000000000000" pitchFamily="2" charset="2"/>
              <a:buChar char="Ø"/>
            </a:pPr>
            <a:r>
              <a:rPr lang="en-US" sz="2400" dirty="0" smtClean="0"/>
              <a:t>Established </a:t>
            </a:r>
            <a:r>
              <a:rPr lang="en-US" sz="2400" dirty="0"/>
              <a:t>time limits for periodic review of </a:t>
            </a:r>
            <a:r>
              <a:rPr lang="en-US" sz="2400" dirty="0" smtClean="0"/>
              <a:t>modifications to determine if the modification is still necessary or can be terminated</a:t>
            </a:r>
            <a:endParaRPr lang="en-US" sz="2400" dirty="0"/>
          </a:p>
          <a:p>
            <a:pPr>
              <a:buFont typeface="Wingdings" panose="05000000000000000000" pitchFamily="2" charset="2"/>
              <a:buChar char="Ø"/>
            </a:pPr>
            <a:r>
              <a:rPr lang="en-US" sz="2400" dirty="0" smtClean="0"/>
              <a:t>Individual’s </a:t>
            </a:r>
            <a:r>
              <a:rPr lang="en-US" sz="2400" dirty="0"/>
              <a:t>informed consent </a:t>
            </a:r>
          </a:p>
          <a:p>
            <a:pPr>
              <a:buFont typeface="Wingdings" panose="05000000000000000000" pitchFamily="2" charset="2"/>
              <a:buChar char="Ø"/>
            </a:pPr>
            <a:r>
              <a:rPr lang="en-US" sz="2400" dirty="0" smtClean="0"/>
              <a:t>Assurance </a:t>
            </a:r>
            <a:r>
              <a:rPr lang="en-US" sz="2400" dirty="0"/>
              <a:t>that interventions and supports will not cause harm </a:t>
            </a:r>
          </a:p>
          <a:p>
            <a:endParaRPr lang="en-US" sz="2400" dirty="0"/>
          </a:p>
        </p:txBody>
      </p:sp>
      <p:sp>
        <p:nvSpPr>
          <p:cNvPr id="4" name="Text Placeholder 3"/>
          <p:cNvSpPr>
            <a:spLocks noGrp="1"/>
          </p:cNvSpPr>
          <p:nvPr>
            <p:ph type="body" idx="10"/>
          </p:nvPr>
        </p:nvSpPr>
        <p:spPr>
          <a:xfrm>
            <a:off x="675745" y="1584327"/>
            <a:ext cx="10690087" cy="576262"/>
          </a:xfrm>
        </p:spPr>
        <p:txBody>
          <a:bodyPr/>
          <a:lstStyle/>
          <a:p>
            <a:endParaRPr lang="en-US" dirty="0"/>
          </a:p>
          <a:p>
            <a:r>
              <a:rPr lang="en-US" sz="1800" b="1" i="1" dirty="0"/>
              <a:t>Documentation in the person-centered service plan of modifications of the additional requirements includes: </a:t>
            </a:r>
          </a:p>
        </p:txBody>
      </p:sp>
    </p:spTree>
    <p:extLst>
      <p:ext uri="{BB962C8B-B14F-4D97-AF65-F5344CB8AC3E}">
        <p14:creationId xmlns:p14="http://schemas.microsoft.com/office/powerpoint/2010/main" val="259802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a:xfrm>
            <a:off x="675831" y="4316045"/>
            <a:ext cx="7708829" cy="790793"/>
          </a:xfrm>
        </p:spPr>
        <p:txBody>
          <a:bodyPr/>
          <a:lstStyle/>
          <a:p>
            <a:r>
              <a:rPr lang="en-US" sz="3200" b="1" dirty="0" smtClean="0"/>
              <a:t>Characteristics of a Compliant Setting </a:t>
            </a:r>
            <a:endParaRPr lang="en-US" sz="3200" b="1"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1280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10688498" cy="691764"/>
          </a:xfrm>
        </p:spPr>
        <p:txBody>
          <a:bodyPr/>
          <a:lstStyle/>
          <a:p>
            <a:pPr algn="ctr"/>
            <a:r>
              <a:rPr lang="en-US" b="1" dirty="0" smtClean="0"/>
              <a:t>Exploratory Questions for All HCBS Settings</a:t>
            </a:r>
            <a:endParaRPr lang="en-US" b="1" dirty="0"/>
          </a:p>
        </p:txBody>
      </p:sp>
      <p:sp>
        <p:nvSpPr>
          <p:cNvPr id="3" name="Content Placeholder 2"/>
          <p:cNvSpPr>
            <a:spLocks noGrp="1"/>
          </p:cNvSpPr>
          <p:nvPr>
            <p:ph idx="1"/>
          </p:nvPr>
        </p:nvSpPr>
        <p:spPr>
          <a:xfrm>
            <a:off x="675745" y="2289898"/>
            <a:ext cx="10688498" cy="3880773"/>
          </a:xfrm>
        </p:spPr>
        <p:txBody>
          <a:bodyPr>
            <a:noAutofit/>
          </a:bodyPr>
          <a:lstStyle/>
          <a:p>
            <a:pPr marL="0" indent="0">
              <a:buNone/>
            </a:pPr>
            <a:r>
              <a:rPr lang="en-US" sz="1600" b="1" dirty="0" smtClean="0"/>
              <a:t>The </a:t>
            </a:r>
            <a:r>
              <a:rPr lang="en-US" sz="1600" b="1" dirty="0"/>
              <a:t>setting was selected by the individual. </a:t>
            </a:r>
            <a:endParaRPr lang="en-US" sz="1600" dirty="0"/>
          </a:p>
          <a:p>
            <a:pPr lvl="1">
              <a:spcBef>
                <a:spcPts val="0"/>
              </a:spcBef>
              <a:buFont typeface="Wingdings" panose="05000000000000000000" pitchFamily="2" charset="2"/>
              <a:buChar char="§"/>
            </a:pPr>
            <a:r>
              <a:rPr lang="en-US" dirty="0" smtClean="0"/>
              <a:t>Was </a:t>
            </a:r>
            <a:r>
              <a:rPr lang="en-US" dirty="0"/>
              <a:t>the individual given a choice of available options regarding where to live/receive services? </a:t>
            </a:r>
          </a:p>
          <a:p>
            <a:pPr lvl="1">
              <a:spcBef>
                <a:spcPts val="0"/>
              </a:spcBef>
              <a:buFont typeface="Wingdings" panose="05000000000000000000" pitchFamily="2" charset="2"/>
              <a:buChar char="§"/>
            </a:pPr>
            <a:r>
              <a:rPr lang="en-US" dirty="0" smtClean="0"/>
              <a:t>Was </a:t>
            </a:r>
            <a:r>
              <a:rPr lang="en-US" dirty="0"/>
              <a:t>the individual given opportunities to visit other settings? </a:t>
            </a:r>
          </a:p>
          <a:p>
            <a:pPr lvl="1">
              <a:spcBef>
                <a:spcPts val="0"/>
              </a:spcBef>
              <a:buFont typeface="Wingdings" panose="05000000000000000000" pitchFamily="2" charset="2"/>
              <a:buChar char="§"/>
            </a:pPr>
            <a:r>
              <a:rPr lang="en-US" dirty="0" smtClean="0"/>
              <a:t>Does </a:t>
            </a:r>
            <a:r>
              <a:rPr lang="en-US" dirty="0"/>
              <a:t>the setting reflect the individual’s needs and preferences? </a:t>
            </a:r>
            <a:endParaRPr lang="en-US" dirty="0" smtClean="0"/>
          </a:p>
          <a:p>
            <a:pPr marL="228600" lvl="1" indent="0">
              <a:spcBef>
                <a:spcPts val="0"/>
              </a:spcBef>
              <a:buNone/>
            </a:pPr>
            <a:endParaRPr lang="en-US" dirty="0"/>
          </a:p>
          <a:p>
            <a:pPr marL="0" indent="0">
              <a:buNone/>
            </a:pPr>
            <a:r>
              <a:rPr lang="en-US" sz="1600" b="1" dirty="0" smtClean="0"/>
              <a:t>The </a:t>
            </a:r>
            <a:r>
              <a:rPr lang="en-US" sz="1600" b="1" dirty="0"/>
              <a:t>individual has his/her own bedroom or shares a room with a roommate of choice. </a:t>
            </a:r>
            <a:endParaRPr lang="en-US" sz="1600" dirty="0"/>
          </a:p>
          <a:p>
            <a:pPr lvl="1">
              <a:lnSpc>
                <a:spcPct val="120000"/>
              </a:lnSpc>
              <a:spcBef>
                <a:spcPts val="0"/>
              </a:spcBef>
              <a:buFont typeface="Wingdings" panose="05000000000000000000" pitchFamily="2" charset="2"/>
              <a:buChar char="§"/>
            </a:pPr>
            <a:r>
              <a:rPr lang="en-US" dirty="0" smtClean="0"/>
              <a:t>Was </a:t>
            </a:r>
            <a:r>
              <a:rPr lang="en-US" dirty="0"/>
              <a:t>the individual given a choice of a roommate? </a:t>
            </a:r>
          </a:p>
          <a:p>
            <a:pPr lvl="1">
              <a:lnSpc>
                <a:spcPct val="120000"/>
              </a:lnSpc>
              <a:spcBef>
                <a:spcPts val="0"/>
              </a:spcBef>
              <a:buFont typeface="Wingdings" panose="05000000000000000000" pitchFamily="2" charset="2"/>
              <a:buChar char="§"/>
            </a:pPr>
            <a:r>
              <a:rPr lang="en-US" dirty="0" smtClean="0"/>
              <a:t>Does </a:t>
            </a:r>
            <a:r>
              <a:rPr lang="en-US" dirty="0"/>
              <a:t>the individual talk about his/her roommate(s) in a positive manner</a:t>
            </a:r>
            <a:r>
              <a:rPr lang="en-US" dirty="0" smtClean="0"/>
              <a:t>?</a:t>
            </a:r>
          </a:p>
          <a:p>
            <a:pPr lvl="1">
              <a:lnSpc>
                <a:spcPct val="120000"/>
              </a:lnSpc>
              <a:spcBef>
                <a:spcPts val="0"/>
              </a:spcBef>
              <a:buFont typeface="Wingdings" panose="05000000000000000000" pitchFamily="2" charset="2"/>
              <a:buChar char="§"/>
            </a:pPr>
            <a:r>
              <a:rPr lang="en-US" dirty="0" smtClean="0"/>
              <a:t>Does </a:t>
            </a:r>
            <a:r>
              <a:rPr lang="en-US" dirty="0"/>
              <a:t>the individual express a desire to remain in a room with his/her roommate? </a:t>
            </a:r>
          </a:p>
          <a:p>
            <a:pPr lvl="1">
              <a:lnSpc>
                <a:spcPct val="120000"/>
              </a:lnSpc>
              <a:spcBef>
                <a:spcPts val="0"/>
              </a:spcBef>
              <a:buFont typeface="Wingdings" panose="05000000000000000000" pitchFamily="2" charset="2"/>
              <a:buChar char="§"/>
            </a:pPr>
            <a:r>
              <a:rPr lang="en-US" dirty="0" smtClean="0"/>
              <a:t>Do </a:t>
            </a:r>
            <a:r>
              <a:rPr lang="en-US" dirty="0"/>
              <a:t>married couples share or not share a room by choice? </a:t>
            </a:r>
          </a:p>
          <a:p>
            <a:pPr lvl="1">
              <a:lnSpc>
                <a:spcPct val="120000"/>
              </a:lnSpc>
              <a:spcBef>
                <a:spcPts val="0"/>
              </a:spcBef>
              <a:buFont typeface="Wingdings" panose="05000000000000000000" pitchFamily="2" charset="2"/>
              <a:buChar char="§"/>
            </a:pPr>
            <a:r>
              <a:rPr lang="en-US" dirty="0" smtClean="0"/>
              <a:t>Does </a:t>
            </a:r>
            <a:r>
              <a:rPr lang="en-US" dirty="0"/>
              <a:t>the individual know how s/he can request a roommate change? </a:t>
            </a:r>
          </a:p>
        </p:txBody>
      </p:sp>
      <p:sp>
        <p:nvSpPr>
          <p:cNvPr id="4" name="Text Placeholder 3"/>
          <p:cNvSpPr>
            <a:spLocks noGrp="1"/>
          </p:cNvSpPr>
          <p:nvPr>
            <p:ph type="body" idx="10"/>
          </p:nvPr>
        </p:nvSpPr>
        <p:spPr>
          <a:xfrm>
            <a:off x="675745" y="1435768"/>
            <a:ext cx="10690087" cy="719726"/>
          </a:xfrm>
        </p:spPr>
        <p:txBody>
          <a:bodyPr/>
          <a:lstStyle/>
          <a:p>
            <a:endParaRPr lang="en-US" dirty="0"/>
          </a:p>
          <a:p>
            <a:r>
              <a:rPr lang="en-US" sz="2000" b="1" i="1" dirty="0" smtClean="0"/>
              <a:t>Characteristics </a:t>
            </a:r>
            <a:r>
              <a:rPr lang="en-US" sz="2000" b="1" i="1" dirty="0"/>
              <a:t>that are expected to be present in </a:t>
            </a:r>
            <a:r>
              <a:rPr lang="en-US" sz="2000" b="1" i="1" dirty="0" smtClean="0"/>
              <a:t>ALL </a:t>
            </a:r>
            <a:r>
              <a:rPr lang="en-US" sz="2000" b="1" i="1" dirty="0"/>
              <a:t>home and community-based settings and associated traits that individuals in those settings might experience. </a:t>
            </a:r>
            <a:endParaRPr lang="en-US" sz="2000" i="1" dirty="0"/>
          </a:p>
        </p:txBody>
      </p:sp>
    </p:spTree>
    <p:extLst>
      <p:ext uri="{BB962C8B-B14F-4D97-AF65-F5344CB8AC3E}">
        <p14:creationId xmlns:p14="http://schemas.microsoft.com/office/powerpoint/2010/main" val="1106174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4110"/>
            <a:ext cx="10688498" cy="1016000"/>
          </a:xfrm>
        </p:spPr>
        <p:txBody>
          <a:bodyPr>
            <a:normAutofit fontScale="90000"/>
          </a:bodyPr>
          <a:lstStyle/>
          <a:p>
            <a:pPr algn="ctr"/>
            <a:r>
              <a:rPr lang="en-US" b="1" dirty="0" smtClean="0"/>
              <a:t>Exploratory Questions Specific for Provider Owned or Controlled Settings</a:t>
            </a:r>
            <a:br>
              <a:rPr lang="en-US" b="1" dirty="0" smtClean="0"/>
            </a:br>
            <a:endParaRPr lang="en-US" b="1" dirty="0"/>
          </a:p>
        </p:txBody>
      </p:sp>
      <p:sp>
        <p:nvSpPr>
          <p:cNvPr id="3" name="Content Placeholder 2"/>
          <p:cNvSpPr>
            <a:spLocks noGrp="1"/>
          </p:cNvSpPr>
          <p:nvPr>
            <p:ph idx="1"/>
          </p:nvPr>
        </p:nvSpPr>
        <p:spPr>
          <a:xfrm>
            <a:off x="677334" y="2155495"/>
            <a:ext cx="10688498" cy="3885868"/>
          </a:xfrm>
        </p:spPr>
        <p:txBody>
          <a:bodyPr>
            <a:normAutofit/>
          </a:bodyPr>
          <a:lstStyle/>
          <a:p>
            <a:pPr marL="0" indent="0">
              <a:buNone/>
            </a:pPr>
            <a:endParaRPr lang="en-US" dirty="0" smtClean="0"/>
          </a:p>
          <a:p>
            <a:pPr marL="0" indent="0">
              <a:buNone/>
            </a:pPr>
            <a:r>
              <a:rPr lang="en-US" dirty="0" smtClean="0"/>
              <a:t>Modifications </a:t>
            </a:r>
            <a:r>
              <a:rPr lang="en-US" dirty="0"/>
              <a:t>of the setting requirements for an individual are supported by an assessed need and justified in the person-centered plan. </a:t>
            </a:r>
          </a:p>
          <a:p>
            <a:pPr lvl="1">
              <a:spcBef>
                <a:spcPts val="0"/>
              </a:spcBef>
              <a:buFont typeface="Wingdings" panose="05000000000000000000" pitchFamily="2" charset="2"/>
              <a:buChar char="§"/>
            </a:pPr>
            <a:r>
              <a:rPr lang="en-US" dirty="0" smtClean="0"/>
              <a:t>Does </a:t>
            </a:r>
            <a:r>
              <a:rPr lang="en-US" dirty="0"/>
              <a:t>documentation note if positive interventions and supports were used prior to any plan modifications? </a:t>
            </a:r>
          </a:p>
          <a:p>
            <a:pPr lvl="1">
              <a:spcBef>
                <a:spcPts val="0"/>
              </a:spcBef>
              <a:buFont typeface="Wingdings" panose="05000000000000000000" pitchFamily="2" charset="2"/>
              <a:buChar char="§"/>
            </a:pPr>
            <a:r>
              <a:rPr lang="en-US" dirty="0" smtClean="0"/>
              <a:t>Are </a:t>
            </a:r>
            <a:r>
              <a:rPr lang="en-US" dirty="0"/>
              <a:t>less intrusive methods of meeting the need that were tried initially documented? </a:t>
            </a:r>
          </a:p>
          <a:p>
            <a:pPr lvl="1">
              <a:spcBef>
                <a:spcPts val="0"/>
              </a:spcBef>
              <a:buFont typeface="Wingdings" panose="05000000000000000000" pitchFamily="2" charset="2"/>
              <a:buChar char="§"/>
            </a:pPr>
            <a:r>
              <a:rPr lang="en-US" dirty="0" smtClean="0"/>
              <a:t>Does </a:t>
            </a:r>
            <a:r>
              <a:rPr lang="en-US" dirty="0"/>
              <a:t>the plan includes a description of the condition that is directly proportional to the assessed need, data to support ongoing effectiveness of the intervention, time limits for periodic reviews to determine the ongoing necessity of the modification, informed individual consent, and assurance that the intervention will not cause the individual </a:t>
            </a:r>
            <a:r>
              <a:rPr lang="en-US" dirty="0" smtClean="0"/>
              <a:t>harm?</a:t>
            </a:r>
          </a:p>
          <a:p>
            <a:pPr marL="0" indent="0">
              <a:buNone/>
            </a:pPr>
            <a:r>
              <a:rPr lang="en-US" dirty="0" smtClean="0"/>
              <a:t>Individuals </a:t>
            </a:r>
            <a:r>
              <a:rPr lang="en-US" dirty="0"/>
              <a:t>have privacy in their sleeping space and toileting facility. </a:t>
            </a:r>
          </a:p>
          <a:p>
            <a:pPr lvl="1">
              <a:spcBef>
                <a:spcPts val="0"/>
              </a:spcBef>
              <a:buFont typeface="Wingdings" panose="05000000000000000000" pitchFamily="2" charset="2"/>
              <a:buChar char="§"/>
            </a:pPr>
            <a:r>
              <a:rPr lang="en-US" dirty="0" smtClean="0"/>
              <a:t>Is </a:t>
            </a:r>
            <a:r>
              <a:rPr lang="en-US" dirty="0"/>
              <a:t>the furniture arranged as individuals prefer and does the arrangement assure privacy and comfort? </a:t>
            </a:r>
          </a:p>
          <a:p>
            <a:pPr lvl="1">
              <a:spcBef>
                <a:spcPts val="0"/>
              </a:spcBef>
              <a:buFont typeface="Wingdings" panose="05000000000000000000" pitchFamily="2" charset="2"/>
              <a:buChar char="§"/>
            </a:pPr>
            <a:r>
              <a:rPr lang="en-US" dirty="0" smtClean="0"/>
              <a:t>Can </a:t>
            </a:r>
            <a:r>
              <a:rPr lang="en-US" dirty="0"/>
              <a:t>the individual close and lock the bedroom door? </a:t>
            </a:r>
          </a:p>
          <a:p>
            <a:pPr lvl="1">
              <a:spcBef>
                <a:spcPts val="0"/>
              </a:spcBef>
              <a:buFont typeface="Wingdings" panose="05000000000000000000" pitchFamily="2" charset="2"/>
              <a:buChar char="§"/>
            </a:pPr>
            <a:r>
              <a:rPr lang="en-US" dirty="0" smtClean="0"/>
              <a:t>Can </a:t>
            </a:r>
            <a:r>
              <a:rPr lang="en-US" dirty="0"/>
              <a:t>the individual close and lock the bathroom door? </a:t>
            </a:r>
          </a:p>
          <a:p>
            <a:pPr lvl="1">
              <a:spcBef>
                <a:spcPts val="0"/>
              </a:spcBef>
              <a:buFont typeface="Wingdings" panose="05000000000000000000" pitchFamily="2" charset="2"/>
              <a:buChar char="§"/>
            </a:pPr>
            <a:r>
              <a:rPr lang="en-US" dirty="0" smtClean="0"/>
              <a:t>Do </a:t>
            </a:r>
            <a:r>
              <a:rPr lang="en-US" dirty="0"/>
              <a:t>staff or other residents always knock and receive permission prior to entering a bedroom or bathroom? </a:t>
            </a:r>
          </a:p>
          <a:p>
            <a:pPr lvl="1">
              <a:spcBef>
                <a:spcPts val="0"/>
              </a:spcBef>
              <a:buFont typeface="Wingdings" panose="05000000000000000000" pitchFamily="2" charset="2"/>
              <a:buChar char="§"/>
            </a:pPr>
            <a:endParaRPr lang="en-US" dirty="0"/>
          </a:p>
        </p:txBody>
      </p:sp>
      <p:sp>
        <p:nvSpPr>
          <p:cNvPr id="4" name="Text Placeholder 3"/>
          <p:cNvSpPr>
            <a:spLocks noGrp="1"/>
          </p:cNvSpPr>
          <p:nvPr>
            <p:ph type="body" idx="10"/>
          </p:nvPr>
        </p:nvSpPr>
        <p:spPr>
          <a:xfrm>
            <a:off x="675745" y="1574137"/>
            <a:ext cx="10690087" cy="711863"/>
          </a:xfrm>
        </p:spPr>
        <p:txBody>
          <a:bodyPr/>
          <a:lstStyle/>
          <a:p>
            <a:pPr>
              <a:spcBef>
                <a:spcPts val="0"/>
              </a:spcBef>
            </a:pPr>
            <a:endParaRPr lang="en-US" sz="2000" b="1" i="1" dirty="0" smtClean="0"/>
          </a:p>
          <a:p>
            <a:pPr>
              <a:spcBef>
                <a:spcPts val="0"/>
              </a:spcBef>
            </a:pPr>
            <a:endParaRPr lang="en-US" sz="2000" b="1" i="1" dirty="0"/>
          </a:p>
          <a:p>
            <a:pPr>
              <a:spcBef>
                <a:spcPts val="0"/>
              </a:spcBef>
            </a:pPr>
            <a:r>
              <a:rPr lang="en-US" sz="2000" b="1" i="1" dirty="0" smtClean="0"/>
              <a:t>Characteristics </a:t>
            </a:r>
            <a:r>
              <a:rPr lang="en-US" sz="2000" b="1" i="1" dirty="0"/>
              <a:t>that are expected to be present in all provider owned or controlled home and community-based settings and associated traits that individuals in those settings might experience. </a:t>
            </a:r>
            <a:endParaRPr lang="en-US" sz="2000" i="1" dirty="0"/>
          </a:p>
        </p:txBody>
      </p:sp>
    </p:spTree>
    <p:extLst>
      <p:ext uri="{BB962C8B-B14F-4D97-AF65-F5344CB8AC3E}">
        <p14:creationId xmlns:p14="http://schemas.microsoft.com/office/powerpoint/2010/main" val="352192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Exploratory Questions Specific for Provider Owned or Controlled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individual has privacy in his/her living space. </a:t>
            </a:r>
            <a:endParaRPr lang="en-US" dirty="0" smtClean="0"/>
          </a:p>
          <a:p>
            <a:pPr lvl="1">
              <a:spcBef>
                <a:spcPts val="0"/>
              </a:spcBef>
              <a:buFont typeface="Wingdings" panose="05000000000000000000" pitchFamily="2" charset="2"/>
              <a:buChar char="§"/>
            </a:pPr>
            <a:r>
              <a:rPr lang="en-US" dirty="0" smtClean="0"/>
              <a:t>Are cameras present in the setting? </a:t>
            </a:r>
          </a:p>
          <a:p>
            <a:pPr lvl="1">
              <a:spcBef>
                <a:spcPts val="0"/>
              </a:spcBef>
              <a:buFont typeface="Wingdings" panose="05000000000000000000" pitchFamily="2" charset="2"/>
              <a:buChar char="§"/>
            </a:pPr>
            <a:r>
              <a:rPr lang="en-US" dirty="0" smtClean="0"/>
              <a:t>Is the furniture arranged as individuals prefer to assure privacy and comfort? Do staff or other residents always knock and receive permission prior to entering an individual’s living space? </a:t>
            </a:r>
          </a:p>
          <a:p>
            <a:pPr lvl="1">
              <a:spcBef>
                <a:spcPts val="0"/>
              </a:spcBef>
              <a:buFont typeface="Wingdings" panose="05000000000000000000" pitchFamily="2" charset="2"/>
              <a:buChar char="§"/>
            </a:pPr>
            <a:r>
              <a:rPr lang="en-US" dirty="0" smtClean="0"/>
              <a:t>Do </a:t>
            </a:r>
            <a:r>
              <a:rPr lang="en-US" dirty="0"/>
              <a:t>staff or other residents always knock and receive permission prior to entering an individual’s living space? </a:t>
            </a:r>
          </a:p>
          <a:p>
            <a:pPr lvl="1">
              <a:spcBef>
                <a:spcPts val="0"/>
              </a:spcBef>
              <a:buFont typeface="Wingdings" panose="05000000000000000000" pitchFamily="2" charset="2"/>
              <a:buChar char="§"/>
            </a:pPr>
            <a:r>
              <a:rPr lang="en-US" dirty="0" smtClean="0"/>
              <a:t>Does staff only use a key to enter a living area or privacy space under limited circumstances agreed upon with the individual? </a:t>
            </a:r>
          </a:p>
          <a:p>
            <a:pPr marL="0" indent="0">
              <a:buNone/>
            </a:pPr>
            <a:r>
              <a:rPr lang="en-US" b="1" dirty="0" smtClean="0"/>
              <a:t>The individuals have comfortable places for private visits with family and friends. </a:t>
            </a:r>
            <a:endParaRPr lang="en-US" dirty="0"/>
          </a:p>
          <a:p>
            <a:pPr lvl="1">
              <a:spcBef>
                <a:spcPts val="0"/>
              </a:spcBef>
              <a:buFont typeface="Wingdings" panose="05000000000000000000" pitchFamily="2" charset="2"/>
              <a:buChar char="§"/>
            </a:pPr>
            <a:r>
              <a:rPr lang="en-US" dirty="0" smtClean="0"/>
              <a:t>Is the furniture arranged to support small group conversations? </a:t>
            </a:r>
          </a:p>
          <a:p>
            <a:pPr marL="0" indent="0">
              <a:buNone/>
            </a:pPr>
            <a:r>
              <a:rPr lang="en-US" b="1" dirty="0" smtClean="0"/>
              <a:t>Individuals furnish and decorate their sleeping and/or living units in the way that suits them. </a:t>
            </a:r>
            <a:endParaRPr lang="en-US" dirty="0" smtClean="0"/>
          </a:p>
          <a:p>
            <a:pPr lvl="1">
              <a:spcBef>
                <a:spcPts val="0"/>
              </a:spcBef>
              <a:buFont typeface="Wingdings" panose="05000000000000000000" pitchFamily="2" charset="2"/>
              <a:buChar char="§"/>
            </a:pPr>
            <a:r>
              <a:rPr lang="en-US" dirty="0" smtClean="0"/>
              <a:t>Are the individuals’ personal items, such as pictures, books, and memorabilia present and arranged as the individual desires? </a:t>
            </a:r>
          </a:p>
          <a:p>
            <a:pPr lvl="1">
              <a:spcBef>
                <a:spcPts val="0"/>
              </a:spcBef>
              <a:buFont typeface="Wingdings" panose="05000000000000000000" pitchFamily="2" charset="2"/>
              <a:buChar char="§"/>
            </a:pPr>
            <a:r>
              <a:rPr lang="en-US" dirty="0" smtClean="0"/>
              <a:t>Do the furniture, linens, and other household items reflect the individual’s personal choices? </a:t>
            </a:r>
          </a:p>
          <a:p>
            <a:pPr lvl="1">
              <a:spcBef>
                <a:spcPts val="0"/>
              </a:spcBef>
              <a:buFont typeface="Wingdings" panose="05000000000000000000" pitchFamily="2" charset="2"/>
              <a:buChar char="§"/>
            </a:pPr>
            <a:r>
              <a:rPr lang="en-US" dirty="0" smtClean="0"/>
              <a:t>Do individuals’ living areas reflect their interests and hobbies? </a:t>
            </a:r>
          </a:p>
          <a:p>
            <a:pPr lvl="1">
              <a:spcBef>
                <a:spcPts val="0"/>
              </a:spcBef>
              <a:buFont typeface="Wingdings" panose="05000000000000000000" pitchFamily="2" charset="2"/>
              <a:buChar char="§"/>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403158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Exploratory Questions Specific for Provider Owned or Controlled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There </a:t>
            </a:r>
            <a:r>
              <a:rPr lang="en-US" b="1" dirty="0"/>
              <a:t>is a legally enforceable agreement for the unit or dwelling where the individual resides. </a:t>
            </a:r>
            <a:endParaRPr lang="en-US" dirty="0"/>
          </a:p>
          <a:p>
            <a:pPr lvl="1">
              <a:spcBef>
                <a:spcPts val="0"/>
              </a:spcBef>
              <a:buFont typeface="Wingdings" panose="05000000000000000000" pitchFamily="2" charset="2"/>
              <a:buChar char="§"/>
            </a:pPr>
            <a:r>
              <a:rPr lang="en-US" dirty="0" smtClean="0"/>
              <a:t>Does </a:t>
            </a:r>
            <a:r>
              <a:rPr lang="en-US" dirty="0"/>
              <a:t>the individual have a lease or, for settings in which landlord tenant laws do not apply, a written residency agreement? </a:t>
            </a:r>
          </a:p>
          <a:p>
            <a:pPr lvl="1">
              <a:spcBef>
                <a:spcPts val="0"/>
              </a:spcBef>
              <a:buFont typeface="Wingdings" panose="05000000000000000000" pitchFamily="2" charset="2"/>
              <a:buChar char="§"/>
            </a:pPr>
            <a:r>
              <a:rPr lang="en-US" dirty="0" smtClean="0"/>
              <a:t>Does </a:t>
            </a:r>
            <a:r>
              <a:rPr lang="en-US" dirty="0"/>
              <a:t>the individual know his/her rights regarding housing and when s/he could be required to relocate? </a:t>
            </a:r>
          </a:p>
          <a:p>
            <a:pPr marL="0" indent="0">
              <a:buNone/>
            </a:pPr>
            <a:r>
              <a:rPr lang="en-US" b="1" dirty="0" smtClean="0"/>
              <a:t>Individuals </a:t>
            </a:r>
            <a:r>
              <a:rPr lang="en-US" b="1" dirty="0"/>
              <a:t>are protected from eviction and afforded appeal rights in the same manner as all persons in the State who are not receiving Medicaid HCBS. </a:t>
            </a:r>
            <a:endParaRPr lang="en-US" dirty="0"/>
          </a:p>
          <a:p>
            <a:pPr lvl="1">
              <a:spcBef>
                <a:spcPts val="0"/>
              </a:spcBef>
              <a:buFont typeface="Wingdings" panose="05000000000000000000" pitchFamily="2" charset="2"/>
              <a:buChar char="§"/>
            </a:pPr>
            <a:r>
              <a:rPr lang="en-US" dirty="0" smtClean="0"/>
              <a:t>Do </a:t>
            </a:r>
            <a:r>
              <a:rPr lang="en-US" dirty="0"/>
              <a:t>individuals know their rights regarding housing and when they could be required to relocate? </a:t>
            </a:r>
          </a:p>
          <a:p>
            <a:pPr lvl="1">
              <a:spcBef>
                <a:spcPts val="0"/>
              </a:spcBef>
              <a:buFont typeface="Wingdings" panose="05000000000000000000" pitchFamily="2" charset="2"/>
              <a:buChar char="§"/>
            </a:pPr>
            <a:r>
              <a:rPr lang="en-US" dirty="0" smtClean="0"/>
              <a:t>Do </a:t>
            </a:r>
            <a:r>
              <a:rPr lang="en-US" dirty="0"/>
              <a:t>individuals know how to relocate and request new housing? </a:t>
            </a:r>
          </a:p>
          <a:p>
            <a:pPr lvl="1">
              <a:spcBef>
                <a:spcPts val="0"/>
              </a:spcBef>
              <a:buFont typeface="Wingdings" panose="05000000000000000000" pitchFamily="2" charset="2"/>
              <a:buChar char="§"/>
            </a:pPr>
            <a:r>
              <a:rPr lang="en-US" dirty="0" smtClean="0"/>
              <a:t>Does </a:t>
            </a:r>
            <a:r>
              <a:rPr lang="en-US" dirty="0"/>
              <a:t>the written agreement include language that provides protections to address eviction processes and appeals comparable to those provided under the jurisdiction’s landlord tenant laws?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948460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lstStyle/>
          <a:p>
            <a:pPr marL="0" indent="0">
              <a:buNone/>
            </a:pPr>
            <a:r>
              <a:rPr lang="en-US" sz="1600" b="1" dirty="0"/>
              <a:t>The individual chooses when and what to eat. </a:t>
            </a:r>
            <a:endParaRPr lang="en-US" sz="1600" dirty="0"/>
          </a:p>
          <a:p>
            <a:pPr lvl="1">
              <a:lnSpc>
                <a:spcPct val="120000"/>
              </a:lnSpc>
              <a:spcBef>
                <a:spcPts val="0"/>
              </a:spcBef>
              <a:buFont typeface="Wingdings" panose="05000000000000000000" pitchFamily="2" charset="2"/>
              <a:buChar char="§"/>
            </a:pPr>
            <a:r>
              <a:rPr lang="en-US" dirty="0"/>
              <a:t>Does the individual have a meal at the time and place of his/her choosing? </a:t>
            </a:r>
          </a:p>
          <a:p>
            <a:pPr lvl="1">
              <a:lnSpc>
                <a:spcPct val="120000"/>
              </a:lnSpc>
              <a:spcBef>
                <a:spcPts val="0"/>
              </a:spcBef>
              <a:buFont typeface="Wingdings" panose="05000000000000000000" pitchFamily="2" charset="2"/>
              <a:buChar char="§"/>
            </a:pPr>
            <a:r>
              <a:rPr lang="en-US" dirty="0"/>
              <a:t>Can the individual request an alternative meal if desired? </a:t>
            </a:r>
          </a:p>
          <a:p>
            <a:pPr lvl="1">
              <a:lnSpc>
                <a:spcPct val="120000"/>
              </a:lnSpc>
              <a:spcBef>
                <a:spcPts val="0"/>
              </a:spcBef>
              <a:buFont typeface="Wingdings" panose="05000000000000000000" pitchFamily="2" charset="2"/>
              <a:buChar char="§"/>
            </a:pPr>
            <a:r>
              <a:rPr lang="en-US" dirty="0"/>
              <a:t>Are snacks accessible and available anytime? </a:t>
            </a:r>
          </a:p>
          <a:p>
            <a:pPr lvl="1">
              <a:lnSpc>
                <a:spcPct val="120000"/>
              </a:lnSpc>
              <a:spcBef>
                <a:spcPts val="0"/>
              </a:spcBef>
              <a:buFont typeface="Wingdings" panose="05000000000000000000" pitchFamily="2" charset="2"/>
              <a:buChar char="§"/>
            </a:pPr>
            <a:r>
              <a:rPr lang="en-US" dirty="0"/>
              <a:t>Does the dining area afford dignity to the diners and are individuals not required to wear bibs or use disposable cutlery, plates and cups? </a:t>
            </a:r>
            <a:endParaRPr lang="en-US" dirty="0" smtClean="0"/>
          </a:p>
          <a:p>
            <a:pPr lvl="1">
              <a:lnSpc>
                <a:spcPct val="120000"/>
              </a:lnSpc>
              <a:spcBef>
                <a:spcPts val="0"/>
              </a:spcBef>
              <a:buFont typeface="Wingdings" panose="05000000000000000000" pitchFamily="2" charset="2"/>
              <a:buChar char="§"/>
            </a:pPr>
            <a:endParaRPr lang="en-US" dirty="0"/>
          </a:p>
          <a:p>
            <a:pPr marL="0" indent="0">
              <a:buNone/>
            </a:pPr>
            <a:r>
              <a:rPr lang="en-US" sz="1600" b="1" dirty="0" smtClean="0"/>
              <a:t>The </a:t>
            </a:r>
            <a:r>
              <a:rPr lang="en-US" sz="1600" b="1" dirty="0"/>
              <a:t>individual chooses with whom to eat or to eat alone. </a:t>
            </a:r>
          </a:p>
          <a:p>
            <a:pPr lvl="1">
              <a:lnSpc>
                <a:spcPct val="120000"/>
              </a:lnSpc>
              <a:spcBef>
                <a:spcPts val="0"/>
              </a:spcBef>
              <a:buFont typeface="Wingdings" panose="05000000000000000000" pitchFamily="2" charset="2"/>
              <a:buChar char="§"/>
            </a:pPr>
            <a:r>
              <a:rPr lang="en-US" dirty="0"/>
              <a:t>Is the individual required to sit at an assigned seat in a dining area? </a:t>
            </a:r>
          </a:p>
          <a:p>
            <a:pPr lvl="1">
              <a:lnSpc>
                <a:spcPct val="120000"/>
              </a:lnSpc>
              <a:spcBef>
                <a:spcPts val="0"/>
              </a:spcBef>
              <a:buFont typeface="Wingdings" panose="05000000000000000000" pitchFamily="2" charset="2"/>
              <a:buChar char="§"/>
            </a:pPr>
            <a:r>
              <a:rPr lang="en-US" dirty="0"/>
              <a:t>Does the individual converse with others during meal times? </a:t>
            </a:r>
          </a:p>
          <a:p>
            <a:pPr lvl="1">
              <a:lnSpc>
                <a:spcPct val="120000"/>
              </a:lnSpc>
              <a:spcBef>
                <a:spcPts val="0"/>
              </a:spcBef>
              <a:buFont typeface="Wingdings" panose="05000000000000000000" pitchFamily="2" charset="2"/>
              <a:buChar char="§"/>
            </a:pPr>
            <a:r>
              <a:rPr lang="en-US" dirty="0"/>
              <a:t>If the individual desires to eat privately, can s/he do so? </a:t>
            </a:r>
          </a:p>
          <a:p>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1368036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smtClean="0"/>
              <a:t>Individuals </a:t>
            </a:r>
            <a:r>
              <a:rPr lang="en-US" sz="1600" b="1" dirty="0"/>
              <a:t>have full access to the community. </a:t>
            </a:r>
            <a:endParaRPr lang="en-US" sz="1600" dirty="0"/>
          </a:p>
          <a:p>
            <a:pPr lvl="1">
              <a:spcBef>
                <a:spcPts val="0"/>
              </a:spcBef>
              <a:buFont typeface="Wingdings" panose="05000000000000000000" pitchFamily="2" charset="2"/>
              <a:buChar char="§"/>
            </a:pPr>
            <a:r>
              <a:rPr lang="en-US" dirty="0" smtClean="0"/>
              <a:t>Do </a:t>
            </a:r>
            <a:r>
              <a:rPr lang="en-US" dirty="0"/>
              <a:t>individuals come and go at will? </a:t>
            </a:r>
          </a:p>
          <a:p>
            <a:pPr lvl="1">
              <a:spcBef>
                <a:spcPts val="0"/>
              </a:spcBef>
              <a:buFont typeface="Wingdings" panose="05000000000000000000" pitchFamily="2" charset="2"/>
              <a:buChar char="§"/>
            </a:pPr>
            <a:r>
              <a:rPr lang="en-US" dirty="0" smtClean="0"/>
              <a:t>Are </a:t>
            </a:r>
            <a:r>
              <a:rPr lang="en-US" dirty="0"/>
              <a:t>individuals moving about inside and outside the setting as opposed to sitting by the front door? </a:t>
            </a:r>
          </a:p>
          <a:p>
            <a:pPr lvl="1">
              <a:spcBef>
                <a:spcPts val="0"/>
              </a:spcBef>
              <a:buFont typeface="Wingdings" panose="05000000000000000000" pitchFamily="2" charset="2"/>
              <a:buChar char="§"/>
            </a:pPr>
            <a:r>
              <a:rPr lang="en-US" dirty="0" smtClean="0"/>
              <a:t>Is </a:t>
            </a:r>
            <a:r>
              <a:rPr lang="en-US" dirty="0"/>
              <a:t>there a curfew or other requirement for a scheduled return to the setting? </a:t>
            </a:r>
          </a:p>
          <a:p>
            <a:pPr lvl="1">
              <a:spcBef>
                <a:spcPts val="0"/>
              </a:spcBef>
              <a:buFont typeface="Wingdings" panose="05000000000000000000" pitchFamily="2" charset="2"/>
              <a:buChar char="§"/>
            </a:pPr>
            <a:r>
              <a:rPr lang="en-US" dirty="0" smtClean="0"/>
              <a:t>Do </a:t>
            </a:r>
            <a:r>
              <a:rPr lang="en-US" dirty="0"/>
              <a:t>individuals in the setting have access to public transportation? </a:t>
            </a:r>
          </a:p>
          <a:p>
            <a:pPr lvl="1">
              <a:spcBef>
                <a:spcPts val="0"/>
              </a:spcBef>
              <a:buFont typeface="Wingdings" panose="05000000000000000000" pitchFamily="2" charset="2"/>
              <a:buChar char="§"/>
            </a:pPr>
            <a:r>
              <a:rPr lang="en-US" dirty="0" smtClean="0"/>
              <a:t>Are </a:t>
            </a:r>
            <a:r>
              <a:rPr lang="en-US" dirty="0"/>
              <a:t>there bus stops nearby or are taxis available in the area? </a:t>
            </a:r>
          </a:p>
          <a:p>
            <a:pPr lvl="1">
              <a:spcBef>
                <a:spcPts val="0"/>
              </a:spcBef>
              <a:buFont typeface="Wingdings" panose="05000000000000000000" pitchFamily="2" charset="2"/>
              <a:buChar char="§"/>
            </a:pPr>
            <a:r>
              <a:rPr lang="en-US" dirty="0" smtClean="0"/>
              <a:t>Is </a:t>
            </a:r>
            <a:r>
              <a:rPr lang="en-US" dirty="0"/>
              <a:t>an accessible van available to transport individuals to appointments, shopping, etc.? </a:t>
            </a:r>
          </a:p>
          <a:p>
            <a:pPr lvl="1">
              <a:spcBef>
                <a:spcPts val="0"/>
              </a:spcBef>
              <a:buFont typeface="Wingdings" panose="05000000000000000000" pitchFamily="2" charset="2"/>
              <a:buChar char="§"/>
            </a:pPr>
            <a:r>
              <a:rPr lang="en-US" dirty="0" smtClean="0"/>
              <a:t>Are </a:t>
            </a:r>
            <a:r>
              <a:rPr lang="en-US" dirty="0"/>
              <a:t>bus and other public transportation schedules and telephone numbers posted in a convenient location? </a:t>
            </a:r>
          </a:p>
          <a:p>
            <a:pPr lvl="1">
              <a:spcBef>
                <a:spcPts val="0"/>
              </a:spcBef>
              <a:buFont typeface="Wingdings" panose="05000000000000000000" pitchFamily="2" charset="2"/>
              <a:buChar char="§"/>
            </a:pPr>
            <a:r>
              <a:rPr lang="en-US" dirty="0" smtClean="0"/>
              <a:t>Is </a:t>
            </a:r>
            <a:r>
              <a:rPr lang="en-US" dirty="0"/>
              <a:t>training in the use of public transportation facilitated? </a:t>
            </a:r>
          </a:p>
          <a:p>
            <a:pPr lvl="1">
              <a:spcBef>
                <a:spcPts val="0"/>
              </a:spcBef>
              <a:buFont typeface="Wingdings" panose="05000000000000000000" pitchFamily="2" charset="2"/>
              <a:buChar char="§"/>
            </a:pPr>
            <a:r>
              <a:rPr lang="en-US" dirty="0" smtClean="0"/>
              <a:t>Where </a:t>
            </a:r>
            <a:r>
              <a:rPr lang="en-US" dirty="0"/>
              <a:t>public transportation is limited, are other resources provided for the individual to access the broader </a:t>
            </a:r>
            <a:r>
              <a:rPr lang="en-US" dirty="0" smtClean="0"/>
              <a:t> community</a:t>
            </a:r>
            <a:r>
              <a:rPr lang="en-US" dirty="0"/>
              <a:t>? </a:t>
            </a:r>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21986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Home and Community-Based Services Settings Rule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Centers for Medicare and Medicaid Services issued the </a:t>
            </a:r>
            <a:r>
              <a:rPr lang="en-US" sz="2400" dirty="0" smtClean="0"/>
              <a:t>HCBS Settings Final </a:t>
            </a:r>
            <a:r>
              <a:rPr lang="en-US" sz="2400" dirty="0"/>
              <a:t>rule on </a:t>
            </a:r>
            <a:r>
              <a:rPr lang="en-US" sz="2400" b="1" dirty="0"/>
              <a:t>March 17, </a:t>
            </a:r>
            <a:r>
              <a:rPr lang="en-US" sz="2400" b="1" dirty="0" smtClean="0"/>
              <a:t>2014.</a:t>
            </a:r>
          </a:p>
          <a:p>
            <a:pPr>
              <a:buFont typeface="Wingdings" panose="05000000000000000000" pitchFamily="2" charset="2"/>
              <a:buChar char="Ø"/>
            </a:pPr>
            <a:r>
              <a:rPr lang="en-US" sz="2400" dirty="0" smtClean="0"/>
              <a:t>Initially all states were given 5 years to come into compliance.  However, a couple of extensions have been given to states.  The last having been during the pandemic.</a:t>
            </a:r>
            <a:endParaRPr lang="en-US" sz="2400" dirty="0"/>
          </a:p>
          <a:p>
            <a:pPr>
              <a:buFont typeface="Wingdings" panose="05000000000000000000" pitchFamily="2" charset="2"/>
              <a:buChar char="Ø"/>
            </a:pPr>
            <a:r>
              <a:rPr lang="en-US" sz="2400" dirty="0" smtClean="0"/>
              <a:t>All states must be in full compliance by </a:t>
            </a:r>
            <a:r>
              <a:rPr lang="en-US" sz="2400" b="1" dirty="0"/>
              <a:t>March 17, </a:t>
            </a:r>
            <a:r>
              <a:rPr lang="en-US" sz="2400" b="1" dirty="0" smtClean="0"/>
              <a:t>2023.</a:t>
            </a:r>
            <a:endParaRPr lang="en-US" sz="2400" b="1" dirty="0"/>
          </a:p>
          <a:p>
            <a:pPr>
              <a:buFont typeface="Wingdings" panose="05000000000000000000" pitchFamily="2" charset="2"/>
              <a:buChar char="Ø"/>
            </a:pPr>
            <a:r>
              <a:rPr lang="en-US" sz="2400" b="1" dirty="0" smtClean="0"/>
              <a:t>Louisiana continues to work towards full compliance.</a:t>
            </a:r>
            <a:endParaRPr lang="en-US" sz="2400" b="1"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552686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lstStyle/>
          <a:p>
            <a:pPr marL="0" indent="0">
              <a:buNone/>
            </a:pPr>
            <a:r>
              <a:rPr lang="en-US" sz="1600" b="1" dirty="0"/>
              <a:t>The individual is employed or active in the community outside of the setting. </a:t>
            </a:r>
            <a:endParaRPr lang="en-US" sz="1600" dirty="0"/>
          </a:p>
          <a:p>
            <a:pPr lvl="1">
              <a:spcBef>
                <a:spcPts val="0"/>
              </a:spcBef>
              <a:buFont typeface="Wingdings" panose="05000000000000000000" pitchFamily="2" charset="2"/>
              <a:buChar char="§"/>
            </a:pPr>
            <a:r>
              <a:rPr lang="en-US" dirty="0"/>
              <a:t>Does the individual work in an integrated community setting? </a:t>
            </a:r>
          </a:p>
          <a:p>
            <a:pPr lvl="1">
              <a:spcBef>
                <a:spcPts val="0"/>
              </a:spcBef>
              <a:buFont typeface="Wingdings" panose="05000000000000000000" pitchFamily="2" charset="2"/>
              <a:buChar char="§"/>
            </a:pPr>
            <a:r>
              <a:rPr lang="en-US" dirty="0"/>
              <a:t>If the individual would like to work, is there activity that ensures the option is pursued? </a:t>
            </a:r>
          </a:p>
          <a:p>
            <a:pPr lvl="1">
              <a:spcBef>
                <a:spcPts val="0"/>
              </a:spcBef>
              <a:buFont typeface="Wingdings" panose="05000000000000000000" pitchFamily="2" charset="2"/>
              <a:buChar char="§"/>
            </a:pPr>
            <a:r>
              <a:rPr lang="en-US" dirty="0"/>
              <a:t>Does the individual participate regularly in meaningful non-work activities in integrated community settings for the period of time desired by the individual? </a:t>
            </a:r>
          </a:p>
          <a:p>
            <a:endParaRPr lang="en-US"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30485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a:t>The individual participates in unscheduled and scheduled community activities in the same manner as individuals not receiving Medicaid HCBS services. </a:t>
            </a:r>
            <a:endParaRPr lang="en-US" sz="1600" dirty="0"/>
          </a:p>
          <a:p>
            <a:pPr lvl="1">
              <a:lnSpc>
                <a:spcPct val="120000"/>
              </a:lnSpc>
              <a:spcBef>
                <a:spcPts val="0"/>
              </a:spcBef>
              <a:buFont typeface="Wingdings" panose="05000000000000000000" pitchFamily="2" charset="2"/>
              <a:buChar char="§"/>
            </a:pPr>
            <a:r>
              <a:rPr lang="en-US" sz="1400" dirty="0"/>
              <a:t>Does the individual regularly access the community and is s/he able to describe how s/he accesses the community, who assists in facilitating the activity and where s/he goes? </a:t>
            </a:r>
          </a:p>
          <a:p>
            <a:pPr lvl="1">
              <a:lnSpc>
                <a:spcPct val="120000"/>
              </a:lnSpc>
              <a:spcBef>
                <a:spcPts val="0"/>
              </a:spcBef>
              <a:buFont typeface="Wingdings" panose="05000000000000000000" pitchFamily="2" charset="2"/>
              <a:buChar char="§"/>
            </a:pPr>
            <a:r>
              <a:rPr lang="en-US" sz="1400" dirty="0"/>
              <a:t>Is the individual aware of or does s/he have access to materials to become aware of activities occurring outside of the setting? </a:t>
            </a:r>
          </a:p>
          <a:p>
            <a:pPr lvl="1">
              <a:lnSpc>
                <a:spcPct val="120000"/>
              </a:lnSpc>
              <a:spcBef>
                <a:spcPts val="0"/>
              </a:spcBef>
              <a:buFont typeface="Wingdings" panose="05000000000000000000" pitchFamily="2" charset="2"/>
              <a:buChar char="§"/>
            </a:pPr>
            <a:r>
              <a:rPr lang="en-US" sz="1400" dirty="0"/>
              <a:t>Does the individual shop, attend religious services, schedule appointments, have lunch with family and friends, etc., in the community, as the individual chooses? </a:t>
            </a:r>
          </a:p>
          <a:p>
            <a:pPr lvl="1">
              <a:lnSpc>
                <a:spcPct val="120000"/>
              </a:lnSpc>
              <a:spcBef>
                <a:spcPts val="0"/>
              </a:spcBef>
              <a:buFont typeface="Wingdings" panose="05000000000000000000" pitchFamily="2" charset="2"/>
              <a:buChar char="§"/>
            </a:pPr>
            <a:r>
              <a:rPr lang="en-US" sz="1400" dirty="0"/>
              <a:t>Does the individual come and go at any time? </a:t>
            </a:r>
          </a:p>
          <a:p>
            <a:pPr lvl="1">
              <a:lnSpc>
                <a:spcPct val="120000"/>
              </a:lnSpc>
              <a:spcBef>
                <a:spcPts val="0"/>
              </a:spcBef>
              <a:buFont typeface="Wingdings" panose="05000000000000000000" pitchFamily="2" charset="2"/>
              <a:buChar char="§"/>
            </a:pPr>
            <a:r>
              <a:rPr lang="en-US" sz="1400" dirty="0"/>
              <a:t>Does the individual talk about activities occurring outside of the setting? </a:t>
            </a:r>
          </a:p>
          <a:p>
            <a:pPr marL="228600" lvl="1" indent="0">
              <a:lnSpc>
                <a:spcPct val="120000"/>
              </a:lnSpc>
              <a:spcBef>
                <a:spcPts val="0"/>
              </a:spcBef>
              <a:buNone/>
            </a:pPr>
            <a:endParaRPr lang="en-US" sz="1400" dirty="0"/>
          </a:p>
          <a:p>
            <a:pPr marL="0" indent="0">
              <a:spcBef>
                <a:spcPts val="0"/>
              </a:spcBef>
              <a:buNone/>
            </a:pPr>
            <a:endParaRPr lang="en-US" sz="1600"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4272719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lstStyle/>
          <a:p>
            <a:pPr marL="0" indent="0">
              <a:buNone/>
            </a:pPr>
            <a:r>
              <a:rPr lang="en-US" b="1" dirty="0"/>
              <a:t>The individual chooses and controls a schedule that meets his/her wishes in accordance with a person-centered plan. </a:t>
            </a:r>
            <a:endParaRPr lang="en-US" dirty="0"/>
          </a:p>
          <a:p>
            <a:pPr lvl="1">
              <a:lnSpc>
                <a:spcPct val="110000"/>
              </a:lnSpc>
              <a:spcBef>
                <a:spcPts val="0"/>
              </a:spcBef>
              <a:buFont typeface="Wingdings" panose="05000000000000000000" pitchFamily="2" charset="2"/>
              <a:buChar char="§"/>
            </a:pPr>
            <a:r>
              <a:rPr lang="en-US" dirty="0"/>
              <a:t>How is it made clear that the individual is not required to adhere to a set schedule for waking, bathing, eating, exercising, activities, etc.? </a:t>
            </a:r>
          </a:p>
          <a:p>
            <a:pPr lvl="1">
              <a:lnSpc>
                <a:spcPct val="110000"/>
              </a:lnSpc>
              <a:spcBef>
                <a:spcPts val="0"/>
              </a:spcBef>
              <a:buFont typeface="Wingdings" panose="05000000000000000000" pitchFamily="2" charset="2"/>
              <a:buChar char="§"/>
            </a:pPr>
            <a:r>
              <a:rPr lang="en-US" dirty="0"/>
              <a:t>Does the individual’s schedule vary from others in the same setting? </a:t>
            </a:r>
          </a:p>
          <a:p>
            <a:pPr lvl="1">
              <a:lnSpc>
                <a:spcPct val="110000"/>
              </a:lnSpc>
              <a:spcBef>
                <a:spcPts val="0"/>
              </a:spcBef>
              <a:buFont typeface="Wingdings" panose="05000000000000000000" pitchFamily="2" charset="2"/>
              <a:buChar char="§"/>
            </a:pPr>
            <a:r>
              <a:rPr lang="en-US" dirty="0"/>
              <a:t>Does the individual have access to such things as a television, radio, and leisure activities that interest him/her and can s/he schedule such activities at his/her convenience?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08057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lstStyle/>
          <a:p>
            <a:pPr marL="0" indent="0">
              <a:buNone/>
            </a:pPr>
            <a:r>
              <a:rPr lang="en-US" b="1" dirty="0"/>
              <a:t>The individual controls his/her personal resources. </a:t>
            </a:r>
            <a:endParaRPr lang="en-US" dirty="0"/>
          </a:p>
          <a:p>
            <a:pPr lvl="1">
              <a:lnSpc>
                <a:spcPct val="120000"/>
              </a:lnSpc>
              <a:spcBef>
                <a:spcPts val="0"/>
              </a:spcBef>
              <a:buFont typeface="Wingdings" panose="05000000000000000000" pitchFamily="2" charset="2"/>
              <a:buChar char="§"/>
            </a:pPr>
            <a:r>
              <a:rPr lang="en-US" dirty="0"/>
              <a:t>Does the individual have a checking or savings account or other means to control his/her funds? </a:t>
            </a:r>
          </a:p>
          <a:p>
            <a:pPr lvl="1">
              <a:lnSpc>
                <a:spcPct val="120000"/>
              </a:lnSpc>
              <a:spcBef>
                <a:spcPts val="0"/>
              </a:spcBef>
              <a:buFont typeface="Wingdings" panose="05000000000000000000" pitchFamily="2" charset="2"/>
              <a:buChar char="§"/>
            </a:pPr>
            <a:r>
              <a:rPr lang="en-US" dirty="0"/>
              <a:t>Does the individual have access to his/her funds? </a:t>
            </a:r>
          </a:p>
          <a:p>
            <a:pPr lvl="1">
              <a:lnSpc>
                <a:spcPct val="120000"/>
              </a:lnSpc>
              <a:spcBef>
                <a:spcPts val="0"/>
              </a:spcBef>
              <a:buFont typeface="Wingdings" panose="05000000000000000000" pitchFamily="2" charset="2"/>
              <a:buChar char="§"/>
            </a:pPr>
            <a:r>
              <a:rPr lang="en-US" dirty="0"/>
              <a:t>How is it made clear that the individual is not required to sign over his/her paychecks to the provider?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848123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individual chooses from whom they receive services and supports. </a:t>
            </a:r>
            <a:endParaRPr lang="en-US" dirty="0"/>
          </a:p>
          <a:p>
            <a:pPr lvl="1">
              <a:spcBef>
                <a:spcPts val="0"/>
              </a:spcBef>
              <a:buFont typeface="Wingdings" panose="05000000000000000000" pitchFamily="2" charset="2"/>
              <a:buChar char="§"/>
            </a:pPr>
            <a:r>
              <a:rPr lang="en-US" dirty="0" smtClean="0"/>
              <a:t>Can </a:t>
            </a:r>
            <a:r>
              <a:rPr lang="en-US" dirty="0"/>
              <a:t>the individual identify other providers who render the services s/he receives? </a:t>
            </a:r>
          </a:p>
          <a:p>
            <a:pPr lvl="1">
              <a:spcBef>
                <a:spcPts val="0"/>
              </a:spcBef>
              <a:buFont typeface="Wingdings" panose="05000000000000000000" pitchFamily="2" charset="2"/>
              <a:buChar char="§"/>
            </a:pPr>
            <a:r>
              <a:rPr lang="en-US" dirty="0" smtClean="0"/>
              <a:t>Does </a:t>
            </a:r>
            <a:r>
              <a:rPr lang="en-US" dirty="0"/>
              <a:t>the individual expresses satisfaction with the provider selected or has s/he asked for a meeting to discuss a </a:t>
            </a:r>
            <a:r>
              <a:rPr lang="en-US" dirty="0" smtClean="0"/>
              <a:t>change</a:t>
            </a:r>
            <a:r>
              <a:rPr lang="en-US" dirty="0"/>
              <a:t>? </a:t>
            </a:r>
          </a:p>
          <a:p>
            <a:pPr lvl="1">
              <a:spcBef>
                <a:spcPts val="0"/>
              </a:spcBef>
              <a:buFont typeface="Wingdings" panose="05000000000000000000" pitchFamily="2" charset="2"/>
              <a:buChar char="§"/>
            </a:pPr>
            <a:r>
              <a:rPr lang="en-US" dirty="0" smtClean="0"/>
              <a:t>Does </a:t>
            </a:r>
            <a:r>
              <a:rPr lang="en-US" dirty="0"/>
              <a:t>the individual know how and to whom to make a request for a new provider? </a:t>
            </a:r>
            <a:endParaRPr lang="en-US" dirty="0" smtClean="0"/>
          </a:p>
          <a:p>
            <a:pPr marL="228600" lvl="1" indent="0">
              <a:spcBef>
                <a:spcPts val="0"/>
              </a:spcBef>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4128861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Staff </a:t>
            </a:r>
            <a:r>
              <a:rPr lang="en-US" b="1" dirty="0"/>
              <a:t>communicates with individuals in a dignified manner. </a:t>
            </a:r>
            <a:endParaRPr lang="en-US" dirty="0"/>
          </a:p>
          <a:p>
            <a:pPr lvl="1">
              <a:lnSpc>
                <a:spcPct val="110000"/>
              </a:lnSpc>
              <a:spcBef>
                <a:spcPts val="0"/>
              </a:spcBef>
              <a:buFont typeface="Wingdings" panose="05000000000000000000" pitchFamily="2" charset="2"/>
              <a:buChar char="§"/>
            </a:pPr>
            <a:r>
              <a:rPr lang="en-US" dirty="0" smtClean="0"/>
              <a:t>Do </a:t>
            </a:r>
            <a:r>
              <a:rPr lang="en-US" dirty="0"/>
              <a:t>individuals greet and chat with staff? </a:t>
            </a:r>
          </a:p>
          <a:p>
            <a:pPr lvl="1">
              <a:lnSpc>
                <a:spcPct val="110000"/>
              </a:lnSpc>
              <a:spcBef>
                <a:spcPts val="0"/>
              </a:spcBef>
              <a:buFont typeface="Wingdings" panose="05000000000000000000" pitchFamily="2" charset="2"/>
              <a:buChar char="§"/>
            </a:pPr>
            <a:r>
              <a:rPr lang="en-US" dirty="0" smtClean="0"/>
              <a:t>Do </a:t>
            </a:r>
            <a:r>
              <a:rPr lang="en-US" dirty="0"/>
              <a:t>staff converse with individuals in the setting while providing assistance and during the regular course of daily activities? </a:t>
            </a:r>
          </a:p>
          <a:p>
            <a:pPr lvl="1">
              <a:lnSpc>
                <a:spcPct val="110000"/>
              </a:lnSpc>
              <a:spcBef>
                <a:spcPts val="0"/>
              </a:spcBef>
              <a:buFont typeface="Wingdings" panose="05000000000000000000" pitchFamily="2" charset="2"/>
              <a:buChar char="§"/>
            </a:pPr>
            <a:r>
              <a:rPr lang="en-US" dirty="0" smtClean="0"/>
              <a:t>Does </a:t>
            </a:r>
            <a:r>
              <a:rPr lang="en-US" dirty="0"/>
              <a:t>staff talk to other staff about an individual(s) as if the individual was not present or within earshot of other persons living in the setting? </a:t>
            </a:r>
          </a:p>
          <a:p>
            <a:pPr lvl="1">
              <a:lnSpc>
                <a:spcPct val="110000"/>
              </a:lnSpc>
              <a:spcBef>
                <a:spcPts val="0"/>
              </a:spcBef>
              <a:buFont typeface="Wingdings" panose="05000000000000000000" pitchFamily="2" charset="2"/>
              <a:buChar char="§"/>
            </a:pPr>
            <a:r>
              <a:rPr lang="en-US" dirty="0" smtClean="0"/>
              <a:t>Does </a:t>
            </a:r>
            <a:r>
              <a:rPr lang="en-US" dirty="0"/>
              <a:t>staff address individuals in the manner in which the person would like to be addressed as opposed to routinely addressing individuals as ‘hon’ or ‘sweetie’? </a:t>
            </a:r>
          </a:p>
          <a:p>
            <a:pPr marL="228600" lvl="1" indent="0">
              <a:spcBef>
                <a:spcPts val="0"/>
              </a:spcBef>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889948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individual’s right to dignity and privacy is respected. </a:t>
            </a:r>
            <a:endParaRPr lang="en-US" dirty="0"/>
          </a:p>
          <a:p>
            <a:pPr lvl="1">
              <a:lnSpc>
                <a:spcPct val="110000"/>
              </a:lnSpc>
              <a:spcBef>
                <a:spcPts val="0"/>
              </a:spcBef>
              <a:buFont typeface="Wingdings" panose="05000000000000000000" pitchFamily="2" charset="2"/>
              <a:buChar char="§"/>
            </a:pPr>
            <a:r>
              <a:rPr lang="en-US" dirty="0" smtClean="0"/>
              <a:t>Is </a:t>
            </a:r>
            <a:r>
              <a:rPr lang="en-US" dirty="0"/>
              <a:t>health information about individuals kept private? </a:t>
            </a:r>
          </a:p>
          <a:p>
            <a:pPr lvl="1">
              <a:lnSpc>
                <a:spcPct val="110000"/>
              </a:lnSpc>
              <a:spcBef>
                <a:spcPts val="0"/>
              </a:spcBef>
              <a:buFont typeface="Wingdings" panose="05000000000000000000" pitchFamily="2" charset="2"/>
              <a:buChar char="§"/>
            </a:pPr>
            <a:r>
              <a:rPr lang="en-US" dirty="0" smtClean="0"/>
              <a:t>Are </a:t>
            </a:r>
            <a:r>
              <a:rPr lang="en-US" dirty="0"/>
              <a:t>schedules of individuals for PT, OT, medications, restricted diet, etc., posted in a general open area for all to view? </a:t>
            </a:r>
          </a:p>
          <a:p>
            <a:pPr lvl="1">
              <a:lnSpc>
                <a:spcPct val="110000"/>
              </a:lnSpc>
              <a:spcBef>
                <a:spcPts val="0"/>
              </a:spcBef>
              <a:buFont typeface="Wingdings" panose="05000000000000000000" pitchFamily="2" charset="2"/>
              <a:buChar char="§"/>
            </a:pPr>
            <a:r>
              <a:rPr lang="en-US" dirty="0" smtClean="0"/>
              <a:t>Are </a:t>
            </a:r>
            <a:r>
              <a:rPr lang="en-US" dirty="0"/>
              <a:t>individuals, who need assistance with grooming, groomed as they desire? </a:t>
            </a:r>
          </a:p>
          <a:p>
            <a:pPr lvl="1">
              <a:lnSpc>
                <a:spcPct val="110000"/>
              </a:lnSpc>
              <a:spcBef>
                <a:spcPts val="0"/>
              </a:spcBef>
              <a:buFont typeface="Wingdings" panose="05000000000000000000" pitchFamily="2" charset="2"/>
              <a:buChar char="§"/>
            </a:pPr>
            <a:r>
              <a:rPr lang="en-US" dirty="0" smtClean="0"/>
              <a:t>Are </a:t>
            </a:r>
            <a:r>
              <a:rPr lang="en-US" dirty="0"/>
              <a:t>individuals’ nails trimmed and clean? </a:t>
            </a:r>
          </a:p>
          <a:p>
            <a:pPr marL="0" indent="0">
              <a:buNone/>
            </a:pPr>
            <a:r>
              <a:rPr lang="en-US" b="1" dirty="0" smtClean="0"/>
              <a:t>Individuals </a:t>
            </a:r>
            <a:r>
              <a:rPr lang="en-US" b="1" dirty="0"/>
              <a:t>who need assistance to dress are dressed in their own clothes appropriate to the time of day and individual preferences. </a:t>
            </a:r>
            <a:endParaRPr lang="en-US" dirty="0"/>
          </a:p>
          <a:p>
            <a:pPr lvl="1">
              <a:spcBef>
                <a:spcPts val="0"/>
              </a:spcBef>
              <a:buFont typeface="Wingdings" panose="05000000000000000000" pitchFamily="2" charset="2"/>
              <a:buChar char="§"/>
            </a:pPr>
            <a:r>
              <a:rPr lang="en-US" dirty="0" smtClean="0"/>
              <a:t>Are </a:t>
            </a:r>
            <a:r>
              <a:rPr lang="en-US" dirty="0"/>
              <a:t>individuals wearing bathrobes all day long? </a:t>
            </a:r>
          </a:p>
          <a:p>
            <a:pPr lvl="1">
              <a:spcBef>
                <a:spcPts val="0"/>
              </a:spcBef>
              <a:buFont typeface="Wingdings" panose="05000000000000000000" pitchFamily="2" charset="2"/>
              <a:buChar char="§"/>
            </a:pPr>
            <a:r>
              <a:rPr lang="en-US" dirty="0" smtClean="0"/>
              <a:t>Are </a:t>
            </a:r>
            <a:r>
              <a:rPr lang="en-US" dirty="0"/>
              <a:t>individuals dressed in clothes that fit, are clean, and are appropriate for the time of day, weather, and preferences? </a:t>
            </a:r>
          </a:p>
          <a:p>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355303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a:xfrm>
            <a:off x="675745" y="2289985"/>
            <a:ext cx="10688498" cy="3880773"/>
          </a:xfrm>
        </p:spPr>
        <p:txBody>
          <a:bodyPr>
            <a:normAutofit/>
          </a:bodyPr>
          <a:lstStyle/>
          <a:p>
            <a:pPr marL="0" indent="0">
              <a:buNone/>
            </a:pPr>
            <a:r>
              <a:rPr lang="en-US" b="1" dirty="0" smtClean="0"/>
              <a:t>Individual </a:t>
            </a:r>
            <a:r>
              <a:rPr lang="en-US" b="1" dirty="0"/>
              <a:t>choices are incorporated into the services and supports received. </a:t>
            </a:r>
            <a:endParaRPr lang="en-US" dirty="0"/>
          </a:p>
          <a:p>
            <a:pPr lvl="1">
              <a:lnSpc>
                <a:spcPct val="110000"/>
              </a:lnSpc>
              <a:spcBef>
                <a:spcPts val="0"/>
              </a:spcBef>
              <a:buFont typeface="Wingdings" panose="05000000000000000000" pitchFamily="2" charset="2"/>
              <a:buChar char="§"/>
            </a:pPr>
            <a:r>
              <a:rPr lang="en-US" dirty="0" smtClean="0"/>
              <a:t>Do </a:t>
            </a:r>
            <a:r>
              <a:rPr lang="en-US" dirty="0"/>
              <a:t>Staff ask the individual about her/his needs and preferences? </a:t>
            </a:r>
          </a:p>
          <a:p>
            <a:pPr lvl="1">
              <a:lnSpc>
                <a:spcPct val="110000"/>
              </a:lnSpc>
              <a:spcBef>
                <a:spcPts val="0"/>
              </a:spcBef>
              <a:buFont typeface="Wingdings" panose="05000000000000000000" pitchFamily="2" charset="2"/>
              <a:buChar char="§"/>
            </a:pPr>
            <a:r>
              <a:rPr lang="en-US" dirty="0" smtClean="0"/>
              <a:t>Are </a:t>
            </a:r>
            <a:r>
              <a:rPr lang="en-US" dirty="0"/>
              <a:t>individuals aware of how to make a service request? </a:t>
            </a:r>
          </a:p>
          <a:p>
            <a:pPr lvl="1">
              <a:lnSpc>
                <a:spcPct val="110000"/>
              </a:lnSpc>
              <a:spcBef>
                <a:spcPts val="0"/>
              </a:spcBef>
              <a:buFont typeface="Wingdings" panose="05000000000000000000" pitchFamily="2" charset="2"/>
              <a:buChar char="§"/>
            </a:pPr>
            <a:r>
              <a:rPr lang="en-US" dirty="0" smtClean="0"/>
              <a:t>Does </a:t>
            </a:r>
            <a:r>
              <a:rPr lang="en-US" dirty="0"/>
              <a:t>the individual express satisfaction with the services being received? </a:t>
            </a:r>
          </a:p>
          <a:p>
            <a:pPr lvl="1">
              <a:lnSpc>
                <a:spcPct val="110000"/>
              </a:lnSpc>
              <a:spcBef>
                <a:spcPts val="0"/>
              </a:spcBef>
              <a:buFont typeface="Wingdings" panose="05000000000000000000" pitchFamily="2" charset="2"/>
              <a:buChar char="§"/>
            </a:pPr>
            <a:r>
              <a:rPr lang="en-US" dirty="0" smtClean="0"/>
              <a:t>Are </a:t>
            </a:r>
            <a:r>
              <a:rPr lang="en-US" dirty="0"/>
              <a:t>requests for services and supports accommodated as opposed to ignored or denied? </a:t>
            </a:r>
          </a:p>
          <a:p>
            <a:pPr lvl="1">
              <a:lnSpc>
                <a:spcPct val="110000"/>
              </a:lnSpc>
              <a:spcBef>
                <a:spcPts val="0"/>
              </a:spcBef>
              <a:buFont typeface="Wingdings" panose="05000000000000000000" pitchFamily="2" charset="2"/>
              <a:buChar char="§"/>
            </a:pPr>
            <a:r>
              <a:rPr lang="en-US" dirty="0" smtClean="0"/>
              <a:t>Is </a:t>
            </a:r>
            <a:r>
              <a:rPr lang="en-US" dirty="0"/>
              <a:t>individual choice facilitated in a manner that leaves the individual feeling empowered to make decisions? </a:t>
            </a:r>
          </a:p>
          <a:p>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684621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r>
              <a:rPr lang="en-US" b="1"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individual has access to make private telephone calls/text/email at the individual’s preference and convenience. </a:t>
            </a:r>
            <a:endParaRPr lang="en-US" dirty="0"/>
          </a:p>
          <a:p>
            <a:pPr lvl="1">
              <a:spcBef>
                <a:spcPts val="0"/>
              </a:spcBef>
              <a:buFont typeface="Wingdings" panose="05000000000000000000" pitchFamily="2" charset="2"/>
              <a:buChar char="§"/>
            </a:pPr>
            <a:r>
              <a:rPr lang="en-US" dirty="0" smtClean="0"/>
              <a:t>Does </a:t>
            </a:r>
            <a:r>
              <a:rPr lang="en-US" dirty="0"/>
              <a:t>the individual have a private cell phone, computer or other personal communication device or have access to a telephone or other technology device to use for personal communication in private at any time? </a:t>
            </a:r>
          </a:p>
          <a:p>
            <a:pPr lvl="1">
              <a:spcBef>
                <a:spcPts val="0"/>
              </a:spcBef>
              <a:buFont typeface="Wingdings" panose="05000000000000000000" pitchFamily="2" charset="2"/>
              <a:buChar char="§"/>
            </a:pPr>
            <a:r>
              <a:rPr lang="en-US" dirty="0" smtClean="0"/>
              <a:t>Is </a:t>
            </a:r>
            <a:r>
              <a:rPr lang="en-US" dirty="0"/>
              <a:t>the telephone or other technology device in a location that has space around it to ensure privacy? </a:t>
            </a:r>
          </a:p>
          <a:p>
            <a:pPr lvl="1">
              <a:spcBef>
                <a:spcPts val="0"/>
              </a:spcBef>
              <a:buFont typeface="Wingdings" panose="05000000000000000000" pitchFamily="2" charset="2"/>
              <a:buChar char="§"/>
            </a:pPr>
            <a:r>
              <a:rPr lang="en-US" dirty="0" smtClean="0"/>
              <a:t>Do </a:t>
            </a:r>
            <a:r>
              <a:rPr lang="en-US" dirty="0"/>
              <a:t>individuals’ rooms have a telephone jack, WI-FI or ETHERNET jack? </a:t>
            </a:r>
          </a:p>
          <a:p>
            <a:pPr marL="0" indent="0">
              <a:buNone/>
            </a:pPr>
            <a:r>
              <a:rPr lang="en-US" b="1" dirty="0" smtClean="0"/>
              <a:t>Individuals </a:t>
            </a:r>
            <a:r>
              <a:rPr lang="en-US" b="1" dirty="0"/>
              <a:t>are free from coercion. </a:t>
            </a:r>
            <a:endParaRPr lang="en-US" dirty="0"/>
          </a:p>
          <a:p>
            <a:pPr lvl="1">
              <a:spcBef>
                <a:spcPts val="0"/>
              </a:spcBef>
              <a:buFont typeface="Wingdings" panose="05000000000000000000" pitchFamily="2" charset="2"/>
              <a:buChar char="§"/>
            </a:pPr>
            <a:r>
              <a:rPr lang="en-US" dirty="0" smtClean="0"/>
              <a:t>Is </a:t>
            </a:r>
            <a:r>
              <a:rPr lang="en-US" dirty="0"/>
              <a:t>information about filing a complaint posted in an obvious location and in an understandable format? </a:t>
            </a:r>
          </a:p>
          <a:p>
            <a:pPr lvl="1">
              <a:spcBef>
                <a:spcPts val="0"/>
              </a:spcBef>
              <a:buFont typeface="Wingdings" panose="05000000000000000000" pitchFamily="2" charset="2"/>
              <a:buChar char="§"/>
            </a:pPr>
            <a:r>
              <a:rPr lang="en-US" dirty="0" smtClean="0"/>
              <a:t>Is </a:t>
            </a:r>
            <a:r>
              <a:rPr lang="en-US" dirty="0"/>
              <a:t>the individual comfortable discussing concerns? </a:t>
            </a:r>
          </a:p>
          <a:p>
            <a:pPr lvl="1">
              <a:spcBef>
                <a:spcPts val="0"/>
              </a:spcBef>
              <a:buFont typeface="Wingdings" panose="05000000000000000000" pitchFamily="2" charset="2"/>
              <a:buChar char="§"/>
            </a:pPr>
            <a:r>
              <a:rPr lang="en-US" dirty="0" smtClean="0"/>
              <a:t>Does </a:t>
            </a:r>
            <a:r>
              <a:rPr lang="en-US" dirty="0"/>
              <a:t>the individual know the person to contact or the process to make an anonymous complaint? </a:t>
            </a:r>
          </a:p>
          <a:p>
            <a:pPr lvl="1">
              <a:spcBef>
                <a:spcPts val="0"/>
              </a:spcBef>
              <a:buFont typeface="Wingdings" panose="05000000000000000000" pitchFamily="2" charset="2"/>
              <a:buChar char="§"/>
            </a:pPr>
            <a:r>
              <a:rPr lang="en-US" dirty="0" smtClean="0"/>
              <a:t>Can </a:t>
            </a:r>
            <a:r>
              <a:rPr lang="en-US" dirty="0"/>
              <a:t>the individual file an anonymous complaint? </a:t>
            </a:r>
          </a:p>
          <a:p>
            <a:pPr lvl="1">
              <a:spcBef>
                <a:spcPts val="0"/>
              </a:spcBef>
              <a:buFont typeface="Wingdings" panose="05000000000000000000" pitchFamily="2" charset="2"/>
              <a:buChar char="§"/>
            </a:pPr>
            <a:r>
              <a:rPr lang="en-US" dirty="0" smtClean="0"/>
              <a:t>Do </a:t>
            </a:r>
            <a:r>
              <a:rPr lang="en-US" dirty="0"/>
              <a:t>the individuals in the setting have different haircut/hairstyle and hair color?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011251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individual, or a person chosen by the individual, has an active role in the development and update of the individual’s person-centered plan. </a:t>
            </a:r>
            <a:endParaRPr lang="en-US" dirty="0"/>
          </a:p>
          <a:p>
            <a:pPr lvl="1">
              <a:spcBef>
                <a:spcPts val="0"/>
              </a:spcBef>
              <a:buFont typeface="Wingdings" panose="05000000000000000000" pitchFamily="2" charset="2"/>
              <a:buChar char="§"/>
            </a:pPr>
            <a:r>
              <a:rPr lang="en-US" dirty="0" smtClean="0"/>
              <a:t>Is/are </a:t>
            </a:r>
            <a:r>
              <a:rPr lang="en-US" dirty="0"/>
              <a:t>the individual/chosen representative(s) aware of how to schedule Person-Centered Planning meetings? </a:t>
            </a:r>
          </a:p>
          <a:p>
            <a:pPr lvl="1">
              <a:spcBef>
                <a:spcPts val="0"/>
              </a:spcBef>
              <a:buFont typeface="Wingdings" panose="05000000000000000000" pitchFamily="2" charset="2"/>
              <a:buChar char="§"/>
            </a:pPr>
            <a:r>
              <a:rPr lang="en-US" dirty="0" smtClean="0"/>
              <a:t>Can </a:t>
            </a:r>
            <a:r>
              <a:rPr lang="en-US" dirty="0"/>
              <a:t>the individual explain the process to develop and update his/her plan? </a:t>
            </a:r>
          </a:p>
          <a:p>
            <a:pPr lvl="1">
              <a:spcBef>
                <a:spcPts val="0"/>
              </a:spcBef>
              <a:buFont typeface="Wingdings" panose="05000000000000000000" pitchFamily="2" charset="2"/>
              <a:buChar char="§"/>
            </a:pPr>
            <a:r>
              <a:rPr lang="en-US" dirty="0" smtClean="0"/>
              <a:t>Was </a:t>
            </a:r>
            <a:r>
              <a:rPr lang="en-US" dirty="0"/>
              <a:t>the individual present during the last planning meeting? </a:t>
            </a:r>
          </a:p>
          <a:p>
            <a:pPr lvl="1">
              <a:spcBef>
                <a:spcPts val="0"/>
              </a:spcBef>
              <a:buFont typeface="Wingdings" panose="05000000000000000000" pitchFamily="2" charset="2"/>
              <a:buChar char="§"/>
            </a:pPr>
            <a:r>
              <a:rPr lang="en-US" dirty="0" smtClean="0"/>
              <a:t>Did/does </a:t>
            </a:r>
            <a:r>
              <a:rPr lang="en-US" dirty="0"/>
              <a:t>the planning meeting occur at a time and place convenient for the individual to attend?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34680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Home and Community-Based Services</a:t>
            </a:r>
            <a:endParaRPr lang="en-US" b="1" dirty="0"/>
          </a:p>
        </p:txBody>
      </p:sp>
      <p:sp>
        <p:nvSpPr>
          <p:cNvPr id="3" name="Content Placeholder 2"/>
          <p:cNvSpPr>
            <a:spLocks noGrp="1"/>
          </p:cNvSpPr>
          <p:nvPr>
            <p:ph idx="1"/>
          </p:nvPr>
        </p:nvSpPr>
        <p:spPr/>
        <p:txBody>
          <a:bodyPr>
            <a:normAutofit/>
          </a:bodyPr>
          <a:lstStyle/>
          <a:p>
            <a:r>
              <a:rPr lang="en-US" sz="2400" dirty="0" smtClean="0"/>
              <a:t>HCBS </a:t>
            </a:r>
            <a:r>
              <a:rPr lang="en-US" sz="2400" dirty="0"/>
              <a:t>provide opportunities for Medicaid beneficiaries to receive services in their own home or community rather </a:t>
            </a:r>
            <a:r>
              <a:rPr lang="en-US" sz="2400" dirty="0" smtClean="0"/>
              <a:t>than in institutions </a:t>
            </a:r>
            <a:r>
              <a:rPr lang="en-US" sz="2400" dirty="0"/>
              <a:t>or other isolated settings. </a:t>
            </a:r>
            <a:endParaRPr lang="en-US" sz="2400" dirty="0" smtClean="0"/>
          </a:p>
          <a:p>
            <a:r>
              <a:rPr lang="en-US" sz="2400" dirty="0" smtClean="0"/>
              <a:t>These services and supports serve </a:t>
            </a:r>
            <a:r>
              <a:rPr lang="en-US" sz="2400" dirty="0"/>
              <a:t>a variety of targeted populations groups, </a:t>
            </a:r>
            <a:r>
              <a:rPr lang="en-US" sz="2400" dirty="0" smtClean="0"/>
              <a:t>including people </a:t>
            </a:r>
            <a:r>
              <a:rPr lang="en-US" sz="2400" dirty="0"/>
              <a:t>with intellectual or developmental </a:t>
            </a:r>
            <a:r>
              <a:rPr lang="en-US" sz="2400" dirty="0" smtClean="0"/>
              <a:t>disabilities.</a:t>
            </a:r>
            <a:endParaRPr lang="en-US" sz="2400"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531058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setting does not isolate individuals from individuals not receiving Medicaid HCBS in the broader community. </a:t>
            </a:r>
            <a:endParaRPr lang="en-US" dirty="0"/>
          </a:p>
          <a:p>
            <a:pPr lvl="1">
              <a:spcBef>
                <a:spcPts val="0"/>
              </a:spcBef>
              <a:buFont typeface="Wingdings" panose="05000000000000000000" pitchFamily="2" charset="2"/>
              <a:buChar char="§"/>
            </a:pPr>
            <a:r>
              <a:rPr lang="en-US" dirty="0" smtClean="0"/>
              <a:t>Do </a:t>
            </a:r>
            <a:r>
              <a:rPr lang="en-US" dirty="0"/>
              <a:t>individuals receiving HCBS live/receive services in a different area of the setting separate from individuals not receiving Medicaid HCBS? </a:t>
            </a:r>
          </a:p>
          <a:p>
            <a:pPr lvl="1">
              <a:spcBef>
                <a:spcPts val="0"/>
              </a:spcBef>
              <a:buFont typeface="Wingdings" panose="05000000000000000000" pitchFamily="2" charset="2"/>
              <a:buChar char="§"/>
            </a:pPr>
            <a:r>
              <a:rPr lang="en-US" dirty="0" smtClean="0"/>
              <a:t>Is </a:t>
            </a:r>
            <a:r>
              <a:rPr lang="en-US" dirty="0"/>
              <a:t>the setting in the community among other private residences, retail businesses? </a:t>
            </a:r>
          </a:p>
          <a:p>
            <a:pPr lvl="1">
              <a:spcBef>
                <a:spcPts val="0"/>
              </a:spcBef>
              <a:buFont typeface="Wingdings" panose="05000000000000000000" pitchFamily="2" charset="2"/>
              <a:buChar char="§"/>
            </a:pPr>
            <a:r>
              <a:rPr lang="en-US" dirty="0" smtClean="0"/>
              <a:t>Is </a:t>
            </a:r>
            <a:r>
              <a:rPr lang="en-US" dirty="0"/>
              <a:t>the community traffic pattern consistent around the setting (e.g. individuals do not cross the street when passing to avoid the setting)? </a:t>
            </a:r>
          </a:p>
          <a:p>
            <a:pPr lvl="1">
              <a:spcBef>
                <a:spcPts val="0"/>
              </a:spcBef>
              <a:buFont typeface="Wingdings" panose="05000000000000000000" pitchFamily="2" charset="2"/>
              <a:buChar char="§"/>
            </a:pPr>
            <a:r>
              <a:rPr lang="en-US" dirty="0" smtClean="0"/>
              <a:t>Do </a:t>
            </a:r>
            <a:r>
              <a:rPr lang="en-US" dirty="0"/>
              <a:t>individuals on the street greet/acknowledge individuals receiving services when they encounter them? </a:t>
            </a:r>
          </a:p>
          <a:p>
            <a:pPr lvl="1">
              <a:spcBef>
                <a:spcPts val="0"/>
              </a:spcBef>
              <a:buFont typeface="Wingdings" panose="05000000000000000000" pitchFamily="2" charset="2"/>
              <a:buChar char="§"/>
            </a:pPr>
            <a:r>
              <a:rPr lang="en-US" dirty="0" smtClean="0"/>
              <a:t>Are </a:t>
            </a:r>
            <a:r>
              <a:rPr lang="en-US" dirty="0"/>
              <a:t>visitors present? </a:t>
            </a:r>
          </a:p>
          <a:p>
            <a:pPr lvl="1">
              <a:spcBef>
                <a:spcPts val="0"/>
              </a:spcBef>
              <a:buFont typeface="Wingdings" panose="05000000000000000000" pitchFamily="2" charset="2"/>
              <a:buChar char="§"/>
            </a:pPr>
            <a:r>
              <a:rPr lang="en-US" dirty="0" smtClean="0"/>
              <a:t>Are </a:t>
            </a:r>
            <a:r>
              <a:rPr lang="en-US" dirty="0"/>
              <a:t>visitors restricted to specified visiting hours? </a:t>
            </a:r>
          </a:p>
          <a:p>
            <a:pPr lvl="1">
              <a:spcBef>
                <a:spcPts val="0"/>
              </a:spcBef>
              <a:buFont typeface="Wingdings" panose="05000000000000000000" pitchFamily="2" charset="2"/>
              <a:buChar char="§"/>
            </a:pPr>
            <a:r>
              <a:rPr lang="en-US" dirty="0" smtClean="0"/>
              <a:t>Are </a:t>
            </a:r>
            <a:r>
              <a:rPr lang="en-US" dirty="0"/>
              <a:t>visiting hours posted? </a:t>
            </a:r>
          </a:p>
          <a:p>
            <a:pPr lvl="1">
              <a:spcBef>
                <a:spcPts val="0"/>
              </a:spcBef>
              <a:buFont typeface="Wingdings" panose="05000000000000000000" pitchFamily="2" charset="2"/>
              <a:buChar char="§"/>
            </a:pPr>
            <a:r>
              <a:rPr lang="en-US" dirty="0" smtClean="0"/>
              <a:t>Is </a:t>
            </a:r>
            <a:r>
              <a:rPr lang="en-US" dirty="0"/>
              <a:t>there evidence that visitors have been present at regular frequencies? </a:t>
            </a:r>
          </a:p>
          <a:p>
            <a:pPr lvl="1">
              <a:spcBef>
                <a:spcPts val="0"/>
              </a:spcBef>
              <a:buFont typeface="Wingdings" panose="05000000000000000000" pitchFamily="2" charset="2"/>
              <a:buChar char="§"/>
            </a:pPr>
            <a:r>
              <a:rPr lang="en-US" dirty="0" smtClean="0"/>
              <a:t>Are </a:t>
            </a:r>
            <a:r>
              <a:rPr lang="en-US" dirty="0"/>
              <a:t>there restricted visitor’s meeting area?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254377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State </a:t>
            </a:r>
            <a:r>
              <a:rPr lang="en-US" b="1" dirty="0"/>
              <a:t>laws, regulations, licensing requirements, or facility protocols or practices do not limit individuals’ choices.</a:t>
            </a:r>
            <a:endParaRPr lang="en-US" dirty="0"/>
          </a:p>
          <a:p>
            <a:pPr lvl="1">
              <a:spcBef>
                <a:spcPts val="0"/>
              </a:spcBef>
              <a:buFont typeface="Wingdings" panose="05000000000000000000" pitchFamily="2" charset="2"/>
              <a:buChar char="§"/>
            </a:pPr>
            <a:r>
              <a:rPr lang="en-US" dirty="0" smtClean="0"/>
              <a:t>Do </a:t>
            </a:r>
            <a:r>
              <a:rPr lang="en-US" dirty="0"/>
              <a:t>State regulations prohibit individuals’ access to food at any time? </a:t>
            </a:r>
          </a:p>
          <a:p>
            <a:pPr lvl="1">
              <a:spcBef>
                <a:spcPts val="0"/>
              </a:spcBef>
              <a:buFont typeface="Wingdings" panose="05000000000000000000" pitchFamily="2" charset="2"/>
              <a:buChar char="§"/>
            </a:pPr>
            <a:r>
              <a:rPr lang="en-US" dirty="0" smtClean="0"/>
              <a:t>Do </a:t>
            </a:r>
            <a:r>
              <a:rPr lang="en-US" dirty="0"/>
              <a:t>State laws require restrictions such as posted visiting hours or schedules? </a:t>
            </a:r>
          </a:p>
          <a:p>
            <a:pPr lvl="1">
              <a:spcBef>
                <a:spcPts val="0"/>
              </a:spcBef>
              <a:buFont typeface="Wingdings" panose="05000000000000000000" pitchFamily="2" charset="2"/>
              <a:buChar char="§"/>
            </a:pPr>
            <a:r>
              <a:rPr lang="en-US" dirty="0" smtClean="0"/>
              <a:t>Are </a:t>
            </a:r>
            <a:r>
              <a:rPr lang="en-US" dirty="0"/>
              <a:t>individuals prohibited from engaging in legal activities? </a:t>
            </a:r>
          </a:p>
          <a:p>
            <a:pPr marL="0" indent="0">
              <a:buNone/>
            </a:pPr>
            <a:endParaRPr lang="en-US" b="1" dirty="0" smtClean="0"/>
          </a:p>
          <a:p>
            <a:pPr marL="0" indent="0">
              <a:buNone/>
            </a:pPr>
            <a:r>
              <a:rPr lang="en-US" b="1" dirty="0" smtClean="0"/>
              <a:t>The </a:t>
            </a:r>
            <a:r>
              <a:rPr lang="en-US" b="1" dirty="0"/>
              <a:t>setting is an environment that supports individual comfort, independence and preferences. </a:t>
            </a:r>
            <a:endParaRPr lang="en-US" dirty="0"/>
          </a:p>
          <a:p>
            <a:pPr lvl="1">
              <a:spcBef>
                <a:spcPts val="0"/>
              </a:spcBef>
              <a:buFont typeface="Wingdings" panose="05000000000000000000" pitchFamily="2" charset="2"/>
              <a:buChar char="§"/>
            </a:pPr>
            <a:r>
              <a:rPr lang="en-US" dirty="0" smtClean="0"/>
              <a:t>Do </a:t>
            </a:r>
            <a:r>
              <a:rPr lang="en-US" dirty="0"/>
              <a:t>individuals have full access to typical facilities in a home such as a kitchen with cooking facilities, dining area, laundry, and comfortable seating in the shared areas? </a:t>
            </a:r>
          </a:p>
          <a:p>
            <a:pPr lvl="1">
              <a:spcBef>
                <a:spcPts val="0"/>
              </a:spcBef>
              <a:buFont typeface="Wingdings" panose="05000000000000000000" pitchFamily="2" charset="2"/>
              <a:buChar char="§"/>
            </a:pPr>
            <a:r>
              <a:rPr lang="en-US" dirty="0" smtClean="0"/>
              <a:t>Is </a:t>
            </a:r>
            <a:r>
              <a:rPr lang="en-US" dirty="0"/>
              <a:t>informal (written and oral) communication conducted in a language that the individual understands? </a:t>
            </a:r>
          </a:p>
          <a:p>
            <a:pPr lvl="1">
              <a:spcBef>
                <a:spcPts val="0"/>
              </a:spcBef>
              <a:buFont typeface="Wingdings" panose="05000000000000000000" pitchFamily="2" charset="2"/>
              <a:buChar char="§"/>
            </a:pPr>
            <a:r>
              <a:rPr lang="en-US" dirty="0" smtClean="0"/>
              <a:t>Is </a:t>
            </a:r>
            <a:r>
              <a:rPr lang="en-US" dirty="0"/>
              <a:t>assistance provided in private, as appropriate, when needed </a:t>
            </a:r>
          </a:p>
          <a:p>
            <a:pPr lvl="1">
              <a:spcBef>
                <a:spcPts val="0"/>
              </a:spcBef>
              <a:buFont typeface="Wingdings" panose="05000000000000000000" pitchFamily="2" charset="2"/>
              <a:buChar char="§"/>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661946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Exploratory Questions for All HCBS Settings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individual has unrestricted access in the setting. </a:t>
            </a:r>
            <a:endParaRPr lang="en-US" dirty="0"/>
          </a:p>
          <a:p>
            <a:pPr lvl="1">
              <a:spcBef>
                <a:spcPts val="0"/>
              </a:spcBef>
              <a:buFont typeface="Wingdings" panose="05000000000000000000" pitchFamily="2" charset="2"/>
              <a:buChar char="§"/>
            </a:pPr>
            <a:r>
              <a:rPr lang="en-US" dirty="0" smtClean="0"/>
              <a:t>Are </a:t>
            </a:r>
            <a:r>
              <a:rPr lang="en-US" dirty="0"/>
              <a:t>there gates, Velcro strips, locked doors, or other barriers preventing individuals’ entrance to or exit from certain areas of the setting? </a:t>
            </a:r>
          </a:p>
          <a:p>
            <a:pPr lvl="1">
              <a:spcBef>
                <a:spcPts val="0"/>
              </a:spcBef>
              <a:buFont typeface="Wingdings" panose="05000000000000000000" pitchFamily="2" charset="2"/>
              <a:buChar char="§"/>
            </a:pPr>
            <a:r>
              <a:rPr lang="en-US" dirty="0" smtClean="0"/>
              <a:t>Are </a:t>
            </a:r>
            <a:r>
              <a:rPr lang="en-US" dirty="0"/>
              <a:t>individuals receiving Medicaid Home and Community-Based services facilitated in accessing amenities such as a pool or gym used by others on-site? </a:t>
            </a:r>
          </a:p>
          <a:p>
            <a:pPr lvl="1">
              <a:spcBef>
                <a:spcPts val="0"/>
              </a:spcBef>
              <a:buFont typeface="Wingdings" panose="05000000000000000000" pitchFamily="2" charset="2"/>
              <a:buChar char="§"/>
            </a:pPr>
            <a:r>
              <a:rPr lang="en-US" dirty="0" smtClean="0"/>
              <a:t>Is </a:t>
            </a:r>
            <a:r>
              <a:rPr lang="en-US" dirty="0"/>
              <a:t>the setting physically accessible and there are no obstructions such as steps, lips in a doorway, narrow hallways, etc., limiting individuals’ mobility in the setting or if they are present are there environmental adaptations such as a stair lift or elevator to ameliorate the obstruction? </a:t>
            </a:r>
          </a:p>
          <a:p>
            <a:pPr marL="0" indent="0">
              <a:buNone/>
            </a:pPr>
            <a:r>
              <a:rPr lang="en-US" b="1" dirty="0" smtClean="0"/>
              <a:t>The </a:t>
            </a:r>
            <a:r>
              <a:rPr lang="en-US" b="1" dirty="0"/>
              <a:t>physical environment meets the needs of those individuals who require supports. </a:t>
            </a:r>
            <a:endParaRPr lang="en-US" dirty="0"/>
          </a:p>
          <a:p>
            <a:pPr lvl="1">
              <a:spcBef>
                <a:spcPts val="0"/>
              </a:spcBef>
              <a:buFont typeface="Wingdings" panose="05000000000000000000" pitchFamily="2" charset="2"/>
              <a:buChar char="§"/>
            </a:pPr>
            <a:r>
              <a:rPr lang="en-US" dirty="0" smtClean="0"/>
              <a:t>For </a:t>
            </a:r>
            <a:r>
              <a:rPr lang="en-US" dirty="0"/>
              <a:t>those individuals who need supports to move about the setting as they choose, are supports provided, such as grab bars, seats in the bathroom, ramps for wheel chairs, viable exits for emergencies, etc.? </a:t>
            </a:r>
          </a:p>
          <a:p>
            <a:pPr lvl="1">
              <a:spcBef>
                <a:spcPts val="0"/>
              </a:spcBef>
              <a:buFont typeface="Wingdings" panose="05000000000000000000" pitchFamily="2" charset="2"/>
              <a:buChar char="§"/>
            </a:pPr>
            <a:r>
              <a:rPr lang="en-US" dirty="0" smtClean="0"/>
              <a:t>Are </a:t>
            </a:r>
            <a:r>
              <a:rPr lang="en-US" dirty="0"/>
              <a:t>appliances accessible to individuals (e.g. the washer/dryer are front loading for individuals in wheelchairs)? </a:t>
            </a:r>
          </a:p>
          <a:p>
            <a:pPr lvl="1">
              <a:spcBef>
                <a:spcPts val="0"/>
              </a:spcBef>
              <a:buFont typeface="Wingdings" panose="05000000000000000000" pitchFamily="2" charset="2"/>
              <a:buChar char="§"/>
            </a:pPr>
            <a:r>
              <a:rPr lang="en-US" dirty="0" smtClean="0"/>
              <a:t>Are </a:t>
            </a:r>
            <a:r>
              <a:rPr lang="en-US" dirty="0"/>
              <a:t>tables and chairs at a convenient height and location so that individuals can access and use the furniture comfortably? </a:t>
            </a:r>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032279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Examples of Actions to Ensure Compliance</a:t>
            </a:r>
            <a:endParaRPr lang="en-US" b="1" dirty="0"/>
          </a:p>
        </p:txBody>
      </p:sp>
      <p:sp>
        <p:nvSpPr>
          <p:cNvPr id="3" name="Content Placeholder 2"/>
          <p:cNvSpPr>
            <a:spLocks noGrp="1"/>
          </p:cNvSpPr>
          <p:nvPr>
            <p:ph idx="1"/>
          </p:nvPr>
        </p:nvSpPr>
        <p:spPr/>
        <p:txBody>
          <a:bodyPr>
            <a:normAutofit fontScale="92500" lnSpcReduction="20000"/>
          </a:bodyPr>
          <a:lstStyle/>
          <a:p>
            <a:pPr lvl="0">
              <a:buFont typeface="Wingdings" panose="05000000000000000000" pitchFamily="2" charset="2"/>
              <a:buChar char="§"/>
            </a:pPr>
            <a:r>
              <a:rPr lang="en-US" dirty="0" smtClean="0"/>
              <a:t>Support the individual to participate in their desired </a:t>
            </a:r>
            <a:r>
              <a:rPr lang="en-US" dirty="0"/>
              <a:t>activities in the community based on </a:t>
            </a:r>
            <a:r>
              <a:rPr lang="en-US" dirty="0" smtClean="0"/>
              <a:t>their interests (i.e. joining a bowling league with </a:t>
            </a:r>
            <a:r>
              <a:rPr lang="en-US" dirty="0"/>
              <a:t>friends, </a:t>
            </a:r>
            <a:r>
              <a:rPr lang="en-US" dirty="0" smtClean="0"/>
              <a:t>participating in choir </a:t>
            </a:r>
            <a:r>
              <a:rPr lang="en-US" dirty="0"/>
              <a:t>practice, </a:t>
            </a:r>
            <a:r>
              <a:rPr lang="en-US" dirty="0" smtClean="0"/>
              <a:t>shopping with friends </a:t>
            </a:r>
            <a:r>
              <a:rPr lang="en-US" dirty="0"/>
              <a:t>etc</a:t>
            </a:r>
            <a:r>
              <a:rPr lang="en-US" dirty="0" smtClean="0"/>
              <a:t>.)</a:t>
            </a:r>
            <a:endParaRPr lang="en-US" dirty="0"/>
          </a:p>
          <a:p>
            <a:pPr lvl="0">
              <a:buFont typeface="Wingdings" panose="05000000000000000000" pitchFamily="2" charset="2"/>
              <a:buChar char="§"/>
            </a:pPr>
            <a:r>
              <a:rPr lang="en-US" dirty="0"/>
              <a:t>Assist the individual </a:t>
            </a:r>
            <a:r>
              <a:rPr lang="en-US" dirty="0" smtClean="0"/>
              <a:t>to find </a:t>
            </a:r>
            <a:r>
              <a:rPr lang="en-US" dirty="0"/>
              <a:t>community activities </a:t>
            </a:r>
            <a:r>
              <a:rPr lang="en-US" dirty="0" smtClean="0"/>
              <a:t>such </a:t>
            </a:r>
            <a:r>
              <a:rPr lang="en-US" dirty="0"/>
              <a:t>as volunteering at the animal shelter, </a:t>
            </a:r>
            <a:r>
              <a:rPr lang="en-US" dirty="0" smtClean="0"/>
              <a:t>church </a:t>
            </a:r>
            <a:r>
              <a:rPr lang="en-US" dirty="0"/>
              <a:t>or some other area of </a:t>
            </a:r>
            <a:r>
              <a:rPr lang="en-US" dirty="0" smtClean="0"/>
              <a:t>interest and support them in doing their volunteer work</a:t>
            </a:r>
            <a:endParaRPr lang="en-US" dirty="0"/>
          </a:p>
          <a:p>
            <a:pPr lvl="0">
              <a:buFont typeface="Wingdings" panose="05000000000000000000" pitchFamily="2" charset="2"/>
              <a:buChar char="§"/>
            </a:pPr>
            <a:r>
              <a:rPr lang="en-US" dirty="0"/>
              <a:t>Assist the </a:t>
            </a:r>
            <a:r>
              <a:rPr lang="en-US" dirty="0" smtClean="0"/>
              <a:t>individual to </a:t>
            </a:r>
            <a:r>
              <a:rPr lang="en-US" dirty="0"/>
              <a:t>locate community social clubs to be involved in such as a </a:t>
            </a:r>
            <a:r>
              <a:rPr lang="en-US" dirty="0" smtClean="0"/>
              <a:t>sports team, quilting </a:t>
            </a:r>
            <a:r>
              <a:rPr lang="en-US" dirty="0"/>
              <a:t>club, train club or some other </a:t>
            </a:r>
            <a:r>
              <a:rPr lang="en-US" dirty="0" smtClean="0"/>
              <a:t>area </a:t>
            </a:r>
            <a:r>
              <a:rPr lang="en-US" dirty="0"/>
              <a:t>of interest</a:t>
            </a:r>
          </a:p>
          <a:p>
            <a:pPr>
              <a:buFont typeface="Wingdings" panose="05000000000000000000" pitchFamily="2" charset="2"/>
              <a:buChar char="§"/>
            </a:pPr>
            <a:r>
              <a:rPr lang="en-US" dirty="0" smtClean="0"/>
              <a:t>Support  </a:t>
            </a:r>
            <a:r>
              <a:rPr lang="en-US" dirty="0"/>
              <a:t>the individual in exploring the community to find out what type of employment opportunities may exist in their community that they may be interested in </a:t>
            </a:r>
            <a:r>
              <a:rPr lang="en-US" dirty="0" smtClean="0"/>
              <a:t>doing </a:t>
            </a:r>
            <a:endParaRPr lang="en-US" dirty="0"/>
          </a:p>
          <a:p>
            <a:pPr lvl="0">
              <a:buFont typeface="Wingdings" panose="05000000000000000000" pitchFamily="2" charset="2"/>
              <a:buChar char="§"/>
            </a:pPr>
            <a:r>
              <a:rPr lang="en-US" dirty="0" smtClean="0"/>
              <a:t>Support </a:t>
            </a:r>
            <a:r>
              <a:rPr lang="en-US" dirty="0"/>
              <a:t>the individual in </a:t>
            </a:r>
            <a:r>
              <a:rPr lang="en-US" dirty="0" smtClean="0"/>
              <a:t>obtaining individual </a:t>
            </a:r>
            <a:r>
              <a:rPr lang="en-US" dirty="0"/>
              <a:t>employment such as :</a:t>
            </a:r>
          </a:p>
          <a:p>
            <a:pPr lvl="1">
              <a:buFont typeface="Courier New" panose="02070309020205020404" pitchFamily="49" charset="0"/>
              <a:buChar char="o"/>
            </a:pPr>
            <a:r>
              <a:rPr lang="en-US" dirty="0" smtClean="0"/>
              <a:t>Getting the person </a:t>
            </a:r>
            <a:r>
              <a:rPr lang="en-US" dirty="0"/>
              <a:t>to and from job interviews, appointments with LRS and/or benefits planning meetings</a:t>
            </a:r>
          </a:p>
          <a:p>
            <a:pPr lvl="0">
              <a:buFont typeface="Wingdings" panose="05000000000000000000" pitchFamily="2" charset="2"/>
              <a:buChar char="§"/>
            </a:pPr>
            <a:r>
              <a:rPr lang="en-US" dirty="0"/>
              <a:t>Assist individuals in getting to and from an individual job in the community</a:t>
            </a:r>
          </a:p>
          <a:p>
            <a:pPr lvl="0">
              <a:buFont typeface="Wingdings" panose="05000000000000000000" pitchFamily="2" charset="2"/>
              <a:buChar char="§"/>
            </a:pPr>
            <a:r>
              <a:rPr lang="en-US" dirty="0"/>
              <a:t>Provide the individual </a:t>
            </a:r>
            <a:r>
              <a:rPr lang="en-US" dirty="0" smtClean="0"/>
              <a:t>supports on their community </a:t>
            </a:r>
            <a:r>
              <a:rPr lang="en-US" dirty="0"/>
              <a:t>job </a:t>
            </a:r>
            <a:r>
              <a:rPr lang="en-US" dirty="0" smtClean="0"/>
              <a:t>such as assisting them to get ready for work, support during their lunch time, assisting them to check in and get settled at their work station and transporting them to/from their job.</a:t>
            </a:r>
            <a:endParaRPr lang="en-US"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4069518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Examples of Actions to Ensure Compliance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Support the individual in advocating for themselves such </a:t>
            </a:r>
            <a:r>
              <a:rPr lang="en-US" dirty="0" smtClean="0"/>
              <a:t>as getting the individual connected to a People First group and support them to attend meetings</a:t>
            </a:r>
            <a:endParaRPr lang="en-US" dirty="0"/>
          </a:p>
          <a:p>
            <a:pPr>
              <a:buFont typeface="Wingdings" panose="05000000000000000000" pitchFamily="2" charset="2"/>
              <a:buChar char="§"/>
            </a:pPr>
            <a:r>
              <a:rPr lang="en-US" dirty="0"/>
              <a:t>Support the individual in appropriate communication – such as creating picture cards or through their </a:t>
            </a:r>
            <a:r>
              <a:rPr lang="en-US" dirty="0" smtClean="0"/>
              <a:t>phones/tablets or even sign language.</a:t>
            </a:r>
            <a:endParaRPr lang="en-US" dirty="0"/>
          </a:p>
          <a:p>
            <a:pPr>
              <a:buFont typeface="Wingdings" panose="05000000000000000000" pitchFamily="2" charset="2"/>
              <a:buChar char="§"/>
            </a:pPr>
            <a:r>
              <a:rPr lang="en-US" dirty="0" smtClean="0"/>
              <a:t>Support </a:t>
            </a:r>
            <a:r>
              <a:rPr lang="en-US" dirty="0"/>
              <a:t>the individual to grocery shop or shop for their </a:t>
            </a:r>
            <a:r>
              <a:rPr lang="en-US" dirty="0" smtClean="0"/>
              <a:t>needs/desires by having the individual push their cart and having them pay for their groceries and help them to ensure they have the correct change.</a:t>
            </a:r>
            <a:endParaRPr lang="en-US" dirty="0"/>
          </a:p>
          <a:p>
            <a:pPr>
              <a:buFont typeface="Wingdings" panose="05000000000000000000" pitchFamily="2" charset="2"/>
              <a:buChar char="§"/>
            </a:pPr>
            <a:r>
              <a:rPr lang="en-US" dirty="0"/>
              <a:t>Support the individual to set goals such as vacationing, or obtaining more costly </a:t>
            </a:r>
            <a:r>
              <a:rPr lang="en-US" dirty="0" smtClean="0"/>
              <a:t>items such as a new bed or </a:t>
            </a:r>
            <a:r>
              <a:rPr lang="en-US" dirty="0" err="1" smtClean="0"/>
              <a:t>tv</a:t>
            </a:r>
            <a:r>
              <a:rPr lang="en-US" dirty="0" smtClean="0"/>
              <a:t>, </a:t>
            </a:r>
            <a:r>
              <a:rPr lang="en-US" dirty="0"/>
              <a:t>learning to ride the bus alone, and help them in obtaining their goals</a:t>
            </a:r>
          </a:p>
          <a:p>
            <a:pPr>
              <a:buFont typeface="Wingdings" panose="05000000000000000000" pitchFamily="2" charset="2"/>
              <a:buChar char="§"/>
            </a:pPr>
            <a:r>
              <a:rPr lang="en-US" dirty="0"/>
              <a:t>Support the individual to be more independent and learn to do daily household tasks </a:t>
            </a:r>
            <a:r>
              <a:rPr lang="en-US" dirty="0" smtClean="0"/>
              <a:t>instead of doing everything for them</a:t>
            </a: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423239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b="1" dirty="0" smtClean="0"/>
              <a:t>Wrap Up and Questions</a:t>
            </a:r>
            <a:endParaRPr lang="en-US" b="1"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367098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Next Steps </a:t>
            </a:r>
            <a:endParaRPr lang="en-US" b="1" dirty="0"/>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smtClean="0"/>
              <a:t>Provider should identify the individuals who reside in a property that meets the criteria for Provider-owned/controlled</a:t>
            </a:r>
            <a:r>
              <a:rPr lang="en-US" dirty="0"/>
              <a:t>(send to the </a:t>
            </a:r>
            <a:r>
              <a:rPr lang="en-US" dirty="0">
                <a:hlinkClick r:id="rId2"/>
              </a:rPr>
              <a:t>ocdd-hcbs@la.gov</a:t>
            </a:r>
            <a:r>
              <a:rPr lang="en-US" dirty="0"/>
              <a:t>)</a:t>
            </a:r>
          </a:p>
          <a:p>
            <a:pPr>
              <a:buFont typeface="Wingdings" panose="05000000000000000000" pitchFamily="2" charset="2"/>
              <a:buChar char="Ø"/>
            </a:pPr>
            <a:r>
              <a:rPr lang="en-US" dirty="0" smtClean="0"/>
              <a:t>Provider should provide a copy of the lease agreement for each person (send to the </a:t>
            </a:r>
            <a:r>
              <a:rPr lang="en-US" dirty="0" smtClean="0">
                <a:hlinkClick r:id="rId2"/>
              </a:rPr>
              <a:t>ocdd-hcbs@la.gov</a:t>
            </a:r>
            <a:r>
              <a:rPr lang="en-US" dirty="0" smtClean="0"/>
              <a:t>)</a:t>
            </a:r>
          </a:p>
          <a:p>
            <a:pPr>
              <a:buFont typeface="Wingdings" panose="05000000000000000000" pitchFamily="2" charset="2"/>
              <a:buChar char="Ø"/>
            </a:pPr>
            <a:r>
              <a:rPr lang="en-US" dirty="0" smtClean="0"/>
              <a:t>If there is not a lease agreement currently in place that meets the minimum established criteria or doesn’t follow housing laws for your area; a new lease will need to be completed</a:t>
            </a:r>
          </a:p>
          <a:p>
            <a:pPr>
              <a:buFont typeface="Wingdings" panose="05000000000000000000" pitchFamily="2" charset="2"/>
              <a:buChar char="Ø"/>
            </a:pPr>
            <a:r>
              <a:rPr lang="en-US" dirty="0" smtClean="0"/>
              <a:t>Each individual will be contacted to schedule an visit</a:t>
            </a:r>
          </a:p>
          <a:p>
            <a:pPr>
              <a:buFont typeface="Wingdings" panose="05000000000000000000" pitchFamily="2" charset="2"/>
              <a:buChar char="Ø"/>
            </a:pPr>
            <a:r>
              <a:rPr lang="en-US" dirty="0" smtClean="0"/>
              <a:t>An Onsite visit with each participant identified will be conducted over the next couple of months</a:t>
            </a:r>
          </a:p>
          <a:p>
            <a:pPr>
              <a:buFont typeface="Wingdings" panose="05000000000000000000" pitchFamily="2" charset="2"/>
              <a:buChar char="Ø"/>
            </a:pPr>
            <a:r>
              <a:rPr lang="en-US" dirty="0" smtClean="0"/>
              <a:t>A survey will be completed with each individual at the time of the visit</a:t>
            </a:r>
          </a:p>
          <a:p>
            <a:pPr>
              <a:buFont typeface="Wingdings" panose="05000000000000000000" pitchFamily="2" charset="2"/>
              <a:buChar char="Ø"/>
            </a:pPr>
            <a:r>
              <a:rPr lang="en-US" dirty="0" smtClean="0"/>
              <a:t>If there are issues that are discovered, the provider will be contacted </a:t>
            </a:r>
          </a:p>
          <a:p>
            <a:pPr>
              <a:buFont typeface="Wingdings" panose="05000000000000000000" pitchFamily="2" charset="2"/>
              <a:buChar char="Ø"/>
            </a:pPr>
            <a:endParaRPr lang="en-US"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2389540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endParaRPr lang="en-US" b="1" dirty="0"/>
          </a:p>
        </p:txBody>
      </p:sp>
      <p:sp>
        <p:nvSpPr>
          <p:cNvPr id="3" name="Content Placeholder 2"/>
          <p:cNvSpPr>
            <a:spLocks noGrp="1"/>
          </p:cNvSpPr>
          <p:nvPr>
            <p:ph idx="1"/>
          </p:nvPr>
        </p:nvSpPr>
        <p:spPr/>
        <p:txBody>
          <a:bodyPr>
            <a:normAutofit fontScale="62500" lnSpcReduction="20000"/>
          </a:bodyPr>
          <a:lstStyle/>
          <a:p>
            <a:r>
              <a:rPr lang="en-US" dirty="0"/>
              <a:t>Final </a:t>
            </a:r>
            <a:r>
              <a:rPr lang="en-US" dirty="0" smtClean="0"/>
              <a:t>Regulation for HCBS Settings Rule</a:t>
            </a:r>
          </a:p>
          <a:p>
            <a:pPr marL="0" indent="0">
              <a:buNone/>
            </a:pPr>
            <a:r>
              <a:rPr lang="en-US" dirty="0" smtClean="0">
                <a:hlinkClick r:id="rId2" tooltip="Opens in a new window"/>
              </a:rPr>
              <a:t>1915(i</a:t>
            </a:r>
            <a:r>
              <a:rPr lang="en-US" dirty="0">
                <a:hlinkClick r:id="rId2" tooltip="Opens in a new window"/>
              </a:rPr>
              <a:t>) State Plan HCBS, 5-Year Period for Waivers, Provider Payment Reassignment, Setting Requirements for Community First Choice, and 1915(c) HCBS Waivers - CMS-2249-F/CMS-2296-F</a:t>
            </a:r>
            <a:r>
              <a:rPr lang="en-US" dirty="0"/>
              <a:t> </a:t>
            </a:r>
            <a:endParaRPr lang="en-US" dirty="0" smtClean="0"/>
          </a:p>
          <a:p>
            <a:r>
              <a:rPr lang="en-US" dirty="0"/>
              <a:t>Home and Community-Based Requirements Q &amp; A document published on June 26, 2015 </a:t>
            </a:r>
          </a:p>
          <a:p>
            <a:pPr marL="0" indent="0">
              <a:buNone/>
            </a:pPr>
            <a:r>
              <a:rPr lang="en-US" u="sng" dirty="0">
                <a:hlinkClick r:id="rId3"/>
              </a:rPr>
              <a:t>https://www.medicaid.gov/medicaid/hcbs/downloads/home-and-community-based-setting-requirements.pdf</a:t>
            </a:r>
            <a:endParaRPr lang="en-US" u="sng" dirty="0"/>
          </a:p>
          <a:p>
            <a:pPr marL="0" indent="0">
              <a:buNone/>
            </a:pPr>
            <a:endParaRPr lang="en-US" dirty="0" smtClean="0"/>
          </a:p>
          <a:p>
            <a:r>
              <a:rPr lang="en-US" dirty="0" smtClean="0"/>
              <a:t>National </a:t>
            </a:r>
            <a:r>
              <a:rPr lang="en-US" dirty="0"/>
              <a:t>Resources</a:t>
            </a:r>
            <a:r>
              <a:rPr lang="en-US" dirty="0" smtClean="0"/>
              <a:t>:  </a:t>
            </a:r>
          </a:p>
          <a:p>
            <a:pPr lvl="1"/>
            <a:r>
              <a:rPr lang="en-US" dirty="0" smtClean="0"/>
              <a:t>The </a:t>
            </a:r>
            <a:r>
              <a:rPr lang="en-US" dirty="0"/>
              <a:t>American Apartment Owners Association: </a:t>
            </a:r>
            <a:r>
              <a:rPr lang="en-US" dirty="0">
                <a:hlinkClick r:id="rId4"/>
              </a:rPr>
              <a:t>https://wp-dev.american-apartment-owners-association.org/landlord-tenant-laws</a:t>
            </a:r>
            <a:r>
              <a:rPr lang="en-US" dirty="0" smtClean="0">
                <a:hlinkClick r:id="rId4"/>
              </a:rPr>
              <a:t>/</a:t>
            </a:r>
            <a:endParaRPr lang="en-US" dirty="0" smtClean="0"/>
          </a:p>
          <a:p>
            <a:pPr lvl="1"/>
            <a:r>
              <a:rPr lang="en-US" dirty="0" smtClean="0"/>
              <a:t>U.S</a:t>
            </a:r>
            <a:r>
              <a:rPr lang="en-US" dirty="0"/>
              <a:t>. Department of </a:t>
            </a:r>
            <a:r>
              <a:rPr lang="en-US" dirty="0" smtClean="0"/>
              <a:t>Housing:  </a:t>
            </a:r>
            <a:r>
              <a:rPr lang="en-US" dirty="0">
                <a:hlinkClick r:id="rId5"/>
              </a:rPr>
              <a:t>https://</a:t>
            </a:r>
            <a:r>
              <a:rPr lang="en-US" dirty="0" smtClean="0">
                <a:hlinkClick r:id="rId5"/>
              </a:rPr>
              <a:t>www.hud.gov</a:t>
            </a:r>
            <a:endParaRPr lang="en-US" dirty="0" smtClean="0"/>
          </a:p>
          <a:p>
            <a:pPr lvl="1"/>
            <a:r>
              <a:rPr lang="en-US" dirty="0" smtClean="0"/>
              <a:t>FindLaw:  </a:t>
            </a:r>
            <a:r>
              <a:rPr lang="en-US" dirty="0">
                <a:hlinkClick r:id="rId6"/>
              </a:rPr>
              <a:t>https://</a:t>
            </a:r>
            <a:r>
              <a:rPr lang="en-US" dirty="0" smtClean="0">
                <a:hlinkClick r:id="rId6"/>
              </a:rPr>
              <a:t>realestate.findlaw.com/landlord-tenant-law/state-resources.html</a:t>
            </a: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Helpful </a:t>
            </a:r>
            <a:r>
              <a:rPr lang="en-US" dirty="0"/>
              <a:t>information can also be found </a:t>
            </a:r>
            <a:r>
              <a:rPr lang="en-US" dirty="0" smtClean="0"/>
              <a:t>for Louisiana:</a:t>
            </a:r>
            <a:endParaRPr lang="en-US" dirty="0"/>
          </a:p>
          <a:p>
            <a:pPr lvl="1">
              <a:buFont typeface="Wingdings" panose="05000000000000000000" pitchFamily="2" charset="2"/>
              <a:buChar char="§"/>
            </a:pPr>
            <a:r>
              <a:rPr lang="en-US" dirty="0"/>
              <a:t>Consumer Affairs or Protection </a:t>
            </a:r>
            <a:r>
              <a:rPr lang="en-US" dirty="0" smtClean="0"/>
              <a:t>Division: </a:t>
            </a:r>
            <a:r>
              <a:rPr lang="en-US" dirty="0">
                <a:hlinkClick r:id="rId7"/>
              </a:rPr>
              <a:t>https://</a:t>
            </a:r>
            <a:r>
              <a:rPr lang="en-US" dirty="0" smtClean="0">
                <a:hlinkClick r:id="rId7"/>
              </a:rPr>
              <a:t>www.usa.gov/state-consumer/louisiana</a:t>
            </a:r>
            <a:endParaRPr lang="en-US" dirty="0" smtClean="0"/>
          </a:p>
          <a:p>
            <a:pPr lvl="1">
              <a:buFont typeface="Wingdings" panose="05000000000000000000" pitchFamily="2" charset="2"/>
              <a:buChar char="§"/>
            </a:pPr>
            <a:r>
              <a:rPr lang="en-US" dirty="0" smtClean="0"/>
              <a:t>Office of the Attorney General:  </a:t>
            </a:r>
            <a:r>
              <a:rPr lang="en-US" dirty="0">
                <a:hlinkClick r:id="rId8"/>
              </a:rPr>
              <a:t>http://www.lsndc.org/index.php/component/cpx/?</a:t>
            </a:r>
            <a:r>
              <a:rPr lang="en-US" dirty="0" smtClean="0">
                <a:hlinkClick r:id="rId8"/>
              </a:rPr>
              <a:t>task=resource.view&amp;id=493067</a:t>
            </a:r>
            <a:endParaRPr lang="en-US" dirty="0" smtClean="0"/>
          </a:p>
          <a:p>
            <a:pPr lvl="1">
              <a:buFont typeface="Wingdings" panose="05000000000000000000" pitchFamily="2" charset="2"/>
              <a:buChar char="§"/>
            </a:pPr>
            <a:r>
              <a:rPr lang="en-US" dirty="0" smtClean="0"/>
              <a:t>State </a:t>
            </a:r>
            <a:r>
              <a:rPr lang="en-US" dirty="0"/>
              <a:t>or local Housing Authorities: </a:t>
            </a:r>
            <a:r>
              <a:rPr lang="en-US" dirty="0" smtClean="0"/>
              <a:t> </a:t>
            </a:r>
            <a:r>
              <a:rPr lang="en-US" dirty="0" smtClean="0">
                <a:hlinkClick r:id="rId9"/>
              </a:rPr>
              <a:t>https</a:t>
            </a:r>
            <a:r>
              <a:rPr lang="en-US" dirty="0">
                <a:hlinkClick r:id="rId9"/>
              </a:rPr>
              <a:t>://www.affordablehousing.com/housing-authority-la</a:t>
            </a:r>
            <a:r>
              <a:rPr lang="en-US" dirty="0" smtClean="0">
                <a:hlinkClick r:id="rId9"/>
              </a:rPr>
              <a:t>/</a:t>
            </a:r>
            <a:endParaRPr lang="en-US" dirty="0" smtClean="0"/>
          </a:p>
          <a:p>
            <a:pPr lvl="1">
              <a:buFont typeface="Wingdings" panose="05000000000000000000" pitchFamily="2" charset="2"/>
              <a:buChar char="§"/>
            </a:pPr>
            <a:endParaRPr lang="en-US" dirty="0"/>
          </a:p>
          <a:p>
            <a:endParaRPr lang="en-US" dirty="0"/>
          </a:p>
          <a:p>
            <a:pPr marL="0" indent="0">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91260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Resources</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t>Volunteering</a:t>
            </a:r>
            <a:endParaRPr lang="en-US" dirty="0"/>
          </a:p>
          <a:p>
            <a:pPr marL="0" indent="0">
              <a:buNone/>
            </a:pPr>
            <a:r>
              <a:rPr lang="en-US" u="sng" dirty="0">
                <a:hlinkClick r:id="rId3"/>
              </a:rPr>
              <a:t>https://employmentfirstma.org/files/DDSVolunteer-Unpaid_Work-Feb17.pdf</a:t>
            </a:r>
            <a:endParaRPr lang="en-US" dirty="0"/>
          </a:p>
          <a:p>
            <a:pPr marL="0" indent="0">
              <a:buNone/>
            </a:pPr>
            <a:r>
              <a:rPr lang="en-US" u="sng" dirty="0">
                <a:hlinkClick r:id="rId4"/>
              </a:rPr>
              <a:t>https://www.disabilityscoop.com/2021/06/25/zoo-program-teens-disabilities/29393/</a:t>
            </a:r>
            <a:endParaRPr lang="en-US" dirty="0"/>
          </a:p>
          <a:p>
            <a:r>
              <a:rPr lang="en-US" b="1" dirty="0"/>
              <a:t>Introduction to Community Life Engagement</a:t>
            </a:r>
            <a:endParaRPr lang="en-US" dirty="0"/>
          </a:p>
          <a:p>
            <a:pPr marL="0" indent="0">
              <a:buNone/>
            </a:pPr>
            <a:r>
              <a:rPr lang="en-US" u="sng" dirty="0">
                <a:hlinkClick r:id="rId5"/>
              </a:rPr>
              <a:t>file://dhh-isb-fs01/User%20Folders/rmorales/Downloads/ici_community-life-engagement_feb2015.pdf</a:t>
            </a:r>
            <a:endParaRPr lang="en-US" dirty="0"/>
          </a:p>
          <a:p>
            <a:pPr marL="0" indent="0">
              <a:buNone/>
            </a:pPr>
            <a:r>
              <a:rPr lang="en-US" u="sng" dirty="0">
                <a:hlinkClick r:id="rId6"/>
              </a:rPr>
              <a:t>file://dhh-isb-fs01/User%20Folders/rmorales/Downloads/community-life-engagment-guideposts.pdf</a:t>
            </a:r>
            <a:endParaRPr lang="en-US" dirty="0"/>
          </a:p>
          <a:p>
            <a:pPr marL="0" indent="0">
              <a:buNone/>
            </a:pPr>
            <a:r>
              <a:rPr lang="en-US" u="sng" dirty="0">
                <a:hlinkClick r:id="rId7"/>
              </a:rPr>
              <a:t>https://www.thinkwork.org/sites/thinkwork.org/files/files/CLE_guidepost4_brief7_F.pdf</a:t>
            </a:r>
            <a:endParaRPr lang="en-US" dirty="0"/>
          </a:p>
          <a:p>
            <a:pPr marL="0" indent="0">
              <a:buNone/>
            </a:pPr>
            <a:r>
              <a:rPr lang="en-US" u="sng" dirty="0">
                <a:hlinkClick r:id="rId8"/>
              </a:rPr>
              <a:t>https://www.thinkwork.org/sites/thinkwork.org/files/files/CLE_guidepost3_brief%206_F.pdf</a:t>
            </a:r>
            <a:endParaRPr lang="en-US" dirty="0"/>
          </a:p>
          <a:p>
            <a:pPr marL="0" indent="0">
              <a:buNone/>
            </a:pPr>
            <a:r>
              <a:rPr lang="en-US" u="sng" dirty="0">
                <a:hlinkClick r:id="rId9"/>
              </a:rPr>
              <a:t>https://www.thinkwork.org/sites/thinkwork.org/files/files/CLE_guidepost2_brief4_F.pdf</a:t>
            </a:r>
            <a:endParaRPr lang="en-US" dirty="0"/>
          </a:p>
          <a:p>
            <a:pPr marL="0" indent="0">
              <a:buNone/>
            </a:pPr>
            <a:r>
              <a:rPr lang="en-US" u="sng" dirty="0">
                <a:hlinkClick r:id="rId10"/>
              </a:rPr>
              <a:t>https://www.thinkwork.org/sites/thinkwork.org/files/files/CLE_guidepost1_brief4_F.pdf</a:t>
            </a:r>
            <a:endParaRPr lang="en-US" dirty="0"/>
          </a:p>
          <a:p>
            <a:pPr marL="0" indent="0">
              <a:buNone/>
            </a:pPr>
            <a:r>
              <a:rPr lang="en-US" u="sng" dirty="0">
                <a:hlinkClick r:id="rId11"/>
              </a:rPr>
              <a:t>https://www.thinkwork.org/sites/default/files/files/CLE_issue9_F2.pdf</a:t>
            </a:r>
            <a:endParaRPr lang="en-US" dirty="0"/>
          </a:p>
          <a:p>
            <a:pPr marL="0" indent="0">
              <a:buNone/>
            </a:pPr>
            <a:r>
              <a:rPr lang="en-US" u="sng" dirty="0">
                <a:hlinkClick r:id="rId12"/>
              </a:rPr>
              <a:t>https://</a:t>
            </a:r>
            <a:r>
              <a:rPr lang="en-US" u="sng" dirty="0" smtClean="0">
                <a:hlinkClick r:id="rId12"/>
              </a:rPr>
              <a:t>scholarworks.umb.edu/cgi/viewcontent.cgi?article=1035&amp;context=thinkwork</a:t>
            </a:r>
            <a:endParaRPr lang="en-US" u="sng" dirty="0" smtClean="0"/>
          </a:p>
          <a:p>
            <a:pPr marL="0" indent="0">
              <a:buNone/>
            </a:pPr>
            <a:endParaRPr lang="en-US" dirty="0"/>
          </a:p>
          <a:p>
            <a:pPr marL="0" lvl="0" indent="0">
              <a:buNone/>
            </a:pPr>
            <a:endParaRPr lang="en-US" sz="2400" b="1" dirty="0" smtClean="0"/>
          </a:p>
          <a:p>
            <a:pPr marL="0" lvl="0" indent="0">
              <a:buNone/>
            </a:pPr>
            <a:endParaRPr lang="en-US" sz="2400" dirty="0" smtClean="0"/>
          </a:p>
          <a:p>
            <a:pPr marL="0" lvl="0" indent="0">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05409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Progress is IMPOSSIBLE without CHANGE!</a:t>
            </a:r>
            <a:endParaRPr lang="en-US" dirty="0"/>
          </a:p>
        </p:txBody>
      </p:sp>
      <p:sp>
        <p:nvSpPr>
          <p:cNvPr id="6" name="Text Placeholder 5"/>
          <p:cNvSpPr>
            <a:spLocks noGrp="1"/>
          </p:cNvSpPr>
          <p:nvPr>
            <p:ph type="body" sz="quarter" idx="13"/>
          </p:nvPr>
        </p:nvSpPr>
        <p:spPr/>
        <p:txBody>
          <a:bodyPr/>
          <a:lstStyle/>
          <a:p>
            <a:endParaRPr lang="en-US"/>
          </a:p>
        </p:txBody>
      </p:sp>
      <p:sp>
        <p:nvSpPr>
          <p:cNvPr id="3" name="Text Placeholder 2"/>
          <p:cNvSpPr>
            <a:spLocks noGrp="1"/>
          </p:cNvSpPr>
          <p:nvPr>
            <p:ph type="body" idx="1"/>
          </p:nvPr>
        </p:nvSpPr>
        <p:spPr/>
        <p:txBody>
          <a:bodyPr>
            <a:normAutofit/>
          </a:bodyPr>
          <a:lstStyle/>
          <a:p>
            <a:pPr>
              <a:spcBef>
                <a:spcPts val="0"/>
              </a:spcBef>
            </a:pPr>
            <a:r>
              <a:rPr lang="en-US" dirty="0" smtClean="0"/>
              <a:t>Rosemary Morales</a:t>
            </a:r>
          </a:p>
          <a:p>
            <a:pPr>
              <a:spcBef>
                <a:spcPts val="0"/>
              </a:spcBef>
            </a:pPr>
            <a:r>
              <a:rPr lang="en-US" dirty="0" smtClean="0">
                <a:hlinkClick r:id="rId3"/>
              </a:rPr>
              <a:t>Rosemary.morales@la.gov</a:t>
            </a:r>
            <a:endParaRPr lang="en-US" dirty="0" smtClean="0"/>
          </a:p>
          <a:p>
            <a:pPr>
              <a:spcBef>
                <a:spcPts val="0"/>
              </a:spcBef>
            </a:pPr>
            <a:endParaRPr lang="en-US" dirty="0"/>
          </a:p>
        </p:txBody>
      </p:sp>
    </p:spTree>
    <p:extLst>
      <p:ext uri="{BB962C8B-B14F-4D97-AF65-F5344CB8AC3E}">
        <p14:creationId xmlns:p14="http://schemas.microsoft.com/office/powerpoint/2010/main" val="270712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14695"/>
            <a:ext cx="10688498" cy="964537"/>
          </a:xfrm>
        </p:spPr>
        <p:txBody>
          <a:bodyPr>
            <a:normAutofit/>
          </a:bodyPr>
          <a:lstStyle/>
          <a:p>
            <a:pPr algn="ctr"/>
            <a:r>
              <a:rPr lang="en-US" b="1" dirty="0" smtClean="0"/>
              <a:t>Intent of the Final Rule</a:t>
            </a:r>
            <a:endParaRPr lang="en-US" dirty="0"/>
          </a:p>
        </p:txBody>
      </p:sp>
      <p:sp>
        <p:nvSpPr>
          <p:cNvPr id="6" name="Content Placeholder 5"/>
          <p:cNvSpPr>
            <a:spLocks noGrp="1"/>
          </p:cNvSpPr>
          <p:nvPr>
            <p:ph idx="1"/>
          </p:nvPr>
        </p:nvSpPr>
        <p:spPr/>
        <p:txBody>
          <a:bodyPr/>
          <a:lstStyle/>
          <a:p>
            <a:pPr marL="0" indent="0">
              <a:buNone/>
            </a:pPr>
            <a:r>
              <a:rPr lang="en-US" sz="2800" dirty="0" smtClean="0"/>
              <a:t>The </a:t>
            </a:r>
            <a:r>
              <a:rPr lang="en-US" sz="2800" dirty="0"/>
              <a:t>setting in which the person receives services </a:t>
            </a:r>
            <a:r>
              <a:rPr lang="en-US" sz="2800" b="1" dirty="0"/>
              <a:t>“is integrated in and supports full access of individuals receiving Medicaid HCBS to the greater community, including opportunities to seek employment and work in competitive integrated settings, engage in community life, control personal resources, and receive services in the community, to the same degree of access as individuals not receiving Medicaid HCBS.” </a:t>
            </a:r>
          </a:p>
          <a:p>
            <a:endParaRPr lang="en-US"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263795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Home </a:t>
            </a:r>
            <a:r>
              <a:rPr lang="en-US" b="1" dirty="0"/>
              <a:t>and Community-Based Setting Requirements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The HCBS setting </a:t>
            </a:r>
            <a:r>
              <a:rPr lang="en-US" sz="2400" dirty="0"/>
              <a:t>requirements establish an outcome oriented definition that focuses on the nature and quality </a:t>
            </a:r>
            <a:r>
              <a:rPr lang="en-US" sz="2400" dirty="0" smtClean="0"/>
              <a:t>of the </a:t>
            </a:r>
            <a:r>
              <a:rPr lang="en-US" sz="2400" dirty="0"/>
              <a:t>individuals’ </a:t>
            </a:r>
            <a:r>
              <a:rPr lang="en-US" sz="2400" dirty="0" smtClean="0"/>
              <a:t>experiences.</a:t>
            </a:r>
            <a:endParaRPr lang="en-US" sz="2400" dirty="0"/>
          </a:p>
          <a:p>
            <a:pPr>
              <a:buFont typeface="Wingdings" panose="05000000000000000000" pitchFamily="2" charset="2"/>
              <a:buChar char="Ø"/>
            </a:pPr>
            <a:r>
              <a:rPr lang="en-US" sz="2400" dirty="0" smtClean="0"/>
              <a:t>The </a:t>
            </a:r>
            <a:r>
              <a:rPr lang="en-US" sz="2400" dirty="0"/>
              <a:t>requirements maximize opportunities for individuals to have access to the benefits of community living and the opportunity to receive services in the most integrated </a:t>
            </a:r>
            <a:r>
              <a:rPr lang="en-US" sz="2400" dirty="0" smtClean="0"/>
              <a:t>setting. </a:t>
            </a:r>
            <a:endParaRPr lang="en-US" sz="2400" dirty="0"/>
          </a:p>
          <a:p>
            <a:endParaRPr lang="en-US" dirty="0"/>
          </a:p>
          <a:p>
            <a:pPr marL="0" indent="0">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63378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Home </a:t>
            </a:r>
            <a:r>
              <a:rPr lang="en-US" b="1" dirty="0"/>
              <a:t>and Community-Based Setting Requirements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Mandatory </a:t>
            </a:r>
            <a:r>
              <a:rPr lang="en-US" sz="2400" dirty="0"/>
              <a:t>requirements for the qualities of home and community-based settings including discretion for the Secretary to determine other appropriate qualities </a:t>
            </a:r>
          </a:p>
          <a:p>
            <a:pPr>
              <a:buFont typeface="Wingdings" panose="05000000000000000000" pitchFamily="2" charset="2"/>
              <a:buChar char="Ø"/>
            </a:pPr>
            <a:r>
              <a:rPr lang="en-US" sz="2400" dirty="0"/>
              <a:t>Settings that are not home and community-based </a:t>
            </a:r>
          </a:p>
          <a:p>
            <a:pPr>
              <a:buFont typeface="Wingdings" panose="05000000000000000000" pitchFamily="2" charset="2"/>
              <a:buChar char="Ø"/>
            </a:pPr>
            <a:r>
              <a:rPr lang="en-US" sz="2400" dirty="0"/>
              <a:t>Settings presumed not to be home and community-based </a:t>
            </a:r>
          </a:p>
          <a:p>
            <a:pPr>
              <a:buFont typeface="Wingdings" panose="05000000000000000000" pitchFamily="2" charset="2"/>
              <a:buChar char="Ø"/>
            </a:pPr>
            <a:r>
              <a:rPr lang="en-US" sz="2400" dirty="0"/>
              <a:t>State compliance and transition requirements </a:t>
            </a:r>
          </a:p>
          <a:p>
            <a:pPr marL="0" indent="0">
              <a:buNone/>
            </a:pPr>
            <a:endParaRPr lang="en-US" dirty="0"/>
          </a:p>
        </p:txBody>
      </p:sp>
      <p:sp>
        <p:nvSpPr>
          <p:cNvPr id="4" name="Text Placeholder 3"/>
          <p:cNvSpPr>
            <a:spLocks noGrp="1"/>
          </p:cNvSpPr>
          <p:nvPr>
            <p:ph type="body" idx="10"/>
          </p:nvPr>
        </p:nvSpPr>
        <p:spPr>
          <a:xfrm>
            <a:off x="451458" y="1458462"/>
            <a:ext cx="10690087" cy="576262"/>
          </a:xfrm>
        </p:spPr>
        <p:txBody>
          <a:bodyPr/>
          <a:lstStyle/>
          <a:p>
            <a:endParaRPr lang="en-US" dirty="0"/>
          </a:p>
          <a:p>
            <a:r>
              <a:rPr lang="en-US" b="1" i="1" dirty="0" smtClean="0"/>
              <a:t>The final rule establishes:</a:t>
            </a:r>
            <a:endParaRPr lang="en-US" b="1" i="1" dirty="0"/>
          </a:p>
        </p:txBody>
      </p:sp>
    </p:spTree>
    <p:extLst>
      <p:ext uri="{BB962C8B-B14F-4D97-AF65-F5344CB8AC3E}">
        <p14:creationId xmlns:p14="http://schemas.microsoft.com/office/powerpoint/2010/main" val="197972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Home and Community Based Setting Requirements</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smtClean="0"/>
              <a:t>Is </a:t>
            </a:r>
            <a:r>
              <a:rPr lang="en-US" sz="2400" dirty="0"/>
              <a:t>integrated in and supports access to the greater community </a:t>
            </a:r>
          </a:p>
          <a:p>
            <a:pPr>
              <a:buFont typeface="Wingdings" panose="05000000000000000000" pitchFamily="2" charset="2"/>
              <a:buChar char="Ø"/>
            </a:pPr>
            <a:r>
              <a:rPr lang="en-US" sz="2400" dirty="0"/>
              <a:t>Provides opportunities to seek employment and work in competitive integrated settings, engage in community life, and control personal resources </a:t>
            </a:r>
          </a:p>
          <a:p>
            <a:pPr>
              <a:buFont typeface="Wingdings" panose="05000000000000000000" pitchFamily="2" charset="2"/>
              <a:buChar char="Ø"/>
            </a:pPr>
            <a:r>
              <a:rPr lang="en-US" sz="2400" dirty="0"/>
              <a:t>Ensures the individual receives services in the community to the same degree of access as individuals not receiving Medicaid home and community-based services </a:t>
            </a:r>
            <a:endParaRPr lang="en-US" sz="2400" dirty="0" smtClean="0"/>
          </a:p>
          <a:p>
            <a:endParaRPr lang="en-US" dirty="0"/>
          </a:p>
        </p:txBody>
      </p:sp>
      <p:sp>
        <p:nvSpPr>
          <p:cNvPr id="4" name="Text Placeholder 3"/>
          <p:cNvSpPr>
            <a:spLocks noGrp="1"/>
          </p:cNvSpPr>
          <p:nvPr>
            <p:ph type="body" idx="10"/>
          </p:nvPr>
        </p:nvSpPr>
        <p:spPr/>
        <p:txBody>
          <a:bodyPr/>
          <a:lstStyle/>
          <a:p>
            <a:r>
              <a:rPr lang="en-US" b="1" dirty="0" smtClean="0"/>
              <a:t> </a:t>
            </a:r>
            <a:endParaRPr lang="en-US" b="1" dirty="0"/>
          </a:p>
          <a:p>
            <a:r>
              <a:rPr lang="en-US" b="1" dirty="0" smtClean="0"/>
              <a:t>The Home and Community Based setting:</a:t>
            </a:r>
            <a:endParaRPr lang="en-US" b="1" dirty="0"/>
          </a:p>
        </p:txBody>
      </p:sp>
    </p:spTree>
    <p:extLst>
      <p:ext uri="{BB962C8B-B14F-4D97-AF65-F5344CB8AC3E}">
        <p14:creationId xmlns:p14="http://schemas.microsoft.com/office/powerpoint/2010/main" val="570977073"/>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0098AA"/>
      </a:accent1>
      <a:accent2>
        <a:srgbClr val="002147"/>
      </a:accent2>
      <a:accent3>
        <a:srgbClr val="00B1C4"/>
      </a:accent3>
      <a:accent4>
        <a:srgbClr val="8AD394"/>
      </a:accent4>
      <a:accent5>
        <a:srgbClr val="005ABC"/>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HH_PrsntnTmple_2015_TEMPLATE.pptx" id="{0ECDA061-C0F1-4A6D-AE54-FA17D641BC7A}" vid="{A4C16152-6DA5-4B7E-B0F0-CB4C5073B8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6402</TotalTime>
  <Words>5417</Words>
  <Application>Microsoft Office PowerPoint</Application>
  <PresentationFormat>Widescreen</PresentationFormat>
  <Paragraphs>398</Paragraphs>
  <Slides>59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Calibri</vt:lpstr>
      <vt:lpstr>Cambria</vt:lpstr>
      <vt:lpstr>Courier New</vt:lpstr>
      <vt:lpstr>Georgia</vt:lpstr>
      <vt:lpstr>Trebuchet MS</vt:lpstr>
      <vt:lpstr>Wingdings</vt:lpstr>
      <vt:lpstr>Wingdings 2</vt:lpstr>
      <vt:lpstr>Wingdings 3</vt:lpstr>
      <vt:lpstr>Facet</vt:lpstr>
      <vt:lpstr>Home and Community Based Services Settings Rule and Provider-Owned or Controlled Residential Settings </vt:lpstr>
      <vt:lpstr>Goals of Presentation</vt:lpstr>
      <vt:lpstr>HCBS Overview</vt:lpstr>
      <vt:lpstr>Home and Community-Based Services Settings Rule</vt:lpstr>
      <vt:lpstr>Home and Community-Based Services</vt:lpstr>
      <vt:lpstr>Intent of the Final Rule</vt:lpstr>
      <vt:lpstr>Home and Community-Based Setting Requirements </vt:lpstr>
      <vt:lpstr>Home and Community-Based Setting Requirements </vt:lpstr>
      <vt:lpstr>Home and Community Based Setting Requirements</vt:lpstr>
      <vt:lpstr>Home and Community Based Setting Requirements</vt:lpstr>
      <vt:lpstr>Home and Community Based Setting Requirements</vt:lpstr>
      <vt:lpstr>Full Access To Competitive Integrated Employment</vt:lpstr>
      <vt:lpstr>Person-Centered Service Plans</vt:lpstr>
      <vt:lpstr>Informed Choice</vt:lpstr>
      <vt:lpstr>OPPORTUNITY TO CONTROL PERSONAL RESOURCES</vt:lpstr>
      <vt:lpstr>Settings that are NOT Home and Community-Based </vt:lpstr>
      <vt:lpstr>Settings PRESUMED NOT to Be Home and Community-Based </vt:lpstr>
      <vt:lpstr>Settings PRESUMED NOT to Be Home and Community-Based-Heightened Scrutiny </vt:lpstr>
      <vt:lpstr>State Transition Plan for Compliance</vt:lpstr>
      <vt:lpstr>Provider Transition Plan</vt:lpstr>
      <vt:lpstr>Provider-Owned or Controlled Residential Settings</vt:lpstr>
      <vt:lpstr>What Is a Provider-Owned or Controlled Setting?</vt:lpstr>
      <vt:lpstr>What Is a Provider-Owned or Controlled Setting?</vt:lpstr>
      <vt:lpstr>Sample Scenarios of Settings That Are/Not Provider-Owned and/or Controlled</vt:lpstr>
      <vt:lpstr>Sample Scenarios of Settings That Are/Not Provider-Owned and/or Controlled</vt:lpstr>
      <vt:lpstr>Lease/Tenant Relationships: Regulatory Language</vt:lpstr>
      <vt:lpstr>What Must Be Included in a Lease/Agreement?</vt:lpstr>
      <vt:lpstr>Additional Requirement for Provider-owned or Controlled Residential Settings</vt:lpstr>
      <vt:lpstr>HCBS Setting Requirements for Provider-Owned or Controlled Residential Settings  </vt:lpstr>
      <vt:lpstr>HCBS Setting Requirements for Provider-Owned or Controlled Residential Settings</vt:lpstr>
      <vt:lpstr>Home and Community Based Setting Requirements for Provider Owned or Controlled Residential Settings</vt:lpstr>
      <vt:lpstr>Home and Community Based Setting Requirements for Provider Owned or Controlled Residential Settings</vt:lpstr>
      <vt:lpstr>Characteristics of a Compliant Setting </vt:lpstr>
      <vt:lpstr>Exploratory Questions for All HCBS Settings</vt:lpstr>
      <vt:lpstr>Exploratory Questions Specific for Provider Owned or Controlled Settings </vt:lpstr>
      <vt:lpstr>Exploratory Questions Specific for Provider Owned or Controlled Settings</vt:lpstr>
      <vt:lpstr>Exploratory Questions Specific for Provider Owned or Controlled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vt:lpstr>
      <vt:lpstr>Exploratory Questions for All HCBS Settings </vt:lpstr>
      <vt:lpstr>Exploratory Questions for All HCBS Settings</vt:lpstr>
      <vt:lpstr>Exploratory Questions for All HCBS Settings</vt:lpstr>
      <vt:lpstr>Exploratory Questions for All HCBS Settings</vt:lpstr>
      <vt:lpstr>Exploratory Questions for All HCBS Settings</vt:lpstr>
      <vt:lpstr>Examples of Actions to Ensure Compliance</vt:lpstr>
      <vt:lpstr>Examples of Actions to Ensure Compliance</vt:lpstr>
      <vt:lpstr>Wrap Up and Questions</vt:lpstr>
      <vt:lpstr>Next Steps </vt:lpstr>
      <vt:lpstr>Resources</vt:lpstr>
      <vt:lpstr>Resources</vt:lpstr>
      <vt:lpstr>Progress is IMPOSSIBLE without CHANGE!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 Slusher</dc:creator>
  <cp:lastModifiedBy>Rosemary Morales</cp:lastModifiedBy>
  <cp:revision>322</cp:revision>
  <cp:lastPrinted>2016-09-21T20:04:33Z</cp:lastPrinted>
  <dcterms:created xsi:type="dcterms:W3CDTF">2015-09-15T20:11:55Z</dcterms:created>
  <dcterms:modified xsi:type="dcterms:W3CDTF">2022-12-01T21:51:04Z</dcterms:modified>
</cp:coreProperties>
</file>