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1"/>
  </p:sldMasterIdLst>
  <p:notesMasterIdLst>
    <p:notesMasterId r:id="rId67"/>
  </p:notesMasterIdLst>
  <p:sldIdLst>
    <p:sldId id="258" r:id="rId2"/>
    <p:sldId id="265" r:id="rId3"/>
    <p:sldId id="276" r:id="rId4"/>
    <p:sldId id="277" r:id="rId5"/>
    <p:sldId id="278" r:id="rId6"/>
    <p:sldId id="328" r:id="rId7"/>
    <p:sldId id="279" r:id="rId8"/>
    <p:sldId id="280" r:id="rId9"/>
    <p:sldId id="281" r:id="rId10"/>
    <p:sldId id="282" r:id="rId11"/>
    <p:sldId id="283" r:id="rId12"/>
    <p:sldId id="284" r:id="rId13"/>
    <p:sldId id="285" r:id="rId14"/>
    <p:sldId id="341" r:id="rId15"/>
    <p:sldId id="286" r:id="rId16"/>
    <p:sldId id="319" r:id="rId17"/>
    <p:sldId id="320" r:id="rId18"/>
    <p:sldId id="287" r:id="rId19"/>
    <p:sldId id="288" r:id="rId20"/>
    <p:sldId id="289" r:id="rId21"/>
    <p:sldId id="300" r:id="rId22"/>
    <p:sldId id="329" r:id="rId23"/>
    <p:sldId id="305" r:id="rId24"/>
    <p:sldId id="306" r:id="rId25"/>
    <p:sldId id="307" r:id="rId26"/>
    <p:sldId id="308" r:id="rId27"/>
    <p:sldId id="321" r:id="rId28"/>
    <p:sldId id="322" r:id="rId29"/>
    <p:sldId id="323" r:id="rId30"/>
    <p:sldId id="330" r:id="rId31"/>
    <p:sldId id="309" r:id="rId32"/>
    <p:sldId id="310" r:id="rId33"/>
    <p:sldId id="325" r:id="rId34"/>
    <p:sldId id="327" r:id="rId35"/>
    <p:sldId id="326" r:id="rId36"/>
    <p:sldId id="311" r:id="rId37"/>
    <p:sldId id="312" r:id="rId38"/>
    <p:sldId id="313" r:id="rId39"/>
    <p:sldId id="290" r:id="rId40"/>
    <p:sldId id="301" r:id="rId41"/>
    <p:sldId id="291" r:id="rId42"/>
    <p:sldId id="302" r:id="rId43"/>
    <p:sldId id="331" r:id="rId44"/>
    <p:sldId id="292" r:id="rId45"/>
    <p:sldId id="293" r:id="rId46"/>
    <p:sldId id="296" r:id="rId47"/>
    <p:sldId id="294" r:id="rId48"/>
    <p:sldId id="298" r:id="rId49"/>
    <p:sldId id="297" r:id="rId50"/>
    <p:sldId id="314" r:id="rId51"/>
    <p:sldId id="295" r:id="rId52"/>
    <p:sldId id="299" r:id="rId53"/>
    <p:sldId id="316" r:id="rId54"/>
    <p:sldId id="332" r:id="rId55"/>
    <p:sldId id="334" r:id="rId56"/>
    <p:sldId id="335" r:id="rId57"/>
    <p:sldId id="336" r:id="rId58"/>
    <p:sldId id="337" r:id="rId59"/>
    <p:sldId id="338" r:id="rId60"/>
    <p:sldId id="315" r:id="rId61"/>
    <p:sldId id="304" r:id="rId62"/>
    <p:sldId id="339" r:id="rId63"/>
    <p:sldId id="318" r:id="rId64"/>
    <p:sldId id="340" r:id="rId65"/>
    <p:sldId id="274"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1E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90"/>
    <p:restoredTop sz="89925"/>
  </p:normalViewPr>
  <p:slideViewPr>
    <p:cSldViewPr snapToGrid="0" snapToObjects="1">
      <p:cViewPr varScale="1">
        <p:scale>
          <a:sx n="62" d="100"/>
          <a:sy n="62" d="100"/>
        </p:scale>
        <p:origin x="1148"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tx>
            <c:strRef>
              <c:f>Sheet1!$B$1</c:f>
              <c:strCache>
                <c:ptCount val="1"/>
                <c:pt idx="0">
                  <c:v>% of Budget</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5672-1B49-B011-018B56FA7418}"/>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5672-1B49-B011-018B56FA7418}"/>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5672-1B49-B011-018B56FA7418}"/>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5672-1B49-B011-018B56FA7418}"/>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5672-1B49-B011-018B56FA741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State General Fund</c:v>
                </c:pt>
                <c:pt idx="1">
                  <c:v>Interagency Transfers</c:v>
                </c:pt>
                <c:pt idx="2">
                  <c:v>Fees &amp; Self-Generated</c:v>
                </c:pt>
                <c:pt idx="3">
                  <c:v>Statutory Dedications</c:v>
                </c:pt>
                <c:pt idx="4">
                  <c:v>Federal</c:v>
                </c:pt>
              </c:strCache>
            </c:strRef>
          </c:cat>
          <c:val>
            <c:numRef>
              <c:f>Sheet1!$B$2:$B$6</c:f>
              <c:numCache>
                <c:formatCode>General</c:formatCode>
                <c:ptCount val="5"/>
                <c:pt idx="0">
                  <c:v>12.5</c:v>
                </c:pt>
                <c:pt idx="1">
                  <c:v>2.6</c:v>
                </c:pt>
                <c:pt idx="2">
                  <c:v>3.9</c:v>
                </c:pt>
                <c:pt idx="3">
                  <c:v>6.3</c:v>
                </c:pt>
                <c:pt idx="4">
                  <c:v>74.7</c:v>
                </c:pt>
              </c:numCache>
            </c:numRef>
          </c:val>
          <c:extLst>
            <c:ext xmlns:c16="http://schemas.microsoft.com/office/drawing/2014/chart" uri="{C3380CC4-5D6E-409C-BE32-E72D297353CC}">
              <c16:uniqueId val="{0000000A-5672-1B49-B011-018B56FA7418}"/>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389267243273876"/>
          <c:y val="0.40033907625563231"/>
          <c:w val="0.24857791522799755"/>
          <c:h val="0.26368404018185526"/>
        </c:manualLayout>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tx>
            <c:strRef>
              <c:f>Sheet1!$B$1</c:f>
              <c:strCache>
                <c:ptCount val="1"/>
                <c:pt idx="0">
                  <c:v>% of Budget</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6-6D50-B44B-B176-C7B2E2D61559}"/>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F8F5-2643-88C0-DA0B2F667498}"/>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F8F5-2643-88C0-DA0B2F667498}"/>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F8F5-2643-88C0-DA0B2F667498}"/>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2-6D50-B44B-B176-C7B2E2D6155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State General Fund</c:v>
                </c:pt>
                <c:pt idx="1">
                  <c:v>Interagency Transfers</c:v>
                </c:pt>
                <c:pt idx="2">
                  <c:v>Fees &amp; Self-Generated</c:v>
                </c:pt>
                <c:pt idx="3">
                  <c:v>Statutory Dedications</c:v>
                </c:pt>
                <c:pt idx="4">
                  <c:v>Federal</c:v>
                </c:pt>
              </c:strCache>
            </c:strRef>
          </c:cat>
          <c:val>
            <c:numRef>
              <c:f>Sheet1!$B$2:$B$6</c:f>
              <c:numCache>
                <c:formatCode>General</c:formatCode>
                <c:ptCount val="5"/>
                <c:pt idx="0">
                  <c:v>12.5</c:v>
                </c:pt>
                <c:pt idx="1">
                  <c:v>2.6</c:v>
                </c:pt>
                <c:pt idx="2">
                  <c:v>3.9</c:v>
                </c:pt>
                <c:pt idx="3">
                  <c:v>6.3</c:v>
                </c:pt>
                <c:pt idx="4">
                  <c:v>74.7</c:v>
                </c:pt>
              </c:numCache>
            </c:numRef>
          </c:val>
          <c:extLst>
            <c:ext xmlns:c16="http://schemas.microsoft.com/office/drawing/2014/chart" uri="{C3380CC4-5D6E-409C-BE32-E72D297353CC}">
              <c16:uniqueId val="{00000000-6D50-B44B-B176-C7B2E2D61559}"/>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389267243273876"/>
          <c:y val="0.40033907625563231"/>
          <c:w val="0.24857791522799755"/>
          <c:h val="0.26368404018185526"/>
        </c:manualLayout>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ACAD7D-392C-424F-960D-F3F3BC33AD24}" type="datetimeFigureOut">
              <a:rPr lang="en-US" smtClean="0"/>
              <a:t>9/24/2023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6B676-C1C7-A14A-96E6-B49AD3BED0C3}" type="slidenum">
              <a:rPr lang="en-US" smtClean="0"/>
              <a:t>‹#›</a:t>
            </a:fld>
            <a:endParaRPr lang="en-US"/>
          </a:p>
        </p:txBody>
      </p:sp>
    </p:spTree>
    <p:extLst>
      <p:ext uri="{BB962C8B-B14F-4D97-AF65-F5344CB8AC3E}">
        <p14:creationId xmlns:p14="http://schemas.microsoft.com/office/powerpoint/2010/main" val="1929729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1</a:t>
            </a:fld>
            <a:endParaRPr lang="en-US"/>
          </a:p>
        </p:txBody>
      </p:sp>
    </p:spTree>
    <p:extLst>
      <p:ext uri="{BB962C8B-B14F-4D97-AF65-F5344CB8AC3E}">
        <p14:creationId xmlns:p14="http://schemas.microsoft.com/office/powerpoint/2010/main" val="3754473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Must</a:t>
            </a:r>
            <a:r>
              <a:rPr lang="en-US" baseline="0" dirty="0" smtClean="0"/>
              <a:t> be in compliance</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19</a:t>
            </a:fld>
            <a:endParaRPr lang="en-US"/>
          </a:p>
        </p:txBody>
      </p:sp>
    </p:spTree>
    <p:extLst>
      <p:ext uri="{BB962C8B-B14F-4D97-AF65-F5344CB8AC3E}">
        <p14:creationId xmlns:p14="http://schemas.microsoft.com/office/powerpoint/2010/main" val="735043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DOCUMENTATION</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26</a:t>
            </a:fld>
            <a:endParaRPr lang="en-US"/>
          </a:p>
        </p:txBody>
      </p:sp>
    </p:spTree>
    <p:extLst>
      <p:ext uri="{BB962C8B-B14F-4D97-AF65-F5344CB8AC3E}">
        <p14:creationId xmlns:p14="http://schemas.microsoft.com/office/powerpoint/2010/main" val="2496982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TRAININGS ON HCBS AND PEOPLE</a:t>
            </a:r>
            <a:r>
              <a:rPr lang="en-US" baseline="0" dirty="0" smtClean="0"/>
              <a:t> FIRST LANGUAGE</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27</a:t>
            </a:fld>
            <a:endParaRPr lang="en-US"/>
          </a:p>
        </p:txBody>
      </p:sp>
    </p:spTree>
    <p:extLst>
      <p:ext uri="{BB962C8B-B14F-4D97-AF65-F5344CB8AC3E}">
        <p14:creationId xmlns:p14="http://schemas.microsoft.com/office/powerpoint/2010/main" val="833061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28</a:t>
            </a:fld>
            <a:endParaRPr lang="en-US"/>
          </a:p>
        </p:txBody>
      </p:sp>
    </p:spTree>
    <p:extLst>
      <p:ext uri="{BB962C8B-B14F-4D97-AF65-F5344CB8AC3E}">
        <p14:creationId xmlns:p14="http://schemas.microsoft.com/office/powerpoint/2010/main" val="1355623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Separate book</a:t>
            </a:r>
            <a:r>
              <a:rPr lang="en-US" baseline="0" dirty="0" smtClean="0"/>
              <a:t> clubs at the library</a:t>
            </a:r>
          </a:p>
          <a:p>
            <a:r>
              <a:rPr lang="en-US" baseline="0" dirty="0" smtClean="0"/>
              <a:t>Separate movie day</a:t>
            </a:r>
          </a:p>
          <a:p>
            <a:r>
              <a:rPr lang="en-US" baseline="0" dirty="0" smtClean="0"/>
              <a:t>Separate dance at the community center</a:t>
            </a:r>
          </a:p>
          <a:p>
            <a:endParaRPr lang="en-US" baseline="0" dirty="0" smtClean="0"/>
          </a:p>
          <a:p>
            <a:r>
              <a:rPr lang="en-US" baseline="0" dirty="0" smtClean="0"/>
              <a:t>These are not examples of ‘community activities’</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29</a:t>
            </a:fld>
            <a:endParaRPr lang="en-US"/>
          </a:p>
        </p:txBody>
      </p:sp>
    </p:spTree>
    <p:extLst>
      <p:ext uri="{BB962C8B-B14F-4D97-AF65-F5344CB8AC3E}">
        <p14:creationId xmlns:p14="http://schemas.microsoft.com/office/powerpoint/2010/main" val="2082532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RESIDENTIAL</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30</a:t>
            </a:fld>
            <a:endParaRPr lang="en-US"/>
          </a:p>
        </p:txBody>
      </p:sp>
    </p:spTree>
    <p:extLst>
      <p:ext uri="{BB962C8B-B14F-4D97-AF65-F5344CB8AC3E}">
        <p14:creationId xmlns:p14="http://schemas.microsoft.com/office/powerpoint/2010/main" val="3159999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RESIDENTIAL</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31</a:t>
            </a:fld>
            <a:endParaRPr lang="en-US"/>
          </a:p>
        </p:txBody>
      </p:sp>
    </p:spTree>
    <p:extLst>
      <p:ext uri="{BB962C8B-B14F-4D97-AF65-F5344CB8AC3E}">
        <p14:creationId xmlns:p14="http://schemas.microsoft.com/office/powerpoint/2010/main" val="2612697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RESIDENTIAL BUT DOES YOUR AGENCY DO ANY TYPE</a:t>
            </a:r>
            <a:r>
              <a:rPr lang="en-US" baseline="0" dirty="0" smtClean="0"/>
              <a:t> OF RESTRICTIONS WHETHER WRITTEN ON PRACTICED</a:t>
            </a:r>
          </a:p>
          <a:p>
            <a:endParaRPr lang="en-US" baseline="0" dirty="0" smtClean="0"/>
          </a:p>
          <a:p>
            <a:r>
              <a:rPr lang="en-US" baseline="0" dirty="0" smtClean="0"/>
              <a:t>POLICY REVIEW</a:t>
            </a:r>
          </a:p>
          <a:p>
            <a:r>
              <a:rPr lang="en-US" baseline="0" dirty="0" smtClean="0"/>
              <a:t>STAFF TRAININGS</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32</a:t>
            </a:fld>
            <a:endParaRPr lang="en-US"/>
          </a:p>
        </p:txBody>
      </p:sp>
    </p:spTree>
    <p:extLst>
      <p:ext uri="{BB962C8B-B14F-4D97-AF65-F5344CB8AC3E}">
        <p14:creationId xmlns:p14="http://schemas.microsoft.com/office/powerpoint/2010/main" val="4066642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RESIDENTIAL</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33</a:t>
            </a:fld>
            <a:endParaRPr lang="en-US"/>
          </a:p>
        </p:txBody>
      </p:sp>
    </p:spTree>
    <p:extLst>
      <p:ext uri="{BB962C8B-B14F-4D97-AF65-F5344CB8AC3E}">
        <p14:creationId xmlns:p14="http://schemas.microsoft.com/office/powerpoint/2010/main" val="1465893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RESIDENTIAL</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34</a:t>
            </a:fld>
            <a:endParaRPr lang="en-US"/>
          </a:p>
        </p:txBody>
      </p:sp>
    </p:spTree>
    <p:extLst>
      <p:ext uri="{BB962C8B-B14F-4D97-AF65-F5344CB8AC3E}">
        <p14:creationId xmlns:p14="http://schemas.microsoft.com/office/powerpoint/2010/main" val="769452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3</a:t>
            </a:fld>
            <a:endParaRPr lang="en-US"/>
          </a:p>
        </p:txBody>
      </p:sp>
    </p:spTree>
    <p:extLst>
      <p:ext uri="{BB962C8B-B14F-4D97-AF65-F5344CB8AC3E}">
        <p14:creationId xmlns:p14="http://schemas.microsoft.com/office/powerpoint/2010/main" val="2424398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RESTRICTIONS MUST BE DOCUMENTED</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35</a:t>
            </a:fld>
            <a:endParaRPr lang="en-US"/>
          </a:p>
        </p:txBody>
      </p:sp>
    </p:spTree>
    <p:extLst>
      <p:ext uri="{BB962C8B-B14F-4D97-AF65-F5344CB8AC3E}">
        <p14:creationId xmlns:p14="http://schemas.microsoft.com/office/powerpoint/2010/main" val="2308018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INCREASING</a:t>
            </a:r>
            <a:r>
              <a:rPr lang="en-US" baseline="0" dirty="0" smtClean="0"/>
              <a:t> VOLUNTEERING ACTIVITIES</a:t>
            </a:r>
          </a:p>
          <a:p>
            <a:r>
              <a:rPr lang="en-US" baseline="0" dirty="0" smtClean="0"/>
              <a:t>INCREASING OPPORTUNTIES TO LEARN ABOUT INDIVDIUAL EMPLOYMENT</a:t>
            </a:r>
          </a:p>
          <a:p>
            <a:r>
              <a:rPr lang="en-US" baseline="0" dirty="0" smtClean="0"/>
              <a:t>CREATING A COMMUNITY ENGAGEMENT BOARD TO CREATE MORE OPPORTUNTIES IN THE COMMUNITY AND INCREASE THE COMMUNITY AWARENESS- COULD PARTNER WITH LRS/DOE/LGE/OTHER PROVIDERS AS WELL AS COMMUNITY LEADERS – USE AS A COMMUNITY OF PRACTICE TO ENGAGE MORE IN THE COMMUNITY</a:t>
            </a:r>
          </a:p>
        </p:txBody>
      </p:sp>
      <p:sp>
        <p:nvSpPr>
          <p:cNvPr id="4" name="Slide Number Placeholder 3"/>
          <p:cNvSpPr>
            <a:spLocks noGrp="1"/>
          </p:cNvSpPr>
          <p:nvPr>
            <p:ph type="sldNum" sz="quarter" idx="10"/>
          </p:nvPr>
        </p:nvSpPr>
        <p:spPr/>
        <p:txBody>
          <a:bodyPr/>
          <a:lstStyle/>
          <a:p>
            <a:fld id="{C876B676-C1C7-A14A-96E6-B49AD3BED0C3}" type="slidenum">
              <a:rPr lang="en-US" smtClean="0"/>
              <a:t>36</a:t>
            </a:fld>
            <a:endParaRPr lang="en-US"/>
          </a:p>
        </p:txBody>
      </p:sp>
    </p:spTree>
    <p:extLst>
      <p:ext uri="{BB962C8B-B14F-4D97-AF65-F5344CB8AC3E}">
        <p14:creationId xmlns:p14="http://schemas.microsoft.com/office/powerpoint/2010/main" val="1475674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GETTING</a:t>
            </a:r>
            <a:r>
              <a:rPr lang="en-US" baseline="0" dirty="0" smtClean="0"/>
              <a:t> INVOLVED WITH A PEOPLE FIRST GROUP OR SELF ADVOCACY GROUPS </a:t>
            </a:r>
          </a:p>
          <a:p>
            <a:r>
              <a:rPr lang="en-US" baseline="0" dirty="0" smtClean="0"/>
              <a:t>TRAINING STAFF</a:t>
            </a:r>
          </a:p>
          <a:p>
            <a:r>
              <a:rPr lang="en-US" baseline="0" dirty="0" smtClean="0"/>
              <a:t>MORE COMMUNITY ACTIVITIES AND OPTIONS</a:t>
            </a:r>
          </a:p>
          <a:p>
            <a:r>
              <a:rPr lang="en-US" baseline="0" dirty="0" smtClean="0"/>
              <a:t>SMALLER GROUPS AND MORE OPPORTUNTIES TO GO DO THINGS OF INTEREST</a:t>
            </a:r>
          </a:p>
          <a:p>
            <a:r>
              <a:rPr lang="en-US" baseline="0" dirty="0" smtClean="0"/>
              <a:t>EXPLORING</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37</a:t>
            </a:fld>
            <a:endParaRPr lang="en-US"/>
          </a:p>
        </p:txBody>
      </p:sp>
    </p:spTree>
    <p:extLst>
      <p:ext uri="{BB962C8B-B14F-4D97-AF65-F5344CB8AC3E}">
        <p14:creationId xmlns:p14="http://schemas.microsoft.com/office/powerpoint/2010/main" val="1423737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TRANSPORTATION</a:t>
            </a:r>
            <a:r>
              <a:rPr lang="en-US" baseline="0" dirty="0" smtClean="0"/>
              <a:t> IS ALWAYS A BARRIER= HOW TO WORK THROUGH THIS… ENGAGING LOCAL CHURCHES, VOLUNTEER GROUPS, ETC TO DISCUSS THIS AND WORK THROUGH ISSUES</a:t>
            </a:r>
          </a:p>
          <a:p>
            <a:r>
              <a:rPr lang="en-US" baseline="0" dirty="0" smtClean="0"/>
              <a:t>NOW PAYING MORE FOR TRANSPORATION BUT WHAT ABOUT AFTER THE TYPICAL 8-2 HOURS</a:t>
            </a:r>
          </a:p>
          <a:p>
            <a:endParaRPr lang="en-US" baseline="0" dirty="0" smtClean="0"/>
          </a:p>
          <a:p>
            <a:r>
              <a:rPr lang="en-US" baseline="0" dirty="0" smtClean="0"/>
              <a:t>We can’t just say that they don’t have transportation and can’t work or go places and then never address it in the POC</a:t>
            </a:r>
          </a:p>
          <a:p>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38</a:t>
            </a:fld>
            <a:endParaRPr lang="en-US"/>
          </a:p>
        </p:txBody>
      </p:sp>
    </p:spTree>
    <p:extLst>
      <p:ext uri="{BB962C8B-B14F-4D97-AF65-F5344CB8AC3E}">
        <p14:creationId xmlns:p14="http://schemas.microsoft.com/office/powerpoint/2010/main" val="954842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39</a:t>
            </a:fld>
            <a:endParaRPr lang="en-US"/>
          </a:p>
        </p:txBody>
      </p:sp>
    </p:spTree>
    <p:extLst>
      <p:ext uri="{BB962C8B-B14F-4D97-AF65-F5344CB8AC3E}">
        <p14:creationId xmlns:p14="http://schemas.microsoft.com/office/powerpoint/2010/main" val="2031892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dirty="0" smtClean="0"/>
              <a:t>GOALS:  	</a:t>
            </a:r>
            <a:r>
              <a:rPr lang="en-US" b="1" dirty="0" smtClean="0"/>
              <a:t>POC</a:t>
            </a:r>
            <a:r>
              <a:rPr lang="en-US" b="1" baseline="0" dirty="0" smtClean="0"/>
              <a:t> SHOULD DOCUMENT</a:t>
            </a:r>
            <a:r>
              <a:rPr lang="en-US" baseline="0" dirty="0" smtClean="0"/>
              <a:t>:  </a:t>
            </a:r>
          </a:p>
          <a:p>
            <a:pPr rtl="0" eaLnBrk="1" fontAlgn="t" latinLnBrk="0" hangingPunct="1"/>
            <a:r>
              <a:rPr lang="en-US" sz="1200" b="1" i="0" u="none" strike="noStrike" kern="1200" baseline="0" dirty="0" smtClean="0">
                <a:solidFill>
                  <a:schemeClr val="tx1"/>
                </a:solidFill>
                <a:effectLst/>
                <a:latin typeface="+mn-lt"/>
                <a:ea typeface="+mn-ea"/>
                <a:cs typeface="+mn-cs"/>
              </a:rPr>
              <a:t>	</a:t>
            </a:r>
            <a:r>
              <a:rPr lang="en-US" sz="1200" b="1" i="0" u="none" strike="noStrike" kern="1200" dirty="0" smtClean="0">
                <a:solidFill>
                  <a:schemeClr val="tx1"/>
                </a:solidFill>
                <a:effectLst/>
                <a:latin typeface="+mn-lt"/>
                <a:ea typeface="+mn-ea"/>
                <a:cs typeface="+mn-cs"/>
              </a:rPr>
              <a:t>PROVIDE OPPORTUNITIES TO SEEK INDIVIDUAL,</a:t>
            </a:r>
            <a:r>
              <a:rPr lang="en-US" sz="1200" b="1" i="0" u="none" strike="noStrike" kern="1200" baseline="0" dirty="0" smtClean="0">
                <a:solidFill>
                  <a:schemeClr val="tx1"/>
                </a:solidFill>
                <a:effectLst/>
                <a:latin typeface="+mn-lt"/>
                <a:ea typeface="+mn-ea"/>
                <a:cs typeface="+mn-cs"/>
              </a:rPr>
              <a:t> COMPETITIVE </a:t>
            </a:r>
            <a:r>
              <a:rPr lang="en-US" sz="1200" b="1" i="0" u="none" strike="noStrike" kern="1200" dirty="0" smtClean="0">
                <a:solidFill>
                  <a:schemeClr val="tx1"/>
                </a:solidFill>
                <a:effectLst/>
                <a:latin typeface="+mn-lt"/>
                <a:ea typeface="+mn-ea"/>
                <a:cs typeface="+mn-cs"/>
              </a:rPr>
              <a:t>EMPLOYMENT IN THE COMMUNITY- HOW WILL THIS BE DONE? GOALS?</a:t>
            </a:r>
          </a:p>
          <a:p>
            <a:pPr rtl="0" eaLnBrk="1" fontAlgn="t" latinLnBrk="0" hangingPunct="1"/>
            <a:r>
              <a:rPr lang="en-US" sz="1200" b="1" i="0" u="none" strike="noStrike" kern="1200" dirty="0" smtClean="0">
                <a:solidFill>
                  <a:schemeClr val="tx1"/>
                </a:solidFill>
                <a:effectLst/>
                <a:latin typeface="+mn-lt"/>
                <a:ea typeface="+mn-ea"/>
                <a:cs typeface="+mn-cs"/>
              </a:rPr>
              <a:t>	ACTIVITIES ARE INTEGRATED IN</a:t>
            </a:r>
            <a:r>
              <a:rPr lang="en-US" sz="1200" b="1" i="0" u="none" strike="noStrike" kern="1200" baseline="0" dirty="0" smtClean="0">
                <a:solidFill>
                  <a:schemeClr val="tx1"/>
                </a:solidFill>
                <a:effectLst/>
                <a:latin typeface="+mn-lt"/>
                <a:ea typeface="+mn-ea"/>
                <a:cs typeface="+mn-cs"/>
              </a:rPr>
              <a:t> THE COMMUNITY- INDIVIDUAL CHOICES AND HOW THEY ARE PROVIDED</a:t>
            </a:r>
          </a:p>
          <a:p>
            <a:pPr rtl="0" eaLnBrk="1" fontAlgn="t" latinLnBrk="0" hangingPunct="1"/>
            <a:r>
              <a:rPr lang="en-US" sz="1200" b="1" i="0" u="none" strike="noStrike" kern="1200" baseline="0" dirty="0" smtClean="0">
                <a:solidFill>
                  <a:schemeClr val="tx1"/>
                </a:solidFill>
                <a:effectLst/>
                <a:latin typeface="+mn-lt"/>
                <a:ea typeface="+mn-ea"/>
                <a:cs typeface="+mn-cs"/>
              </a:rPr>
              <a:t>	CONTROLLING PERSONAL RESOURCES.. MAY BE A GOAL TO DO THIS</a:t>
            </a:r>
            <a:endParaRPr lang="en-US" sz="1200" b="0"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55</a:t>
            </a:fld>
            <a:endParaRPr lang="en-US"/>
          </a:p>
        </p:txBody>
      </p:sp>
    </p:spTree>
    <p:extLst>
      <p:ext uri="{BB962C8B-B14F-4D97-AF65-F5344CB8AC3E}">
        <p14:creationId xmlns:p14="http://schemas.microsoft.com/office/powerpoint/2010/main" val="3732988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GOAL:   </a:t>
            </a:r>
            <a:r>
              <a:rPr lang="en-US" sz="1200" b="1" dirty="0" smtClean="0">
                <a:effectLst/>
              </a:rPr>
              <a:t>PERSON CENTERED POC AND</a:t>
            </a:r>
            <a:r>
              <a:rPr lang="en-US" sz="1200" b="1" baseline="0" dirty="0" smtClean="0">
                <a:effectLst/>
              </a:rPr>
              <a:t> </a:t>
            </a:r>
            <a:r>
              <a:rPr lang="en-US" sz="1200" b="1" dirty="0" smtClean="0">
                <a:effectLst/>
              </a:rPr>
              <a:t>ATTACHMENTS</a:t>
            </a:r>
            <a:r>
              <a:rPr lang="en-US" sz="1200" b="1" baseline="0" dirty="0" smtClean="0">
                <a:effectLst/>
              </a:rPr>
              <a:t> SHOULD DOCUMENT THE INDIVIDUAL’S NEEDS, PREFERENCES FOR THE SETTING THEY HAVE CHOSEN BUT THEN THE SETTING SHOULD DOCUMENT THE CHOICES PROVIDE TO THE INDIVDUAL AND HOW THIS IS DONE AND WHAT THE INDIVIDUAL CHOOSES TO DO </a:t>
            </a:r>
            <a:endParaRPr lang="en-US" sz="1200" b="1"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p>
        </p:txBody>
      </p:sp>
      <p:sp>
        <p:nvSpPr>
          <p:cNvPr id="4" name="Slide Number Placeholder 3"/>
          <p:cNvSpPr>
            <a:spLocks noGrp="1"/>
          </p:cNvSpPr>
          <p:nvPr>
            <p:ph type="sldNum" sz="quarter" idx="10"/>
          </p:nvPr>
        </p:nvSpPr>
        <p:spPr/>
        <p:txBody>
          <a:bodyPr/>
          <a:lstStyle/>
          <a:p>
            <a:fld id="{C876B676-C1C7-A14A-96E6-B49AD3BED0C3}" type="slidenum">
              <a:rPr lang="en-US" smtClean="0"/>
              <a:t>56</a:t>
            </a:fld>
            <a:endParaRPr lang="en-US"/>
          </a:p>
        </p:txBody>
      </p:sp>
    </p:spTree>
    <p:extLst>
      <p:ext uri="{BB962C8B-B14F-4D97-AF65-F5344CB8AC3E}">
        <p14:creationId xmlns:p14="http://schemas.microsoft.com/office/powerpoint/2010/main" val="4096670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POC SHOULD DOCUMENT THE CHOICES AND HOW THEY ARE GIVEN AND WHAT IS CHOSEN AND</a:t>
            </a:r>
            <a:r>
              <a:rPr lang="en-US" baseline="0" dirty="0" smtClean="0"/>
              <a:t> HOW WILL THE INDIVIDUAL BE SUPPORTED</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57</a:t>
            </a:fld>
            <a:endParaRPr lang="en-US"/>
          </a:p>
        </p:txBody>
      </p:sp>
    </p:spTree>
    <p:extLst>
      <p:ext uri="{BB962C8B-B14F-4D97-AF65-F5344CB8AC3E}">
        <p14:creationId xmlns:p14="http://schemas.microsoft.com/office/powerpoint/2010/main" val="1336955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HCBS WILL ALWAYS BE AROUND AND WE</a:t>
            </a:r>
            <a:r>
              <a:rPr lang="en-US" baseline="0" dirty="0" smtClean="0"/>
              <a:t> HAVE TO ENSURE THAT EVERYONE REMAINS COMPLIANT</a:t>
            </a:r>
          </a:p>
          <a:p>
            <a:r>
              <a:rPr lang="en-US" baseline="0" dirty="0" smtClean="0"/>
              <a:t>WE REPORT TO CMS ON COMPLIANCE AT LEAST ANNUALLY</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61</a:t>
            </a:fld>
            <a:endParaRPr lang="en-US"/>
          </a:p>
        </p:txBody>
      </p:sp>
    </p:spTree>
    <p:extLst>
      <p:ext uri="{BB962C8B-B14F-4D97-AF65-F5344CB8AC3E}">
        <p14:creationId xmlns:p14="http://schemas.microsoft.com/office/powerpoint/2010/main" val="2424089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5</a:t>
            </a:fld>
            <a:endParaRPr lang="en-US"/>
          </a:p>
        </p:txBody>
      </p:sp>
    </p:spTree>
    <p:extLst>
      <p:ext uri="{BB962C8B-B14F-4D97-AF65-F5344CB8AC3E}">
        <p14:creationId xmlns:p14="http://schemas.microsoft.com/office/powerpoint/2010/main" val="1977406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REQUIREMENT ON THE CAP-</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11</a:t>
            </a:fld>
            <a:endParaRPr lang="en-US"/>
          </a:p>
        </p:txBody>
      </p:sp>
    </p:spTree>
    <p:extLst>
      <p:ext uri="{BB962C8B-B14F-4D97-AF65-F5344CB8AC3E}">
        <p14:creationId xmlns:p14="http://schemas.microsoft.com/office/powerpoint/2010/main" val="2975751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r>
              <a:rPr lang="en-US" baseline="30000" dirty="0" smtClean="0"/>
              <a:t>ND</a:t>
            </a:r>
            <a:r>
              <a:rPr lang="en-US" dirty="0" smtClean="0"/>
              <a:t> CAP </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12</a:t>
            </a:fld>
            <a:endParaRPr lang="en-US"/>
          </a:p>
        </p:txBody>
      </p:sp>
    </p:spTree>
    <p:extLst>
      <p:ext uri="{BB962C8B-B14F-4D97-AF65-F5344CB8AC3E}">
        <p14:creationId xmlns:p14="http://schemas.microsoft.com/office/powerpoint/2010/main" val="1616793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r>
              <a:rPr lang="en-US" baseline="30000" dirty="0" smtClean="0"/>
              <a:t>rd</a:t>
            </a:r>
            <a:r>
              <a:rPr lang="en-US" dirty="0" smtClean="0"/>
              <a:t> CAP REQUIREMENT</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13</a:t>
            </a:fld>
            <a:endParaRPr lang="en-US"/>
          </a:p>
        </p:txBody>
      </p:sp>
    </p:spTree>
    <p:extLst>
      <p:ext uri="{BB962C8B-B14F-4D97-AF65-F5344CB8AC3E}">
        <p14:creationId xmlns:p14="http://schemas.microsoft.com/office/powerpoint/2010/main" val="152002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AND 4</a:t>
            </a:r>
            <a:r>
              <a:rPr lang="en-US" baseline="30000" dirty="0" smtClean="0"/>
              <a:t>TH</a:t>
            </a:r>
            <a:r>
              <a:rPr lang="en-US" dirty="0" smtClean="0"/>
              <a:t> REQUIREMENT</a:t>
            </a:r>
          </a:p>
          <a:p>
            <a:r>
              <a:rPr lang="en-US" dirty="0" smtClean="0"/>
              <a:t>Individuals must have the opportunity for “</a:t>
            </a:r>
            <a:r>
              <a:rPr lang="en-US" b="1" dirty="0" smtClean="0"/>
              <a:t>informed choice</a:t>
            </a:r>
            <a:r>
              <a:rPr lang="en-US" dirty="0" smtClean="0"/>
              <a:t>” during the person-centered planning process.</a:t>
            </a:r>
          </a:p>
          <a:p>
            <a:r>
              <a:rPr lang="en-US" dirty="0" smtClean="0"/>
              <a:t>Options must include </a:t>
            </a:r>
            <a:r>
              <a:rPr lang="en-US" b="1" dirty="0" smtClean="0"/>
              <a:t>“non-disability specific settings” </a:t>
            </a:r>
          </a:p>
          <a:p>
            <a:r>
              <a:rPr lang="en-US" dirty="0" smtClean="0"/>
              <a:t>A person-centered approach to informed choice is to always presume competence.	</a:t>
            </a:r>
          </a:p>
          <a:p>
            <a:r>
              <a:rPr lang="en-US" dirty="0" smtClean="0"/>
              <a:t>CMS also reminds states that informed choice is a critical component of the person-centered planning process:</a:t>
            </a:r>
          </a:p>
          <a:p>
            <a:pPr lvl="1">
              <a:buFont typeface="Wingdings" panose="05000000000000000000" pitchFamily="2" charset="2"/>
              <a:buChar char="§"/>
            </a:pPr>
            <a:r>
              <a:rPr lang="en-US" dirty="0" smtClean="0"/>
              <a:t>Use appropriate modes of communication to give people information they need to exercise informed choice and assist them in doing so; </a:t>
            </a:r>
          </a:p>
          <a:p>
            <a:pPr lvl="1">
              <a:buFont typeface="Wingdings" panose="05000000000000000000" pitchFamily="2" charset="2"/>
              <a:buChar char="§"/>
            </a:pPr>
            <a:r>
              <a:rPr lang="en-US" dirty="0" smtClean="0"/>
              <a:t>Provide or assist people in acquiring information that enables them to exercise informed choice in the development of their person-centered service plans; and </a:t>
            </a:r>
          </a:p>
          <a:p>
            <a:pPr lvl="1">
              <a:buFont typeface="Wingdings" panose="05000000000000000000" pitchFamily="2" charset="2"/>
              <a:buChar char="§"/>
            </a:pPr>
            <a:r>
              <a:rPr lang="en-US" dirty="0" smtClean="0"/>
              <a:t>Develop and implement flexible policies that allow people the opportunity to make meaningful choices</a:t>
            </a:r>
          </a:p>
          <a:p>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14</a:t>
            </a:fld>
            <a:endParaRPr lang="en-US"/>
          </a:p>
        </p:txBody>
      </p:sp>
    </p:spTree>
    <p:extLst>
      <p:ext uri="{BB962C8B-B14F-4D97-AF65-F5344CB8AC3E}">
        <p14:creationId xmlns:p14="http://schemas.microsoft.com/office/powerpoint/2010/main" val="4016983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Msut</a:t>
            </a:r>
            <a:r>
              <a:rPr lang="en-US" dirty="0" smtClean="0"/>
              <a:t> be in compliance</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15</a:t>
            </a:fld>
            <a:endParaRPr lang="en-US"/>
          </a:p>
        </p:txBody>
      </p:sp>
    </p:spTree>
    <p:extLst>
      <p:ext uri="{BB962C8B-B14F-4D97-AF65-F5344CB8AC3E}">
        <p14:creationId xmlns:p14="http://schemas.microsoft.com/office/powerpoint/2010/main" val="2308843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18</a:t>
            </a:fld>
            <a:endParaRPr lang="en-US"/>
          </a:p>
        </p:txBody>
      </p:sp>
    </p:spTree>
    <p:extLst>
      <p:ext uri="{BB962C8B-B14F-4D97-AF65-F5344CB8AC3E}">
        <p14:creationId xmlns:p14="http://schemas.microsoft.com/office/powerpoint/2010/main" val="15515111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6.jpeg"/><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ldh.la.gov/page/businessplan"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13.emf"/><Relationship Id="rId4"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1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0FF6C67-E31C-5440-8090-7B7AE0D3CDCF}"/>
              </a:ext>
            </a:extLst>
          </p:cNvPr>
          <p:cNvSpPr>
            <a:spLocks noGrp="1"/>
          </p:cNvSpPr>
          <p:nvPr>
            <p:ph type="dt" sz="half" idx="10"/>
          </p:nvPr>
        </p:nvSpPr>
        <p:spPr/>
        <p:txBody>
          <a:bodyPr/>
          <a:lstStyle/>
          <a:p>
            <a:fld id="{C88FE2B4-EB81-704F-8B66-1D3ACA5E8802}" type="datetime1">
              <a:rPr lang="en-US" smtClean="0"/>
              <a:t>9/24/2023</a:t>
            </a:fld>
            <a:endParaRPr lang="en-US"/>
          </a:p>
        </p:txBody>
      </p:sp>
      <p:sp>
        <p:nvSpPr>
          <p:cNvPr id="5" name="Footer Placeholder 4">
            <a:extLst>
              <a:ext uri="{FF2B5EF4-FFF2-40B4-BE49-F238E27FC236}">
                <a16:creationId xmlns:a16="http://schemas.microsoft.com/office/drawing/2014/main" id="{333FBEC1-C742-CE4E-879C-7BA8CE8BA4EB}"/>
              </a:ext>
            </a:extLst>
          </p:cNvPr>
          <p:cNvSpPr>
            <a:spLocks noGrp="1"/>
          </p:cNvSpPr>
          <p:nvPr>
            <p:ph type="ftr" sz="quarter" idx="11"/>
          </p:nvPr>
        </p:nvSpPr>
        <p:spPr/>
        <p:txBody>
          <a:bodyPr/>
          <a:lstStyle>
            <a:lvl1pPr>
              <a:defRPr lang="en-US" smtClean="0">
                <a:effectLst/>
              </a:defRPr>
            </a:lvl1pPr>
          </a:lstStyle>
          <a:p>
            <a:r>
              <a:rPr lang="en-US"/>
              <a:t>Presentation Name - Edit in Header Footer</a:t>
            </a:r>
            <a:endParaRPr lang="en-US" dirty="0"/>
          </a:p>
        </p:txBody>
      </p:sp>
      <p:pic>
        <p:nvPicPr>
          <p:cNvPr id="11" name="Picture 10">
            <a:extLst>
              <a:ext uri="{FF2B5EF4-FFF2-40B4-BE49-F238E27FC236}">
                <a16:creationId xmlns:a16="http://schemas.microsoft.com/office/drawing/2014/main" id="{08AB1C5B-BC0C-8B49-B7BB-6868FEB3C5E9}"/>
              </a:ext>
            </a:extLst>
          </p:cNvPr>
          <p:cNvPicPr>
            <a:picLocks noChangeAspect="1"/>
          </p:cNvPicPr>
          <p:nvPr userDrawn="1"/>
        </p:nvPicPr>
        <p:blipFill>
          <a:blip r:embed="rId2"/>
          <a:stretch>
            <a:fillRect/>
          </a:stretch>
        </p:blipFill>
        <p:spPr>
          <a:xfrm>
            <a:off x="559913" y="572809"/>
            <a:ext cx="3196668" cy="449684"/>
          </a:xfrm>
          <a:prstGeom prst="rect">
            <a:avLst/>
          </a:prstGeom>
        </p:spPr>
      </p:pic>
      <p:pic>
        <p:nvPicPr>
          <p:cNvPr id="12" name="Picture 11">
            <a:extLst>
              <a:ext uri="{FF2B5EF4-FFF2-40B4-BE49-F238E27FC236}">
                <a16:creationId xmlns:a16="http://schemas.microsoft.com/office/drawing/2014/main" id="{8B7149A6-FC12-1E49-9A2F-F191017E6F7C}"/>
              </a:ext>
            </a:extLst>
          </p:cNvPr>
          <p:cNvPicPr>
            <a:picLocks noChangeAspect="1"/>
          </p:cNvPicPr>
          <p:nvPr userDrawn="1"/>
        </p:nvPicPr>
        <p:blipFill>
          <a:blip r:embed="rId3"/>
          <a:stretch>
            <a:fillRect/>
          </a:stretch>
        </p:blipFill>
        <p:spPr>
          <a:xfrm>
            <a:off x="2800350" y="2736850"/>
            <a:ext cx="6591300" cy="1384300"/>
          </a:xfrm>
          <a:prstGeom prst="rect">
            <a:avLst/>
          </a:prstGeom>
        </p:spPr>
      </p:pic>
      <p:pic>
        <p:nvPicPr>
          <p:cNvPr id="13" name="Picture 12">
            <a:extLst>
              <a:ext uri="{FF2B5EF4-FFF2-40B4-BE49-F238E27FC236}">
                <a16:creationId xmlns:a16="http://schemas.microsoft.com/office/drawing/2014/main" id="{80AE0F9F-EA30-C246-91E1-08B2706083B4}"/>
              </a:ext>
            </a:extLst>
          </p:cNvPr>
          <p:cNvPicPr>
            <a:picLocks noChangeAspect="1"/>
          </p:cNvPicPr>
          <p:nvPr userDrawn="1"/>
        </p:nvPicPr>
        <p:blipFill>
          <a:blip r:embed="rId4"/>
          <a:stretch>
            <a:fillRect/>
          </a:stretch>
        </p:blipFill>
        <p:spPr>
          <a:xfrm>
            <a:off x="10082294" y="6055281"/>
            <a:ext cx="1765300" cy="431800"/>
          </a:xfrm>
          <a:prstGeom prst="rect">
            <a:avLst/>
          </a:prstGeom>
        </p:spPr>
      </p:pic>
      <p:pic>
        <p:nvPicPr>
          <p:cNvPr id="2" name="Picture 1">
            <a:extLst>
              <a:ext uri="{FF2B5EF4-FFF2-40B4-BE49-F238E27FC236}">
                <a16:creationId xmlns:a16="http://schemas.microsoft.com/office/drawing/2014/main" id="{FD7C1335-C8C9-EE46-BE70-3F637747830B}"/>
              </a:ext>
            </a:extLst>
          </p:cNvPr>
          <p:cNvPicPr>
            <a:picLocks noChangeAspect="1"/>
          </p:cNvPicPr>
          <p:nvPr userDrawn="1"/>
        </p:nvPicPr>
        <p:blipFill>
          <a:blip r:embed="rId5"/>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17058D40-A38C-2E44-BBE4-9CE121544CE7}"/>
              </a:ext>
            </a:extLst>
          </p:cNvPr>
          <p:cNvPicPr>
            <a:picLocks noChangeAspect="1"/>
          </p:cNvPicPr>
          <p:nvPr userDrawn="1"/>
        </p:nvPicPr>
        <p:blipFill>
          <a:blip r:embed="rId6"/>
          <a:stretch>
            <a:fillRect/>
          </a:stretch>
        </p:blipFill>
        <p:spPr>
          <a:xfrm>
            <a:off x="8824994" y="370919"/>
            <a:ext cx="3022600" cy="762000"/>
          </a:xfrm>
          <a:prstGeom prst="rect">
            <a:avLst/>
          </a:prstGeom>
        </p:spPr>
      </p:pic>
      <p:sp>
        <p:nvSpPr>
          <p:cNvPr id="17" name="Date Placeholder 3">
            <a:extLst>
              <a:ext uri="{FF2B5EF4-FFF2-40B4-BE49-F238E27FC236}">
                <a16:creationId xmlns:a16="http://schemas.microsoft.com/office/drawing/2014/main" id="{EE5A798B-099E-474B-A1D5-D6B02AF2C2DB}"/>
              </a:ext>
            </a:extLst>
          </p:cNvPr>
          <p:cNvSpPr txBox="1">
            <a:spLocks/>
          </p:cNvSpPr>
          <p:nvPr userDrawn="1"/>
        </p:nvSpPr>
        <p:spPr>
          <a:xfrm>
            <a:off x="1188907" y="4292844"/>
            <a:ext cx="3094629" cy="51825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BEDA5E-22BC-BB40-974C-65FEF1BC9CF2}" type="datetime1">
              <a:rPr lang="en-US" sz="2000" smtClean="0"/>
              <a:pPr/>
              <a:t>9/24/2023</a:t>
            </a:fld>
            <a:endParaRPr lang="en-US" sz="3600" dirty="0"/>
          </a:p>
        </p:txBody>
      </p:sp>
      <p:sp>
        <p:nvSpPr>
          <p:cNvPr id="19" name="Content Placeholder 2">
            <a:extLst>
              <a:ext uri="{FF2B5EF4-FFF2-40B4-BE49-F238E27FC236}">
                <a16:creationId xmlns:a16="http://schemas.microsoft.com/office/drawing/2014/main" id="{4CF06708-6822-F54C-9596-7A245DE7B6F5}"/>
              </a:ext>
            </a:extLst>
          </p:cNvPr>
          <p:cNvSpPr>
            <a:spLocks noGrp="1"/>
          </p:cNvSpPr>
          <p:nvPr>
            <p:ph idx="12" hasCustomPrompt="1"/>
          </p:nvPr>
        </p:nvSpPr>
        <p:spPr>
          <a:xfrm>
            <a:off x="1188907" y="3531883"/>
            <a:ext cx="7304382" cy="716437"/>
          </a:xfrm>
        </p:spPr>
        <p:txBody>
          <a:bodyPr>
            <a:normAutofit/>
          </a:bodyPr>
          <a:lstStyle>
            <a:lvl1pPr marL="0" indent="0">
              <a:buNone/>
              <a:defRPr sz="3600">
                <a:solidFill>
                  <a:schemeClr val="tx1"/>
                </a:solidFill>
              </a:defRPr>
            </a:lvl1pPr>
          </a:lstStyle>
          <a:p>
            <a:pPr lvl="0"/>
            <a:r>
              <a:rPr lang="en-US" dirty="0"/>
              <a:t>CLICK TO EDIT SUBHEAD </a:t>
            </a:r>
          </a:p>
        </p:txBody>
      </p:sp>
      <p:sp>
        <p:nvSpPr>
          <p:cNvPr id="10" name="Text Placeholder 9">
            <a:extLst>
              <a:ext uri="{FF2B5EF4-FFF2-40B4-BE49-F238E27FC236}">
                <a16:creationId xmlns:a16="http://schemas.microsoft.com/office/drawing/2014/main" id="{8B42A4EC-F3DF-BB4B-B0CF-09162642C2CE}"/>
              </a:ext>
            </a:extLst>
          </p:cNvPr>
          <p:cNvSpPr>
            <a:spLocks noGrp="1"/>
          </p:cNvSpPr>
          <p:nvPr>
            <p:ph type="body" sz="quarter" idx="13" hasCustomPrompt="1"/>
          </p:nvPr>
        </p:nvSpPr>
        <p:spPr>
          <a:xfrm>
            <a:off x="1188907" y="2425171"/>
            <a:ext cx="9639960" cy="1081087"/>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4800">
                <a:solidFill>
                  <a:schemeClr val="bg1"/>
                </a:solidFill>
                <a:latin typeface="+mn-lt"/>
              </a:defRPr>
            </a:lvl1pPr>
          </a:lstStyle>
          <a:p>
            <a:r>
              <a:rPr lang="en-US" sz="4800" dirty="0"/>
              <a:t>CLICK TO EDIT MASTER TITLE STYLE</a:t>
            </a:r>
          </a:p>
        </p:txBody>
      </p:sp>
    </p:spTree>
    <p:extLst>
      <p:ext uri="{BB962C8B-B14F-4D97-AF65-F5344CB8AC3E}">
        <p14:creationId xmlns:p14="http://schemas.microsoft.com/office/powerpoint/2010/main" val="1587156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p:txBody>
          <a:bodyPr/>
          <a:lstStyle/>
          <a:p>
            <a:fld id="{9646E3F5-F701-6A4D-B52D-F6CA5B927446}" type="datetime1">
              <a:rPr lang="en-US" smtClean="0"/>
              <a:t>9/24/2023</a:t>
            </a:fld>
            <a:endParaRPr lang="en-US"/>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8" name="Content Placeholder 3">
            <a:extLst>
              <a:ext uri="{FF2B5EF4-FFF2-40B4-BE49-F238E27FC236}">
                <a16:creationId xmlns:a16="http://schemas.microsoft.com/office/drawing/2014/main" id="{B7578FE3-9132-D141-9EB9-AEDC6F97749C}"/>
              </a:ext>
            </a:extLst>
          </p:cNvPr>
          <p:cNvSpPr>
            <a:spLocks noGrp="1"/>
          </p:cNvSpPr>
          <p:nvPr>
            <p:ph sz="half" idx="2"/>
          </p:nvPr>
        </p:nvSpPr>
        <p:spPr>
          <a:xfrm>
            <a:off x="838200" y="1981199"/>
            <a:ext cx="10515600" cy="39211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a:extLst>
              <a:ext uri="{FF2B5EF4-FFF2-40B4-BE49-F238E27FC236}">
                <a16:creationId xmlns:a16="http://schemas.microsoft.com/office/drawing/2014/main" id="{45F25188-7F87-534F-B429-960DDE851B34}"/>
              </a:ext>
            </a:extLst>
          </p:cNvPr>
          <p:cNvSpPr>
            <a:spLocks noGrp="1"/>
          </p:cNvSpPr>
          <p:nvPr>
            <p:ph type="title"/>
          </p:nvPr>
        </p:nvSpPr>
        <p:spPr>
          <a:xfrm>
            <a:off x="838200" y="730918"/>
            <a:ext cx="10515600" cy="1097882"/>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689918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542F631-4F56-4949-8B3B-E1A0725D6984}"/>
              </a:ext>
            </a:extLst>
          </p:cNvPr>
          <p:cNvSpPr/>
          <p:nvPr userDrawn="1"/>
        </p:nvSpPr>
        <p:spPr>
          <a:xfrm>
            <a:off x="0" y="6366933"/>
            <a:ext cx="12192000" cy="491067"/>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p:txBody>
          <a:bodyPr/>
          <a:lstStyle/>
          <a:p>
            <a:fld id="{9646E3F5-F701-6A4D-B52D-F6CA5B927446}" type="datetime1">
              <a:rPr lang="en-US" smtClean="0"/>
              <a:t>9/24/2023</a:t>
            </a:fld>
            <a:endParaRPr lang="en-US"/>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8" name="Content Placeholder 3">
            <a:extLst>
              <a:ext uri="{FF2B5EF4-FFF2-40B4-BE49-F238E27FC236}">
                <a16:creationId xmlns:a16="http://schemas.microsoft.com/office/drawing/2014/main" id="{B7578FE3-9132-D141-9EB9-AEDC6F97749C}"/>
              </a:ext>
            </a:extLst>
          </p:cNvPr>
          <p:cNvSpPr>
            <a:spLocks noGrp="1"/>
          </p:cNvSpPr>
          <p:nvPr>
            <p:ph sz="half" idx="2"/>
          </p:nvPr>
        </p:nvSpPr>
        <p:spPr>
          <a:xfrm>
            <a:off x="838200" y="1981199"/>
            <a:ext cx="10515600" cy="39211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2B841D17-834A-6440-AB65-7B2DA8F2C6B9}"/>
              </a:ext>
            </a:extLst>
          </p:cNvPr>
          <p:cNvSpPr/>
          <p:nvPr userDrawn="1"/>
        </p:nvSpPr>
        <p:spPr>
          <a:xfrm>
            <a:off x="0" y="-29633"/>
            <a:ext cx="12192000" cy="735865"/>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Placeholder 1">
            <a:extLst>
              <a:ext uri="{FF2B5EF4-FFF2-40B4-BE49-F238E27FC236}">
                <a16:creationId xmlns:a16="http://schemas.microsoft.com/office/drawing/2014/main" id="{45F25188-7F87-534F-B429-960DDE851B34}"/>
              </a:ext>
            </a:extLst>
          </p:cNvPr>
          <p:cNvSpPr>
            <a:spLocks noGrp="1"/>
          </p:cNvSpPr>
          <p:nvPr>
            <p:ph type="title"/>
          </p:nvPr>
        </p:nvSpPr>
        <p:spPr>
          <a:xfrm>
            <a:off x="838200" y="730918"/>
            <a:ext cx="10515600" cy="1097882"/>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7" name="Picture 6">
            <a:extLst>
              <a:ext uri="{FF2B5EF4-FFF2-40B4-BE49-F238E27FC236}">
                <a16:creationId xmlns:a16="http://schemas.microsoft.com/office/drawing/2014/main" id="{DCAA34EC-4FCD-1945-B24A-12BB48AF2CDF}"/>
              </a:ext>
            </a:extLst>
          </p:cNvPr>
          <p:cNvPicPr>
            <a:picLocks noChangeAspect="1"/>
          </p:cNvPicPr>
          <p:nvPr userDrawn="1"/>
        </p:nvPicPr>
        <p:blipFill>
          <a:blip r:embed="rId2"/>
          <a:stretch>
            <a:fillRect/>
          </a:stretch>
        </p:blipFill>
        <p:spPr>
          <a:xfrm>
            <a:off x="9129025" y="179425"/>
            <a:ext cx="2768600" cy="393700"/>
          </a:xfrm>
          <a:prstGeom prst="rect">
            <a:avLst/>
          </a:prstGeom>
        </p:spPr>
      </p:pic>
    </p:spTree>
    <p:extLst>
      <p:ext uri="{BB962C8B-B14F-4D97-AF65-F5344CB8AC3E}">
        <p14:creationId xmlns:p14="http://schemas.microsoft.com/office/powerpoint/2010/main" val="1974906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32794F-E419-A745-B994-0703ACD5C519}"/>
              </a:ext>
            </a:extLst>
          </p:cNvPr>
          <p:cNvSpPr>
            <a:spLocks noGrp="1"/>
          </p:cNvSpPr>
          <p:nvPr>
            <p:ph sz="half" idx="1"/>
          </p:nvPr>
        </p:nvSpPr>
        <p:spPr>
          <a:xfrm>
            <a:off x="838200" y="1981200"/>
            <a:ext cx="5290032" cy="3854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8CF432E-D382-B74E-9BA6-84E7366C676D}"/>
              </a:ext>
            </a:extLst>
          </p:cNvPr>
          <p:cNvSpPr>
            <a:spLocks noGrp="1"/>
          </p:cNvSpPr>
          <p:nvPr>
            <p:ph sz="half" idx="2"/>
          </p:nvPr>
        </p:nvSpPr>
        <p:spPr>
          <a:xfrm>
            <a:off x="6356832" y="1981200"/>
            <a:ext cx="5105400" cy="3854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25FB8C-6952-EE47-9FE7-0A2CC67AE5BF}"/>
              </a:ext>
            </a:extLst>
          </p:cNvPr>
          <p:cNvSpPr>
            <a:spLocks noGrp="1"/>
          </p:cNvSpPr>
          <p:nvPr>
            <p:ph type="dt" sz="half" idx="10"/>
          </p:nvPr>
        </p:nvSpPr>
        <p:spPr/>
        <p:txBody>
          <a:bodyPr/>
          <a:lstStyle/>
          <a:p>
            <a:fld id="{4933F9B2-0FCA-D041-9570-26F15833558E}" type="datetime1">
              <a:rPr lang="en-US" smtClean="0"/>
              <a:t>9/24/2023</a:t>
            </a:fld>
            <a:endParaRPr lang="en-US"/>
          </a:p>
        </p:txBody>
      </p:sp>
      <p:sp>
        <p:nvSpPr>
          <p:cNvPr id="6" name="Footer Placeholder 5">
            <a:extLst>
              <a:ext uri="{FF2B5EF4-FFF2-40B4-BE49-F238E27FC236}">
                <a16:creationId xmlns:a16="http://schemas.microsoft.com/office/drawing/2014/main" id="{DA5A4EDF-C4F6-2142-97C6-D28C4C2F132B}"/>
              </a:ext>
            </a:extLst>
          </p:cNvPr>
          <p:cNvSpPr>
            <a:spLocks noGrp="1"/>
          </p:cNvSpPr>
          <p:nvPr>
            <p:ph type="ftr" sz="quarter" idx="11"/>
          </p:nvPr>
        </p:nvSpPr>
        <p:spPr/>
        <p:txBody>
          <a:bodyPr/>
          <a:lstStyle/>
          <a:p>
            <a:pPr algn="ctr"/>
            <a:r>
              <a:rPr lang="en-US" dirty="0"/>
              <a:t>Presentation Name - Edit in Header Footer</a:t>
            </a:r>
          </a:p>
        </p:txBody>
      </p:sp>
      <p:sp>
        <p:nvSpPr>
          <p:cNvPr id="7"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10" name="Title Placeholder 1">
            <a:extLst>
              <a:ext uri="{FF2B5EF4-FFF2-40B4-BE49-F238E27FC236}">
                <a16:creationId xmlns:a16="http://schemas.microsoft.com/office/drawing/2014/main" id="{7D953CEF-23C2-0B46-BA72-4D62F43FC878}"/>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448453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626817-B17E-F948-B94E-5CFE0E293A75}"/>
              </a:ext>
            </a:extLst>
          </p:cNvPr>
          <p:cNvPicPr>
            <a:picLocks noChangeAspect="1"/>
          </p:cNvPicPr>
          <p:nvPr userDrawn="1"/>
        </p:nvPicPr>
        <p:blipFill rotWithShape="1">
          <a:blip r:embed="rId2"/>
          <a:srcRect l="20280"/>
          <a:stretch/>
        </p:blipFill>
        <p:spPr>
          <a:xfrm>
            <a:off x="6128232" y="1981200"/>
            <a:ext cx="6063768" cy="4278574"/>
          </a:xfrm>
          <a:prstGeom prst="rect">
            <a:avLst/>
          </a:prstGeom>
        </p:spPr>
      </p:pic>
      <p:sp>
        <p:nvSpPr>
          <p:cNvPr id="3" name="Content Placeholder 2">
            <a:extLst>
              <a:ext uri="{FF2B5EF4-FFF2-40B4-BE49-F238E27FC236}">
                <a16:creationId xmlns:a16="http://schemas.microsoft.com/office/drawing/2014/main" id="{0432794F-E419-A745-B994-0703ACD5C519}"/>
              </a:ext>
            </a:extLst>
          </p:cNvPr>
          <p:cNvSpPr>
            <a:spLocks noGrp="1"/>
          </p:cNvSpPr>
          <p:nvPr>
            <p:ph sz="half" idx="1"/>
          </p:nvPr>
        </p:nvSpPr>
        <p:spPr>
          <a:xfrm>
            <a:off x="838200" y="1981199"/>
            <a:ext cx="5290032" cy="4278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8CF432E-D382-B74E-9BA6-84E7366C676D}"/>
              </a:ext>
            </a:extLst>
          </p:cNvPr>
          <p:cNvSpPr>
            <a:spLocks noGrp="1"/>
          </p:cNvSpPr>
          <p:nvPr>
            <p:ph sz="half" idx="2"/>
          </p:nvPr>
        </p:nvSpPr>
        <p:spPr>
          <a:xfrm>
            <a:off x="6309815" y="2124502"/>
            <a:ext cx="5718412" cy="3945734"/>
          </a:xfrm>
        </p:spPr>
        <p:txBody>
          <a:bodyPr>
            <a:normAutofit/>
          </a:bodyPr>
          <a:lstStyle>
            <a:lvl1pPr marL="0" indent="0">
              <a:buFontTx/>
              <a:buNone/>
              <a:defRPr sz="20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Date Placeholder 4">
            <a:extLst>
              <a:ext uri="{FF2B5EF4-FFF2-40B4-BE49-F238E27FC236}">
                <a16:creationId xmlns:a16="http://schemas.microsoft.com/office/drawing/2014/main" id="{E125FB8C-6952-EE47-9FE7-0A2CC67AE5BF}"/>
              </a:ext>
            </a:extLst>
          </p:cNvPr>
          <p:cNvSpPr>
            <a:spLocks noGrp="1"/>
          </p:cNvSpPr>
          <p:nvPr>
            <p:ph type="dt" sz="half" idx="10"/>
          </p:nvPr>
        </p:nvSpPr>
        <p:spPr/>
        <p:txBody>
          <a:bodyPr/>
          <a:lstStyle/>
          <a:p>
            <a:fld id="{141CD33C-7EA5-4B4D-9B0D-B6EB55FCBB49}" type="datetime1">
              <a:rPr lang="en-US" smtClean="0"/>
              <a:t>9/24/2023</a:t>
            </a:fld>
            <a:endParaRPr lang="en-US"/>
          </a:p>
        </p:txBody>
      </p:sp>
      <p:sp>
        <p:nvSpPr>
          <p:cNvPr id="6" name="Footer Placeholder 5">
            <a:extLst>
              <a:ext uri="{FF2B5EF4-FFF2-40B4-BE49-F238E27FC236}">
                <a16:creationId xmlns:a16="http://schemas.microsoft.com/office/drawing/2014/main" id="{DA5A4EDF-C4F6-2142-97C6-D28C4C2F132B}"/>
              </a:ext>
            </a:extLst>
          </p:cNvPr>
          <p:cNvSpPr>
            <a:spLocks noGrp="1"/>
          </p:cNvSpPr>
          <p:nvPr>
            <p:ph type="ftr" sz="quarter" idx="11"/>
          </p:nvPr>
        </p:nvSpPr>
        <p:spPr/>
        <p:txBody>
          <a:bodyPr/>
          <a:lstStyle>
            <a:lvl1pPr algn="ctr">
              <a:defRPr/>
            </a:lvl1pPr>
          </a:lstStyle>
          <a:p>
            <a:r>
              <a:rPr lang="en-US"/>
              <a:t>Presentation Name - Edit in Header Footer</a:t>
            </a:r>
          </a:p>
        </p:txBody>
      </p:sp>
      <p:sp>
        <p:nvSpPr>
          <p:cNvPr id="7"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11" name="Title Placeholder 1">
            <a:extLst>
              <a:ext uri="{FF2B5EF4-FFF2-40B4-BE49-F238E27FC236}">
                <a16:creationId xmlns:a16="http://schemas.microsoft.com/office/drawing/2014/main" id="{393DF01A-898A-A540-BE45-2F019944D8A6}"/>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945326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DDAA27-EABE-7D44-B6D6-31F11E41A317}"/>
              </a:ext>
            </a:extLst>
          </p:cNvPr>
          <p:cNvSpPr/>
          <p:nvPr userDrawn="1"/>
        </p:nvSpPr>
        <p:spPr>
          <a:xfrm>
            <a:off x="6128232" y="1981199"/>
            <a:ext cx="6063768" cy="4278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32794F-E419-A745-B994-0703ACD5C519}"/>
              </a:ext>
            </a:extLst>
          </p:cNvPr>
          <p:cNvSpPr>
            <a:spLocks noGrp="1"/>
          </p:cNvSpPr>
          <p:nvPr>
            <p:ph sz="half" idx="1"/>
          </p:nvPr>
        </p:nvSpPr>
        <p:spPr>
          <a:xfrm>
            <a:off x="838200" y="1981199"/>
            <a:ext cx="5290032" cy="4278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8CF432E-D382-B74E-9BA6-84E7366C676D}"/>
              </a:ext>
            </a:extLst>
          </p:cNvPr>
          <p:cNvSpPr>
            <a:spLocks noGrp="1"/>
          </p:cNvSpPr>
          <p:nvPr>
            <p:ph sz="half" idx="2"/>
          </p:nvPr>
        </p:nvSpPr>
        <p:spPr>
          <a:xfrm>
            <a:off x="6309815" y="2124502"/>
            <a:ext cx="5718412" cy="3945734"/>
          </a:xfrm>
        </p:spPr>
        <p:txBody>
          <a:bodyPr>
            <a:normAutofit/>
          </a:bodyPr>
          <a:lstStyle>
            <a:lvl1pPr marL="0" indent="0">
              <a:buFontTx/>
              <a:buNone/>
              <a:defRPr sz="2000">
                <a:solidFill>
                  <a:srgbClr val="051E4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Date Placeholder 4">
            <a:extLst>
              <a:ext uri="{FF2B5EF4-FFF2-40B4-BE49-F238E27FC236}">
                <a16:creationId xmlns:a16="http://schemas.microsoft.com/office/drawing/2014/main" id="{E125FB8C-6952-EE47-9FE7-0A2CC67AE5BF}"/>
              </a:ext>
            </a:extLst>
          </p:cNvPr>
          <p:cNvSpPr>
            <a:spLocks noGrp="1"/>
          </p:cNvSpPr>
          <p:nvPr>
            <p:ph type="dt" sz="half" idx="10"/>
          </p:nvPr>
        </p:nvSpPr>
        <p:spPr/>
        <p:txBody>
          <a:bodyPr/>
          <a:lstStyle/>
          <a:p>
            <a:fld id="{141CD33C-7EA5-4B4D-9B0D-B6EB55FCBB49}" type="datetime1">
              <a:rPr lang="en-US" smtClean="0"/>
              <a:t>9/24/2023</a:t>
            </a:fld>
            <a:endParaRPr lang="en-US"/>
          </a:p>
        </p:txBody>
      </p:sp>
      <p:sp>
        <p:nvSpPr>
          <p:cNvPr id="6" name="Footer Placeholder 5">
            <a:extLst>
              <a:ext uri="{FF2B5EF4-FFF2-40B4-BE49-F238E27FC236}">
                <a16:creationId xmlns:a16="http://schemas.microsoft.com/office/drawing/2014/main" id="{DA5A4EDF-C4F6-2142-97C6-D28C4C2F132B}"/>
              </a:ext>
            </a:extLst>
          </p:cNvPr>
          <p:cNvSpPr>
            <a:spLocks noGrp="1"/>
          </p:cNvSpPr>
          <p:nvPr>
            <p:ph type="ftr" sz="quarter" idx="11"/>
          </p:nvPr>
        </p:nvSpPr>
        <p:spPr/>
        <p:txBody>
          <a:bodyPr/>
          <a:lstStyle>
            <a:lvl1pPr algn="ctr">
              <a:defRPr/>
            </a:lvl1pPr>
          </a:lstStyle>
          <a:p>
            <a:r>
              <a:rPr lang="en-US"/>
              <a:t>Presentation Name - Edit in Header Footer</a:t>
            </a:r>
          </a:p>
        </p:txBody>
      </p:sp>
      <p:sp>
        <p:nvSpPr>
          <p:cNvPr id="7"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11" name="Title Placeholder 1">
            <a:extLst>
              <a:ext uri="{FF2B5EF4-FFF2-40B4-BE49-F238E27FC236}">
                <a16:creationId xmlns:a16="http://schemas.microsoft.com/office/drawing/2014/main" id="{393DF01A-898A-A540-BE45-2F019944D8A6}"/>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905779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EAE60B-A4CE-EF46-8849-C7CDB159C3E6}"/>
              </a:ext>
            </a:extLst>
          </p:cNvPr>
          <p:cNvSpPr>
            <a:spLocks noGrp="1"/>
          </p:cNvSpPr>
          <p:nvPr>
            <p:ph type="body" idx="1"/>
          </p:nvPr>
        </p:nvSpPr>
        <p:spPr>
          <a:xfrm>
            <a:off x="838200" y="1981200"/>
            <a:ext cx="557992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52B1D3-5519-8742-90A8-E1851A930B75}"/>
              </a:ext>
            </a:extLst>
          </p:cNvPr>
          <p:cNvSpPr>
            <a:spLocks noGrp="1"/>
          </p:cNvSpPr>
          <p:nvPr>
            <p:ph sz="half" idx="2"/>
          </p:nvPr>
        </p:nvSpPr>
        <p:spPr>
          <a:xfrm>
            <a:off x="838200" y="2805112"/>
            <a:ext cx="5579926" cy="3441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E792FDD-AEEC-ED44-8C6E-6398C292D0E0}"/>
              </a:ext>
            </a:extLst>
          </p:cNvPr>
          <p:cNvSpPr>
            <a:spLocks noGrp="1"/>
          </p:cNvSpPr>
          <p:nvPr>
            <p:ph type="body" sz="quarter" idx="3"/>
          </p:nvPr>
        </p:nvSpPr>
        <p:spPr>
          <a:xfrm>
            <a:off x="6170612" y="1981200"/>
            <a:ext cx="560740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B48587-28FE-CC4F-AE27-EF73B560D91A}"/>
              </a:ext>
            </a:extLst>
          </p:cNvPr>
          <p:cNvSpPr>
            <a:spLocks noGrp="1"/>
          </p:cNvSpPr>
          <p:nvPr>
            <p:ph sz="quarter" idx="4"/>
          </p:nvPr>
        </p:nvSpPr>
        <p:spPr>
          <a:xfrm>
            <a:off x="6170612" y="2805112"/>
            <a:ext cx="5607406" cy="3441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EFE302-0B17-5E48-9705-407E956CDADD}"/>
              </a:ext>
            </a:extLst>
          </p:cNvPr>
          <p:cNvSpPr>
            <a:spLocks noGrp="1"/>
          </p:cNvSpPr>
          <p:nvPr>
            <p:ph type="dt" sz="half" idx="10"/>
          </p:nvPr>
        </p:nvSpPr>
        <p:spPr/>
        <p:txBody>
          <a:bodyPr/>
          <a:lstStyle/>
          <a:p>
            <a:fld id="{926C6603-31D1-7947-9D58-3B0B35021F43}" type="datetime1">
              <a:rPr lang="en-US" smtClean="0"/>
              <a:t>9/24/2023</a:t>
            </a:fld>
            <a:endParaRPr lang="en-US"/>
          </a:p>
        </p:txBody>
      </p:sp>
      <p:sp>
        <p:nvSpPr>
          <p:cNvPr id="8" name="Footer Placeholder 7">
            <a:extLst>
              <a:ext uri="{FF2B5EF4-FFF2-40B4-BE49-F238E27FC236}">
                <a16:creationId xmlns:a16="http://schemas.microsoft.com/office/drawing/2014/main" id="{34E245A4-AA1A-6F44-9A8F-086E4D7DD592}"/>
              </a:ext>
            </a:extLst>
          </p:cNvPr>
          <p:cNvSpPr>
            <a:spLocks noGrp="1"/>
          </p:cNvSpPr>
          <p:nvPr>
            <p:ph type="ftr" sz="quarter" idx="11"/>
          </p:nvPr>
        </p:nvSpPr>
        <p:spPr/>
        <p:txBody>
          <a:bodyPr/>
          <a:lstStyle/>
          <a:p>
            <a:pPr algn="ctr"/>
            <a:r>
              <a:rPr lang="en-US" dirty="0"/>
              <a:t>Presentation Name - Edit in Header Footer</a:t>
            </a:r>
          </a:p>
        </p:txBody>
      </p:sp>
      <p:sp>
        <p:nvSpPr>
          <p:cNvPr id="9" name="Slide Number Placeholder 8">
            <a:extLst>
              <a:ext uri="{FF2B5EF4-FFF2-40B4-BE49-F238E27FC236}">
                <a16:creationId xmlns:a16="http://schemas.microsoft.com/office/drawing/2014/main" id="{A3BC0550-981A-E644-A54F-DCE9A7ECE260}"/>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12" name="Title Placeholder 1">
            <a:extLst>
              <a:ext uri="{FF2B5EF4-FFF2-40B4-BE49-F238E27FC236}">
                <a16:creationId xmlns:a16="http://schemas.microsoft.com/office/drawing/2014/main" id="{A981926C-B11A-1741-8EDB-0F2B547B2A1B}"/>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69395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6E01003-CB16-4C4D-B745-D49D0BD183A7}"/>
              </a:ext>
            </a:extLst>
          </p:cNvPr>
          <p:cNvSpPr>
            <a:spLocks noGrp="1"/>
          </p:cNvSpPr>
          <p:nvPr>
            <p:ph type="dt" sz="half" idx="10"/>
          </p:nvPr>
        </p:nvSpPr>
        <p:spPr/>
        <p:txBody>
          <a:bodyPr/>
          <a:lstStyle/>
          <a:p>
            <a:fld id="{7352FEB0-7424-884C-806E-D2A9E6172396}" type="datetime1">
              <a:rPr lang="en-US" smtClean="0"/>
              <a:t>9/24/2023</a:t>
            </a:fld>
            <a:endParaRPr lang="en-US"/>
          </a:p>
        </p:txBody>
      </p:sp>
      <p:sp>
        <p:nvSpPr>
          <p:cNvPr id="4" name="Footer Placeholder 3">
            <a:extLst>
              <a:ext uri="{FF2B5EF4-FFF2-40B4-BE49-F238E27FC236}">
                <a16:creationId xmlns:a16="http://schemas.microsoft.com/office/drawing/2014/main" id="{3728BB06-BEDD-5C43-B9B2-4B670C25EBCC}"/>
              </a:ext>
            </a:extLst>
          </p:cNvPr>
          <p:cNvSpPr>
            <a:spLocks noGrp="1"/>
          </p:cNvSpPr>
          <p:nvPr>
            <p:ph type="ftr" sz="quarter" idx="11"/>
          </p:nvPr>
        </p:nvSpPr>
        <p:spPr/>
        <p:txBody>
          <a:bodyPr/>
          <a:lstStyle/>
          <a:p>
            <a:pPr algn="ctr"/>
            <a:r>
              <a:rPr lang="en-US" dirty="0"/>
              <a:t>Presentation Name - Edit in Header Footer</a:t>
            </a:r>
          </a:p>
        </p:txBody>
      </p:sp>
      <p:sp>
        <p:nvSpPr>
          <p:cNvPr id="5" name="Slide Number Placeholder 4">
            <a:extLst>
              <a:ext uri="{FF2B5EF4-FFF2-40B4-BE49-F238E27FC236}">
                <a16:creationId xmlns:a16="http://schemas.microsoft.com/office/drawing/2014/main" id="{FEEBC026-4DBE-2B48-97B9-EEF0ECD85ABD}"/>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2" name="TextBox 1">
            <a:extLst>
              <a:ext uri="{FF2B5EF4-FFF2-40B4-BE49-F238E27FC236}">
                <a16:creationId xmlns:a16="http://schemas.microsoft.com/office/drawing/2014/main" id="{A4440692-0393-6446-992D-287352AB402C}"/>
              </a:ext>
            </a:extLst>
          </p:cNvPr>
          <p:cNvSpPr txBox="1"/>
          <p:nvPr userDrawn="1"/>
        </p:nvSpPr>
        <p:spPr>
          <a:xfrm>
            <a:off x="-814316" y="1069075"/>
            <a:ext cx="914400" cy="914400"/>
          </a:xfrm>
          <a:prstGeom prst="rect">
            <a:avLst/>
          </a:prstGeom>
        </p:spPr>
        <p:txBody>
          <a:bodyPr vert="horz" wrap="none" lIns="91440" tIns="45720" rIns="91440" bIns="45720" rtlCol="0" anchor="b">
            <a:normAutofit/>
          </a:bodyPr>
          <a:lstStyle/>
          <a:p>
            <a:pPr algn="l"/>
            <a:endParaRPr lang="en-US" dirty="0"/>
          </a:p>
        </p:txBody>
      </p:sp>
      <p:sp>
        <p:nvSpPr>
          <p:cNvPr id="10" name="Text Placeholder 9">
            <a:extLst>
              <a:ext uri="{FF2B5EF4-FFF2-40B4-BE49-F238E27FC236}">
                <a16:creationId xmlns:a16="http://schemas.microsoft.com/office/drawing/2014/main" id="{A638051D-3981-1E4F-B566-6A618BBC4B9D}"/>
              </a:ext>
            </a:extLst>
          </p:cNvPr>
          <p:cNvSpPr>
            <a:spLocks noGrp="1"/>
          </p:cNvSpPr>
          <p:nvPr>
            <p:ph type="body" sz="quarter" idx="13" hasCustomPrompt="1"/>
          </p:nvPr>
        </p:nvSpPr>
        <p:spPr>
          <a:xfrm>
            <a:off x="838200" y="728663"/>
            <a:ext cx="10548938" cy="1100137"/>
          </a:xfrm>
        </p:spPr>
        <p:txBody>
          <a:bodyPr anchor="ctr">
            <a:normAutofit/>
          </a:bodyPr>
          <a:lstStyle>
            <a:lvl1pPr marL="0" indent="0">
              <a:buFontTx/>
              <a:buNone/>
              <a:defRPr sz="4400">
                <a:solidFill>
                  <a:schemeClr val="tx2"/>
                </a:solidFill>
                <a:latin typeface="+mj-lt"/>
              </a:defRPr>
            </a:lvl1pPr>
          </a:lstStyle>
          <a:p>
            <a:pPr lvl="0"/>
            <a:r>
              <a:rPr lang="en-US" dirty="0"/>
              <a:t>Click to edit Master title style</a:t>
            </a:r>
          </a:p>
        </p:txBody>
      </p:sp>
    </p:spTree>
    <p:extLst>
      <p:ext uri="{BB962C8B-B14F-4D97-AF65-F5344CB8AC3E}">
        <p14:creationId xmlns:p14="http://schemas.microsoft.com/office/powerpoint/2010/main" val="4178383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517C66-8338-C843-9C0B-0D6B45BF7C59}"/>
              </a:ext>
            </a:extLst>
          </p:cNvPr>
          <p:cNvSpPr>
            <a:spLocks noGrp="1"/>
          </p:cNvSpPr>
          <p:nvPr>
            <p:ph type="dt" sz="half" idx="10"/>
          </p:nvPr>
        </p:nvSpPr>
        <p:spPr/>
        <p:txBody>
          <a:bodyPr/>
          <a:lstStyle/>
          <a:p>
            <a:fld id="{E80F65EF-590E-464B-97F7-27D38F73C42A}" type="datetime1">
              <a:rPr lang="en-US" smtClean="0"/>
              <a:t>9/24/2023</a:t>
            </a:fld>
            <a:endParaRPr lang="en-US"/>
          </a:p>
        </p:txBody>
      </p:sp>
      <p:sp>
        <p:nvSpPr>
          <p:cNvPr id="3" name="Footer Placeholder 2">
            <a:extLst>
              <a:ext uri="{FF2B5EF4-FFF2-40B4-BE49-F238E27FC236}">
                <a16:creationId xmlns:a16="http://schemas.microsoft.com/office/drawing/2014/main" id="{D9CB4DF2-20D8-324F-9412-5DA89AF4C196}"/>
              </a:ext>
            </a:extLst>
          </p:cNvPr>
          <p:cNvSpPr>
            <a:spLocks noGrp="1"/>
          </p:cNvSpPr>
          <p:nvPr>
            <p:ph type="ftr" sz="quarter" idx="11"/>
          </p:nvPr>
        </p:nvSpPr>
        <p:spPr/>
        <p:txBody>
          <a:bodyPr/>
          <a:lstStyle/>
          <a:p>
            <a:pPr algn="ctr"/>
            <a:r>
              <a:rPr lang="en-US" dirty="0"/>
              <a:t>Presentation Name - Edit in Header Footer</a:t>
            </a:r>
          </a:p>
        </p:txBody>
      </p:sp>
      <p:sp>
        <p:nvSpPr>
          <p:cNvPr id="4" name="Slide Number Placeholder 3">
            <a:extLst>
              <a:ext uri="{FF2B5EF4-FFF2-40B4-BE49-F238E27FC236}">
                <a16:creationId xmlns:a16="http://schemas.microsoft.com/office/drawing/2014/main" id="{0AA57006-74CC-2C48-8001-10B35AAC6F11}"/>
              </a:ext>
            </a:extLst>
          </p:cNvPr>
          <p:cNvSpPr>
            <a:spLocks noGrp="1"/>
          </p:cNvSpPr>
          <p:nvPr>
            <p:ph type="sldNum" sz="quarter" idx="12"/>
          </p:nvPr>
        </p:nvSpPr>
        <p:spPr/>
        <p:txBody>
          <a:bodyPr/>
          <a:lstStyle/>
          <a:p>
            <a:fld id="{4235A44F-0B46-0144-9406-BEEFAFBECA74}" type="slidenum">
              <a:rPr lang="en-US" smtClean="0"/>
              <a:t>‹#›</a:t>
            </a:fld>
            <a:endParaRPr lang="en-US"/>
          </a:p>
        </p:txBody>
      </p:sp>
    </p:spTree>
    <p:extLst>
      <p:ext uri="{BB962C8B-B14F-4D97-AF65-F5344CB8AC3E}">
        <p14:creationId xmlns:p14="http://schemas.microsoft.com/office/powerpoint/2010/main" val="1966957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BULLETS">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FEFE302-0B17-5E48-9705-407E956CDADD}"/>
              </a:ext>
            </a:extLst>
          </p:cNvPr>
          <p:cNvSpPr>
            <a:spLocks noGrp="1"/>
          </p:cNvSpPr>
          <p:nvPr>
            <p:ph type="dt" sz="half" idx="10"/>
          </p:nvPr>
        </p:nvSpPr>
        <p:spPr/>
        <p:txBody>
          <a:bodyPr/>
          <a:lstStyle/>
          <a:p>
            <a:fld id="{926C6603-31D1-7947-9D58-3B0B35021F43}" type="datetime1">
              <a:rPr lang="en-US" smtClean="0"/>
              <a:t>9/24/2023</a:t>
            </a:fld>
            <a:endParaRPr lang="en-US"/>
          </a:p>
        </p:txBody>
      </p:sp>
      <p:sp>
        <p:nvSpPr>
          <p:cNvPr id="8" name="Footer Placeholder 7">
            <a:extLst>
              <a:ext uri="{FF2B5EF4-FFF2-40B4-BE49-F238E27FC236}">
                <a16:creationId xmlns:a16="http://schemas.microsoft.com/office/drawing/2014/main" id="{34E245A4-AA1A-6F44-9A8F-086E4D7DD592}"/>
              </a:ext>
            </a:extLst>
          </p:cNvPr>
          <p:cNvSpPr>
            <a:spLocks noGrp="1"/>
          </p:cNvSpPr>
          <p:nvPr>
            <p:ph type="ftr" sz="quarter" idx="11"/>
          </p:nvPr>
        </p:nvSpPr>
        <p:spPr/>
        <p:txBody>
          <a:bodyPr/>
          <a:lstStyle/>
          <a:p>
            <a:pPr algn="ctr"/>
            <a:r>
              <a:rPr lang="en-US" dirty="0"/>
              <a:t>Presentation Name - Edit in Header Footer</a:t>
            </a:r>
          </a:p>
        </p:txBody>
      </p:sp>
      <p:sp>
        <p:nvSpPr>
          <p:cNvPr id="9" name="Slide Number Placeholder 8">
            <a:extLst>
              <a:ext uri="{FF2B5EF4-FFF2-40B4-BE49-F238E27FC236}">
                <a16:creationId xmlns:a16="http://schemas.microsoft.com/office/drawing/2014/main" id="{A3BC0550-981A-E644-A54F-DCE9A7ECE260}"/>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12" name="Title Placeholder 1">
            <a:extLst>
              <a:ext uri="{FF2B5EF4-FFF2-40B4-BE49-F238E27FC236}">
                <a16:creationId xmlns:a16="http://schemas.microsoft.com/office/drawing/2014/main" id="{A981926C-B11A-1741-8EDB-0F2B547B2A1B}"/>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0D90F0F8-865E-034E-BD83-1FA30A7721A5}"/>
              </a:ext>
            </a:extLst>
          </p:cNvPr>
          <p:cNvSpPr>
            <a:spLocks noGrp="1"/>
          </p:cNvSpPr>
          <p:nvPr>
            <p:ph idx="1"/>
          </p:nvPr>
        </p:nvSpPr>
        <p:spPr>
          <a:xfrm>
            <a:off x="5183188" y="1981199"/>
            <a:ext cx="6508394" cy="42421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
            <a:extLst>
              <a:ext uri="{FF2B5EF4-FFF2-40B4-BE49-F238E27FC236}">
                <a16:creationId xmlns:a16="http://schemas.microsoft.com/office/drawing/2014/main" id="{F840622F-2A39-AB4D-8AE6-E82B67B8B62B}"/>
              </a:ext>
            </a:extLst>
          </p:cNvPr>
          <p:cNvSpPr>
            <a:spLocks noGrp="1"/>
          </p:cNvSpPr>
          <p:nvPr>
            <p:ph type="body" sz="half" idx="2"/>
          </p:nvPr>
        </p:nvSpPr>
        <p:spPr>
          <a:xfrm>
            <a:off x="839788" y="3231484"/>
            <a:ext cx="3932237" cy="2991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 Placeholder 15">
            <a:extLst>
              <a:ext uri="{FF2B5EF4-FFF2-40B4-BE49-F238E27FC236}">
                <a16:creationId xmlns:a16="http://schemas.microsoft.com/office/drawing/2014/main" id="{828B441D-316E-D341-8ADF-BAFD13375129}"/>
              </a:ext>
            </a:extLst>
          </p:cNvPr>
          <p:cNvSpPr>
            <a:spLocks noGrp="1"/>
          </p:cNvSpPr>
          <p:nvPr>
            <p:ph type="body" sz="quarter" idx="13" hasCustomPrompt="1"/>
          </p:nvPr>
        </p:nvSpPr>
        <p:spPr>
          <a:xfrm>
            <a:off x="838200" y="1981200"/>
            <a:ext cx="3932236" cy="1148687"/>
          </a:xfrm>
        </p:spPr>
        <p:txBody>
          <a:bodyPr anchor="ctr">
            <a:noAutofit/>
          </a:bodyPr>
          <a:lstStyle>
            <a:lvl1pPr marL="0" indent="0">
              <a:buFontTx/>
              <a:buNone/>
              <a:defRPr sz="3200">
                <a:solidFill>
                  <a:schemeClr val="tx2"/>
                </a:solidFill>
                <a:latin typeface="+mj-lt"/>
              </a:defRPr>
            </a:lvl1pPr>
            <a:lvl2pPr marL="457200" indent="0">
              <a:buFontTx/>
              <a:buNone/>
              <a:defRPr sz="3200">
                <a:solidFill>
                  <a:schemeClr val="tx2"/>
                </a:solidFill>
                <a:latin typeface="+mj-lt"/>
              </a:defRPr>
            </a:lvl2pPr>
            <a:lvl3pPr marL="914400" indent="0">
              <a:buFontTx/>
              <a:buNone/>
              <a:defRPr sz="3200">
                <a:solidFill>
                  <a:schemeClr val="tx2"/>
                </a:solidFill>
                <a:latin typeface="+mj-lt"/>
              </a:defRPr>
            </a:lvl3pPr>
            <a:lvl4pPr marL="1371600" indent="0">
              <a:buFontTx/>
              <a:buNone/>
              <a:defRPr sz="3200">
                <a:solidFill>
                  <a:schemeClr val="tx2"/>
                </a:solidFill>
                <a:latin typeface="+mj-lt"/>
              </a:defRPr>
            </a:lvl4pPr>
            <a:lvl5pPr marL="1828800" indent="0">
              <a:buFontTx/>
              <a:buNone/>
              <a:defRPr sz="3200">
                <a:solidFill>
                  <a:schemeClr val="tx2"/>
                </a:solidFill>
                <a:latin typeface="+mj-lt"/>
              </a:defRPr>
            </a:lvl5pPr>
          </a:lstStyle>
          <a:p>
            <a:r>
              <a:rPr lang="en-US" dirty="0"/>
              <a:t>Click to edit Master title style</a:t>
            </a:r>
          </a:p>
        </p:txBody>
      </p:sp>
    </p:spTree>
    <p:extLst>
      <p:ext uri="{BB962C8B-B14F-4D97-AF65-F5344CB8AC3E}">
        <p14:creationId xmlns:p14="http://schemas.microsoft.com/office/powerpoint/2010/main" val="2268826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FEFE302-0B17-5E48-9705-407E956CDADD}"/>
              </a:ext>
            </a:extLst>
          </p:cNvPr>
          <p:cNvSpPr>
            <a:spLocks noGrp="1"/>
          </p:cNvSpPr>
          <p:nvPr>
            <p:ph type="dt" sz="half" idx="10"/>
          </p:nvPr>
        </p:nvSpPr>
        <p:spPr/>
        <p:txBody>
          <a:bodyPr/>
          <a:lstStyle/>
          <a:p>
            <a:fld id="{926C6603-31D1-7947-9D58-3B0B35021F43}" type="datetime1">
              <a:rPr lang="en-US" smtClean="0"/>
              <a:t>9/24/2023</a:t>
            </a:fld>
            <a:endParaRPr lang="en-US"/>
          </a:p>
        </p:txBody>
      </p:sp>
      <p:sp>
        <p:nvSpPr>
          <p:cNvPr id="8" name="Footer Placeholder 7">
            <a:extLst>
              <a:ext uri="{FF2B5EF4-FFF2-40B4-BE49-F238E27FC236}">
                <a16:creationId xmlns:a16="http://schemas.microsoft.com/office/drawing/2014/main" id="{34E245A4-AA1A-6F44-9A8F-086E4D7DD592}"/>
              </a:ext>
            </a:extLst>
          </p:cNvPr>
          <p:cNvSpPr>
            <a:spLocks noGrp="1"/>
          </p:cNvSpPr>
          <p:nvPr>
            <p:ph type="ftr" sz="quarter" idx="11"/>
          </p:nvPr>
        </p:nvSpPr>
        <p:spPr/>
        <p:txBody>
          <a:bodyPr/>
          <a:lstStyle/>
          <a:p>
            <a:pPr algn="ctr"/>
            <a:r>
              <a:rPr lang="en-US" dirty="0"/>
              <a:t>Presentation Name - Edit in Header Footer</a:t>
            </a:r>
          </a:p>
        </p:txBody>
      </p:sp>
      <p:sp>
        <p:nvSpPr>
          <p:cNvPr id="9" name="Slide Number Placeholder 8">
            <a:extLst>
              <a:ext uri="{FF2B5EF4-FFF2-40B4-BE49-F238E27FC236}">
                <a16:creationId xmlns:a16="http://schemas.microsoft.com/office/drawing/2014/main" id="{A3BC0550-981A-E644-A54F-DCE9A7ECE260}"/>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12" name="Title Placeholder 1">
            <a:extLst>
              <a:ext uri="{FF2B5EF4-FFF2-40B4-BE49-F238E27FC236}">
                <a16:creationId xmlns:a16="http://schemas.microsoft.com/office/drawing/2014/main" id="{A981926C-B11A-1741-8EDB-0F2B547B2A1B}"/>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5" name="Text Placeholder 3">
            <a:extLst>
              <a:ext uri="{FF2B5EF4-FFF2-40B4-BE49-F238E27FC236}">
                <a16:creationId xmlns:a16="http://schemas.microsoft.com/office/drawing/2014/main" id="{955C81DD-B1F2-734F-969A-34B2CE4E615B}"/>
              </a:ext>
            </a:extLst>
          </p:cNvPr>
          <p:cNvSpPr>
            <a:spLocks noGrp="1"/>
          </p:cNvSpPr>
          <p:nvPr>
            <p:ph type="body" sz="half" idx="2"/>
          </p:nvPr>
        </p:nvSpPr>
        <p:spPr>
          <a:xfrm>
            <a:off x="839788" y="3037204"/>
            <a:ext cx="3932237" cy="32225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aphicFrame>
        <p:nvGraphicFramePr>
          <p:cNvPr id="16" name="Chart 15">
            <a:extLst>
              <a:ext uri="{FF2B5EF4-FFF2-40B4-BE49-F238E27FC236}">
                <a16:creationId xmlns:a16="http://schemas.microsoft.com/office/drawing/2014/main" id="{FF6F2382-9EF6-6242-9933-E0629570383A}"/>
              </a:ext>
            </a:extLst>
          </p:cNvPr>
          <p:cNvGraphicFramePr/>
          <p:nvPr userDrawn="1">
            <p:extLst>
              <p:ext uri="{D42A27DB-BD31-4B8C-83A1-F6EECF244321}">
                <p14:modId xmlns:p14="http://schemas.microsoft.com/office/powerpoint/2010/main" val="1038493092"/>
              </p:ext>
            </p:extLst>
          </p:nvPr>
        </p:nvGraphicFramePr>
        <p:xfrm>
          <a:off x="4935940" y="1981200"/>
          <a:ext cx="7033147" cy="43751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4B599CDA-C983-D349-9D7E-04416D4E4B11}"/>
              </a:ext>
            </a:extLst>
          </p:cNvPr>
          <p:cNvSpPr>
            <a:spLocks noGrp="1"/>
          </p:cNvSpPr>
          <p:nvPr>
            <p:ph type="body" sz="quarter" idx="13" hasCustomPrompt="1"/>
          </p:nvPr>
        </p:nvSpPr>
        <p:spPr>
          <a:xfrm>
            <a:off x="838200" y="1981200"/>
            <a:ext cx="3933825" cy="984250"/>
          </a:xfrm>
        </p:spPr>
        <p:txBody>
          <a:bodyPr>
            <a:normAutofit/>
          </a:bodyPr>
          <a:lstStyle>
            <a:lvl1pPr marL="0" indent="0">
              <a:buFontTx/>
              <a:buNone/>
              <a:defRPr sz="3200">
                <a:solidFill>
                  <a:schemeClr val="tx2"/>
                </a:solidFill>
                <a:latin typeface="+mj-lt"/>
              </a:defRPr>
            </a:lvl1pPr>
          </a:lstStyle>
          <a:p>
            <a:r>
              <a:rPr lang="en-US" dirty="0"/>
              <a:t>Click to edit Master title style</a:t>
            </a:r>
          </a:p>
        </p:txBody>
      </p:sp>
    </p:spTree>
    <p:extLst>
      <p:ext uri="{BB962C8B-B14F-4D97-AF65-F5344CB8AC3E}">
        <p14:creationId xmlns:p14="http://schemas.microsoft.com/office/powerpoint/2010/main" val="1767713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p:txBody>
          <a:bodyPr/>
          <a:lstStyle/>
          <a:p>
            <a:fld id="{9646E3F5-F701-6A4D-B52D-F6CA5B927446}" type="datetime1">
              <a:rPr lang="en-US" smtClean="0"/>
              <a:t>9/24/2023</a:t>
            </a:fld>
            <a:endParaRPr lang="en-US"/>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p>
            <a:fld id="{4235A44F-0B46-0144-9406-BEEFAFBECA74}" type="slidenum">
              <a:rPr lang="en-US" smtClean="0"/>
              <a:t>‹#›</a:t>
            </a:fld>
            <a:endParaRPr lang="en-US"/>
          </a:p>
        </p:txBody>
      </p:sp>
      <p:pic>
        <p:nvPicPr>
          <p:cNvPr id="3" name="Picture 2" descr="Logo, company name&#10;&#10;Description automatically generated">
            <a:extLst>
              <a:ext uri="{FF2B5EF4-FFF2-40B4-BE49-F238E27FC236}">
                <a16:creationId xmlns:a16="http://schemas.microsoft.com/office/drawing/2014/main" id="{7BE3A1A4-7AB9-6046-B517-119AB148F2C9}"/>
              </a:ext>
            </a:extLst>
          </p:cNvPr>
          <p:cNvPicPr>
            <a:picLocks noChangeAspect="1"/>
          </p:cNvPicPr>
          <p:nvPr userDrawn="1"/>
        </p:nvPicPr>
        <p:blipFill>
          <a:blip r:embed="rId2"/>
          <a:stretch>
            <a:fillRect/>
          </a:stretch>
        </p:blipFill>
        <p:spPr>
          <a:xfrm>
            <a:off x="9082019" y="4564659"/>
            <a:ext cx="1967855" cy="1418496"/>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20C0980A-7C7F-394D-9AAB-34D3FEF3495C}"/>
              </a:ext>
            </a:extLst>
          </p:cNvPr>
          <p:cNvPicPr>
            <a:picLocks noChangeAspect="1"/>
          </p:cNvPicPr>
          <p:nvPr userDrawn="1"/>
        </p:nvPicPr>
        <p:blipFill>
          <a:blip r:embed="rId3"/>
          <a:stretch>
            <a:fillRect/>
          </a:stretch>
        </p:blipFill>
        <p:spPr>
          <a:xfrm>
            <a:off x="8900339" y="1888433"/>
            <a:ext cx="2331214" cy="1220002"/>
          </a:xfrm>
          <a:prstGeom prst="rect">
            <a:avLst/>
          </a:prstGeom>
        </p:spPr>
      </p:pic>
      <p:pic>
        <p:nvPicPr>
          <p:cNvPr id="14" name="Picture 13" descr="A screenshot of a video game&#10;&#10;Description automatically generated with medium confidence">
            <a:extLst>
              <a:ext uri="{FF2B5EF4-FFF2-40B4-BE49-F238E27FC236}">
                <a16:creationId xmlns:a16="http://schemas.microsoft.com/office/drawing/2014/main" id="{2F413A2B-4E60-E541-86CF-820988F03C39}"/>
              </a:ext>
            </a:extLst>
          </p:cNvPr>
          <p:cNvPicPr>
            <a:picLocks noChangeAspect="1"/>
          </p:cNvPicPr>
          <p:nvPr userDrawn="1"/>
        </p:nvPicPr>
        <p:blipFill>
          <a:blip r:embed="rId4"/>
          <a:stretch>
            <a:fillRect/>
          </a:stretch>
        </p:blipFill>
        <p:spPr>
          <a:xfrm>
            <a:off x="8897546" y="3479521"/>
            <a:ext cx="2336800" cy="850900"/>
          </a:xfrm>
          <a:prstGeom prst="rect">
            <a:avLst/>
          </a:prstGeom>
        </p:spPr>
      </p:pic>
      <p:sp>
        <p:nvSpPr>
          <p:cNvPr id="15" name="TextBox 14">
            <a:extLst>
              <a:ext uri="{FF2B5EF4-FFF2-40B4-BE49-F238E27FC236}">
                <a16:creationId xmlns:a16="http://schemas.microsoft.com/office/drawing/2014/main" id="{21274DB4-53B2-8945-8126-27FF3027459C}"/>
              </a:ext>
            </a:extLst>
          </p:cNvPr>
          <p:cNvSpPr txBox="1"/>
          <p:nvPr userDrawn="1"/>
        </p:nvSpPr>
        <p:spPr>
          <a:xfrm>
            <a:off x="542362" y="1949035"/>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1</a:t>
            </a:r>
          </a:p>
        </p:txBody>
      </p:sp>
      <p:sp>
        <p:nvSpPr>
          <p:cNvPr id="16" name="TextBox 15">
            <a:extLst>
              <a:ext uri="{FF2B5EF4-FFF2-40B4-BE49-F238E27FC236}">
                <a16:creationId xmlns:a16="http://schemas.microsoft.com/office/drawing/2014/main" id="{25620B4B-65BD-3B40-8411-FD3B9575B549}"/>
              </a:ext>
            </a:extLst>
          </p:cNvPr>
          <p:cNvSpPr txBox="1"/>
          <p:nvPr userDrawn="1"/>
        </p:nvSpPr>
        <p:spPr>
          <a:xfrm>
            <a:off x="542362" y="2941672"/>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2</a:t>
            </a:r>
          </a:p>
        </p:txBody>
      </p:sp>
      <p:sp>
        <p:nvSpPr>
          <p:cNvPr id="17" name="TextBox 16">
            <a:extLst>
              <a:ext uri="{FF2B5EF4-FFF2-40B4-BE49-F238E27FC236}">
                <a16:creationId xmlns:a16="http://schemas.microsoft.com/office/drawing/2014/main" id="{FAA95DF3-EB26-A147-BA5A-DC3319C2DF04}"/>
              </a:ext>
            </a:extLst>
          </p:cNvPr>
          <p:cNvSpPr txBox="1"/>
          <p:nvPr userDrawn="1"/>
        </p:nvSpPr>
        <p:spPr>
          <a:xfrm>
            <a:off x="542362" y="3904971"/>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3</a:t>
            </a:r>
          </a:p>
        </p:txBody>
      </p:sp>
      <p:sp>
        <p:nvSpPr>
          <p:cNvPr id="18" name="TextBox 17">
            <a:extLst>
              <a:ext uri="{FF2B5EF4-FFF2-40B4-BE49-F238E27FC236}">
                <a16:creationId xmlns:a16="http://schemas.microsoft.com/office/drawing/2014/main" id="{9BC8F543-E0FF-774C-94C7-29D985899CD5}"/>
              </a:ext>
            </a:extLst>
          </p:cNvPr>
          <p:cNvSpPr txBox="1"/>
          <p:nvPr userDrawn="1"/>
        </p:nvSpPr>
        <p:spPr>
          <a:xfrm>
            <a:off x="542362" y="4912278"/>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4</a:t>
            </a:r>
          </a:p>
        </p:txBody>
      </p:sp>
      <p:sp>
        <p:nvSpPr>
          <p:cNvPr id="19" name="TextBox 18">
            <a:extLst>
              <a:ext uri="{FF2B5EF4-FFF2-40B4-BE49-F238E27FC236}">
                <a16:creationId xmlns:a16="http://schemas.microsoft.com/office/drawing/2014/main" id="{48D3261C-1DAD-FF47-AB6A-924AEBBA8735}"/>
              </a:ext>
            </a:extLst>
          </p:cNvPr>
          <p:cNvSpPr txBox="1"/>
          <p:nvPr userDrawn="1"/>
        </p:nvSpPr>
        <p:spPr>
          <a:xfrm>
            <a:off x="542362" y="5513730"/>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5</a:t>
            </a:r>
          </a:p>
        </p:txBody>
      </p:sp>
      <p:sp>
        <p:nvSpPr>
          <p:cNvPr id="20" name="TextBox 19">
            <a:extLst>
              <a:ext uri="{FF2B5EF4-FFF2-40B4-BE49-F238E27FC236}">
                <a16:creationId xmlns:a16="http://schemas.microsoft.com/office/drawing/2014/main" id="{8FC822B1-FED9-3643-86F6-EE6C895B4A33}"/>
              </a:ext>
            </a:extLst>
          </p:cNvPr>
          <p:cNvSpPr txBox="1"/>
          <p:nvPr userDrawn="1"/>
        </p:nvSpPr>
        <p:spPr>
          <a:xfrm>
            <a:off x="838200" y="1981200"/>
            <a:ext cx="7655451" cy="4272905"/>
          </a:xfrm>
          <a:prstGeom prst="rect">
            <a:avLst/>
          </a:prstGeom>
        </p:spPr>
        <p:txBody>
          <a:bodyPr vert="horz" wrap="square" lIns="91440" tIns="45720" rIns="91440" bIns="45720" rtlCol="0" anchor="t">
            <a:normAutofit fontScale="70000" lnSpcReduction="20000"/>
          </a:bodyPr>
          <a:lstStyle/>
          <a:p>
            <a:pPr algn="l">
              <a:lnSpc>
                <a:spcPct val="120000"/>
              </a:lnSpc>
            </a:pPr>
            <a:r>
              <a:rPr lang="en-US" b="1" dirty="0">
                <a:solidFill>
                  <a:schemeClr val="accent1"/>
                </a:solidFill>
              </a:rPr>
              <a:t>Stood up the Bring Back Louisiana COVID-19 vaccination education and outreach campaign,</a:t>
            </a:r>
            <a:r>
              <a:rPr lang="en-US" b="0" dirty="0"/>
              <a:t> rooted in community partnerships and get-out-the-vote tactics, which would ultimately be hailed as best practice by the White House. In less than one year, more than 55% of Louisianans decided to start their COVID-19 vaccination series. </a:t>
            </a:r>
          </a:p>
          <a:p>
            <a:pPr algn="l">
              <a:lnSpc>
                <a:spcPct val="120000"/>
              </a:lnSpc>
            </a:pPr>
            <a:endParaRPr lang="en-US" b="0" dirty="0"/>
          </a:p>
          <a:p>
            <a:pPr algn="l">
              <a:lnSpc>
                <a:spcPct val="120000"/>
              </a:lnSpc>
            </a:pPr>
            <a:r>
              <a:rPr lang="en-US" b="1" dirty="0">
                <a:solidFill>
                  <a:schemeClr val="accent1"/>
                </a:solidFill>
              </a:rPr>
              <a:t>Continued to provide greater access to care through the expansion of Medicaid coverage, </a:t>
            </a:r>
            <a:r>
              <a:rPr lang="en-US" b="0" dirty="0"/>
              <a:t>which began five years ago. As a result, 73% of adults benefitting from the expansion have seen their doctor for medical care. To date, more than 600,000 residents benefit from access to quality healthcare that many otherwise were not able to afford.</a:t>
            </a:r>
          </a:p>
          <a:p>
            <a:pPr algn="l">
              <a:lnSpc>
                <a:spcPct val="120000"/>
              </a:lnSpc>
            </a:pPr>
            <a:endParaRPr lang="en-US" b="0" dirty="0"/>
          </a:p>
          <a:p>
            <a:pPr algn="l">
              <a:lnSpc>
                <a:spcPct val="120000"/>
              </a:lnSpc>
            </a:pPr>
            <a:r>
              <a:rPr lang="en-US" b="1" dirty="0">
                <a:solidFill>
                  <a:schemeClr val="accent1"/>
                </a:solidFill>
              </a:rPr>
              <a:t>Facilitated a decrease in unexpected delivery outcomes among birthing persons who experienced hemorrhage by 20% </a:t>
            </a:r>
            <a:r>
              <a:rPr lang="en-US" b="0" dirty="0"/>
              <a:t>at hospitals participating in the Reducing Maternal Morbidity Initiative. By the end of the initiative, these facilities reduced unexpected outcomes related to hemorrhage by 35%, and by Black birthing people who experienced hemorrhage by 49%.</a:t>
            </a:r>
          </a:p>
          <a:p>
            <a:pPr algn="l">
              <a:lnSpc>
                <a:spcPct val="120000"/>
              </a:lnSpc>
            </a:pPr>
            <a:endParaRPr lang="en-US" b="0" dirty="0"/>
          </a:p>
          <a:p>
            <a:pPr algn="l">
              <a:lnSpc>
                <a:spcPct val="120000"/>
              </a:lnSpc>
            </a:pPr>
            <a:r>
              <a:rPr lang="en-US" b="1" dirty="0">
                <a:solidFill>
                  <a:schemeClr val="accent1"/>
                </a:solidFill>
              </a:rPr>
              <a:t>Implemented the Children’s Medicaid Option, also known as TEFRA, </a:t>
            </a:r>
            <a:r>
              <a:rPr lang="en-US" b="0" dirty="0"/>
              <a:t>which allows certain children under 19 years of age with disabilities to receive Medicaid coverage, regardless of parental income. </a:t>
            </a:r>
          </a:p>
          <a:p>
            <a:pPr algn="l">
              <a:lnSpc>
                <a:spcPct val="120000"/>
              </a:lnSpc>
            </a:pPr>
            <a:endParaRPr lang="en-US" b="0" dirty="0"/>
          </a:p>
          <a:p>
            <a:pPr algn="l">
              <a:lnSpc>
                <a:spcPct val="120000"/>
              </a:lnSpc>
            </a:pPr>
            <a:r>
              <a:rPr lang="en-US" b="1" dirty="0">
                <a:solidFill>
                  <a:schemeClr val="accent1"/>
                </a:solidFill>
              </a:rPr>
              <a:t>WIC Breastfeeding Award of Excellence in the Gold category by USDA </a:t>
            </a:r>
            <a:r>
              <a:rPr lang="en-US" b="0" dirty="0"/>
              <a:t>for providing “exemplary breastfeeding promotion and support activities.” </a:t>
            </a:r>
          </a:p>
          <a:p>
            <a:pPr algn="l">
              <a:lnSpc>
                <a:spcPct val="120000"/>
              </a:lnSpc>
            </a:pPr>
            <a:endParaRPr lang="en-US" b="1" dirty="0"/>
          </a:p>
          <a:p>
            <a:pPr algn="l">
              <a:lnSpc>
                <a:spcPct val="120000"/>
              </a:lnSpc>
            </a:pPr>
            <a:endParaRPr lang="en-US" b="1" dirty="0"/>
          </a:p>
          <a:p>
            <a:pPr algn="l">
              <a:lnSpc>
                <a:spcPct val="120000"/>
              </a:lnSpc>
            </a:pPr>
            <a:endParaRPr lang="en-US" b="1" dirty="0"/>
          </a:p>
          <a:p>
            <a:pPr algn="l">
              <a:lnSpc>
                <a:spcPct val="120000"/>
              </a:lnSpc>
            </a:pPr>
            <a:endParaRPr lang="en-US" b="1" dirty="0"/>
          </a:p>
        </p:txBody>
      </p:sp>
      <p:sp>
        <p:nvSpPr>
          <p:cNvPr id="21" name="TextBox 20">
            <a:extLst>
              <a:ext uri="{FF2B5EF4-FFF2-40B4-BE49-F238E27FC236}">
                <a16:creationId xmlns:a16="http://schemas.microsoft.com/office/drawing/2014/main" id="{F2939739-72E4-4449-8978-1CFD1EB40144}"/>
              </a:ext>
            </a:extLst>
          </p:cNvPr>
          <p:cNvSpPr txBox="1"/>
          <p:nvPr userDrawn="1"/>
        </p:nvSpPr>
        <p:spPr>
          <a:xfrm>
            <a:off x="838198" y="985223"/>
            <a:ext cx="9225091" cy="769441"/>
          </a:xfrm>
          <a:prstGeom prst="rect">
            <a:avLst/>
          </a:prstGeom>
          <a:noFill/>
        </p:spPr>
        <p:txBody>
          <a:bodyPr wrap="square">
            <a:spAutoFit/>
          </a:bodyPr>
          <a:lstStyle/>
          <a:p>
            <a:r>
              <a:rPr lang="en-US" sz="4400" dirty="0">
                <a:solidFill>
                  <a:schemeClr val="tx2"/>
                </a:solidFill>
                <a:latin typeface="+mj-lt"/>
              </a:rPr>
              <a:t>LDH’S top accomplishments from 2021:</a:t>
            </a:r>
          </a:p>
        </p:txBody>
      </p:sp>
      <p:sp>
        <p:nvSpPr>
          <p:cNvPr id="22" name="TextBox 21">
            <a:extLst>
              <a:ext uri="{FF2B5EF4-FFF2-40B4-BE49-F238E27FC236}">
                <a16:creationId xmlns:a16="http://schemas.microsoft.com/office/drawing/2014/main" id="{64DE048E-12D0-6541-9470-86763C286DC4}"/>
              </a:ext>
            </a:extLst>
          </p:cNvPr>
          <p:cNvSpPr txBox="1"/>
          <p:nvPr userDrawn="1"/>
        </p:nvSpPr>
        <p:spPr>
          <a:xfrm>
            <a:off x="1119773" y="914400"/>
            <a:ext cx="0" cy="0"/>
          </a:xfrm>
          <a:prstGeom prst="rect">
            <a:avLst/>
          </a:prstGeom>
        </p:spPr>
        <p:txBody>
          <a:bodyPr vert="horz" wrap="none" lIns="91440" tIns="45720" rIns="91440" bIns="45720" rtlCol="0" anchor="b">
            <a:normAutofit fontScale="25000" lnSpcReduction="20000"/>
          </a:bodyPr>
          <a:lstStyle/>
          <a:p>
            <a:pPr algn="l"/>
            <a:endParaRPr lang="en-US" dirty="0"/>
          </a:p>
        </p:txBody>
      </p:sp>
    </p:spTree>
    <p:extLst>
      <p:ext uri="{BB962C8B-B14F-4D97-AF65-F5344CB8AC3E}">
        <p14:creationId xmlns:p14="http://schemas.microsoft.com/office/powerpoint/2010/main" val="81085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A3F21B5-348E-924A-8E32-80CB7AF31961}"/>
              </a:ext>
            </a:extLst>
          </p:cNvPr>
          <p:cNvSpPr>
            <a:spLocks noGrp="1"/>
          </p:cNvSpPr>
          <p:nvPr>
            <p:ph type="pic" idx="1" hasCustomPrompt="1"/>
          </p:nvPr>
        </p:nvSpPr>
        <p:spPr>
          <a:xfrm>
            <a:off x="5183188" y="1981200"/>
            <a:ext cx="7008812" cy="43672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enter picture </a:t>
            </a:r>
          </a:p>
        </p:txBody>
      </p:sp>
      <p:sp>
        <p:nvSpPr>
          <p:cNvPr id="2" name="Title 1">
            <a:extLst>
              <a:ext uri="{FF2B5EF4-FFF2-40B4-BE49-F238E27FC236}">
                <a16:creationId xmlns:a16="http://schemas.microsoft.com/office/drawing/2014/main" id="{BD1D2B64-3FE3-EB45-BC36-6F9867471730}"/>
              </a:ext>
            </a:extLst>
          </p:cNvPr>
          <p:cNvSpPr>
            <a:spLocks noGrp="1"/>
          </p:cNvSpPr>
          <p:nvPr>
            <p:ph type="title"/>
          </p:nvPr>
        </p:nvSpPr>
        <p:spPr>
          <a:xfrm>
            <a:off x="839788" y="1981200"/>
            <a:ext cx="3932237" cy="1096370"/>
          </a:xfrm>
        </p:spPr>
        <p:txBody>
          <a:bodyPr anchor="b"/>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8B31C325-38A7-8C4C-8C44-7AAA31801BA4}"/>
              </a:ext>
            </a:extLst>
          </p:cNvPr>
          <p:cNvSpPr>
            <a:spLocks noGrp="1"/>
          </p:cNvSpPr>
          <p:nvPr>
            <p:ph type="body" sz="half" idx="2"/>
          </p:nvPr>
        </p:nvSpPr>
        <p:spPr>
          <a:xfrm>
            <a:off x="839788" y="3077570"/>
            <a:ext cx="3932237" cy="327877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7B79D7-D6DA-5641-AC18-C13979F674D0}"/>
              </a:ext>
            </a:extLst>
          </p:cNvPr>
          <p:cNvSpPr>
            <a:spLocks noGrp="1"/>
          </p:cNvSpPr>
          <p:nvPr>
            <p:ph type="dt" sz="half" idx="10"/>
          </p:nvPr>
        </p:nvSpPr>
        <p:spPr/>
        <p:txBody>
          <a:bodyPr/>
          <a:lstStyle/>
          <a:p>
            <a:fld id="{0A8AF6DF-F37F-D54D-9938-8984B560C251}" type="datetime1">
              <a:rPr lang="en-US" smtClean="0"/>
              <a:t>9/24/2023</a:t>
            </a:fld>
            <a:endParaRPr lang="en-US"/>
          </a:p>
        </p:txBody>
      </p:sp>
      <p:sp>
        <p:nvSpPr>
          <p:cNvPr id="6" name="Footer Placeholder 5">
            <a:extLst>
              <a:ext uri="{FF2B5EF4-FFF2-40B4-BE49-F238E27FC236}">
                <a16:creationId xmlns:a16="http://schemas.microsoft.com/office/drawing/2014/main" id="{3783B0D9-ECAC-6945-9E4D-1094B0D6848F}"/>
              </a:ext>
            </a:extLst>
          </p:cNvPr>
          <p:cNvSpPr>
            <a:spLocks noGrp="1"/>
          </p:cNvSpPr>
          <p:nvPr>
            <p:ph type="ftr" sz="quarter" idx="11"/>
          </p:nvPr>
        </p:nvSpPr>
        <p:spPr/>
        <p:txBody>
          <a:bodyPr/>
          <a:lstStyle/>
          <a:p>
            <a:pPr algn="ctr"/>
            <a:r>
              <a:rPr lang="en-US" dirty="0"/>
              <a:t>Presentation Name - Edit in Header Footer</a:t>
            </a:r>
          </a:p>
        </p:txBody>
      </p:sp>
      <p:sp>
        <p:nvSpPr>
          <p:cNvPr id="7" name="Slide Number Placeholder 6">
            <a:extLst>
              <a:ext uri="{FF2B5EF4-FFF2-40B4-BE49-F238E27FC236}">
                <a16:creationId xmlns:a16="http://schemas.microsoft.com/office/drawing/2014/main" id="{37C2A8E4-C0C7-DD4E-8A5D-6547FE0212A1}"/>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12" name="Text Placeholder 9">
            <a:extLst>
              <a:ext uri="{FF2B5EF4-FFF2-40B4-BE49-F238E27FC236}">
                <a16:creationId xmlns:a16="http://schemas.microsoft.com/office/drawing/2014/main" id="{F42AEE33-8DC6-404A-A388-6D643C02D3A4}"/>
              </a:ext>
            </a:extLst>
          </p:cNvPr>
          <p:cNvSpPr>
            <a:spLocks noGrp="1"/>
          </p:cNvSpPr>
          <p:nvPr>
            <p:ph type="body" sz="quarter" idx="13" hasCustomPrompt="1"/>
          </p:nvPr>
        </p:nvSpPr>
        <p:spPr>
          <a:xfrm>
            <a:off x="838200" y="728663"/>
            <a:ext cx="10548938" cy="1100137"/>
          </a:xfrm>
        </p:spPr>
        <p:txBody>
          <a:bodyPr anchor="ctr">
            <a:normAutofit/>
          </a:bodyPr>
          <a:lstStyle>
            <a:lvl1pPr marL="0" indent="0">
              <a:buFontTx/>
              <a:buNone/>
              <a:defRPr sz="4400">
                <a:solidFill>
                  <a:schemeClr val="tx2"/>
                </a:solidFill>
                <a:latin typeface="+mj-lt"/>
              </a:defRPr>
            </a:lvl1pPr>
          </a:lstStyle>
          <a:p>
            <a:pPr lvl="0"/>
            <a:r>
              <a:rPr lang="en-US" dirty="0"/>
              <a:t>Click to edit Master title style</a:t>
            </a:r>
          </a:p>
        </p:txBody>
      </p:sp>
    </p:spTree>
    <p:extLst>
      <p:ext uri="{BB962C8B-B14F-4D97-AF65-F5344CB8AC3E}">
        <p14:creationId xmlns:p14="http://schemas.microsoft.com/office/powerpoint/2010/main" val="1126864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602E7-3F83-A84C-B4F2-BF8A4F862D8D}"/>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D4C963D-5756-774A-9FE2-A81A5803E6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243015C-D1A1-1E4B-96A1-F3311CA3F98A}"/>
              </a:ext>
            </a:extLst>
          </p:cNvPr>
          <p:cNvSpPr>
            <a:spLocks noGrp="1"/>
          </p:cNvSpPr>
          <p:nvPr>
            <p:ph type="dt" sz="half" idx="10"/>
          </p:nvPr>
        </p:nvSpPr>
        <p:spPr/>
        <p:txBody>
          <a:bodyPr/>
          <a:lstStyle/>
          <a:p>
            <a:fld id="{3A47EE1E-AC63-BA4B-BF9C-30BF7C91881A}" type="datetime1">
              <a:rPr lang="en-US" smtClean="0"/>
              <a:t>9/24/2023</a:t>
            </a:fld>
            <a:endParaRPr lang="en-US"/>
          </a:p>
        </p:txBody>
      </p:sp>
      <p:sp>
        <p:nvSpPr>
          <p:cNvPr id="5" name="Footer Placeholder 4">
            <a:extLst>
              <a:ext uri="{FF2B5EF4-FFF2-40B4-BE49-F238E27FC236}">
                <a16:creationId xmlns:a16="http://schemas.microsoft.com/office/drawing/2014/main" id="{D5C63F0A-EE46-814C-82BC-F3F068F38F18}"/>
              </a:ext>
            </a:extLst>
          </p:cNvPr>
          <p:cNvSpPr>
            <a:spLocks noGrp="1"/>
          </p:cNvSpPr>
          <p:nvPr>
            <p:ph type="ftr" sz="quarter" idx="11"/>
          </p:nvPr>
        </p:nvSpPr>
        <p:spPr/>
        <p:txBody>
          <a:body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B756A19B-BF92-5C49-B9EA-E35632476B6C}"/>
              </a:ext>
            </a:extLst>
          </p:cNvPr>
          <p:cNvSpPr>
            <a:spLocks noGrp="1"/>
          </p:cNvSpPr>
          <p:nvPr>
            <p:ph type="sldNum" sz="quarter" idx="12"/>
          </p:nvPr>
        </p:nvSpPr>
        <p:spPr/>
        <p:txBody>
          <a:bodyPr/>
          <a:lstStyle/>
          <a:p>
            <a:fld id="{4235A44F-0B46-0144-9406-BEEFAFBECA74}" type="slidenum">
              <a:rPr lang="en-US" smtClean="0"/>
              <a:t>‹#›</a:t>
            </a:fld>
            <a:endParaRPr lang="en-US"/>
          </a:p>
        </p:txBody>
      </p:sp>
    </p:spTree>
    <p:extLst>
      <p:ext uri="{BB962C8B-B14F-4D97-AF65-F5344CB8AC3E}">
        <p14:creationId xmlns:p14="http://schemas.microsoft.com/office/powerpoint/2010/main" val="3277767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40959B-E560-1B44-9BE3-1F14D6FC6102}"/>
              </a:ext>
            </a:extLst>
          </p:cNvPr>
          <p:cNvSpPr>
            <a:spLocks noGrp="1"/>
          </p:cNvSpPr>
          <p:nvPr>
            <p:ph type="title" orient="vert"/>
          </p:nvPr>
        </p:nvSpPr>
        <p:spPr>
          <a:xfrm>
            <a:off x="8724900" y="818865"/>
            <a:ext cx="2628900" cy="53580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3B0DED-2F35-154A-822C-34D1660D3391}"/>
              </a:ext>
            </a:extLst>
          </p:cNvPr>
          <p:cNvSpPr>
            <a:spLocks noGrp="1"/>
          </p:cNvSpPr>
          <p:nvPr>
            <p:ph type="body" orient="vert" idx="1"/>
          </p:nvPr>
        </p:nvSpPr>
        <p:spPr>
          <a:xfrm>
            <a:off x="838200" y="818865"/>
            <a:ext cx="7734300" cy="53580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13E210-7671-264A-9A80-2B0EC4D65A36}"/>
              </a:ext>
            </a:extLst>
          </p:cNvPr>
          <p:cNvSpPr>
            <a:spLocks noGrp="1"/>
          </p:cNvSpPr>
          <p:nvPr>
            <p:ph type="dt" sz="half" idx="10"/>
          </p:nvPr>
        </p:nvSpPr>
        <p:spPr/>
        <p:txBody>
          <a:bodyPr/>
          <a:lstStyle/>
          <a:p>
            <a:fld id="{DB1CAF80-4A1D-E946-ADD6-B1FB95CC31D9}" type="datetime1">
              <a:rPr lang="en-US" smtClean="0"/>
              <a:t>9/24/2023</a:t>
            </a:fld>
            <a:endParaRPr lang="en-US"/>
          </a:p>
        </p:txBody>
      </p:sp>
      <p:sp>
        <p:nvSpPr>
          <p:cNvPr id="5" name="Footer Placeholder 4">
            <a:extLst>
              <a:ext uri="{FF2B5EF4-FFF2-40B4-BE49-F238E27FC236}">
                <a16:creationId xmlns:a16="http://schemas.microsoft.com/office/drawing/2014/main" id="{E2F95768-C0FB-2F46-9FBC-5DD8B3BE2205}"/>
              </a:ext>
            </a:extLst>
          </p:cNvPr>
          <p:cNvSpPr>
            <a:spLocks noGrp="1"/>
          </p:cNvSpPr>
          <p:nvPr>
            <p:ph type="ftr" sz="quarter" idx="11"/>
          </p:nvPr>
        </p:nvSpPr>
        <p:spPr/>
        <p:txBody>
          <a:body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245343BF-CF79-824B-A9AD-01C49EA7E8EF}"/>
              </a:ext>
            </a:extLst>
          </p:cNvPr>
          <p:cNvSpPr>
            <a:spLocks noGrp="1"/>
          </p:cNvSpPr>
          <p:nvPr>
            <p:ph type="sldNum" sz="quarter" idx="12"/>
          </p:nvPr>
        </p:nvSpPr>
        <p:spPr/>
        <p:txBody>
          <a:bodyPr/>
          <a:lstStyle/>
          <a:p>
            <a:fld id="{4235A44F-0B46-0144-9406-BEEFAFBECA74}" type="slidenum">
              <a:rPr lang="en-US" smtClean="0"/>
              <a:t>‹#›</a:t>
            </a:fld>
            <a:endParaRPr lang="en-US"/>
          </a:p>
        </p:txBody>
      </p:sp>
    </p:spTree>
    <p:extLst>
      <p:ext uri="{BB962C8B-B14F-4D97-AF65-F5344CB8AC3E}">
        <p14:creationId xmlns:p14="http://schemas.microsoft.com/office/powerpoint/2010/main" val="3066042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AFCD8-039D-AE4F-AE70-226CB6A57ADC}"/>
              </a:ext>
            </a:extLst>
          </p:cNvPr>
          <p:cNvSpPr>
            <a:spLocks noGrp="1"/>
          </p:cNvSpPr>
          <p:nvPr>
            <p:ph type="title"/>
          </p:nvPr>
        </p:nvSpPr>
        <p:spPr>
          <a:xfrm>
            <a:off x="839788" y="1981200"/>
            <a:ext cx="3932237" cy="1056004"/>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676A9C7D-FE34-7843-846A-72826BFE32C5}"/>
              </a:ext>
            </a:extLst>
          </p:cNvPr>
          <p:cNvSpPr>
            <a:spLocks noGrp="1"/>
          </p:cNvSpPr>
          <p:nvPr>
            <p:ph type="body" sz="half" idx="2"/>
          </p:nvPr>
        </p:nvSpPr>
        <p:spPr>
          <a:xfrm>
            <a:off x="839788" y="3037204"/>
            <a:ext cx="3932237" cy="32225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3B69D0-37A3-574C-B0C9-5C37ED9476D1}"/>
              </a:ext>
            </a:extLst>
          </p:cNvPr>
          <p:cNvSpPr>
            <a:spLocks noGrp="1"/>
          </p:cNvSpPr>
          <p:nvPr>
            <p:ph type="dt" sz="half" idx="10"/>
          </p:nvPr>
        </p:nvSpPr>
        <p:spPr/>
        <p:txBody>
          <a:bodyPr/>
          <a:lstStyle/>
          <a:p>
            <a:fld id="{E48F4A25-C7A2-5C46-A6AE-765B926FAC3D}" type="datetime1">
              <a:rPr lang="en-US" smtClean="0"/>
              <a:t>9/24/2023</a:t>
            </a:fld>
            <a:endParaRPr lang="en-US"/>
          </a:p>
        </p:txBody>
      </p:sp>
      <p:sp>
        <p:nvSpPr>
          <p:cNvPr id="6" name="Footer Placeholder 5">
            <a:extLst>
              <a:ext uri="{FF2B5EF4-FFF2-40B4-BE49-F238E27FC236}">
                <a16:creationId xmlns:a16="http://schemas.microsoft.com/office/drawing/2014/main" id="{611D7556-FA56-F944-9B51-31FC057F35C9}"/>
              </a:ext>
            </a:extLst>
          </p:cNvPr>
          <p:cNvSpPr>
            <a:spLocks noGrp="1"/>
          </p:cNvSpPr>
          <p:nvPr>
            <p:ph type="ftr" sz="quarter" idx="11"/>
          </p:nvPr>
        </p:nvSpPr>
        <p:spPr/>
        <p:txBody>
          <a:bodyPr/>
          <a:lstStyle/>
          <a:p>
            <a:pPr algn="ctr"/>
            <a:r>
              <a:rPr lang="en-US" dirty="0"/>
              <a:t>Presentation Name - Edit in Header Footer</a:t>
            </a:r>
          </a:p>
        </p:txBody>
      </p:sp>
      <p:sp>
        <p:nvSpPr>
          <p:cNvPr id="7" name="Slide Number Placeholder 6">
            <a:extLst>
              <a:ext uri="{FF2B5EF4-FFF2-40B4-BE49-F238E27FC236}">
                <a16:creationId xmlns:a16="http://schemas.microsoft.com/office/drawing/2014/main" id="{88F553BB-F2F9-2E4D-AA0C-6F5E810163C0}"/>
              </a:ext>
            </a:extLst>
          </p:cNvPr>
          <p:cNvSpPr>
            <a:spLocks noGrp="1"/>
          </p:cNvSpPr>
          <p:nvPr>
            <p:ph type="sldNum" sz="quarter" idx="12"/>
          </p:nvPr>
        </p:nvSpPr>
        <p:spPr/>
        <p:txBody>
          <a:bodyPr/>
          <a:lstStyle/>
          <a:p>
            <a:fld id="{4235A44F-0B46-0144-9406-BEEFAFBECA74}" type="slidenum">
              <a:rPr lang="en-US" smtClean="0"/>
              <a:t>‹#›</a:t>
            </a:fld>
            <a:endParaRPr lang="en-US"/>
          </a:p>
        </p:txBody>
      </p:sp>
      <p:graphicFrame>
        <p:nvGraphicFramePr>
          <p:cNvPr id="10" name="Chart 9">
            <a:extLst>
              <a:ext uri="{FF2B5EF4-FFF2-40B4-BE49-F238E27FC236}">
                <a16:creationId xmlns:a16="http://schemas.microsoft.com/office/drawing/2014/main" id="{5E8CE427-AF3F-CA4B-BD39-F1C255A3A0BD}"/>
              </a:ext>
            </a:extLst>
          </p:cNvPr>
          <p:cNvGraphicFramePr/>
          <p:nvPr userDrawn="1">
            <p:extLst>
              <p:ext uri="{D42A27DB-BD31-4B8C-83A1-F6EECF244321}">
                <p14:modId xmlns:p14="http://schemas.microsoft.com/office/powerpoint/2010/main" val="1007628261"/>
              </p:ext>
            </p:extLst>
          </p:nvPr>
        </p:nvGraphicFramePr>
        <p:xfrm>
          <a:off x="4935940" y="1981200"/>
          <a:ext cx="7033147" cy="4375150"/>
        </p:xfrm>
        <a:graphic>
          <a:graphicData uri="http://schemas.openxmlformats.org/drawingml/2006/chart">
            <c:chart xmlns:c="http://schemas.openxmlformats.org/drawingml/2006/chart" xmlns:r="http://schemas.openxmlformats.org/officeDocument/2006/relationships" r:id="rId2"/>
          </a:graphicData>
        </a:graphic>
      </p:graphicFrame>
      <p:sp>
        <p:nvSpPr>
          <p:cNvPr id="22" name="Title Placeholder 1">
            <a:extLst>
              <a:ext uri="{FF2B5EF4-FFF2-40B4-BE49-F238E27FC236}">
                <a16:creationId xmlns:a16="http://schemas.microsoft.com/office/drawing/2014/main" id="{61D4972F-8AA3-EB4F-A89A-90464D02347F}"/>
              </a:ext>
            </a:extLst>
          </p:cNvPr>
          <p:cNvSpPr txBox="1">
            <a:spLocks/>
          </p:cNvSpPr>
          <p:nvPr userDrawn="1"/>
        </p:nvSpPr>
        <p:spPr>
          <a:xfrm>
            <a:off x="838200" y="732430"/>
            <a:ext cx="10515600" cy="1096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032599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992C3C-4946-BF49-B834-AE330CC6665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8E732D33-27F1-6D4E-8F2C-47D1EF5D971D}"/>
              </a:ext>
            </a:extLst>
          </p:cNvPr>
          <p:cNvPicPr>
            <a:picLocks noChangeAspect="1"/>
          </p:cNvPicPr>
          <p:nvPr userDrawn="1"/>
        </p:nvPicPr>
        <p:blipFill>
          <a:blip r:embed="rId3"/>
          <a:stretch>
            <a:fillRect/>
          </a:stretch>
        </p:blipFill>
        <p:spPr>
          <a:xfrm>
            <a:off x="4783065" y="5810890"/>
            <a:ext cx="2625867" cy="661983"/>
          </a:xfrm>
          <a:prstGeom prst="rect">
            <a:avLst/>
          </a:prstGeom>
        </p:spPr>
      </p:pic>
      <p:sp>
        <p:nvSpPr>
          <p:cNvPr id="10" name="Title 1">
            <a:extLst>
              <a:ext uri="{FF2B5EF4-FFF2-40B4-BE49-F238E27FC236}">
                <a16:creationId xmlns:a16="http://schemas.microsoft.com/office/drawing/2014/main" id="{1011E6FD-49BF-9F41-926B-3647E2DC1670}"/>
              </a:ext>
            </a:extLst>
          </p:cNvPr>
          <p:cNvSpPr txBox="1">
            <a:spLocks/>
          </p:cNvSpPr>
          <p:nvPr userDrawn="1"/>
        </p:nvSpPr>
        <p:spPr>
          <a:xfrm>
            <a:off x="3068471" y="2682550"/>
            <a:ext cx="6055056" cy="126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algn="ctr"/>
            <a:r>
              <a:rPr lang="en-US" sz="4800" dirty="0">
                <a:solidFill>
                  <a:schemeClr val="bg1"/>
                </a:solidFill>
              </a:rPr>
              <a:t>THANK YOU</a:t>
            </a:r>
          </a:p>
        </p:txBody>
      </p:sp>
    </p:spTree>
    <p:extLst>
      <p:ext uri="{BB962C8B-B14F-4D97-AF65-F5344CB8AC3E}">
        <p14:creationId xmlns:p14="http://schemas.microsoft.com/office/powerpoint/2010/main" val="1968805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INAL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992C3C-4946-BF49-B834-AE330CC6665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8E732D33-27F1-6D4E-8F2C-47D1EF5D971D}"/>
              </a:ext>
            </a:extLst>
          </p:cNvPr>
          <p:cNvPicPr>
            <a:picLocks noChangeAspect="1"/>
          </p:cNvPicPr>
          <p:nvPr userDrawn="1"/>
        </p:nvPicPr>
        <p:blipFill>
          <a:blip r:embed="rId3"/>
          <a:stretch>
            <a:fillRect/>
          </a:stretch>
        </p:blipFill>
        <p:spPr>
          <a:xfrm>
            <a:off x="4783065" y="5810890"/>
            <a:ext cx="2625867" cy="661983"/>
          </a:xfrm>
          <a:prstGeom prst="rect">
            <a:avLst/>
          </a:prstGeom>
        </p:spPr>
      </p:pic>
      <p:sp>
        <p:nvSpPr>
          <p:cNvPr id="10" name="Title 1">
            <a:extLst>
              <a:ext uri="{FF2B5EF4-FFF2-40B4-BE49-F238E27FC236}">
                <a16:creationId xmlns:a16="http://schemas.microsoft.com/office/drawing/2014/main" id="{1011E6FD-49BF-9F41-926B-3647E2DC1670}"/>
              </a:ext>
            </a:extLst>
          </p:cNvPr>
          <p:cNvSpPr txBox="1">
            <a:spLocks/>
          </p:cNvSpPr>
          <p:nvPr userDrawn="1"/>
        </p:nvSpPr>
        <p:spPr>
          <a:xfrm>
            <a:off x="3013438" y="786017"/>
            <a:ext cx="6055056" cy="126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algn="ctr"/>
            <a:r>
              <a:rPr lang="en-US" sz="4800" dirty="0">
                <a:solidFill>
                  <a:schemeClr val="bg1"/>
                </a:solidFill>
              </a:rPr>
              <a:t>THANK YOU</a:t>
            </a:r>
          </a:p>
        </p:txBody>
      </p:sp>
      <p:sp>
        <p:nvSpPr>
          <p:cNvPr id="3" name="Text Placeholder 2">
            <a:extLst>
              <a:ext uri="{FF2B5EF4-FFF2-40B4-BE49-F238E27FC236}">
                <a16:creationId xmlns:a16="http://schemas.microsoft.com/office/drawing/2014/main" id="{7E1C9EEB-5F26-7A4A-A41A-A018B6A4F5ED}"/>
              </a:ext>
            </a:extLst>
          </p:cNvPr>
          <p:cNvSpPr>
            <a:spLocks noGrp="1"/>
          </p:cNvSpPr>
          <p:nvPr>
            <p:ph type="body" sz="quarter" idx="10" hasCustomPrompt="1"/>
          </p:nvPr>
        </p:nvSpPr>
        <p:spPr>
          <a:xfrm>
            <a:off x="3100916" y="2472258"/>
            <a:ext cx="5880100" cy="393170"/>
          </a:xfrm>
        </p:spPr>
        <p:txBody>
          <a:bodyPr/>
          <a:lstStyle>
            <a:lvl1pPr marL="0" indent="0" algn="ctr">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PRESENTER’S NAME</a:t>
            </a:r>
          </a:p>
        </p:txBody>
      </p:sp>
      <p:sp>
        <p:nvSpPr>
          <p:cNvPr id="8" name="Text Placeholder 2">
            <a:extLst>
              <a:ext uri="{FF2B5EF4-FFF2-40B4-BE49-F238E27FC236}">
                <a16:creationId xmlns:a16="http://schemas.microsoft.com/office/drawing/2014/main" id="{A16A3631-F4FF-8645-B4E0-E61B336DCFC3}"/>
              </a:ext>
            </a:extLst>
          </p:cNvPr>
          <p:cNvSpPr>
            <a:spLocks noGrp="1"/>
          </p:cNvSpPr>
          <p:nvPr>
            <p:ph type="body" sz="quarter" idx="11" hasCustomPrompt="1"/>
          </p:nvPr>
        </p:nvSpPr>
        <p:spPr>
          <a:xfrm>
            <a:off x="3100916" y="2904057"/>
            <a:ext cx="5880100" cy="325437"/>
          </a:xfrm>
        </p:spPr>
        <p:txBody>
          <a:bodyPr>
            <a:normAutofit/>
          </a:bodyPr>
          <a:lstStyle>
            <a:lvl1pPr marL="0" indent="0" algn="ctr">
              <a:buFontTx/>
              <a:buNone/>
              <a:defRPr sz="1800" i="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Presenter’s Title</a:t>
            </a:r>
          </a:p>
        </p:txBody>
      </p:sp>
      <p:sp>
        <p:nvSpPr>
          <p:cNvPr id="11" name="Text Placeholder 2">
            <a:extLst>
              <a:ext uri="{FF2B5EF4-FFF2-40B4-BE49-F238E27FC236}">
                <a16:creationId xmlns:a16="http://schemas.microsoft.com/office/drawing/2014/main" id="{0B113F4A-CE25-BB46-ABDF-089C90880EBA}"/>
              </a:ext>
            </a:extLst>
          </p:cNvPr>
          <p:cNvSpPr>
            <a:spLocks noGrp="1"/>
          </p:cNvSpPr>
          <p:nvPr>
            <p:ph type="body" sz="quarter" idx="12" hasCustomPrompt="1"/>
          </p:nvPr>
        </p:nvSpPr>
        <p:spPr>
          <a:xfrm>
            <a:off x="3100916" y="3484563"/>
            <a:ext cx="2918885" cy="325437"/>
          </a:xfrm>
        </p:spPr>
        <p:txBody>
          <a:bodyPr>
            <a:normAutofit/>
          </a:bodyPr>
          <a:lstStyle>
            <a:lvl1pPr marL="0" indent="0" algn="r">
              <a:buFontTx/>
              <a:buNone/>
              <a:defRPr sz="1800" i="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E-mail Address</a:t>
            </a:r>
          </a:p>
        </p:txBody>
      </p:sp>
      <p:sp>
        <p:nvSpPr>
          <p:cNvPr id="12" name="Text Placeholder 2">
            <a:extLst>
              <a:ext uri="{FF2B5EF4-FFF2-40B4-BE49-F238E27FC236}">
                <a16:creationId xmlns:a16="http://schemas.microsoft.com/office/drawing/2014/main" id="{E16FC165-9D25-934E-87AE-2A50BAF99258}"/>
              </a:ext>
            </a:extLst>
          </p:cNvPr>
          <p:cNvSpPr>
            <a:spLocks noGrp="1"/>
          </p:cNvSpPr>
          <p:nvPr>
            <p:ph type="body" sz="quarter" idx="13" hasCustomPrompt="1"/>
          </p:nvPr>
        </p:nvSpPr>
        <p:spPr>
          <a:xfrm>
            <a:off x="6172200" y="3484563"/>
            <a:ext cx="2808816" cy="325437"/>
          </a:xfrm>
        </p:spPr>
        <p:txBody>
          <a:bodyPr>
            <a:normAutofit/>
          </a:bodyPr>
          <a:lstStyle>
            <a:lvl1pPr marL="0" indent="0" algn="l">
              <a:buFontTx/>
              <a:buNone/>
              <a:defRPr sz="1800" i="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Phone Number</a:t>
            </a:r>
          </a:p>
        </p:txBody>
      </p:sp>
      <p:cxnSp>
        <p:nvCxnSpPr>
          <p:cNvPr id="5" name="Straight Connector 4">
            <a:extLst>
              <a:ext uri="{FF2B5EF4-FFF2-40B4-BE49-F238E27FC236}">
                <a16:creationId xmlns:a16="http://schemas.microsoft.com/office/drawing/2014/main" id="{90B84F8D-6114-E842-AA6E-BD67C7D34D4A}"/>
              </a:ext>
            </a:extLst>
          </p:cNvPr>
          <p:cNvCxnSpPr/>
          <p:nvPr userDrawn="1"/>
        </p:nvCxnSpPr>
        <p:spPr>
          <a:xfrm>
            <a:off x="6096000" y="3484563"/>
            <a:ext cx="0" cy="32543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9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p:txBody>
          <a:bodyPr/>
          <a:lstStyle/>
          <a:p>
            <a:fld id="{9646E3F5-F701-6A4D-B52D-F6CA5B927446}" type="datetime1">
              <a:rPr lang="en-US" smtClean="0"/>
              <a:t>9/24/2023</a:t>
            </a:fld>
            <a:endParaRPr lang="en-US"/>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p>
            <a:fld id="{4235A44F-0B46-0144-9406-BEEFAFBECA74}" type="slidenum">
              <a:rPr lang="en-US" smtClean="0"/>
              <a:t>‹#›</a:t>
            </a:fld>
            <a:endParaRPr lang="en-US"/>
          </a:p>
        </p:txBody>
      </p:sp>
      <p:pic>
        <p:nvPicPr>
          <p:cNvPr id="11" name="Picture 10" descr="A picture containing arrow&#10;&#10;Description automatically generated">
            <a:extLst>
              <a:ext uri="{FF2B5EF4-FFF2-40B4-BE49-F238E27FC236}">
                <a16:creationId xmlns:a16="http://schemas.microsoft.com/office/drawing/2014/main" id="{F4BE89FD-63BF-2F46-818B-259C60EC7C7E}"/>
              </a:ext>
            </a:extLst>
          </p:cNvPr>
          <p:cNvPicPr>
            <a:picLocks noChangeAspect="1"/>
          </p:cNvPicPr>
          <p:nvPr userDrawn="1"/>
        </p:nvPicPr>
        <p:blipFill>
          <a:blip r:embed="rId2"/>
          <a:stretch>
            <a:fillRect/>
          </a:stretch>
        </p:blipFill>
        <p:spPr>
          <a:xfrm>
            <a:off x="6736564" y="1295508"/>
            <a:ext cx="4876800" cy="4876800"/>
          </a:xfrm>
          <a:prstGeom prst="rect">
            <a:avLst/>
          </a:prstGeom>
        </p:spPr>
      </p:pic>
      <p:sp>
        <p:nvSpPr>
          <p:cNvPr id="13" name="TextBox 12">
            <a:extLst>
              <a:ext uri="{FF2B5EF4-FFF2-40B4-BE49-F238E27FC236}">
                <a16:creationId xmlns:a16="http://schemas.microsoft.com/office/drawing/2014/main" id="{E3476550-4BCB-C445-848B-278C85DB8133}"/>
              </a:ext>
            </a:extLst>
          </p:cNvPr>
          <p:cNvSpPr txBox="1"/>
          <p:nvPr userDrawn="1"/>
        </p:nvSpPr>
        <p:spPr>
          <a:xfrm>
            <a:off x="838200" y="2322675"/>
            <a:ext cx="7626112" cy="1598976"/>
          </a:xfrm>
          <a:prstGeom prst="rect">
            <a:avLst/>
          </a:prstGeom>
        </p:spPr>
        <p:txBody>
          <a:bodyPr vert="horz" wrap="square" lIns="91440" tIns="45720" rIns="91440" bIns="45720" rtlCol="0" anchor="t">
            <a:normAutofit fontScale="85000" lnSpcReduction="10000"/>
          </a:bodyPr>
          <a:lstStyle/>
          <a:p>
            <a:pPr algn="l"/>
            <a:r>
              <a:rPr lang="en-US" b="1" dirty="0">
                <a:solidFill>
                  <a:schemeClr val="accent5"/>
                </a:solidFill>
              </a:rPr>
              <a:t>1) Improve the Health and Well-being of Louisianans with an Emphasis on Prevention </a:t>
            </a:r>
          </a:p>
          <a:p>
            <a:pPr algn="l"/>
            <a:endParaRPr lang="en-US" b="1" dirty="0">
              <a:solidFill>
                <a:schemeClr val="accent5"/>
              </a:solidFill>
            </a:endParaRPr>
          </a:p>
          <a:p>
            <a:pPr algn="l"/>
            <a:r>
              <a:rPr lang="en-US" b="1" dirty="0">
                <a:solidFill>
                  <a:schemeClr val="accent5"/>
                </a:solidFill>
              </a:rPr>
              <a:t>2) Reshape #</a:t>
            </a:r>
            <a:r>
              <a:rPr lang="en-US" b="1" dirty="0" err="1">
                <a:solidFill>
                  <a:schemeClr val="accent5"/>
                </a:solidFill>
              </a:rPr>
              <a:t>TeamLDH</a:t>
            </a:r>
            <a:r>
              <a:rPr lang="en-US" b="1" dirty="0">
                <a:solidFill>
                  <a:schemeClr val="accent5"/>
                </a:solidFill>
              </a:rPr>
              <a:t> Culture</a:t>
            </a:r>
          </a:p>
          <a:p>
            <a:pPr algn="l"/>
            <a:endParaRPr lang="en-US" b="1" dirty="0">
              <a:solidFill>
                <a:schemeClr val="accent5"/>
              </a:solidFill>
            </a:endParaRPr>
          </a:p>
          <a:p>
            <a:pPr algn="l"/>
            <a:r>
              <a:rPr lang="en-US" b="1" dirty="0">
                <a:solidFill>
                  <a:schemeClr val="accent5"/>
                </a:solidFill>
              </a:rPr>
              <a:t>3) Enhance Customer Service, Partnerships, and Community Relations </a:t>
            </a:r>
          </a:p>
          <a:p>
            <a:pPr algn="l"/>
            <a:endParaRPr lang="en-US" b="1" dirty="0">
              <a:solidFill>
                <a:schemeClr val="accent5"/>
              </a:solidFill>
            </a:endParaRPr>
          </a:p>
          <a:p>
            <a:pPr algn="l"/>
            <a:r>
              <a:rPr lang="en-US" b="1" dirty="0">
                <a:solidFill>
                  <a:schemeClr val="accent5"/>
                </a:solidFill>
              </a:rPr>
              <a:t>4) Promote Transparency, Accountability, and Compliance</a:t>
            </a:r>
          </a:p>
          <a:p>
            <a:pPr algn="l"/>
            <a:endParaRPr lang="en-US" b="1" dirty="0">
              <a:solidFill>
                <a:schemeClr val="accent5"/>
              </a:solidFill>
            </a:endParaRPr>
          </a:p>
          <a:p>
            <a:pPr algn="l"/>
            <a:endParaRPr lang="en-US" b="1" dirty="0">
              <a:solidFill>
                <a:schemeClr val="accent5"/>
              </a:solidFill>
            </a:endParaRPr>
          </a:p>
        </p:txBody>
      </p:sp>
      <p:sp>
        <p:nvSpPr>
          <p:cNvPr id="25" name="TextBox 24">
            <a:extLst>
              <a:ext uri="{FF2B5EF4-FFF2-40B4-BE49-F238E27FC236}">
                <a16:creationId xmlns:a16="http://schemas.microsoft.com/office/drawing/2014/main" id="{9388DE73-512C-B54A-95F6-0436E63768DE}"/>
              </a:ext>
            </a:extLst>
          </p:cNvPr>
          <p:cNvSpPr txBox="1"/>
          <p:nvPr userDrawn="1"/>
        </p:nvSpPr>
        <p:spPr>
          <a:xfrm>
            <a:off x="838200" y="4395966"/>
            <a:ext cx="7626112" cy="1246909"/>
          </a:xfrm>
          <a:prstGeom prst="rect">
            <a:avLst/>
          </a:prstGeom>
        </p:spPr>
        <p:txBody>
          <a:bodyPr vert="horz" wrap="square" lIns="91440" tIns="45720" rIns="91440" bIns="45720" rtlCol="0" anchor="t">
            <a:normAutofit fontScale="92500" lnSpcReduction="20000"/>
          </a:bodyPr>
          <a:lstStyle/>
          <a:p>
            <a:pPr lvl="0"/>
            <a:r>
              <a:rPr lang="en-US" b="1" dirty="0">
                <a:solidFill>
                  <a:schemeClr val="accent5"/>
                </a:solidFill>
              </a:rPr>
              <a:t>• 17 initiatives</a:t>
            </a:r>
          </a:p>
          <a:p>
            <a:pPr lvl="0"/>
            <a:endParaRPr lang="en-US" b="1" dirty="0">
              <a:solidFill>
                <a:schemeClr val="accent5"/>
              </a:solidFill>
            </a:endParaRPr>
          </a:p>
          <a:p>
            <a:pPr lvl="0"/>
            <a:r>
              <a:rPr lang="en-US" b="1" dirty="0">
                <a:solidFill>
                  <a:schemeClr val="accent5"/>
                </a:solidFill>
              </a:rPr>
              <a:t>• 42 goals</a:t>
            </a:r>
          </a:p>
          <a:p>
            <a:pPr lvl="0"/>
            <a:endParaRPr lang="en-US" b="1" dirty="0">
              <a:solidFill>
                <a:schemeClr val="accent5"/>
              </a:solidFill>
            </a:endParaRPr>
          </a:p>
          <a:p>
            <a:pPr lvl="0"/>
            <a:r>
              <a:rPr lang="en-US" b="1" dirty="0">
                <a:solidFill>
                  <a:schemeClr val="accent5"/>
                </a:solidFill>
              </a:rPr>
              <a:t>• 260 deliverables</a:t>
            </a:r>
          </a:p>
          <a:p>
            <a:pPr lvl="0"/>
            <a:endParaRPr lang="en-US" b="1" dirty="0">
              <a:solidFill>
                <a:schemeClr val="accent5"/>
              </a:solidFill>
            </a:endParaRPr>
          </a:p>
        </p:txBody>
      </p:sp>
      <p:sp>
        <p:nvSpPr>
          <p:cNvPr id="27" name="TextBox 26">
            <a:extLst>
              <a:ext uri="{FF2B5EF4-FFF2-40B4-BE49-F238E27FC236}">
                <a16:creationId xmlns:a16="http://schemas.microsoft.com/office/drawing/2014/main" id="{B71274AB-0667-3F45-9253-151527CC7638}"/>
              </a:ext>
            </a:extLst>
          </p:cNvPr>
          <p:cNvSpPr txBox="1"/>
          <p:nvPr userDrawn="1"/>
        </p:nvSpPr>
        <p:spPr>
          <a:xfrm>
            <a:off x="838199" y="5713151"/>
            <a:ext cx="7450892" cy="584775"/>
          </a:xfrm>
          <a:prstGeom prst="rect">
            <a:avLst/>
          </a:prstGeom>
          <a:noFill/>
        </p:spPr>
        <p:txBody>
          <a:bodyPr wrap="square">
            <a:spAutoFit/>
          </a:bodyPr>
          <a:lstStyle/>
          <a:p>
            <a:pPr lvl="0"/>
            <a:r>
              <a:rPr lang="en-US" sz="1600" i="1" dirty="0"/>
              <a:t>LDH will report to the public progress in meeting its goals at the end of FY22.</a:t>
            </a:r>
          </a:p>
          <a:p>
            <a:pPr lvl="0"/>
            <a:endParaRPr lang="en-US" sz="1600" i="1" dirty="0"/>
          </a:p>
        </p:txBody>
      </p:sp>
      <p:sp>
        <p:nvSpPr>
          <p:cNvPr id="29" name="TextBox 28">
            <a:extLst>
              <a:ext uri="{FF2B5EF4-FFF2-40B4-BE49-F238E27FC236}">
                <a16:creationId xmlns:a16="http://schemas.microsoft.com/office/drawing/2014/main" id="{DA0FEBCC-69D2-924B-A0C6-E516B6660FEB}"/>
              </a:ext>
            </a:extLst>
          </p:cNvPr>
          <p:cNvSpPr txBox="1"/>
          <p:nvPr userDrawn="1"/>
        </p:nvSpPr>
        <p:spPr>
          <a:xfrm>
            <a:off x="838200" y="1895629"/>
            <a:ext cx="6095184" cy="400110"/>
          </a:xfrm>
          <a:prstGeom prst="rect">
            <a:avLst/>
          </a:prstGeom>
          <a:noFill/>
        </p:spPr>
        <p:txBody>
          <a:bodyPr wrap="square">
            <a:spAutoFit/>
          </a:bodyPr>
          <a:lstStyle/>
          <a:p>
            <a:r>
              <a:rPr lang="en-US" sz="2000" b="1" dirty="0"/>
              <a:t>OUR COMMITMENTS: </a:t>
            </a:r>
          </a:p>
        </p:txBody>
      </p:sp>
      <p:sp>
        <p:nvSpPr>
          <p:cNvPr id="31" name="TextBox 30">
            <a:extLst>
              <a:ext uri="{FF2B5EF4-FFF2-40B4-BE49-F238E27FC236}">
                <a16:creationId xmlns:a16="http://schemas.microsoft.com/office/drawing/2014/main" id="{1D6493F0-64DD-AD4E-96DB-EBE7537A7B22}"/>
              </a:ext>
            </a:extLst>
          </p:cNvPr>
          <p:cNvSpPr txBox="1"/>
          <p:nvPr userDrawn="1"/>
        </p:nvSpPr>
        <p:spPr>
          <a:xfrm>
            <a:off x="838199" y="3979014"/>
            <a:ext cx="6095184" cy="369332"/>
          </a:xfrm>
          <a:prstGeom prst="rect">
            <a:avLst/>
          </a:prstGeom>
          <a:noFill/>
        </p:spPr>
        <p:txBody>
          <a:bodyPr wrap="square">
            <a:spAutoFit/>
          </a:bodyPr>
          <a:lstStyle/>
          <a:p>
            <a:r>
              <a:rPr lang="en-US" b="1" dirty="0"/>
              <a:t>THESE COMMITMENTS ENCOMPASS: </a:t>
            </a:r>
          </a:p>
        </p:txBody>
      </p:sp>
      <p:sp>
        <p:nvSpPr>
          <p:cNvPr id="35" name="TextBox 34">
            <a:extLst>
              <a:ext uri="{FF2B5EF4-FFF2-40B4-BE49-F238E27FC236}">
                <a16:creationId xmlns:a16="http://schemas.microsoft.com/office/drawing/2014/main" id="{3564D9E0-57ED-244A-AD2B-CF1977138900}"/>
              </a:ext>
            </a:extLst>
          </p:cNvPr>
          <p:cNvSpPr txBox="1"/>
          <p:nvPr userDrawn="1"/>
        </p:nvSpPr>
        <p:spPr>
          <a:xfrm>
            <a:off x="838198" y="985223"/>
            <a:ext cx="9225091" cy="769441"/>
          </a:xfrm>
          <a:prstGeom prst="rect">
            <a:avLst/>
          </a:prstGeom>
          <a:noFill/>
        </p:spPr>
        <p:txBody>
          <a:bodyPr wrap="square">
            <a:spAutoFit/>
          </a:bodyPr>
          <a:lstStyle/>
          <a:p>
            <a:r>
              <a:rPr lang="en-US" sz="4400" dirty="0">
                <a:solidFill>
                  <a:schemeClr val="tx2"/>
                </a:solidFill>
                <a:latin typeface="+mj-lt"/>
              </a:rPr>
              <a:t>FY 2022 LDH Business Plan </a:t>
            </a:r>
          </a:p>
        </p:txBody>
      </p:sp>
      <p:sp>
        <p:nvSpPr>
          <p:cNvPr id="2" name="TextBox 1">
            <a:extLst>
              <a:ext uri="{FF2B5EF4-FFF2-40B4-BE49-F238E27FC236}">
                <a16:creationId xmlns:a16="http://schemas.microsoft.com/office/drawing/2014/main" id="{69D75D7D-1B4F-D640-A6D9-785C3487AFC6}"/>
              </a:ext>
            </a:extLst>
          </p:cNvPr>
          <p:cNvSpPr txBox="1"/>
          <p:nvPr userDrawn="1"/>
        </p:nvSpPr>
        <p:spPr>
          <a:xfrm>
            <a:off x="9342967" y="5691876"/>
            <a:ext cx="2345267" cy="254000"/>
          </a:xfrm>
          <a:prstGeom prst="rect">
            <a:avLst/>
          </a:prstGeom>
        </p:spPr>
        <p:txBody>
          <a:bodyPr vert="horz" wrap="square" lIns="91440" tIns="45720" rIns="91440" bIns="45720" rtlCol="0" anchor="b">
            <a:normAutofit fontScale="62500" lnSpcReduction="20000"/>
          </a:bodyPr>
          <a:lstStyle/>
          <a:p>
            <a:pPr algn="l"/>
            <a:r>
              <a:rPr lang="en-US" dirty="0"/>
              <a:t>Click </a:t>
            </a:r>
            <a:r>
              <a:rPr lang="en-US" dirty="0">
                <a:hlinkClick r:id="rId3"/>
              </a:rPr>
              <a:t>HERE</a:t>
            </a:r>
            <a:r>
              <a:rPr lang="en-US" dirty="0"/>
              <a:t> to view full Business Plan.</a:t>
            </a:r>
          </a:p>
        </p:txBody>
      </p:sp>
    </p:spTree>
    <p:extLst>
      <p:ext uri="{BB962C8B-B14F-4D97-AF65-F5344CB8AC3E}">
        <p14:creationId xmlns:p14="http://schemas.microsoft.com/office/powerpoint/2010/main" val="2816274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87F57D-493B-F14B-A9F8-09460347436A}"/>
              </a:ext>
            </a:extLst>
          </p:cNvPr>
          <p:cNvPicPr>
            <a:picLocks noChangeAspect="1"/>
          </p:cNvPicPr>
          <p:nvPr userDrawn="1"/>
        </p:nvPicPr>
        <p:blipFill>
          <a:blip r:embed="rId2"/>
          <a:stretch>
            <a:fillRect/>
          </a:stretch>
        </p:blipFill>
        <p:spPr>
          <a:xfrm>
            <a:off x="0" y="-16932"/>
            <a:ext cx="12192000" cy="6858000"/>
          </a:xfrm>
          <a:prstGeom prst="rect">
            <a:avLst/>
          </a:prstGeom>
        </p:spPr>
      </p:pic>
      <p:pic>
        <p:nvPicPr>
          <p:cNvPr id="10" name="Picture 9">
            <a:extLst>
              <a:ext uri="{FF2B5EF4-FFF2-40B4-BE49-F238E27FC236}">
                <a16:creationId xmlns:a16="http://schemas.microsoft.com/office/drawing/2014/main" id="{36E8728F-F0D0-AD42-BDFF-5DAAC14E24D4}"/>
              </a:ext>
            </a:extLst>
          </p:cNvPr>
          <p:cNvPicPr>
            <a:picLocks noChangeAspect="1"/>
          </p:cNvPicPr>
          <p:nvPr userDrawn="1"/>
        </p:nvPicPr>
        <p:blipFill>
          <a:blip r:embed="rId3"/>
          <a:stretch>
            <a:fillRect/>
          </a:stretch>
        </p:blipFill>
        <p:spPr>
          <a:xfrm>
            <a:off x="0" y="2692400"/>
            <a:ext cx="12192000" cy="1473200"/>
          </a:xfrm>
          <a:prstGeom prst="rect">
            <a:avLst/>
          </a:prstGeom>
        </p:spPr>
      </p:pic>
      <p:sp>
        <p:nvSpPr>
          <p:cNvPr id="3" name="Content Placeholder 2">
            <a:extLst>
              <a:ext uri="{FF2B5EF4-FFF2-40B4-BE49-F238E27FC236}">
                <a16:creationId xmlns:a16="http://schemas.microsoft.com/office/drawing/2014/main" id="{B6D337E8-DACA-BC48-9E4D-CF71CFD17C8D}"/>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pic>
        <p:nvPicPr>
          <p:cNvPr id="12" name="Picture 11">
            <a:extLst>
              <a:ext uri="{FF2B5EF4-FFF2-40B4-BE49-F238E27FC236}">
                <a16:creationId xmlns:a16="http://schemas.microsoft.com/office/drawing/2014/main" id="{47489D25-1714-214D-A62B-205E588AB3B9}"/>
              </a:ext>
            </a:extLst>
          </p:cNvPr>
          <p:cNvPicPr>
            <a:picLocks noChangeAspect="1"/>
          </p:cNvPicPr>
          <p:nvPr userDrawn="1"/>
        </p:nvPicPr>
        <p:blipFill>
          <a:blip r:embed="rId4"/>
          <a:stretch>
            <a:fillRect/>
          </a:stretch>
        </p:blipFill>
        <p:spPr>
          <a:xfrm flipV="1">
            <a:off x="0" y="6366933"/>
            <a:ext cx="12192000" cy="486834"/>
          </a:xfrm>
          <a:prstGeom prst="rect">
            <a:avLst/>
          </a:prstGeom>
        </p:spPr>
      </p:pic>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fld id="{2414AF90-EAB2-2D46-8BB0-ED7F257AEEB3}" type="datetime1">
              <a:rPr lang="en-US" smtClean="0"/>
              <a:t>9/24/2023</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D196BC32-A700-8A44-8685-0262BD2D7C3B}"/>
              </a:ext>
            </a:extLst>
          </p:cNvPr>
          <p:cNvSpPr>
            <a:spLocks noGrp="1"/>
          </p:cNvSpPr>
          <p:nvPr>
            <p:ph type="sldNum" sz="quarter" idx="12"/>
          </p:nvPr>
        </p:nvSpPr>
        <p:spPr>
          <a:xfrm>
            <a:off x="9890078" y="6447336"/>
            <a:ext cx="1463722" cy="365125"/>
          </a:xfrm>
        </p:spPr>
        <p:txBody>
          <a:bodyPr/>
          <a:lstStyle>
            <a:lvl1pPr>
              <a:defRPr>
                <a:solidFill>
                  <a:schemeClr val="bg1"/>
                </a:solidFill>
              </a:defRPr>
            </a:lvl1pPr>
          </a:lstStyle>
          <a:p>
            <a:fld id="{4235A44F-0B46-0144-9406-BEEFAFBECA74}" type="slidenum">
              <a:rPr lang="en-US" smtClean="0"/>
              <a:pPr/>
              <a:t>‹#›</a:t>
            </a:fld>
            <a:endParaRPr lang="en-US" dirty="0"/>
          </a:p>
        </p:txBody>
      </p:sp>
      <p:sp>
        <p:nvSpPr>
          <p:cNvPr id="7" name="TextBox 6">
            <a:extLst>
              <a:ext uri="{FF2B5EF4-FFF2-40B4-BE49-F238E27FC236}">
                <a16:creationId xmlns:a16="http://schemas.microsoft.com/office/drawing/2014/main" id="{2C512963-FFD3-CF47-880C-F4927ED65DAF}"/>
              </a:ext>
            </a:extLst>
          </p:cNvPr>
          <p:cNvSpPr txBox="1"/>
          <p:nvPr userDrawn="1"/>
        </p:nvSpPr>
        <p:spPr>
          <a:xfrm>
            <a:off x="11919045" y="6646460"/>
            <a:ext cx="0" cy="0"/>
          </a:xfrm>
          <a:prstGeom prst="rect">
            <a:avLst/>
          </a:prstGeom>
        </p:spPr>
        <p:txBody>
          <a:bodyPr vert="horz" wrap="none" lIns="91440" tIns="45720" rIns="91440" bIns="45720" rtlCol="0" anchor="b">
            <a:normAutofit fontScale="25000" lnSpcReduction="20000"/>
          </a:bodyPr>
          <a:lstStyle/>
          <a:p>
            <a:pPr algn="l"/>
            <a:endParaRPr lang="en-US" dirty="0"/>
          </a:p>
        </p:txBody>
      </p:sp>
      <p:sp>
        <p:nvSpPr>
          <p:cNvPr id="13" name="Title 1">
            <a:extLst>
              <a:ext uri="{FF2B5EF4-FFF2-40B4-BE49-F238E27FC236}">
                <a16:creationId xmlns:a16="http://schemas.microsoft.com/office/drawing/2014/main" id="{34468EC7-771E-4142-BDBA-302FA64DE9FC}"/>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6" name="Picture 15">
            <a:extLst>
              <a:ext uri="{FF2B5EF4-FFF2-40B4-BE49-F238E27FC236}">
                <a16:creationId xmlns:a16="http://schemas.microsoft.com/office/drawing/2014/main" id="{D5DE527B-5E39-364A-AD3A-F893B346C8C2}"/>
              </a:ext>
            </a:extLst>
          </p:cNvPr>
          <p:cNvPicPr>
            <a:picLocks noChangeAspect="1"/>
          </p:cNvPicPr>
          <p:nvPr userDrawn="1"/>
        </p:nvPicPr>
        <p:blipFill>
          <a:blip r:embed="rId5"/>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1775141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1BF654E-6C4D-D942-A7C0-DEF611FA5103}"/>
              </a:ext>
            </a:extLst>
          </p:cNvPr>
          <p:cNvSpPr/>
          <p:nvPr userDrawn="1"/>
        </p:nvSpPr>
        <p:spPr>
          <a:xfrm>
            <a:off x="0" y="-29633"/>
            <a:ext cx="12192000" cy="68876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6E8728F-F0D0-AD42-BDFF-5DAAC14E24D4}"/>
              </a:ext>
            </a:extLst>
          </p:cNvPr>
          <p:cNvPicPr>
            <a:picLocks noChangeAspect="1"/>
          </p:cNvPicPr>
          <p:nvPr userDrawn="1"/>
        </p:nvPicPr>
        <p:blipFill>
          <a:blip r:embed="rId2"/>
          <a:stretch>
            <a:fillRect/>
          </a:stretch>
        </p:blipFill>
        <p:spPr>
          <a:xfrm>
            <a:off x="0" y="2692400"/>
            <a:ext cx="12192000" cy="1473200"/>
          </a:xfrm>
          <a:prstGeom prst="rect">
            <a:avLst/>
          </a:prstGeom>
        </p:spPr>
      </p:pic>
      <p:sp>
        <p:nvSpPr>
          <p:cNvPr id="9" name="Rectangle 8">
            <a:extLst>
              <a:ext uri="{FF2B5EF4-FFF2-40B4-BE49-F238E27FC236}">
                <a16:creationId xmlns:a16="http://schemas.microsoft.com/office/drawing/2014/main" id="{EBD68DF7-7FA8-EF46-A7C8-E49918E18332}"/>
              </a:ext>
            </a:extLst>
          </p:cNvPr>
          <p:cNvSpPr/>
          <p:nvPr userDrawn="1"/>
        </p:nvSpPr>
        <p:spPr>
          <a:xfrm>
            <a:off x="0" y="6366933"/>
            <a:ext cx="12192000" cy="491067"/>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6D337E8-DACA-BC48-9E4D-CF71CFD17C8D}"/>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fld id="{2414AF90-EAB2-2D46-8BB0-ED7F257AEEB3}" type="datetime1">
              <a:rPr lang="en-US" smtClean="0"/>
              <a:t>9/24/2023</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D196BC32-A700-8A44-8685-0262BD2D7C3B}"/>
              </a:ext>
            </a:extLst>
          </p:cNvPr>
          <p:cNvSpPr>
            <a:spLocks noGrp="1"/>
          </p:cNvSpPr>
          <p:nvPr>
            <p:ph type="sldNum" sz="quarter" idx="12"/>
          </p:nvPr>
        </p:nvSpPr>
        <p:spPr>
          <a:xfrm>
            <a:off x="9890078" y="6447336"/>
            <a:ext cx="1463722" cy="365125"/>
          </a:xfrm>
        </p:spPr>
        <p:txBody>
          <a:bodyPr/>
          <a:lstStyle>
            <a:lvl1pPr>
              <a:defRPr>
                <a:solidFill>
                  <a:schemeClr val="bg1"/>
                </a:solidFill>
              </a:defRPr>
            </a:lvl1pPr>
          </a:lstStyle>
          <a:p>
            <a:fld id="{4235A44F-0B46-0144-9406-BEEFAFBECA74}" type="slidenum">
              <a:rPr lang="en-US" smtClean="0"/>
              <a:pPr/>
              <a:t>‹#›</a:t>
            </a:fld>
            <a:endParaRPr lang="en-US" dirty="0"/>
          </a:p>
        </p:txBody>
      </p:sp>
      <p:sp>
        <p:nvSpPr>
          <p:cNvPr id="7" name="TextBox 6">
            <a:extLst>
              <a:ext uri="{FF2B5EF4-FFF2-40B4-BE49-F238E27FC236}">
                <a16:creationId xmlns:a16="http://schemas.microsoft.com/office/drawing/2014/main" id="{2C512963-FFD3-CF47-880C-F4927ED65DAF}"/>
              </a:ext>
            </a:extLst>
          </p:cNvPr>
          <p:cNvSpPr txBox="1"/>
          <p:nvPr userDrawn="1"/>
        </p:nvSpPr>
        <p:spPr>
          <a:xfrm>
            <a:off x="11919045" y="6646460"/>
            <a:ext cx="0" cy="0"/>
          </a:xfrm>
          <a:prstGeom prst="rect">
            <a:avLst/>
          </a:prstGeom>
        </p:spPr>
        <p:txBody>
          <a:bodyPr vert="horz" wrap="none" lIns="91440" tIns="45720" rIns="91440" bIns="45720" rtlCol="0" anchor="b">
            <a:normAutofit fontScale="25000" lnSpcReduction="20000"/>
          </a:bodyPr>
          <a:lstStyle/>
          <a:p>
            <a:pPr algn="l"/>
            <a:endParaRPr lang="en-US" dirty="0"/>
          </a:p>
        </p:txBody>
      </p:sp>
      <p:sp>
        <p:nvSpPr>
          <p:cNvPr id="13" name="Title 1">
            <a:extLst>
              <a:ext uri="{FF2B5EF4-FFF2-40B4-BE49-F238E27FC236}">
                <a16:creationId xmlns:a16="http://schemas.microsoft.com/office/drawing/2014/main" id="{CFE7FBBE-B44B-0742-B81B-1D01B83EAA0B}"/>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6" name="Picture 15">
            <a:extLst>
              <a:ext uri="{FF2B5EF4-FFF2-40B4-BE49-F238E27FC236}">
                <a16:creationId xmlns:a16="http://schemas.microsoft.com/office/drawing/2014/main" id="{919CCE7D-6890-4846-ABFD-E7E5ABB2FBD4}"/>
              </a:ext>
            </a:extLst>
          </p:cNvPr>
          <p:cNvPicPr>
            <a:picLocks noChangeAspect="1"/>
          </p:cNvPicPr>
          <p:nvPr userDrawn="1"/>
        </p:nvPicPr>
        <p:blipFill>
          <a:blip r:embed="rId3"/>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131054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62F209-BF3C-6843-9C27-44B3C9E7C7BF}"/>
              </a:ext>
            </a:extLst>
          </p:cNvPr>
          <p:cNvPicPr>
            <a:picLocks noChangeAspect="1"/>
          </p:cNvPicPr>
          <p:nvPr userDrawn="1"/>
        </p:nvPicPr>
        <p:blipFill>
          <a:blip r:embed="rId2"/>
          <a:stretch>
            <a:fillRect/>
          </a:stretch>
        </p:blipFill>
        <p:spPr>
          <a:xfrm>
            <a:off x="0" y="-12699"/>
            <a:ext cx="12192000" cy="6858000"/>
          </a:xfrm>
          <a:prstGeom prst="rect">
            <a:avLst/>
          </a:prstGeom>
        </p:spPr>
      </p:pic>
      <p:pic>
        <p:nvPicPr>
          <p:cNvPr id="10" name="Picture 9">
            <a:extLst>
              <a:ext uri="{FF2B5EF4-FFF2-40B4-BE49-F238E27FC236}">
                <a16:creationId xmlns:a16="http://schemas.microsoft.com/office/drawing/2014/main" id="{C0BA1B4E-0B92-7D44-88AB-58286C56EF99}"/>
              </a:ext>
            </a:extLst>
          </p:cNvPr>
          <p:cNvPicPr>
            <a:picLocks noChangeAspect="1"/>
          </p:cNvPicPr>
          <p:nvPr userDrawn="1"/>
        </p:nvPicPr>
        <p:blipFill>
          <a:blip r:embed="rId3"/>
          <a:stretch>
            <a:fillRect/>
          </a:stretch>
        </p:blipFill>
        <p:spPr>
          <a:xfrm>
            <a:off x="0" y="6400800"/>
            <a:ext cx="12192000" cy="457200"/>
          </a:xfrm>
          <a:prstGeom prst="rect">
            <a:avLst/>
          </a:prstGeom>
        </p:spPr>
      </p:pic>
      <p:pic>
        <p:nvPicPr>
          <p:cNvPr id="13" name="Picture 12">
            <a:extLst>
              <a:ext uri="{FF2B5EF4-FFF2-40B4-BE49-F238E27FC236}">
                <a16:creationId xmlns:a16="http://schemas.microsoft.com/office/drawing/2014/main" id="{3A5C33A4-7465-5442-8A41-A7CD1015D19A}"/>
              </a:ext>
            </a:extLst>
          </p:cNvPr>
          <p:cNvPicPr>
            <a:picLocks noChangeAspect="1"/>
          </p:cNvPicPr>
          <p:nvPr userDrawn="1"/>
        </p:nvPicPr>
        <p:blipFill>
          <a:blip r:embed="rId4"/>
          <a:stretch>
            <a:fillRect/>
          </a:stretch>
        </p:blipFill>
        <p:spPr>
          <a:xfrm rot="10800000" flipV="1">
            <a:off x="0" y="6396567"/>
            <a:ext cx="12192000" cy="461433"/>
          </a:xfrm>
          <a:prstGeom prst="rect">
            <a:avLst/>
          </a:prstGeom>
        </p:spPr>
      </p:pic>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fld id="{467601FC-9F4A-2C4E-B828-AF56F05B3C9C}" type="datetime1">
              <a:rPr lang="en-US" smtClean="0"/>
              <a:t>9/24/2023</a:t>
            </a:fld>
            <a:endParaRPr lang="en-US"/>
          </a:p>
        </p:txBody>
      </p:sp>
      <p:pic>
        <p:nvPicPr>
          <p:cNvPr id="12" name="Picture 11">
            <a:extLst>
              <a:ext uri="{FF2B5EF4-FFF2-40B4-BE49-F238E27FC236}">
                <a16:creationId xmlns:a16="http://schemas.microsoft.com/office/drawing/2014/main" id="{11B41839-8E07-0241-B47C-6EA436CFFAF1}"/>
              </a:ext>
            </a:extLst>
          </p:cNvPr>
          <p:cNvPicPr>
            <a:picLocks noChangeAspect="1"/>
          </p:cNvPicPr>
          <p:nvPr userDrawn="1"/>
        </p:nvPicPr>
        <p:blipFill>
          <a:blip r:embed="rId5"/>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20" name="Slide Number Placeholder 5">
            <a:extLst>
              <a:ext uri="{FF2B5EF4-FFF2-40B4-BE49-F238E27FC236}">
                <a16:creationId xmlns:a16="http://schemas.microsoft.com/office/drawing/2014/main" id="{8511452A-03C1-F04A-8084-23AC79627B55}"/>
              </a:ext>
            </a:extLst>
          </p:cNvPr>
          <p:cNvSpPr txBox="1">
            <a:spLocks/>
          </p:cNvSpPr>
          <p:nvPr userDrawn="1"/>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35A44F-0B46-0144-9406-BEEFAFBECA74}" type="slidenum">
              <a:rPr lang="en-US" smtClean="0"/>
              <a:pPr/>
              <a:t>‹#›</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dirty="0"/>
              <a:t>Presentation Name - Edit in Header Footer</a:t>
            </a:r>
          </a:p>
        </p:txBody>
      </p:sp>
      <p:sp>
        <p:nvSpPr>
          <p:cNvPr id="21" name="Date Placeholder 3">
            <a:extLst>
              <a:ext uri="{FF2B5EF4-FFF2-40B4-BE49-F238E27FC236}">
                <a16:creationId xmlns:a16="http://schemas.microsoft.com/office/drawing/2014/main" id="{ECCC76F9-2D2D-CF48-86F2-6DEFD72FFCC6}"/>
              </a:ext>
            </a:extLst>
          </p:cNvPr>
          <p:cNvSpPr txBox="1">
            <a:spLocks/>
          </p:cNvSpPr>
          <p:nvPr userDrawn="1"/>
        </p:nvSpPr>
        <p:spPr>
          <a:xfrm>
            <a:off x="956592" y="6446837"/>
            <a:ext cx="9906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Title 1">
            <a:extLst>
              <a:ext uri="{FF2B5EF4-FFF2-40B4-BE49-F238E27FC236}">
                <a16:creationId xmlns:a16="http://schemas.microsoft.com/office/drawing/2014/main" id="{5E3794CF-AFDE-4140-95A1-23DC9B9B6C7C}"/>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7" name="Picture 16">
            <a:extLst>
              <a:ext uri="{FF2B5EF4-FFF2-40B4-BE49-F238E27FC236}">
                <a16:creationId xmlns:a16="http://schemas.microsoft.com/office/drawing/2014/main" id="{8D609647-7C30-724A-9766-6A72A52E30C2}"/>
              </a:ext>
            </a:extLst>
          </p:cNvPr>
          <p:cNvPicPr>
            <a:picLocks noChangeAspect="1"/>
          </p:cNvPicPr>
          <p:nvPr userDrawn="1"/>
        </p:nvPicPr>
        <p:blipFill>
          <a:blip r:embed="rId6"/>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1398804187"/>
      </p:ext>
    </p:extLst>
  </p:cSld>
  <p:clrMapOvr>
    <a:masterClrMapping/>
  </p:clrMapOvr>
  <p:extLst>
    <p:ext uri="{DCECCB84-F9BA-43D5-87BE-67443E8EF086}">
      <p15:sldGuideLst xmlns:p15="http://schemas.microsoft.com/office/powerpoint/2012/main">
        <p15:guide id="1" orient="horz" pos="2472"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62F209-BF3C-6843-9C27-44B3C9E7C7BF}"/>
              </a:ext>
            </a:extLst>
          </p:cNvPr>
          <p:cNvPicPr>
            <a:picLocks noChangeAspect="1"/>
          </p:cNvPicPr>
          <p:nvPr userDrawn="1"/>
        </p:nvPicPr>
        <p:blipFill>
          <a:blip r:embed="rId2"/>
          <a:stretch>
            <a:fillRect/>
          </a:stretch>
        </p:blipFill>
        <p:spPr>
          <a:xfrm>
            <a:off x="0" y="-12699"/>
            <a:ext cx="12192000" cy="6858000"/>
          </a:xfrm>
          <a:prstGeom prst="rect">
            <a:avLst/>
          </a:prstGeom>
        </p:spPr>
      </p:pic>
      <p:pic>
        <p:nvPicPr>
          <p:cNvPr id="10" name="Picture 9">
            <a:extLst>
              <a:ext uri="{FF2B5EF4-FFF2-40B4-BE49-F238E27FC236}">
                <a16:creationId xmlns:a16="http://schemas.microsoft.com/office/drawing/2014/main" id="{C0BA1B4E-0B92-7D44-88AB-58286C56EF99}"/>
              </a:ext>
            </a:extLst>
          </p:cNvPr>
          <p:cNvPicPr>
            <a:picLocks noChangeAspect="1"/>
          </p:cNvPicPr>
          <p:nvPr userDrawn="1"/>
        </p:nvPicPr>
        <p:blipFill>
          <a:blip r:embed="rId3"/>
          <a:stretch>
            <a:fillRect/>
          </a:stretch>
        </p:blipFill>
        <p:spPr>
          <a:xfrm>
            <a:off x="0" y="6400800"/>
            <a:ext cx="12192000" cy="457200"/>
          </a:xfrm>
          <a:prstGeom prst="rect">
            <a:avLst/>
          </a:prstGeom>
        </p:spPr>
      </p:pic>
      <p:sp>
        <p:nvSpPr>
          <p:cNvPr id="14" name="Rectangle 13">
            <a:extLst>
              <a:ext uri="{FF2B5EF4-FFF2-40B4-BE49-F238E27FC236}">
                <a16:creationId xmlns:a16="http://schemas.microsoft.com/office/drawing/2014/main" id="{4EABFFFF-9437-0B44-8EAC-7E21F7DE574B}"/>
              </a:ext>
            </a:extLst>
          </p:cNvPr>
          <p:cNvSpPr/>
          <p:nvPr userDrawn="1"/>
        </p:nvSpPr>
        <p:spPr>
          <a:xfrm>
            <a:off x="0" y="6366933"/>
            <a:ext cx="12192000" cy="491067"/>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fld id="{467601FC-9F4A-2C4E-B828-AF56F05B3C9C}" type="datetime1">
              <a:rPr lang="en-US" smtClean="0"/>
              <a:t>9/24/2023</a:t>
            </a:fld>
            <a:endParaRPr lang="en-US"/>
          </a:p>
        </p:txBody>
      </p:sp>
      <p:pic>
        <p:nvPicPr>
          <p:cNvPr id="12" name="Picture 11">
            <a:extLst>
              <a:ext uri="{FF2B5EF4-FFF2-40B4-BE49-F238E27FC236}">
                <a16:creationId xmlns:a16="http://schemas.microsoft.com/office/drawing/2014/main" id="{11B41839-8E07-0241-B47C-6EA436CFFAF1}"/>
              </a:ext>
            </a:extLst>
          </p:cNvPr>
          <p:cNvPicPr>
            <a:picLocks noChangeAspect="1"/>
          </p:cNvPicPr>
          <p:nvPr userDrawn="1"/>
        </p:nvPicPr>
        <p:blipFill>
          <a:blip r:embed="rId4"/>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20" name="Slide Number Placeholder 5">
            <a:extLst>
              <a:ext uri="{FF2B5EF4-FFF2-40B4-BE49-F238E27FC236}">
                <a16:creationId xmlns:a16="http://schemas.microsoft.com/office/drawing/2014/main" id="{8511452A-03C1-F04A-8084-23AC79627B55}"/>
              </a:ext>
            </a:extLst>
          </p:cNvPr>
          <p:cNvSpPr txBox="1">
            <a:spLocks/>
          </p:cNvSpPr>
          <p:nvPr userDrawn="1"/>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35A44F-0B46-0144-9406-BEEFAFBECA74}" type="slidenum">
              <a:rPr lang="en-US" smtClean="0"/>
              <a:pPr/>
              <a:t>‹#›</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dirty="0"/>
              <a:t>Presentation Name - Edit in Header Footer</a:t>
            </a:r>
          </a:p>
        </p:txBody>
      </p:sp>
      <p:sp>
        <p:nvSpPr>
          <p:cNvPr id="21" name="Date Placeholder 3">
            <a:extLst>
              <a:ext uri="{FF2B5EF4-FFF2-40B4-BE49-F238E27FC236}">
                <a16:creationId xmlns:a16="http://schemas.microsoft.com/office/drawing/2014/main" id="{ECCC76F9-2D2D-CF48-86F2-6DEFD72FFCC6}"/>
              </a:ext>
            </a:extLst>
          </p:cNvPr>
          <p:cNvSpPr txBox="1">
            <a:spLocks/>
          </p:cNvSpPr>
          <p:nvPr userDrawn="1"/>
        </p:nvSpPr>
        <p:spPr>
          <a:xfrm>
            <a:off x="956592" y="6446837"/>
            <a:ext cx="9906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5" name="Title 1">
            <a:extLst>
              <a:ext uri="{FF2B5EF4-FFF2-40B4-BE49-F238E27FC236}">
                <a16:creationId xmlns:a16="http://schemas.microsoft.com/office/drawing/2014/main" id="{0E7C8BD5-559E-C041-9A39-DEB697DD8AC5}"/>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7" name="Picture 16">
            <a:extLst>
              <a:ext uri="{FF2B5EF4-FFF2-40B4-BE49-F238E27FC236}">
                <a16:creationId xmlns:a16="http://schemas.microsoft.com/office/drawing/2014/main" id="{8B50ADA3-6311-0B47-B4FD-FD8632968EB4}"/>
              </a:ext>
            </a:extLst>
          </p:cNvPr>
          <p:cNvPicPr>
            <a:picLocks noChangeAspect="1"/>
          </p:cNvPicPr>
          <p:nvPr userDrawn="1"/>
        </p:nvPicPr>
        <p:blipFill>
          <a:blip r:embed="rId5"/>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251598285"/>
      </p:ext>
    </p:extLst>
  </p:cSld>
  <p:clrMapOvr>
    <a:masterClrMapping/>
  </p:clrMapOvr>
  <p:extLst>
    <p:ext uri="{DCECCB84-F9BA-43D5-87BE-67443E8EF086}">
      <p15:sldGuideLst xmlns:p15="http://schemas.microsoft.com/office/powerpoint/2012/main">
        <p15:guide id="1" orient="horz" pos="2472"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0232A7-C29A-6B49-8956-FA7D0CD9B238}"/>
              </a:ext>
            </a:extLst>
          </p:cNvPr>
          <p:cNvPicPr>
            <a:picLocks noChangeAspect="1"/>
          </p:cNvPicPr>
          <p:nvPr userDrawn="1"/>
        </p:nvPicPr>
        <p:blipFill>
          <a:blip r:embed="rId2"/>
          <a:stretch>
            <a:fillRect/>
          </a:stretch>
        </p:blipFill>
        <p:spPr>
          <a:xfrm>
            <a:off x="0" y="-12699"/>
            <a:ext cx="12192000" cy="6858000"/>
          </a:xfrm>
          <a:prstGeom prst="rect">
            <a:avLst/>
          </a:prstGeom>
        </p:spPr>
      </p:pic>
      <p:pic>
        <p:nvPicPr>
          <p:cNvPr id="12" name="Picture 11">
            <a:extLst>
              <a:ext uri="{FF2B5EF4-FFF2-40B4-BE49-F238E27FC236}">
                <a16:creationId xmlns:a16="http://schemas.microsoft.com/office/drawing/2014/main" id="{11B41839-8E07-0241-B47C-6EA436CFFAF1}"/>
              </a:ext>
            </a:extLst>
          </p:cNvPr>
          <p:cNvPicPr>
            <a:picLocks noChangeAspect="1"/>
          </p:cNvPicPr>
          <p:nvPr userDrawn="1"/>
        </p:nvPicPr>
        <p:blipFill>
          <a:blip r:embed="rId3"/>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pic>
        <p:nvPicPr>
          <p:cNvPr id="11" name="Picture 10">
            <a:extLst>
              <a:ext uri="{FF2B5EF4-FFF2-40B4-BE49-F238E27FC236}">
                <a16:creationId xmlns:a16="http://schemas.microsoft.com/office/drawing/2014/main" id="{FBF1298F-79C5-AE40-8BF6-6750608BBF40}"/>
              </a:ext>
            </a:extLst>
          </p:cNvPr>
          <p:cNvPicPr>
            <a:picLocks noChangeAspect="1"/>
          </p:cNvPicPr>
          <p:nvPr userDrawn="1"/>
        </p:nvPicPr>
        <p:blipFill>
          <a:blip r:embed="rId4"/>
          <a:stretch>
            <a:fillRect/>
          </a:stretch>
        </p:blipFill>
        <p:spPr>
          <a:xfrm rot="10800000" flipV="1">
            <a:off x="0" y="6366934"/>
            <a:ext cx="12192000" cy="478368"/>
          </a:xfrm>
          <a:prstGeom prst="rect">
            <a:avLst/>
          </a:prstGeom>
        </p:spPr>
      </p:pic>
      <p:sp>
        <p:nvSpPr>
          <p:cNvPr id="20" name="Slide Number Placeholder 5">
            <a:extLst>
              <a:ext uri="{FF2B5EF4-FFF2-40B4-BE49-F238E27FC236}">
                <a16:creationId xmlns:a16="http://schemas.microsoft.com/office/drawing/2014/main" id="{8511452A-03C1-F04A-8084-23AC79627B55}"/>
              </a:ext>
            </a:extLst>
          </p:cNvPr>
          <p:cNvSpPr txBox="1">
            <a:spLocks/>
          </p:cNvSpPr>
          <p:nvPr userDrawn="1"/>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35A44F-0B46-0144-9406-BEEFAFBECA74}" type="slidenum">
              <a:rPr lang="en-US" smtClean="0"/>
              <a:pPr/>
              <a:t>‹#›</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dirty="0"/>
              <a:t>Presentation Name - Edit in Header Footer</a:t>
            </a:r>
          </a:p>
        </p:txBody>
      </p:sp>
      <p:sp>
        <p:nvSpPr>
          <p:cNvPr id="22" name="Title 1">
            <a:extLst>
              <a:ext uri="{FF2B5EF4-FFF2-40B4-BE49-F238E27FC236}">
                <a16:creationId xmlns:a16="http://schemas.microsoft.com/office/drawing/2014/main" id="{1346BAEE-2B46-2F47-976B-712776774C57}"/>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sp>
        <p:nvSpPr>
          <p:cNvPr id="14" name="Date Placeholder 3">
            <a:extLst>
              <a:ext uri="{FF2B5EF4-FFF2-40B4-BE49-F238E27FC236}">
                <a16:creationId xmlns:a16="http://schemas.microsoft.com/office/drawing/2014/main" id="{B50ADBFB-2990-1141-B2E7-F62BF134AC37}"/>
              </a:ext>
            </a:extLst>
          </p:cNvPr>
          <p:cNvSpPr>
            <a:spLocks noGrp="1"/>
          </p:cNvSpPr>
          <p:nvPr>
            <p:ph type="dt" sz="half" idx="10"/>
          </p:nvPr>
        </p:nvSpPr>
        <p:spPr>
          <a:xfrm>
            <a:off x="838200" y="6438891"/>
            <a:ext cx="990600" cy="365125"/>
          </a:xfrm>
        </p:spPr>
        <p:txBody>
          <a:bodyPr/>
          <a:lstStyle/>
          <a:p>
            <a:fld id="{467601FC-9F4A-2C4E-B828-AF56F05B3C9C}" type="datetime1">
              <a:rPr lang="en-US" smtClean="0"/>
              <a:t>9/24/2023</a:t>
            </a:fld>
            <a:endParaRPr lang="en-US"/>
          </a:p>
        </p:txBody>
      </p:sp>
      <p:pic>
        <p:nvPicPr>
          <p:cNvPr id="15" name="Picture 14">
            <a:extLst>
              <a:ext uri="{FF2B5EF4-FFF2-40B4-BE49-F238E27FC236}">
                <a16:creationId xmlns:a16="http://schemas.microsoft.com/office/drawing/2014/main" id="{DE41377B-67FD-874D-BDC8-C516FDFA7249}"/>
              </a:ext>
            </a:extLst>
          </p:cNvPr>
          <p:cNvPicPr>
            <a:picLocks noChangeAspect="1"/>
          </p:cNvPicPr>
          <p:nvPr userDrawn="1"/>
        </p:nvPicPr>
        <p:blipFill>
          <a:blip r:embed="rId5"/>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2638348593"/>
      </p:ext>
    </p:extLst>
  </p:cSld>
  <p:clrMapOvr>
    <a:masterClrMapping/>
  </p:clrMapOvr>
  <p:extLst>
    <p:ext uri="{DCECCB84-F9BA-43D5-87BE-67443E8EF086}">
      <p15:sldGuideLst xmlns:p15="http://schemas.microsoft.com/office/powerpoint/2012/main">
        <p15:guide id="1" orient="horz" pos="2472"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0232A7-C29A-6B49-8956-FA7D0CD9B238}"/>
              </a:ext>
            </a:extLst>
          </p:cNvPr>
          <p:cNvPicPr>
            <a:picLocks noChangeAspect="1"/>
          </p:cNvPicPr>
          <p:nvPr userDrawn="1"/>
        </p:nvPicPr>
        <p:blipFill>
          <a:blip r:embed="rId2"/>
          <a:stretch>
            <a:fillRect/>
          </a:stretch>
        </p:blipFill>
        <p:spPr>
          <a:xfrm>
            <a:off x="0" y="-12699"/>
            <a:ext cx="12192000" cy="6858000"/>
          </a:xfrm>
          <a:prstGeom prst="rect">
            <a:avLst/>
          </a:prstGeom>
        </p:spPr>
      </p:pic>
      <p:pic>
        <p:nvPicPr>
          <p:cNvPr id="12" name="Picture 11">
            <a:extLst>
              <a:ext uri="{FF2B5EF4-FFF2-40B4-BE49-F238E27FC236}">
                <a16:creationId xmlns:a16="http://schemas.microsoft.com/office/drawing/2014/main" id="{11B41839-8E07-0241-B47C-6EA436CFFAF1}"/>
              </a:ext>
            </a:extLst>
          </p:cNvPr>
          <p:cNvPicPr>
            <a:picLocks noChangeAspect="1"/>
          </p:cNvPicPr>
          <p:nvPr userDrawn="1"/>
        </p:nvPicPr>
        <p:blipFill>
          <a:blip r:embed="rId3"/>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13" name="Rectangle 12">
            <a:extLst>
              <a:ext uri="{FF2B5EF4-FFF2-40B4-BE49-F238E27FC236}">
                <a16:creationId xmlns:a16="http://schemas.microsoft.com/office/drawing/2014/main" id="{D888F784-32EE-8F4B-ABC7-BCC7E616714C}"/>
              </a:ext>
            </a:extLst>
          </p:cNvPr>
          <p:cNvSpPr/>
          <p:nvPr userDrawn="1"/>
        </p:nvSpPr>
        <p:spPr>
          <a:xfrm>
            <a:off x="0" y="6366933"/>
            <a:ext cx="12192000" cy="491067"/>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5">
            <a:extLst>
              <a:ext uri="{FF2B5EF4-FFF2-40B4-BE49-F238E27FC236}">
                <a16:creationId xmlns:a16="http://schemas.microsoft.com/office/drawing/2014/main" id="{8511452A-03C1-F04A-8084-23AC79627B55}"/>
              </a:ext>
            </a:extLst>
          </p:cNvPr>
          <p:cNvSpPr txBox="1">
            <a:spLocks/>
          </p:cNvSpPr>
          <p:nvPr userDrawn="1"/>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35A44F-0B46-0144-9406-BEEFAFBECA74}" type="slidenum">
              <a:rPr lang="en-US" smtClean="0"/>
              <a:pPr/>
              <a:t>‹#›</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dirty="0"/>
              <a:t>Presentation Name - Edit in Header Footer</a:t>
            </a:r>
          </a:p>
        </p:txBody>
      </p:sp>
      <p:sp>
        <p:nvSpPr>
          <p:cNvPr id="22" name="Title 1">
            <a:extLst>
              <a:ext uri="{FF2B5EF4-FFF2-40B4-BE49-F238E27FC236}">
                <a16:creationId xmlns:a16="http://schemas.microsoft.com/office/drawing/2014/main" id="{1346BAEE-2B46-2F47-976B-712776774C57}"/>
              </a:ext>
            </a:extLst>
          </p:cNvPr>
          <p:cNvSpPr>
            <a:spLocks noGrp="1"/>
          </p:cNvSpPr>
          <p:nvPr>
            <p:ph type="title" hasCustomPrompt="1"/>
          </p:nvPr>
        </p:nvSpPr>
        <p:spPr>
          <a:xfrm>
            <a:off x="1319752" y="2755664"/>
            <a:ext cx="7316247" cy="1260999"/>
          </a:xfrm>
        </p:spPr>
        <p:txBody>
          <a:bodyPr anchor="ctr">
            <a:normAutofit/>
          </a:bodyPr>
          <a:lstStyle>
            <a:lvl1pPr>
              <a:defRPr sz="4000" b="1">
                <a:solidFill>
                  <a:schemeClr val="bg1"/>
                </a:solidFill>
              </a:defRPr>
            </a:lvl1pPr>
          </a:lstStyle>
          <a:p>
            <a:r>
              <a:rPr lang="en-US" dirty="0"/>
              <a:t>CLICK TO EDIT MASTER TITLE STYLE</a:t>
            </a:r>
          </a:p>
        </p:txBody>
      </p:sp>
      <p:sp>
        <p:nvSpPr>
          <p:cNvPr id="14" name="Date Placeholder 3">
            <a:extLst>
              <a:ext uri="{FF2B5EF4-FFF2-40B4-BE49-F238E27FC236}">
                <a16:creationId xmlns:a16="http://schemas.microsoft.com/office/drawing/2014/main" id="{B50ADBFB-2990-1141-B2E7-F62BF134AC37}"/>
              </a:ext>
            </a:extLst>
          </p:cNvPr>
          <p:cNvSpPr>
            <a:spLocks noGrp="1"/>
          </p:cNvSpPr>
          <p:nvPr>
            <p:ph type="dt" sz="half" idx="10"/>
          </p:nvPr>
        </p:nvSpPr>
        <p:spPr>
          <a:xfrm>
            <a:off x="838200" y="6438891"/>
            <a:ext cx="990600" cy="365125"/>
          </a:xfrm>
        </p:spPr>
        <p:txBody>
          <a:bodyPr/>
          <a:lstStyle/>
          <a:p>
            <a:fld id="{467601FC-9F4A-2C4E-B828-AF56F05B3C9C}" type="datetime1">
              <a:rPr lang="en-US" smtClean="0"/>
              <a:t>9/24/2023</a:t>
            </a:fld>
            <a:endParaRPr lang="en-US"/>
          </a:p>
        </p:txBody>
      </p:sp>
      <p:pic>
        <p:nvPicPr>
          <p:cNvPr id="15" name="Picture 14">
            <a:extLst>
              <a:ext uri="{FF2B5EF4-FFF2-40B4-BE49-F238E27FC236}">
                <a16:creationId xmlns:a16="http://schemas.microsoft.com/office/drawing/2014/main" id="{813C6B5C-F34D-C44D-925A-56A3DC1F99C3}"/>
              </a:ext>
            </a:extLst>
          </p:cNvPr>
          <p:cNvPicPr>
            <a:picLocks noChangeAspect="1"/>
          </p:cNvPicPr>
          <p:nvPr userDrawn="1"/>
        </p:nvPicPr>
        <p:blipFill>
          <a:blip r:embed="rId4"/>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3618450985"/>
      </p:ext>
    </p:extLst>
  </p:cSld>
  <p:clrMapOvr>
    <a:masterClrMapping/>
  </p:clrMapOvr>
  <p:extLst>
    <p:ext uri="{DCECCB84-F9BA-43D5-87BE-67443E8EF086}">
      <p15:sldGuideLst xmlns:p15="http://schemas.microsoft.com/office/powerpoint/2012/main">
        <p15:guide id="1" orient="horz" pos="2472"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FFE777B-9D0E-AF47-8002-C879FBADE02E}"/>
              </a:ext>
            </a:extLst>
          </p:cNvPr>
          <p:cNvPicPr>
            <a:picLocks noChangeAspect="1"/>
          </p:cNvPicPr>
          <p:nvPr userDrawn="1"/>
        </p:nvPicPr>
        <p:blipFill>
          <a:blip r:embed="rId27"/>
          <a:stretch>
            <a:fillRect/>
          </a:stretch>
        </p:blipFill>
        <p:spPr>
          <a:xfrm rot="10800000" flipV="1">
            <a:off x="0" y="6396567"/>
            <a:ext cx="12192000" cy="461433"/>
          </a:xfrm>
          <a:prstGeom prst="rect">
            <a:avLst/>
          </a:prstGeom>
        </p:spPr>
      </p:pic>
      <p:pic>
        <p:nvPicPr>
          <p:cNvPr id="7" name="Picture 6">
            <a:extLst>
              <a:ext uri="{FF2B5EF4-FFF2-40B4-BE49-F238E27FC236}">
                <a16:creationId xmlns:a16="http://schemas.microsoft.com/office/drawing/2014/main" id="{6378B2FE-93DC-FD4B-8312-116CA888342D}"/>
              </a:ext>
            </a:extLst>
          </p:cNvPr>
          <p:cNvPicPr>
            <a:picLocks noChangeAspect="1"/>
          </p:cNvPicPr>
          <p:nvPr userDrawn="1"/>
        </p:nvPicPr>
        <p:blipFill>
          <a:blip r:embed="rId27"/>
          <a:stretch>
            <a:fillRect/>
          </a:stretch>
        </p:blipFill>
        <p:spPr>
          <a:xfrm>
            <a:off x="0" y="-22703"/>
            <a:ext cx="12192000" cy="723900"/>
          </a:xfrm>
          <a:prstGeom prst="rect">
            <a:avLst/>
          </a:prstGeom>
        </p:spPr>
      </p:pic>
      <p:sp>
        <p:nvSpPr>
          <p:cNvPr id="2" name="Title Placeholder 1">
            <a:extLst>
              <a:ext uri="{FF2B5EF4-FFF2-40B4-BE49-F238E27FC236}">
                <a16:creationId xmlns:a16="http://schemas.microsoft.com/office/drawing/2014/main" id="{A097CB87-3B1D-4E4E-980C-1CFDB13EBF7F}"/>
              </a:ext>
            </a:extLst>
          </p:cNvPr>
          <p:cNvSpPr>
            <a:spLocks noGrp="1"/>
          </p:cNvSpPr>
          <p:nvPr>
            <p:ph type="title"/>
          </p:nvPr>
        </p:nvSpPr>
        <p:spPr>
          <a:xfrm>
            <a:off x="838200" y="730918"/>
            <a:ext cx="10515600" cy="109788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4099B18-BAFA-1241-A9BC-80C3498E2EFE}"/>
              </a:ext>
            </a:extLst>
          </p:cNvPr>
          <p:cNvSpPr>
            <a:spLocks noGrp="1"/>
          </p:cNvSpPr>
          <p:nvPr>
            <p:ph type="body" idx="1"/>
          </p:nvPr>
        </p:nvSpPr>
        <p:spPr>
          <a:xfrm>
            <a:off x="838200" y="1986593"/>
            <a:ext cx="10515600" cy="44963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3401247-AABF-6442-8F41-511DFF798A98}"/>
              </a:ext>
            </a:extLst>
          </p:cNvPr>
          <p:cNvSpPr>
            <a:spLocks noGrp="1"/>
          </p:cNvSpPr>
          <p:nvPr>
            <p:ph type="dt" sz="half" idx="2"/>
          </p:nvPr>
        </p:nvSpPr>
        <p:spPr>
          <a:xfrm>
            <a:off x="838200" y="6438891"/>
            <a:ext cx="990600" cy="365125"/>
          </a:xfrm>
          <a:prstGeom prst="rect">
            <a:avLst/>
          </a:prstGeom>
        </p:spPr>
        <p:txBody>
          <a:bodyPr vert="horz" lIns="91440" tIns="45720" rIns="91440" bIns="45720" rtlCol="0" anchor="ctr"/>
          <a:lstStyle>
            <a:lvl1pPr algn="l">
              <a:defRPr sz="1400">
                <a:solidFill>
                  <a:schemeClr val="bg1"/>
                </a:solidFill>
              </a:defRPr>
            </a:lvl1pPr>
          </a:lstStyle>
          <a:p>
            <a:fld id="{6A3F105D-F0C4-7148-9032-EF1BC0983107}" type="datetime1">
              <a:rPr lang="en-US" smtClean="0"/>
              <a:t>9/24/2023</a:t>
            </a:fld>
            <a:endParaRPr lang="en-US" dirty="0"/>
          </a:p>
        </p:txBody>
      </p:sp>
      <p:sp>
        <p:nvSpPr>
          <p:cNvPr id="5" name="Footer Placeholder 4">
            <a:extLst>
              <a:ext uri="{FF2B5EF4-FFF2-40B4-BE49-F238E27FC236}">
                <a16:creationId xmlns:a16="http://schemas.microsoft.com/office/drawing/2014/main" id="{A40506E0-FD13-7F4D-AB19-1B377F3C148D}"/>
              </a:ext>
            </a:extLst>
          </p:cNvPr>
          <p:cNvSpPr>
            <a:spLocks noGrp="1"/>
          </p:cNvSpPr>
          <p:nvPr>
            <p:ph type="ftr" sz="quarter" idx="3"/>
          </p:nvPr>
        </p:nvSpPr>
        <p:spPr>
          <a:xfrm>
            <a:off x="2780558" y="6434341"/>
            <a:ext cx="6595454" cy="365125"/>
          </a:xfrm>
          <a:prstGeom prst="rect">
            <a:avLst/>
          </a:prstGeom>
        </p:spPr>
        <p:txBody>
          <a:bodyPr vert="horz" lIns="91440" tIns="45720" rIns="91440" bIns="45720" rtlCol="0" anchor="ctr"/>
          <a:lstStyle>
            <a:lvl1pPr algn="l">
              <a:defRPr lang="en-US" smtClean="0">
                <a:solidFill>
                  <a:schemeClr val="bg1"/>
                </a:solidFill>
                <a:effectLst/>
              </a:defRPr>
            </a:lvl1p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98BADAEA-97AB-7944-913C-6B83114CAD6A}"/>
              </a:ext>
            </a:extLst>
          </p:cNvPr>
          <p:cNvSpPr>
            <a:spLocks noGrp="1"/>
          </p:cNvSpPr>
          <p:nvPr>
            <p:ph type="sldNum" sz="quarter" idx="4"/>
          </p:nvPr>
        </p:nvSpPr>
        <p:spPr>
          <a:xfrm>
            <a:off x="10327770" y="6442785"/>
            <a:ext cx="146372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5A44F-0B46-0144-9406-BEEFAFBECA74}" type="slidenum">
              <a:rPr lang="en-US" smtClean="0"/>
              <a:t>‹#›</a:t>
            </a:fld>
            <a:endParaRPr lang="en-US" dirty="0"/>
          </a:p>
        </p:txBody>
      </p:sp>
      <p:pic>
        <p:nvPicPr>
          <p:cNvPr id="8" name="Picture 7">
            <a:extLst>
              <a:ext uri="{FF2B5EF4-FFF2-40B4-BE49-F238E27FC236}">
                <a16:creationId xmlns:a16="http://schemas.microsoft.com/office/drawing/2014/main" id="{8CA664BA-3472-944D-913B-095466BD01D9}"/>
              </a:ext>
            </a:extLst>
          </p:cNvPr>
          <p:cNvPicPr>
            <a:picLocks noChangeAspect="1"/>
          </p:cNvPicPr>
          <p:nvPr userDrawn="1"/>
        </p:nvPicPr>
        <p:blipFill>
          <a:blip r:embed="rId28"/>
          <a:stretch>
            <a:fillRect/>
          </a:stretch>
        </p:blipFill>
        <p:spPr>
          <a:xfrm>
            <a:off x="9129025" y="179425"/>
            <a:ext cx="2768600" cy="393700"/>
          </a:xfrm>
          <a:prstGeom prst="rect">
            <a:avLst/>
          </a:prstGeom>
        </p:spPr>
      </p:pic>
      <p:sp>
        <p:nvSpPr>
          <p:cNvPr id="12" name="TextBox 11">
            <a:extLst>
              <a:ext uri="{FF2B5EF4-FFF2-40B4-BE49-F238E27FC236}">
                <a16:creationId xmlns:a16="http://schemas.microsoft.com/office/drawing/2014/main" id="{44B94508-2440-3F40-AAFA-4B6FCCB0B5F1}"/>
              </a:ext>
            </a:extLst>
          </p:cNvPr>
          <p:cNvSpPr txBox="1"/>
          <p:nvPr userDrawn="1"/>
        </p:nvSpPr>
        <p:spPr>
          <a:xfrm>
            <a:off x="6832979" y="-309349"/>
            <a:ext cx="0" cy="0"/>
          </a:xfrm>
          <a:prstGeom prst="rect">
            <a:avLst/>
          </a:prstGeom>
        </p:spPr>
        <p:txBody>
          <a:bodyPr vert="horz" wrap="none" lIns="91440" tIns="45720" rIns="91440" bIns="45720" rtlCol="0" anchor="b">
            <a:normAutofit fontScale="25000" lnSpcReduction="20000"/>
          </a:bodyPr>
          <a:lstStyle/>
          <a:p>
            <a:pPr algn="l"/>
            <a:endParaRPr lang="en-US" dirty="0"/>
          </a:p>
        </p:txBody>
      </p:sp>
    </p:spTree>
    <p:extLst>
      <p:ext uri="{BB962C8B-B14F-4D97-AF65-F5344CB8AC3E}">
        <p14:creationId xmlns:p14="http://schemas.microsoft.com/office/powerpoint/2010/main" val="1865444309"/>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4" r:id="rId3"/>
    <p:sldLayoutId id="2147483650" r:id="rId4"/>
    <p:sldLayoutId id="2147483668" r:id="rId5"/>
    <p:sldLayoutId id="2147483660" r:id="rId6"/>
    <p:sldLayoutId id="2147483669" r:id="rId7"/>
    <p:sldLayoutId id="2147483665" r:id="rId8"/>
    <p:sldLayoutId id="2147483670" r:id="rId9"/>
    <p:sldLayoutId id="2147483651" r:id="rId10"/>
    <p:sldLayoutId id="2147483671" r:id="rId11"/>
    <p:sldLayoutId id="2147483652" r:id="rId12"/>
    <p:sldLayoutId id="2147483663" r:id="rId13"/>
    <p:sldLayoutId id="2147483672" r:id="rId14"/>
    <p:sldLayoutId id="2147483653" r:id="rId15"/>
    <p:sldLayoutId id="2147483654" r:id="rId16"/>
    <p:sldLayoutId id="2147483655" r:id="rId17"/>
    <p:sldLayoutId id="2147483666" r:id="rId18"/>
    <p:sldLayoutId id="2147483667" r:id="rId19"/>
    <p:sldLayoutId id="2147483657" r:id="rId20"/>
    <p:sldLayoutId id="2147483658" r:id="rId21"/>
    <p:sldLayoutId id="2147483659" r:id="rId22"/>
    <p:sldLayoutId id="2147483662" r:id="rId23"/>
    <p:sldLayoutId id="2147483664" r:id="rId24"/>
    <p:sldLayoutId id="2147483675" r:id="rId25"/>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2" userDrawn="1">
          <p15:clr>
            <a:srgbClr val="F26B43"/>
          </p15:clr>
        </p15:guide>
        <p15:guide id="2" orient="horz" pos="1248" userDrawn="1">
          <p15:clr>
            <a:srgbClr val="F26B43"/>
          </p15:clr>
        </p15:guide>
        <p15:guide id="3" pos="5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hyperlink" Target="mailto:ROSEMARY.MORALES@LA.GOV" TargetMode="Externa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80D1A0-9ED7-5042-B02F-658370CE5C3B}"/>
              </a:ext>
            </a:extLst>
          </p:cNvPr>
          <p:cNvSpPr>
            <a:spLocks noGrp="1"/>
          </p:cNvSpPr>
          <p:nvPr>
            <p:ph idx="1"/>
          </p:nvPr>
        </p:nvSpPr>
        <p:spPr/>
        <p:txBody>
          <a:bodyPr>
            <a:normAutofit/>
          </a:bodyPr>
          <a:lstStyle/>
          <a:p>
            <a:pPr algn="r"/>
            <a:r>
              <a:rPr lang="en-US" dirty="0" smtClean="0"/>
              <a:t>May 31, 2023</a:t>
            </a:r>
            <a:endParaRPr lang="en-US" dirty="0"/>
          </a:p>
        </p:txBody>
      </p:sp>
      <p:sp>
        <p:nvSpPr>
          <p:cNvPr id="4" name="Date Placeholder 3">
            <a:extLst>
              <a:ext uri="{FF2B5EF4-FFF2-40B4-BE49-F238E27FC236}">
                <a16:creationId xmlns:a16="http://schemas.microsoft.com/office/drawing/2014/main" id="{2F0AD57B-5646-7146-A404-6C7F2691A9E0}"/>
              </a:ext>
            </a:extLst>
          </p:cNvPr>
          <p:cNvSpPr>
            <a:spLocks noGrp="1"/>
          </p:cNvSpPr>
          <p:nvPr>
            <p:ph type="dt" sz="half" idx="10"/>
          </p:nvPr>
        </p:nvSpPr>
        <p:spPr/>
        <p:txBody>
          <a:bodyPr/>
          <a:lstStyle/>
          <a:p>
            <a:r>
              <a:rPr lang="en-US" dirty="0" smtClean="0"/>
              <a:t>5/31/2023</a:t>
            </a:r>
            <a:endParaRPr lang="en-US" dirty="0"/>
          </a:p>
        </p:txBody>
      </p:sp>
      <p:sp>
        <p:nvSpPr>
          <p:cNvPr id="5" name="Footer Placeholder 4">
            <a:extLst>
              <a:ext uri="{FF2B5EF4-FFF2-40B4-BE49-F238E27FC236}">
                <a16:creationId xmlns:a16="http://schemas.microsoft.com/office/drawing/2014/main" id="{35391D7F-7B69-2F4D-9A98-DC4165CB349D}"/>
              </a:ext>
            </a:extLst>
          </p:cNvPr>
          <p:cNvSpPr>
            <a:spLocks noGrp="1"/>
          </p:cNvSpPr>
          <p:nvPr>
            <p:ph type="ftr" sz="quarter" idx="11"/>
          </p:nvPr>
        </p:nvSpPr>
        <p:spPr/>
        <p:txBody>
          <a:bodyPr/>
          <a:lstStyle/>
          <a:p>
            <a:pPr algn="ctr"/>
            <a:r>
              <a:rPr lang="en-US" dirty="0" smtClean="0"/>
              <a:t>HCBS SETTINGS RULE CAP</a:t>
            </a:r>
            <a:endParaRPr lang="en-US" dirty="0"/>
          </a:p>
        </p:txBody>
      </p:sp>
      <p:sp>
        <p:nvSpPr>
          <p:cNvPr id="6" name="Slide Number Placeholder 5">
            <a:extLst>
              <a:ext uri="{FF2B5EF4-FFF2-40B4-BE49-F238E27FC236}">
                <a16:creationId xmlns:a16="http://schemas.microsoft.com/office/drawing/2014/main" id="{CF34B21D-8528-5C4A-BC2D-6383772DE6B1}"/>
              </a:ext>
            </a:extLst>
          </p:cNvPr>
          <p:cNvSpPr>
            <a:spLocks noGrp="1"/>
          </p:cNvSpPr>
          <p:nvPr>
            <p:ph type="sldNum" sz="quarter" idx="12"/>
          </p:nvPr>
        </p:nvSpPr>
        <p:spPr/>
        <p:txBody>
          <a:bodyPr/>
          <a:lstStyle/>
          <a:p>
            <a:fld id="{4235A44F-0B46-0144-9406-BEEFAFBECA74}" type="slidenum">
              <a:rPr lang="en-US" smtClean="0"/>
              <a:pPr/>
              <a:t>1</a:t>
            </a:fld>
            <a:endParaRPr lang="en-US" dirty="0"/>
          </a:p>
        </p:txBody>
      </p:sp>
      <p:sp>
        <p:nvSpPr>
          <p:cNvPr id="2" name="Title 1">
            <a:extLst>
              <a:ext uri="{FF2B5EF4-FFF2-40B4-BE49-F238E27FC236}">
                <a16:creationId xmlns:a16="http://schemas.microsoft.com/office/drawing/2014/main" id="{058FB4B2-8E62-1B45-8CEF-872663A71AC2}"/>
              </a:ext>
            </a:extLst>
          </p:cNvPr>
          <p:cNvSpPr>
            <a:spLocks noGrp="1"/>
          </p:cNvSpPr>
          <p:nvPr>
            <p:ph type="title"/>
          </p:nvPr>
        </p:nvSpPr>
        <p:spPr>
          <a:xfrm>
            <a:off x="1319753" y="2755664"/>
            <a:ext cx="10455480" cy="1260999"/>
          </a:xfrm>
        </p:spPr>
        <p:txBody>
          <a:bodyPr>
            <a:normAutofit fontScale="90000"/>
          </a:bodyPr>
          <a:lstStyle/>
          <a:p>
            <a:pPr algn="r"/>
            <a:r>
              <a:rPr lang="en-US" dirty="0" smtClean="0"/>
              <a:t/>
            </a:r>
            <a:br>
              <a:rPr lang="en-US" dirty="0" smtClean="0"/>
            </a:br>
            <a:r>
              <a:rPr lang="en-US" dirty="0" smtClean="0"/>
              <a:t>Home and Community Based Services Settings Rule </a:t>
            </a:r>
            <a:r>
              <a:rPr lang="en-US" dirty="0"/>
              <a:t>	Corrective Action Plan Next Steps</a:t>
            </a:r>
            <a:br>
              <a:rPr lang="en-US" dirty="0"/>
            </a:br>
            <a:endParaRPr lang="en-US" dirty="0"/>
          </a:p>
        </p:txBody>
      </p:sp>
    </p:spTree>
    <p:extLst>
      <p:ext uri="{BB962C8B-B14F-4D97-AF65-F5344CB8AC3E}">
        <p14:creationId xmlns:p14="http://schemas.microsoft.com/office/powerpoint/2010/main" val="2811278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10</a:t>
            </a:fld>
            <a:endParaRPr lang="en-US"/>
          </a:p>
        </p:txBody>
      </p:sp>
      <p:sp>
        <p:nvSpPr>
          <p:cNvPr id="5" name="Content Placeholder 4"/>
          <p:cNvSpPr>
            <a:spLocks noGrp="1"/>
          </p:cNvSpPr>
          <p:nvPr>
            <p:ph sz="half" idx="2"/>
          </p:nvPr>
        </p:nvSpPr>
        <p:spPr/>
        <p:txBody>
          <a:bodyPr/>
          <a:lstStyle/>
          <a:p>
            <a:pPr marL="0" indent="0">
              <a:buNone/>
            </a:pPr>
            <a:r>
              <a:rPr lang="en-US" b="1" dirty="0"/>
              <a:t>Heightened Scrutiny</a:t>
            </a:r>
            <a:endParaRPr lang="en-US" dirty="0"/>
          </a:p>
          <a:p>
            <a:pPr marL="0" indent="0">
              <a:buNone/>
            </a:pPr>
            <a:r>
              <a:rPr lang="en-US" dirty="0"/>
              <a:t>These settings may </a:t>
            </a:r>
            <a:r>
              <a:rPr lang="en-US" b="1" dirty="0"/>
              <a:t>NOT</a:t>
            </a:r>
            <a:r>
              <a:rPr lang="en-US" dirty="0"/>
              <a:t> be included in states’ HCBS waiver programs unless: </a:t>
            </a:r>
          </a:p>
          <a:p>
            <a:pPr>
              <a:buFont typeface="Wingdings" panose="05000000000000000000" pitchFamily="2" charset="2"/>
              <a:buChar char="§"/>
            </a:pPr>
            <a:r>
              <a:rPr lang="en-US" dirty="0"/>
              <a:t>A state submits evidence (including public comment) demonstrating that the setting does have the qualities of a </a:t>
            </a:r>
            <a:r>
              <a:rPr lang="en-US" b="1" dirty="0"/>
              <a:t>Home and Community-Based Setting </a:t>
            </a:r>
            <a:r>
              <a:rPr lang="en-US" dirty="0"/>
              <a:t>and </a:t>
            </a:r>
            <a:r>
              <a:rPr lang="en-US" b="1" dirty="0"/>
              <a:t>NOT the qualities of an institution</a:t>
            </a:r>
            <a:endParaRPr lang="en-US" dirty="0"/>
          </a:p>
          <a:p>
            <a:pPr marL="0" indent="0">
              <a:buNone/>
            </a:pPr>
            <a:r>
              <a:rPr lang="en-US" dirty="0"/>
              <a:t> </a:t>
            </a:r>
          </a:p>
          <a:p>
            <a:endParaRPr lang="en-US" dirty="0"/>
          </a:p>
        </p:txBody>
      </p:sp>
      <p:sp>
        <p:nvSpPr>
          <p:cNvPr id="6" name="Title 5"/>
          <p:cNvSpPr>
            <a:spLocks noGrp="1"/>
          </p:cNvSpPr>
          <p:nvPr>
            <p:ph type="title"/>
          </p:nvPr>
        </p:nvSpPr>
        <p:spPr/>
        <p:txBody>
          <a:bodyPr>
            <a:normAutofit fontScale="90000"/>
          </a:bodyPr>
          <a:lstStyle/>
          <a:p>
            <a:pPr algn="ctr"/>
            <a:r>
              <a:rPr lang="en-US" b="1" dirty="0"/>
              <a:t>Settings PRESUMED NOT to Be Home and Community-Based Settings</a:t>
            </a:r>
            <a:endParaRPr lang="en-US" dirty="0"/>
          </a:p>
        </p:txBody>
      </p:sp>
    </p:spTree>
    <p:extLst>
      <p:ext uri="{BB962C8B-B14F-4D97-AF65-F5344CB8AC3E}">
        <p14:creationId xmlns:p14="http://schemas.microsoft.com/office/powerpoint/2010/main" val="153501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11</a:t>
            </a:fld>
            <a:endParaRPr lang="en-US"/>
          </a:p>
        </p:txBody>
      </p:sp>
      <p:sp>
        <p:nvSpPr>
          <p:cNvPr id="5" name="Content Placeholder 4"/>
          <p:cNvSpPr>
            <a:spLocks noGrp="1"/>
          </p:cNvSpPr>
          <p:nvPr>
            <p:ph sz="half" idx="2"/>
          </p:nvPr>
        </p:nvSpPr>
        <p:spPr>
          <a:xfrm>
            <a:off x="838200" y="1651519"/>
            <a:ext cx="10515600" cy="4250828"/>
          </a:xfrm>
        </p:spPr>
        <p:txBody>
          <a:bodyPr>
            <a:normAutofit/>
          </a:bodyPr>
          <a:lstStyle/>
          <a:p>
            <a:pPr marL="0" indent="0">
              <a:buNone/>
            </a:pPr>
            <a:r>
              <a:rPr lang="en-US" b="1" dirty="0"/>
              <a:t>The Home and Community Based Setting must demonstrate the </a:t>
            </a:r>
            <a:r>
              <a:rPr lang="en-US" b="1" dirty="0" smtClean="0"/>
              <a:t>following qualities!</a:t>
            </a:r>
            <a:r>
              <a:rPr lang="en-US" b="1" i="1" dirty="0" smtClean="0"/>
              <a:t> (42 </a:t>
            </a:r>
            <a:r>
              <a:rPr lang="en-US" b="1" i="1" dirty="0"/>
              <a:t>CFR §441.301(c)(4)(</a:t>
            </a:r>
            <a:r>
              <a:rPr lang="en-US" b="1" i="1" dirty="0" err="1"/>
              <a:t>i</a:t>
            </a:r>
            <a:r>
              <a:rPr lang="en-US" b="1" i="1" dirty="0"/>
              <a:t>) </a:t>
            </a:r>
            <a:r>
              <a:rPr lang="en-US" b="1" i="1" dirty="0" smtClean="0"/>
              <a:t>)</a:t>
            </a:r>
            <a:endParaRPr lang="en-US" b="1" dirty="0"/>
          </a:p>
          <a:p>
            <a:pPr>
              <a:buFont typeface="Wingdings" panose="05000000000000000000" pitchFamily="2" charset="2"/>
              <a:buChar char="Ø"/>
            </a:pPr>
            <a:r>
              <a:rPr lang="en-US" dirty="0"/>
              <a:t>Is integrated in and supports access to the greater community </a:t>
            </a:r>
          </a:p>
          <a:p>
            <a:pPr>
              <a:buFont typeface="Wingdings" panose="05000000000000000000" pitchFamily="2" charset="2"/>
              <a:buChar char="Ø"/>
            </a:pPr>
            <a:r>
              <a:rPr lang="en-US" dirty="0"/>
              <a:t>Provides opportunities to seek employment and work in competitive integrated settings, engage in community life, and control personal resources </a:t>
            </a:r>
          </a:p>
          <a:p>
            <a:pPr>
              <a:buFont typeface="Wingdings" panose="05000000000000000000" pitchFamily="2" charset="2"/>
              <a:buChar char="Ø"/>
            </a:pPr>
            <a:r>
              <a:rPr lang="en-US" dirty="0"/>
              <a:t>Ensures the individual receives services in the community to the same degree of access as individuals not receiving Medicaid home and community-based services </a:t>
            </a:r>
          </a:p>
          <a:p>
            <a:endParaRPr lang="en-US" dirty="0"/>
          </a:p>
          <a:p>
            <a:endParaRPr lang="en-US" dirty="0"/>
          </a:p>
        </p:txBody>
      </p:sp>
      <p:sp>
        <p:nvSpPr>
          <p:cNvPr id="6" name="Title 5"/>
          <p:cNvSpPr>
            <a:spLocks noGrp="1"/>
          </p:cNvSpPr>
          <p:nvPr>
            <p:ph type="title"/>
          </p:nvPr>
        </p:nvSpPr>
        <p:spPr>
          <a:xfrm>
            <a:off x="838200" y="730918"/>
            <a:ext cx="10515600" cy="920600"/>
          </a:xfrm>
        </p:spPr>
        <p:txBody>
          <a:bodyPr>
            <a:normAutofit fontScale="90000"/>
          </a:bodyPr>
          <a:lstStyle/>
          <a:p>
            <a:pPr algn="ctr"/>
            <a:r>
              <a:rPr lang="en-US" b="1" dirty="0"/>
              <a:t>Home and Community Based Setting Requirements</a:t>
            </a:r>
            <a:endParaRPr lang="en-US" dirty="0"/>
          </a:p>
        </p:txBody>
      </p:sp>
    </p:spTree>
    <p:extLst>
      <p:ext uri="{BB962C8B-B14F-4D97-AF65-F5344CB8AC3E}">
        <p14:creationId xmlns:p14="http://schemas.microsoft.com/office/powerpoint/2010/main" val="1843885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12</a:t>
            </a:fld>
            <a:endParaRPr lang="en-US"/>
          </a:p>
        </p:txBody>
      </p:sp>
      <p:sp>
        <p:nvSpPr>
          <p:cNvPr id="5" name="Content Placeholder 4"/>
          <p:cNvSpPr>
            <a:spLocks noGrp="1"/>
          </p:cNvSpPr>
          <p:nvPr>
            <p:ph sz="half" idx="2"/>
          </p:nvPr>
        </p:nvSpPr>
        <p:spPr/>
        <p:txBody>
          <a:bodyPr/>
          <a:lstStyle/>
          <a:p>
            <a:pPr marL="0" indent="0">
              <a:buNone/>
            </a:pPr>
            <a:r>
              <a:rPr lang="en-US" b="1" dirty="0"/>
              <a:t>The Home and Community Based Setting must demonstrate the </a:t>
            </a:r>
            <a:r>
              <a:rPr lang="en-US" b="1" dirty="0" smtClean="0"/>
              <a:t>following quality!</a:t>
            </a:r>
            <a:r>
              <a:rPr lang="en-US" b="1" i="1" dirty="0" smtClean="0"/>
              <a:t> (42 </a:t>
            </a:r>
            <a:r>
              <a:rPr lang="en-US" b="1" i="1" dirty="0"/>
              <a:t>CFR §441.301(c)(4)(ii</a:t>
            </a:r>
            <a:r>
              <a:rPr lang="en-US" b="1" i="1" dirty="0" smtClean="0"/>
              <a:t>))</a:t>
            </a:r>
            <a:endParaRPr lang="en-US" b="1" dirty="0"/>
          </a:p>
          <a:p>
            <a:pPr>
              <a:buFont typeface="Wingdings" panose="05000000000000000000" pitchFamily="2" charset="2"/>
              <a:buChar char="Ø"/>
            </a:pPr>
            <a:r>
              <a:rPr lang="en-US" sz="2400" dirty="0"/>
              <a:t>Is selected by the individual from among setting options, including non-disability specific settings and an option for a private unit in a residential setting </a:t>
            </a:r>
          </a:p>
          <a:p>
            <a:pPr lvl="2">
              <a:buFont typeface="Wingdings" panose="05000000000000000000" pitchFamily="2" charset="2"/>
              <a:buChar char="§"/>
            </a:pPr>
            <a:r>
              <a:rPr lang="en-US" dirty="0"/>
              <a:t>Person-centered service plans document the options based on the individual’s needs, preferences, and for residential settings, the individual’s resources</a:t>
            </a:r>
          </a:p>
          <a:p>
            <a:endParaRPr lang="en-US" dirty="0"/>
          </a:p>
        </p:txBody>
      </p:sp>
      <p:sp>
        <p:nvSpPr>
          <p:cNvPr id="6" name="Title 5"/>
          <p:cNvSpPr>
            <a:spLocks noGrp="1"/>
          </p:cNvSpPr>
          <p:nvPr>
            <p:ph type="title"/>
          </p:nvPr>
        </p:nvSpPr>
        <p:spPr/>
        <p:txBody>
          <a:bodyPr>
            <a:normAutofit fontScale="90000"/>
          </a:bodyPr>
          <a:lstStyle/>
          <a:p>
            <a:pPr algn="ctr"/>
            <a:r>
              <a:rPr lang="en-US" b="1" dirty="0"/>
              <a:t>Home and Community Based Setting Requirements</a:t>
            </a:r>
            <a:endParaRPr lang="en-US" dirty="0"/>
          </a:p>
        </p:txBody>
      </p:sp>
    </p:spTree>
    <p:extLst>
      <p:ext uri="{BB962C8B-B14F-4D97-AF65-F5344CB8AC3E}">
        <p14:creationId xmlns:p14="http://schemas.microsoft.com/office/powerpoint/2010/main" val="127864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13</a:t>
            </a:fld>
            <a:endParaRPr lang="en-US"/>
          </a:p>
        </p:txBody>
      </p:sp>
      <p:sp>
        <p:nvSpPr>
          <p:cNvPr id="5" name="Content Placeholder 4"/>
          <p:cNvSpPr>
            <a:spLocks noGrp="1"/>
          </p:cNvSpPr>
          <p:nvPr>
            <p:ph sz="half" idx="2"/>
          </p:nvPr>
        </p:nvSpPr>
        <p:spPr>
          <a:xfrm>
            <a:off x="838200" y="1894115"/>
            <a:ext cx="10515600" cy="4008232"/>
          </a:xfrm>
        </p:spPr>
        <p:txBody>
          <a:bodyPr/>
          <a:lstStyle/>
          <a:p>
            <a:pPr marL="0" indent="0">
              <a:buNone/>
            </a:pPr>
            <a:r>
              <a:rPr lang="en-US" b="1" dirty="0"/>
              <a:t>The Home and </a:t>
            </a:r>
            <a:r>
              <a:rPr lang="en-US" b="1" dirty="0" smtClean="0"/>
              <a:t>Community </a:t>
            </a:r>
            <a:r>
              <a:rPr lang="en-US" b="1" dirty="0"/>
              <a:t>Based Setting must demonstrate the </a:t>
            </a:r>
            <a:r>
              <a:rPr lang="en-US" b="1" dirty="0" smtClean="0"/>
              <a:t>following qualities!</a:t>
            </a:r>
            <a:r>
              <a:rPr lang="en-US" b="1" i="1" dirty="0"/>
              <a:t> </a:t>
            </a:r>
            <a:r>
              <a:rPr lang="en-US" b="1" i="1" dirty="0" smtClean="0"/>
              <a:t>(42 </a:t>
            </a:r>
            <a:r>
              <a:rPr lang="en-US" b="1" i="1" dirty="0"/>
              <a:t>§CFR 441.301(c)(4)(iv</a:t>
            </a:r>
            <a:r>
              <a:rPr lang="en-US" b="1" i="1" dirty="0" smtClean="0"/>
              <a:t>)) </a:t>
            </a:r>
            <a:endParaRPr lang="en-US" b="1" dirty="0"/>
          </a:p>
          <a:p>
            <a:pPr>
              <a:buFont typeface="Wingdings" panose="05000000000000000000" pitchFamily="2" charset="2"/>
              <a:buChar char="Ø"/>
            </a:pPr>
            <a:r>
              <a:rPr lang="en-US" dirty="0"/>
              <a:t>Ensures an individual’s rights of privacy, dignity, respect, and freedom from coercion and restraint </a:t>
            </a:r>
          </a:p>
          <a:p>
            <a:pPr>
              <a:buFont typeface="Wingdings" panose="05000000000000000000" pitchFamily="2" charset="2"/>
              <a:buChar char="Ø"/>
            </a:pPr>
            <a:r>
              <a:rPr lang="en-US" dirty="0"/>
              <a:t>Optimizes individual initiative, autonomy, and independence in making life choices </a:t>
            </a:r>
          </a:p>
          <a:p>
            <a:endParaRPr lang="en-US" dirty="0"/>
          </a:p>
        </p:txBody>
      </p:sp>
      <p:sp>
        <p:nvSpPr>
          <p:cNvPr id="6" name="Title 5"/>
          <p:cNvSpPr>
            <a:spLocks noGrp="1"/>
          </p:cNvSpPr>
          <p:nvPr>
            <p:ph type="title"/>
          </p:nvPr>
        </p:nvSpPr>
        <p:spPr/>
        <p:txBody>
          <a:bodyPr>
            <a:noAutofit/>
          </a:bodyPr>
          <a:lstStyle/>
          <a:p>
            <a:pPr algn="ctr"/>
            <a:r>
              <a:rPr lang="en-US" sz="4000" b="1" dirty="0" smtClean="0"/>
              <a:t>HOME AND COMMUNITY BASED SETTING REQUIREMENTS</a:t>
            </a:r>
            <a:endParaRPr lang="en-US" sz="4000" dirty="0"/>
          </a:p>
        </p:txBody>
      </p:sp>
    </p:spTree>
    <p:extLst>
      <p:ext uri="{BB962C8B-B14F-4D97-AF65-F5344CB8AC3E}">
        <p14:creationId xmlns:p14="http://schemas.microsoft.com/office/powerpoint/2010/main" val="2868423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14</a:t>
            </a:fld>
            <a:endParaRPr lang="en-US"/>
          </a:p>
        </p:txBody>
      </p:sp>
      <p:sp>
        <p:nvSpPr>
          <p:cNvPr id="5" name="Content Placeholder 4"/>
          <p:cNvSpPr>
            <a:spLocks noGrp="1"/>
          </p:cNvSpPr>
          <p:nvPr>
            <p:ph sz="half" idx="2"/>
          </p:nvPr>
        </p:nvSpPr>
        <p:spPr/>
        <p:txBody>
          <a:bodyPr/>
          <a:lstStyle/>
          <a:p>
            <a:pPr marL="0" indent="0">
              <a:buNone/>
            </a:pPr>
            <a:r>
              <a:rPr lang="en-US" b="1" dirty="0"/>
              <a:t>The Home and Community Based Setting must demonstrate the </a:t>
            </a:r>
            <a:r>
              <a:rPr lang="en-US" b="1" dirty="0" smtClean="0"/>
              <a:t>following quality!</a:t>
            </a:r>
            <a:r>
              <a:rPr lang="en-US" b="1" i="1" dirty="0" smtClean="0"/>
              <a:t> (42 </a:t>
            </a:r>
            <a:r>
              <a:rPr lang="en-US" b="1" i="1" dirty="0"/>
              <a:t>§CFR 441.301(c)(4)(v</a:t>
            </a:r>
            <a:r>
              <a:rPr lang="en-US" b="1" i="1" dirty="0" smtClean="0"/>
              <a:t>)) </a:t>
            </a:r>
            <a:endParaRPr lang="en-US" b="1" dirty="0"/>
          </a:p>
          <a:p>
            <a:r>
              <a:rPr lang="en-US" dirty="0" smtClean="0"/>
              <a:t>Facilitates </a:t>
            </a:r>
            <a:r>
              <a:rPr lang="en-US" dirty="0"/>
              <a:t>individual choice regarding services and supports, and who provides them </a:t>
            </a:r>
          </a:p>
          <a:p>
            <a:endParaRPr lang="en-US" dirty="0"/>
          </a:p>
        </p:txBody>
      </p:sp>
      <p:sp>
        <p:nvSpPr>
          <p:cNvPr id="6" name="Title 5"/>
          <p:cNvSpPr>
            <a:spLocks noGrp="1"/>
          </p:cNvSpPr>
          <p:nvPr>
            <p:ph type="title"/>
          </p:nvPr>
        </p:nvSpPr>
        <p:spPr/>
        <p:txBody>
          <a:bodyPr>
            <a:normAutofit fontScale="90000"/>
          </a:bodyPr>
          <a:lstStyle/>
          <a:p>
            <a:pPr algn="ctr"/>
            <a:r>
              <a:rPr lang="en-US" b="1" dirty="0"/>
              <a:t>HOME AND COMMUNITY BASED SETTING REQUIREMENTS</a:t>
            </a:r>
            <a:endParaRPr lang="en-US" dirty="0"/>
          </a:p>
        </p:txBody>
      </p:sp>
    </p:spTree>
    <p:extLst>
      <p:ext uri="{BB962C8B-B14F-4D97-AF65-F5344CB8AC3E}">
        <p14:creationId xmlns:p14="http://schemas.microsoft.com/office/powerpoint/2010/main" val="273190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15</a:t>
            </a:fld>
            <a:endParaRPr lang="en-US"/>
          </a:p>
        </p:txBody>
      </p:sp>
      <p:sp>
        <p:nvSpPr>
          <p:cNvPr id="5" name="Content Placeholder 4"/>
          <p:cNvSpPr>
            <a:spLocks noGrp="1"/>
          </p:cNvSpPr>
          <p:nvPr>
            <p:ph sz="half" idx="2"/>
          </p:nvPr>
        </p:nvSpPr>
        <p:spPr>
          <a:xfrm>
            <a:off x="838200" y="1828800"/>
            <a:ext cx="10515600" cy="4292081"/>
          </a:xfrm>
        </p:spPr>
        <p:txBody>
          <a:bodyPr>
            <a:normAutofit fontScale="70000" lnSpcReduction="20000"/>
          </a:bodyPr>
          <a:lstStyle/>
          <a:p>
            <a:pPr marL="0" indent="0">
              <a:buNone/>
            </a:pPr>
            <a:r>
              <a:rPr lang="en-US" b="1" dirty="0"/>
              <a:t>PERSON-CENTERED PLAN OF CARE </a:t>
            </a:r>
            <a:endParaRPr lang="en-US" b="1" dirty="0" smtClean="0"/>
          </a:p>
          <a:p>
            <a:pPr marL="0" indent="0">
              <a:buNone/>
            </a:pPr>
            <a:r>
              <a:rPr lang="en-US" b="1" dirty="0" smtClean="0"/>
              <a:t>Final </a:t>
            </a:r>
            <a:r>
              <a:rPr lang="en-US" b="1" dirty="0"/>
              <a:t>rule </a:t>
            </a:r>
            <a:r>
              <a:rPr lang="en-US" b="1" dirty="0" smtClean="0"/>
              <a:t>included </a:t>
            </a:r>
            <a:r>
              <a:rPr lang="en-US" b="1" dirty="0"/>
              <a:t>changes to the requirements regarding person-centered service plans for HCBS </a:t>
            </a:r>
            <a:r>
              <a:rPr lang="en-US" b="1" dirty="0" smtClean="0"/>
              <a:t>waivers:</a:t>
            </a:r>
          </a:p>
          <a:p>
            <a:pPr>
              <a:buFont typeface="Wingdings" panose="05000000000000000000" pitchFamily="2" charset="2"/>
              <a:buChar char="Ø"/>
            </a:pPr>
            <a:r>
              <a:rPr lang="en-US" dirty="0" smtClean="0"/>
              <a:t>The </a:t>
            </a:r>
            <a:r>
              <a:rPr lang="en-US" dirty="0"/>
              <a:t>person-centered service plan must be developed through a person-centered planning process and documents choice and options and how those </a:t>
            </a:r>
            <a:r>
              <a:rPr lang="en-US" dirty="0" smtClean="0"/>
              <a:t>choices are provided. </a:t>
            </a:r>
            <a:endParaRPr lang="en-US" dirty="0"/>
          </a:p>
          <a:p>
            <a:pPr marL="0" indent="0">
              <a:buNone/>
            </a:pPr>
            <a:endParaRPr lang="en-US" dirty="0" smtClean="0"/>
          </a:p>
          <a:p>
            <a:pPr marL="0" indent="0">
              <a:buNone/>
            </a:pPr>
            <a:r>
              <a:rPr lang="en-US" b="1" dirty="0" smtClean="0"/>
              <a:t>Plans </a:t>
            </a:r>
            <a:r>
              <a:rPr lang="en-US" b="1" dirty="0"/>
              <a:t>must: </a:t>
            </a:r>
            <a:endParaRPr lang="en-US" b="1" dirty="0" smtClean="0"/>
          </a:p>
          <a:p>
            <a:r>
              <a:rPr lang="en-US" dirty="0" smtClean="0"/>
              <a:t>Reflect </a:t>
            </a:r>
            <a:r>
              <a:rPr lang="en-US" dirty="0"/>
              <a:t>services/supports that are important for the individual to meet the needs identified through the functional needs assessment; </a:t>
            </a:r>
            <a:endParaRPr lang="en-US" dirty="0" smtClean="0"/>
          </a:p>
          <a:p>
            <a:r>
              <a:rPr lang="en-US" dirty="0" smtClean="0"/>
              <a:t>Reflect </a:t>
            </a:r>
            <a:r>
              <a:rPr lang="en-US" dirty="0"/>
              <a:t>services/supports that are important to the individual; </a:t>
            </a:r>
            <a:r>
              <a:rPr lang="en-US" dirty="0" smtClean="0"/>
              <a:t>and</a:t>
            </a:r>
          </a:p>
          <a:p>
            <a:r>
              <a:rPr lang="en-US" dirty="0" smtClean="0"/>
              <a:t>Reflect </a:t>
            </a:r>
            <a:r>
              <a:rPr lang="en-US" dirty="0"/>
              <a:t>that the setting has been chosen by the individual</a:t>
            </a:r>
            <a:r>
              <a:rPr lang="en-US" dirty="0" smtClean="0"/>
              <a:t>.</a:t>
            </a:r>
          </a:p>
          <a:p>
            <a:r>
              <a:rPr lang="en-US" dirty="0" smtClean="0"/>
              <a:t>Be </a:t>
            </a:r>
            <a:r>
              <a:rPr lang="en-US" dirty="0"/>
              <a:t>finalized and agreed to, with the informed consent of the individual in writing, and signed by all individuals and providers responsible for its implementation. </a:t>
            </a:r>
            <a:endParaRPr lang="en-US" dirty="0" smtClean="0"/>
          </a:p>
          <a:p>
            <a:r>
              <a:rPr lang="en-US" dirty="0" smtClean="0"/>
              <a:t>Be </a:t>
            </a:r>
            <a:r>
              <a:rPr lang="en-US" dirty="0"/>
              <a:t>distributed to the individual and other people involved in the plan.</a:t>
            </a:r>
          </a:p>
        </p:txBody>
      </p:sp>
      <p:sp>
        <p:nvSpPr>
          <p:cNvPr id="6" name="Title 5"/>
          <p:cNvSpPr>
            <a:spLocks noGrp="1"/>
          </p:cNvSpPr>
          <p:nvPr>
            <p:ph type="title"/>
          </p:nvPr>
        </p:nvSpPr>
        <p:spPr/>
        <p:txBody>
          <a:bodyPr>
            <a:normAutofit fontScale="90000"/>
          </a:bodyPr>
          <a:lstStyle/>
          <a:p>
            <a:pPr algn="ctr"/>
            <a:r>
              <a:rPr lang="en-US" b="1" dirty="0"/>
              <a:t>HOME AND COMMUNITY BASED SETTING </a:t>
            </a:r>
            <a:r>
              <a:rPr lang="en-US" b="1" dirty="0" smtClean="0"/>
              <a:t>REQUIREMENTS</a:t>
            </a:r>
            <a:endParaRPr lang="en-US" dirty="0"/>
          </a:p>
        </p:txBody>
      </p:sp>
    </p:spTree>
    <p:extLst>
      <p:ext uri="{BB962C8B-B14F-4D97-AF65-F5344CB8AC3E}">
        <p14:creationId xmlns:p14="http://schemas.microsoft.com/office/powerpoint/2010/main" val="671395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16</a:t>
            </a:fld>
            <a:endParaRPr lang="en-US"/>
          </a:p>
        </p:txBody>
      </p:sp>
      <p:sp>
        <p:nvSpPr>
          <p:cNvPr id="5" name="Content Placeholder 4"/>
          <p:cNvSpPr>
            <a:spLocks noGrp="1"/>
          </p:cNvSpPr>
          <p:nvPr>
            <p:ph sz="half" idx="2"/>
          </p:nvPr>
        </p:nvSpPr>
        <p:spPr/>
        <p:txBody>
          <a:bodyPr>
            <a:normAutofit fontScale="92500"/>
          </a:bodyPr>
          <a:lstStyle/>
          <a:p>
            <a:pPr marL="0" indent="0">
              <a:buNone/>
            </a:pPr>
            <a:r>
              <a:rPr lang="en-US" dirty="0" smtClean="0"/>
              <a:t>Support Coordinator: </a:t>
            </a:r>
          </a:p>
          <a:p>
            <a:pPr lvl="1"/>
            <a:r>
              <a:rPr lang="en-US" dirty="0" smtClean="0"/>
              <a:t>Works </a:t>
            </a:r>
            <a:r>
              <a:rPr lang="en-US" dirty="0"/>
              <a:t>with the </a:t>
            </a:r>
            <a:r>
              <a:rPr lang="en-US" dirty="0" smtClean="0"/>
              <a:t>individual </a:t>
            </a:r>
            <a:r>
              <a:rPr lang="en-US" dirty="0"/>
              <a:t>to determine who should be involved, convenes the team and (to the extent the </a:t>
            </a:r>
            <a:r>
              <a:rPr lang="en-US" dirty="0" smtClean="0"/>
              <a:t>individual </a:t>
            </a:r>
            <a:r>
              <a:rPr lang="en-US" dirty="0"/>
              <a:t>wishes) assists the participant in leading the team. </a:t>
            </a:r>
            <a:endParaRPr lang="en-US" dirty="0" smtClean="0"/>
          </a:p>
          <a:p>
            <a:pPr lvl="1"/>
            <a:r>
              <a:rPr lang="en-US" dirty="0" smtClean="0"/>
              <a:t>Offers </a:t>
            </a:r>
            <a:r>
              <a:rPr lang="en-US" dirty="0"/>
              <a:t>choices in services and supports based on each person's </a:t>
            </a:r>
            <a:r>
              <a:rPr lang="en-US" dirty="0" smtClean="0"/>
              <a:t>PCP</a:t>
            </a:r>
            <a:r>
              <a:rPr lang="en-US" dirty="0"/>
              <a:t>, including choices about what is important to the person with regard to services and supports. </a:t>
            </a:r>
            <a:endParaRPr lang="en-US" dirty="0" smtClean="0"/>
          </a:p>
          <a:p>
            <a:pPr lvl="1"/>
            <a:r>
              <a:rPr lang="en-US" dirty="0" smtClean="0"/>
              <a:t>Provides </a:t>
            </a:r>
            <a:r>
              <a:rPr lang="en-US" dirty="0"/>
              <a:t>alternatives to facilitate each person's access to services or activities in the community as desired, including </a:t>
            </a:r>
            <a:r>
              <a:rPr lang="en-US" dirty="0" smtClean="0"/>
              <a:t>access to employment, transportation </a:t>
            </a:r>
            <a:r>
              <a:rPr lang="en-US" dirty="0"/>
              <a:t>and flexible schedules. </a:t>
            </a:r>
            <a:endParaRPr lang="en-US" dirty="0" smtClean="0"/>
          </a:p>
          <a:p>
            <a:pPr lvl="1"/>
            <a:r>
              <a:rPr lang="en-US" dirty="0" smtClean="0"/>
              <a:t>Is </a:t>
            </a:r>
            <a:r>
              <a:rPr lang="en-US" dirty="0"/>
              <a:t>attuned to </a:t>
            </a:r>
            <a:r>
              <a:rPr lang="en-US" dirty="0" smtClean="0"/>
              <a:t>each individual’s desire </a:t>
            </a:r>
            <a:r>
              <a:rPr lang="en-US" dirty="0"/>
              <a:t>for new services or settings and arranges for the services to take place. </a:t>
            </a:r>
            <a:endParaRPr lang="en-US" dirty="0" smtClean="0"/>
          </a:p>
          <a:p>
            <a:pPr lvl="1"/>
            <a:r>
              <a:rPr lang="en-US" dirty="0" smtClean="0"/>
              <a:t>Monitors </a:t>
            </a:r>
            <a:r>
              <a:rPr lang="en-US" dirty="0"/>
              <a:t>the service plan to ensure services are provided and adjusts accordingly</a:t>
            </a:r>
          </a:p>
        </p:txBody>
      </p:sp>
      <p:sp>
        <p:nvSpPr>
          <p:cNvPr id="6" name="Title 5"/>
          <p:cNvSpPr>
            <a:spLocks noGrp="1"/>
          </p:cNvSpPr>
          <p:nvPr>
            <p:ph type="title"/>
          </p:nvPr>
        </p:nvSpPr>
        <p:spPr/>
        <p:txBody>
          <a:bodyPr>
            <a:normAutofit fontScale="90000"/>
          </a:bodyPr>
          <a:lstStyle/>
          <a:p>
            <a:pPr algn="ctr"/>
            <a:r>
              <a:rPr lang="en-US" b="1" dirty="0" smtClean="0"/>
              <a:t>PERSON-CENTERED POC AND THE ROLE OF THE SUPPORT COORDINATOR</a:t>
            </a:r>
            <a:endParaRPr lang="en-US" b="1" dirty="0"/>
          </a:p>
        </p:txBody>
      </p:sp>
    </p:spTree>
    <p:extLst>
      <p:ext uri="{BB962C8B-B14F-4D97-AF65-F5344CB8AC3E}">
        <p14:creationId xmlns:p14="http://schemas.microsoft.com/office/powerpoint/2010/main" val="2630898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17</a:t>
            </a:fld>
            <a:endParaRPr lang="en-US"/>
          </a:p>
        </p:txBody>
      </p:sp>
      <p:sp>
        <p:nvSpPr>
          <p:cNvPr id="5" name="Content Placeholder 4"/>
          <p:cNvSpPr>
            <a:spLocks noGrp="1"/>
          </p:cNvSpPr>
          <p:nvPr>
            <p:ph sz="half" idx="2"/>
          </p:nvPr>
        </p:nvSpPr>
        <p:spPr/>
        <p:txBody>
          <a:bodyPr>
            <a:normAutofit fontScale="92500" lnSpcReduction="20000"/>
          </a:bodyPr>
          <a:lstStyle/>
          <a:p>
            <a:pPr marL="0" indent="0">
              <a:buNone/>
            </a:pPr>
            <a:r>
              <a:rPr lang="en-US" dirty="0" smtClean="0"/>
              <a:t>Provider: </a:t>
            </a:r>
          </a:p>
          <a:p>
            <a:r>
              <a:rPr lang="en-US" dirty="0" smtClean="0"/>
              <a:t>Ensure </a:t>
            </a:r>
            <a:r>
              <a:rPr lang="en-US" dirty="0"/>
              <a:t>that the </a:t>
            </a:r>
            <a:r>
              <a:rPr lang="en-US" dirty="0" smtClean="0"/>
              <a:t>POC </a:t>
            </a:r>
            <a:r>
              <a:rPr lang="en-US" dirty="0"/>
              <a:t>is implemented or reflected in how each person is served in that setting. </a:t>
            </a:r>
            <a:endParaRPr lang="en-US" dirty="0" smtClean="0"/>
          </a:p>
          <a:p>
            <a:r>
              <a:rPr lang="en-US" dirty="0" smtClean="0"/>
              <a:t>Offer </a:t>
            </a:r>
            <a:r>
              <a:rPr lang="en-US" dirty="0"/>
              <a:t>services and supports based on each person’s </a:t>
            </a:r>
            <a:r>
              <a:rPr lang="en-US" dirty="0" smtClean="0"/>
              <a:t>POC, </a:t>
            </a:r>
            <a:r>
              <a:rPr lang="en-US" dirty="0"/>
              <a:t>including choices about what is important to the person with regard to services and supports. </a:t>
            </a:r>
            <a:endParaRPr lang="en-US" dirty="0" smtClean="0"/>
          </a:p>
          <a:p>
            <a:r>
              <a:rPr lang="en-US" dirty="0" smtClean="0"/>
              <a:t>Provide </a:t>
            </a:r>
            <a:r>
              <a:rPr lang="en-US" dirty="0"/>
              <a:t>alternatives or work to facilitate each person’s access to services or activities in the community as desired, including access to transportation and flexible schedules. </a:t>
            </a:r>
            <a:endParaRPr lang="en-US" dirty="0" smtClean="0"/>
          </a:p>
          <a:p>
            <a:r>
              <a:rPr lang="en-US" dirty="0" smtClean="0"/>
              <a:t>Be </a:t>
            </a:r>
            <a:r>
              <a:rPr lang="en-US" dirty="0"/>
              <a:t>attuned to each person’s desire for new services or settings and refer them to their </a:t>
            </a:r>
            <a:r>
              <a:rPr lang="en-US" dirty="0" smtClean="0"/>
              <a:t>support </a:t>
            </a:r>
            <a:r>
              <a:rPr lang="en-US" dirty="0"/>
              <a:t>coordinator for assistance in updating </a:t>
            </a:r>
            <a:r>
              <a:rPr lang="en-US" dirty="0" smtClean="0"/>
              <a:t>their POC.</a:t>
            </a:r>
            <a:endParaRPr lang="en-US" dirty="0"/>
          </a:p>
        </p:txBody>
      </p:sp>
      <p:sp>
        <p:nvSpPr>
          <p:cNvPr id="6" name="Title 5"/>
          <p:cNvSpPr>
            <a:spLocks noGrp="1"/>
          </p:cNvSpPr>
          <p:nvPr>
            <p:ph type="title"/>
          </p:nvPr>
        </p:nvSpPr>
        <p:spPr/>
        <p:txBody>
          <a:bodyPr>
            <a:normAutofit fontScale="90000"/>
          </a:bodyPr>
          <a:lstStyle/>
          <a:p>
            <a:pPr algn="ctr"/>
            <a:r>
              <a:rPr lang="en-US" b="1" dirty="0" smtClean="0"/>
              <a:t>PERSON-CENTERED POC AND THE ROLE OF PROVIDERS</a:t>
            </a:r>
            <a:endParaRPr lang="en-US" b="1" dirty="0"/>
          </a:p>
        </p:txBody>
      </p:sp>
    </p:spTree>
    <p:extLst>
      <p:ext uri="{BB962C8B-B14F-4D97-AF65-F5344CB8AC3E}">
        <p14:creationId xmlns:p14="http://schemas.microsoft.com/office/powerpoint/2010/main" val="1279287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18</a:t>
            </a:fld>
            <a:endParaRPr lang="en-US"/>
          </a:p>
        </p:txBody>
      </p:sp>
      <p:sp>
        <p:nvSpPr>
          <p:cNvPr id="5" name="Content Placeholder 4"/>
          <p:cNvSpPr>
            <a:spLocks noGrp="1"/>
          </p:cNvSpPr>
          <p:nvPr>
            <p:ph sz="half" idx="2"/>
          </p:nvPr>
        </p:nvSpPr>
        <p:spPr/>
        <p:txBody>
          <a:bodyPr>
            <a:normAutofit fontScale="85000" lnSpcReduction="20000"/>
          </a:bodyPr>
          <a:lstStyle/>
          <a:p>
            <a:r>
              <a:rPr lang="en-US" dirty="0"/>
              <a:t>Individuals must have the opportunity for “</a:t>
            </a:r>
            <a:r>
              <a:rPr lang="en-US" b="1" dirty="0"/>
              <a:t>informed choice</a:t>
            </a:r>
            <a:r>
              <a:rPr lang="en-US" dirty="0"/>
              <a:t>” during the person-centered planning </a:t>
            </a:r>
            <a:r>
              <a:rPr lang="en-US" dirty="0" smtClean="0"/>
              <a:t>process.</a:t>
            </a:r>
            <a:endParaRPr lang="en-US" dirty="0"/>
          </a:p>
          <a:p>
            <a:r>
              <a:rPr lang="en-US" dirty="0"/>
              <a:t>Options must include </a:t>
            </a:r>
            <a:r>
              <a:rPr lang="en-US" b="1" dirty="0"/>
              <a:t>“non-disability specific settings” </a:t>
            </a:r>
            <a:endParaRPr lang="en-US" b="1" dirty="0" smtClean="0"/>
          </a:p>
          <a:p>
            <a:r>
              <a:rPr lang="en-US" dirty="0"/>
              <a:t>A person-centered approach to informed choice is to always presume </a:t>
            </a:r>
            <a:r>
              <a:rPr lang="en-US" dirty="0" smtClean="0"/>
              <a:t>competence.</a:t>
            </a:r>
            <a:r>
              <a:rPr lang="en-US" dirty="0"/>
              <a:t>	</a:t>
            </a:r>
          </a:p>
          <a:p>
            <a:r>
              <a:rPr lang="en-US" dirty="0" smtClean="0"/>
              <a:t>CMS </a:t>
            </a:r>
            <a:r>
              <a:rPr lang="en-US" dirty="0"/>
              <a:t>also reminds states that informed choice is a critical component of </a:t>
            </a:r>
            <a:r>
              <a:rPr lang="en-US" dirty="0" smtClean="0"/>
              <a:t>the person-centered </a:t>
            </a:r>
            <a:r>
              <a:rPr lang="en-US" dirty="0"/>
              <a:t>planning process</a:t>
            </a:r>
            <a:r>
              <a:rPr lang="en-US" dirty="0" smtClean="0"/>
              <a:t>:</a:t>
            </a:r>
          </a:p>
          <a:p>
            <a:pPr lvl="1">
              <a:buFont typeface="Wingdings" panose="05000000000000000000" pitchFamily="2" charset="2"/>
              <a:buChar char="§"/>
            </a:pPr>
            <a:r>
              <a:rPr lang="en-US" dirty="0"/>
              <a:t>Use appropriate modes of communication to give people information they need to exercise informed choice and assist them in doing so; </a:t>
            </a:r>
            <a:endParaRPr lang="en-US" dirty="0" smtClean="0"/>
          </a:p>
          <a:p>
            <a:pPr lvl="1">
              <a:buFont typeface="Wingdings" panose="05000000000000000000" pitchFamily="2" charset="2"/>
              <a:buChar char="§"/>
            </a:pPr>
            <a:r>
              <a:rPr lang="en-US" dirty="0" smtClean="0"/>
              <a:t>Provide </a:t>
            </a:r>
            <a:r>
              <a:rPr lang="en-US" dirty="0"/>
              <a:t>or assist people in acquiring information that enables them to exercise informed choice in the development of their person-centered service plans; and </a:t>
            </a:r>
            <a:endParaRPr lang="en-US" dirty="0" smtClean="0"/>
          </a:p>
          <a:p>
            <a:pPr lvl="1">
              <a:buFont typeface="Wingdings" panose="05000000000000000000" pitchFamily="2" charset="2"/>
              <a:buChar char="§"/>
            </a:pPr>
            <a:r>
              <a:rPr lang="en-US" dirty="0" smtClean="0"/>
              <a:t>Develop </a:t>
            </a:r>
            <a:r>
              <a:rPr lang="en-US" dirty="0"/>
              <a:t>and implement flexible policies that allow people the opportunity to make meaningful choices. </a:t>
            </a:r>
          </a:p>
          <a:p>
            <a:pPr lvl="1">
              <a:buFont typeface="Wingdings" panose="05000000000000000000" pitchFamily="2" charset="2"/>
              <a:buChar char="Ø"/>
            </a:pPr>
            <a:endParaRPr lang="en-US" dirty="0" smtClean="0"/>
          </a:p>
        </p:txBody>
      </p:sp>
      <p:sp>
        <p:nvSpPr>
          <p:cNvPr id="6" name="Title 5"/>
          <p:cNvSpPr>
            <a:spLocks noGrp="1"/>
          </p:cNvSpPr>
          <p:nvPr>
            <p:ph type="title"/>
          </p:nvPr>
        </p:nvSpPr>
        <p:spPr/>
        <p:txBody>
          <a:bodyPr/>
          <a:lstStyle/>
          <a:p>
            <a:pPr algn="ctr"/>
            <a:r>
              <a:rPr lang="en-US" b="1" dirty="0"/>
              <a:t>Informed Choice</a:t>
            </a:r>
            <a:endParaRPr lang="en-US" dirty="0"/>
          </a:p>
        </p:txBody>
      </p:sp>
    </p:spTree>
    <p:extLst>
      <p:ext uri="{BB962C8B-B14F-4D97-AF65-F5344CB8AC3E}">
        <p14:creationId xmlns:p14="http://schemas.microsoft.com/office/powerpoint/2010/main" val="1739706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19</a:t>
            </a:fld>
            <a:endParaRPr lang="en-US"/>
          </a:p>
        </p:txBody>
      </p:sp>
      <p:sp>
        <p:nvSpPr>
          <p:cNvPr id="5" name="Content Placeholder 4"/>
          <p:cNvSpPr>
            <a:spLocks noGrp="1"/>
          </p:cNvSpPr>
          <p:nvPr>
            <p:ph sz="half" idx="2"/>
          </p:nvPr>
        </p:nvSpPr>
        <p:spPr>
          <a:xfrm>
            <a:off x="838200" y="1828801"/>
            <a:ext cx="10515600" cy="4073546"/>
          </a:xfrm>
        </p:spPr>
        <p:txBody>
          <a:bodyPr/>
          <a:lstStyle/>
          <a:p>
            <a:pPr marL="0" indent="0">
              <a:buNone/>
            </a:pPr>
            <a:r>
              <a:rPr lang="en-US" sz="2400" b="1" dirty="0"/>
              <a:t>OPPORTUNITY TO CONTROL PERSONAL RESOURCES</a:t>
            </a:r>
            <a:endParaRPr lang="en-US" sz="2400" dirty="0" smtClean="0"/>
          </a:p>
          <a:p>
            <a:r>
              <a:rPr lang="en-US" sz="2400" dirty="0" smtClean="0"/>
              <a:t>Individuals </a:t>
            </a:r>
            <a:r>
              <a:rPr lang="en-US" sz="2400" dirty="0"/>
              <a:t>must be offered the opportunity to </a:t>
            </a:r>
            <a:r>
              <a:rPr lang="en-US" sz="2400" b="1" dirty="0"/>
              <a:t>“control personal resources</a:t>
            </a:r>
            <a:r>
              <a:rPr lang="en-US" sz="2400" dirty="0" smtClean="0"/>
              <a:t>”.</a:t>
            </a:r>
            <a:endParaRPr lang="en-US" sz="2400" dirty="0"/>
          </a:p>
          <a:p>
            <a:pPr lvl="1"/>
            <a:r>
              <a:rPr lang="en-US" sz="2200" dirty="0"/>
              <a:t>Counseling may be needed in regards to financial competency</a:t>
            </a:r>
          </a:p>
          <a:p>
            <a:pPr lvl="1"/>
            <a:r>
              <a:rPr lang="en-US" sz="2200" dirty="0"/>
              <a:t>Work with the individual where they </a:t>
            </a:r>
            <a:r>
              <a:rPr lang="en-US" sz="2200" dirty="0" smtClean="0"/>
              <a:t>are and what’s important to the person</a:t>
            </a:r>
          </a:p>
          <a:p>
            <a:pPr lvl="1"/>
            <a:r>
              <a:rPr lang="en-US" sz="2200" dirty="0" smtClean="0"/>
              <a:t>Set goals with the person for where they are</a:t>
            </a:r>
          </a:p>
          <a:p>
            <a:pPr lvl="1"/>
            <a:r>
              <a:rPr lang="en-US" sz="2200" dirty="0" smtClean="0"/>
              <a:t>Should have access to their funds and shouldn’t have to wait or go through a lengthy process to obtain funds</a:t>
            </a:r>
          </a:p>
          <a:p>
            <a:pPr lvl="1"/>
            <a:endParaRPr lang="en-US" sz="2200" dirty="0"/>
          </a:p>
          <a:p>
            <a:endParaRPr lang="en-US" dirty="0"/>
          </a:p>
        </p:txBody>
      </p:sp>
      <p:sp>
        <p:nvSpPr>
          <p:cNvPr id="6" name="Title 5"/>
          <p:cNvSpPr>
            <a:spLocks noGrp="1"/>
          </p:cNvSpPr>
          <p:nvPr>
            <p:ph type="title"/>
          </p:nvPr>
        </p:nvSpPr>
        <p:spPr/>
        <p:txBody>
          <a:bodyPr>
            <a:normAutofit fontScale="90000"/>
          </a:bodyPr>
          <a:lstStyle/>
          <a:p>
            <a:pPr algn="ctr"/>
            <a:r>
              <a:rPr lang="en-US" b="1" dirty="0"/>
              <a:t>HOME AND COMMUNITY BASED SETTING </a:t>
            </a:r>
            <a:r>
              <a:rPr lang="en-US" b="1" dirty="0" smtClean="0"/>
              <a:t>REQUIREMENTS</a:t>
            </a:r>
            <a:endParaRPr lang="en-US" dirty="0"/>
          </a:p>
        </p:txBody>
      </p:sp>
    </p:spTree>
    <p:extLst>
      <p:ext uri="{BB962C8B-B14F-4D97-AF65-F5344CB8AC3E}">
        <p14:creationId xmlns:p14="http://schemas.microsoft.com/office/powerpoint/2010/main" val="2792597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097E8F-848D-504C-9E49-CE93BBA1825A}"/>
              </a:ext>
            </a:extLst>
          </p:cNvPr>
          <p:cNvSpPr>
            <a:spLocks noGrp="1"/>
          </p:cNvSpPr>
          <p:nvPr>
            <p:ph type="dt" sz="half" idx="10"/>
          </p:nvPr>
        </p:nvSpPr>
        <p:spPr/>
        <p:txBody>
          <a:bodyPr/>
          <a:lstStyle/>
          <a:p>
            <a:r>
              <a:rPr lang="en-US" dirty="0" smtClean="0"/>
              <a:t>5/31/2023</a:t>
            </a:r>
            <a:endParaRPr lang="en-US" dirty="0"/>
          </a:p>
        </p:txBody>
      </p:sp>
      <p:sp>
        <p:nvSpPr>
          <p:cNvPr id="3" name="Footer Placeholder 2">
            <a:extLst>
              <a:ext uri="{FF2B5EF4-FFF2-40B4-BE49-F238E27FC236}">
                <a16:creationId xmlns:a16="http://schemas.microsoft.com/office/drawing/2014/main" id="{D697B4D6-A336-DF4A-9A0C-B51775DE6059}"/>
              </a:ext>
            </a:extLst>
          </p:cNvPr>
          <p:cNvSpPr>
            <a:spLocks noGrp="1"/>
          </p:cNvSpPr>
          <p:nvPr>
            <p:ph type="ftr" sz="quarter" idx="11"/>
          </p:nvPr>
        </p:nvSpPr>
        <p:spPr/>
        <p:txBody>
          <a:bodyPr/>
          <a:lstStyle/>
          <a:p>
            <a:pPr algn="ctr"/>
            <a:r>
              <a:rPr lang="en-US" dirty="0"/>
              <a:t>Presentation Name - Edit in Header Footer</a:t>
            </a:r>
          </a:p>
        </p:txBody>
      </p:sp>
      <p:sp>
        <p:nvSpPr>
          <p:cNvPr id="4" name="Slide Number Placeholder 3">
            <a:extLst>
              <a:ext uri="{FF2B5EF4-FFF2-40B4-BE49-F238E27FC236}">
                <a16:creationId xmlns:a16="http://schemas.microsoft.com/office/drawing/2014/main" id="{96962CFC-328F-464B-9944-C6C6DAA2595E}"/>
              </a:ext>
            </a:extLst>
          </p:cNvPr>
          <p:cNvSpPr>
            <a:spLocks noGrp="1"/>
          </p:cNvSpPr>
          <p:nvPr>
            <p:ph type="sldNum" sz="quarter" idx="12"/>
          </p:nvPr>
        </p:nvSpPr>
        <p:spPr/>
        <p:txBody>
          <a:bodyPr/>
          <a:lstStyle/>
          <a:p>
            <a:fld id="{4235A44F-0B46-0144-9406-BEEFAFBECA74}" type="slidenum">
              <a:rPr lang="en-US" smtClean="0">
                <a:solidFill>
                  <a:schemeClr val="bg1"/>
                </a:solidFill>
              </a:rPr>
              <a:t>2</a:t>
            </a:fld>
            <a:endParaRPr lang="en-US" dirty="0">
              <a:solidFill>
                <a:schemeClr val="bg1"/>
              </a:solidFill>
            </a:endParaRPr>
          </a:p>
        </p:txBody>
      </p:sp>
      <p:sp>
        <p:nvSpPr>
          <p:cNvPr id="5" name="Content Placeholder 4">
            <a:extLst>
              <a:ext uri="{FF2B5EF4-FFF2-40B4-BE49-F238E27FC236}">
                <a16:creationId xmlns:a16="http://schemas.microsoft.com/office/drawing/2014/main" id="{7C1C6D1E-CDEC-0F46-89D6-6BD4B349CEAC}"/>
              </a:ext>
            </a:extLst>
          </p:cNvPr>
          <p:cNvSpPr>
            <a:spLocks noGrp="1"/>
          </p:cNvSpPr>
          <p:nvPr>
            <p:ph sz="half" idx="2"/>
          </p:nvPr>
        </p:nvSpPr>
        <p:spPr/>
        <p:txBody>
          <a:bodyPr/>
          <a:lstStyle/>
          <a:p>
            <a:pPr>
              <a:buFont typeface="Wingdings" panose="05000000000000000000" pitchFamily="2" charset="2"/>
              <a:buChar char="Ø"/>
            </a:pPr>
            <a:r>
              <a:rPr lang="en-US" dirty="0"/>
              <a:t>Overview of HCBS Settings Rule </a:t>
            </a:r>
          </a:p>
          <a:p>
            <a:pPr>
              <a:buFont typeface="Wingdings" panose="05000000000000000000" pitchFamily="2" charset="2"/>
              <a:buChar char="Ø"/>
            </a:pPr>
            <a:r>
              <a:rPr lang="en-US" dirty="0" smtClean="0"/>
              <a:t>CMS feedback from the Site Reviews from </a:t>
            </a:r>
            <a:r>
              <a:rPr lang="en-US" dirty="0"/>
              <a:t>other States</a:t>
            </a:r>
          </a:p>
          <a:p>
            <a:pPr>
              <a:buFont typeface="Wingdings" panose="05000000000000000000" pitchFamily="2" charset="2"/>
              <a:buChar char="Ø"/>
            </a:pPr>
            <a:r>
              <a:rPr lang="en-US" dirty="0" smtClean="0"/>
              <a:t>Corrective </a:t>
            </a:r>
            <a:r>
              <a:rPr lang="en-US" dirty="0"/>
              <a:t>Action Plan Discussion</a:t>
            </a:r>
          </a:p>
          <a:p>
            <a:pPr>
              <a:buFont typeface="Wingdings" panose="05000000000000000000" pitchFamily="2" charset="2"/>
              <a:buChar char="Ø"/>
            </a:pPr>
            <a:r>
              <a:rPr lang="en-US" dirty="0" smtClean="0"/>
              <a:t>Ongoing Compliance with HCBS</a:t>
            </a:r>
            <a:endParaRPr lang="en-US" dirty="0"/>
          </a:p>
          <a:p>
            <a:pPr>
              <a:buFont typeface="Wingdings" panose="05000000000000000000" pitchFamily="2" charset="2"/>
              <a:buChar char="Ø"/>
            </a:pPr>
            <a:r>
              <a:rPr lang="en-US" dirty="0" smtClean="0"/>
              <a:t>Next </a:t>
            </a:r>
            <a:r>
              <a:rPr lang="en-US" dirty="0"/>
              <a:t>Steps</a:t>
            </a:r>
          </a:p>
          <a:p>
            <a:endParaRPr lang="en-US" dirty="0"/>
          </a:p>
        </p:txBody>
      </p:sp>
      <p:sp>
        <p:nvSpPr>
          <p:cNvPr id="6" name="Title 5">
            <a:extLst>
              <a:ext uri="{FF2B5EF4-FFF2-40B4-BE49-F238E27FC236}">
                <a16:creationId xmlns:a16="http://schemas.microsoft.com/office/drawing/2014/main" id="{01DB1B51-1545-A745-AA2E-CF58D15C7754}"/>
              </a:ext>
            </a:extLst>
          </p:cNvPr>
          <p:cNvSpPr>
            <a:spLocks noGrp="1"/>
          </p:cNvSpPr>
          <p:nvPr>
            <p:ph type="title"/>
          </p:nvPr>
        </p:nvSpPr>
        <p:spPr/>
        <p:txBody>
          <a:bodyPr/>
          <a:lstStyle/>
          <a:p>
            <a:r>
              <a:rPr lang="en-US" b="1" dirty="0" smtClean="0"/>
              <a:t>GOALS OF PRESENTATION</a:t>
            </a:r>
            <a:endParaRPr lang="en-US" dirty="0"/>
          </a:p>
        </p:txBody>
      </p:sp>
    </p:spTree>
    <p:extLst>
      <p:ext uri="{BB962C8B-B14F-4D97-AF65-F5344CB8AC3E}">
        <p14:creationId xmlns:p14="http://schemas.microsoft.com/office/powerpoint/2010/main" val="12093721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20</a:t>
            </a:fld>
            <a:endParaRPr lang="en-US"/>
          </a:p>
        </p:txBody>
      </p:sp>
      <p:sp>
        <p:nvSpPr>
          <p:cNvPr id="5" name="Content Placeholder 4"/>
          <p:cNvSpPr>
            <a:spLocks noGrp="1"/>
          </p:cNvSpPr>
          <p:nvPr>
            <p:ph sz="half" idx="2"/>
          </p:nvPr>
        </p:nvSpPr>
        <p:spPr/>
        <p:txBody>
          <a:bodyPr/>
          <a:lstStyle/>
          <a:p>
            <a:pPr marL="0" indent="0">
              <a:buNone/>
            </a:pPr>
            <a:r>
              <a:rPr lang="en-US" sz="2400" b="1" dirty="0"/>
              <a:t>FULL ACCESS TO COMPETITIVE INTEGRATED EMPLOYMENT</a:t>
            </a:r>
            <a:endParaRPr lang="en-US" sz="2400" dirty="0" smtClean="0"/>
          </a:p>
          <a:p>
            <a:r>
              <a:rPr lang="en-US" sz="2400" dirty="0" smtClean="0"/>
              <a:t>Person </a:t>
            </a:r>
            <a:r>
              <a:rPr lang="en-US" sz="2400" dirty="0"/>
              <a:t>is not </a:t>
            </a:r>
            <a:r>
              <a:rPr lang="en-US" sz="2400" b="1" i="1" dirty="0"/>
              <a:t>required</a:t>
            </a:r>
            <a:r>
              <a:rPr lang="en-US" sz="2400" i="1" dirty="0"/>
              <a:t> </a:t>
            </a:r>
            <a:r>
              <a:rPr lang="en-US" sz="2400" dirty="0"/>
              <a:t>to seek individual employment, but cannot waive the </a:t>
            </a:r>
            <a:r>
              <a:rPr lang="en-US" sz="2400" i="1" dirty="0"/>
              <a:t>opportunity </a:t>
            </a:r>
            <a:r>
              <a:rPr lang="en-US" sz="2400" dirty="0"/>
              <a:t>to seek </a:t>
            </a:r>
            <a:r>
              <a:rPr lang="en-US" sz="2400" dirty="0" smtClean="0"/>
              <a:t>employment indefinitely.</a:t>
            </a:r>
            <a:endParaRPr lang="en-US" sz="2400" b="1" dirty="0"/>
          </a:p>
          <a:p>
            <a:pPr lvl="1"/>
            <a:r>
              <a:rPr lang="en-US" sz="2200" b="1" dirty="0" smtClean="0"/>
              <a:t>Should be at </a:t>
            </a:r>
            <a:r>
              <a:rPr lang="en-US" sz="2200" b="1" dirty="0"/>
              <a:t>least an annual discussion about individual employment </a:t>
            </a:r>
            <a:endParaRPr lang="en-US" sz="2200" b="1" dirty="0" smtClean="0"/>
          </a:p>
          <a:p>
            <a:pPr lvl="1"/>
            <a:r>
              <a:rPr lang="en-US" sz="2200" b="1" dirty="0" smtClean="0"/>
              <a:t>Goals should be included if the individual is interested in working at any point</a:t>
            </a:r>
          </a:p>
          <a:p>
            <a:pPr lvl="1"/>
            <a:r>
              <a:rPr lang="en-US" sz="2200" b="1" dirty="0" smtClean="0"/>
              <a:t>Group Employment should not be the final goal for everyone</a:t>
            </a:r>
          </a:p>
          <a:p>
            <a:pPr lvl="1"/>
            <a:r>
              <a:rPr lang="en-US" sz="2200" b="1" dirty="0" smtClean="0"/>
              <a:t>No sheltered workshop is allowed</a:t>
            </a:r>
          </a:p>
          <a:p>
            <a:pPr lvl="1"/>
            <a:r>
              <a:rPr lang="en-US" sz="2200" b="1" dirty="0" smtClean="0"/>
              <a:t>No subminimum wage</a:t>
            </a:r>
            <a:endParaRPr lang="en-US" sz="2200" b="1" dirty="0"/>
          </a:p>
          <a:p>
            <a:endParaRPr lang="en-US" dirty="0"/>
          </a:p>
        </p:txBody>
      </p:sp>
      <p:sp>
        <p:nvSpPr>
          <p:cNvPr id="6" name="Title 5"/>
          <p:cNvSpPr>
            <a:spLocks noGrp="1"/>
          </p:cNvSpPr>
          <p:nvPr>
            <p:ph type="title"/>
          </p:nvPr>
        </p:nvSpPr>
        <p:spPr/>
        <p:txBody>
          <a:bodyPr>
            <a:normAutofit fontScale="90000"/>
          </a:bodyPr>
          <a:lstStyle/>
          <a:p>
            <a:pPr algn="ctr"/>
            <a:r>
              <a:rPr lang="en-US" b="1" dirty="0"/>
              <a:t>HOME AND COMMUNITY BASED SETTING REQUIREMENTS</a:t>
            </a:r>
            <a:endParaRPr lang="en-US" dirty="0"/>
          </a:p>
        </p:txBody>
      </p:sp>
    </p:spTree>
    <p:extLst>
      <p:ext uri="{BB962C8B-B14F-4D97-AF65-F5344CB8AC3E}">
        <p14:creationId xmlns:p14="http://schemas.microsoft.com/office/powerpoint/2010/main" val="3051369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21</a:t>
            </a:fld>
            <a:endParaRPr lang="en-US"/>
          </a:p>
        </p:txBody>
      </p:sp>
      <p:sp>
        <p:nvSpPr>
          <p:cNvPr id="5" name="Content Placeholder 4"/>
          <p:cNvSpPr>
            <a:spLocks noGrp="1"/>
          </p:cNvSpPr>
          <p:nvPr>
            <p:ph sz="half" idx="2"/>
          </p:nvPr>
        </p:nvSpPr>
        <p:spPr>
          <a:xfrm>
            <a:off x="838200" y="1828801"/>
            <a:ext cx="10515600" cy="4073546"/>
          </a:xfrm>
        </p:spPr>
        <p:txBody>
          <a:bodyPr>
            <a:normAutofit/>
          </a:bodyPr>
          <a:lstStyle/>
          <a:p>
            <a:pPr>
              <a:buFont typeface="Wingdings" panose="05000000000000000000" pitchFamily="2" charset="2"/>
              <a:buChar char="Ø"/>
            </a:pPr>
            <a:r>
              <a:rPr lang="en-US" dirty="0" smtClean="0"/>
              <a:t>Utilizing the Person Centered Planning Process</a:t>
            </a:r>
          </a:p>
          <a:p>
            <a:pPr>
              <a:buFont typeface="Wingdings" panose="05000000000000000000" pitchFamily="2" charset="2"/>
              <a:buChar char="Ø"/>
            </a:pPr>
            <a:r>
              <a:rPr lang="en-US" dirty="0" smtClean="0"/>
              <a:t>Ensuring </a:t>
            </a:r>
            <a:r>
              <a:rPr lang="en-US" dirty="0"/>
              <a:t>an individual’s rights of privacy, dignity, respect, and freedom from coercion and restraint </a:t>
            </a:r>
          </a:p>
          <a:p>
            <a:pPr>
              <a:buFont typeface="Wingdings" panose="05000000000000000000" pitchFamily="2" charset="2"/>
              <a:buChar char="Ø"/>
            </a:pPr>
            <a:r>
              <a:rPr lang="en-US" dirty="0" smtClean="0"/>
              <a:t>Optimizing </a:t>
            </a:r>
            <a:r>
              <a:rPr lang="en-US" dirty="0"/>
              <a:t>individual initiative, autonomy, and independence in making life choices </a:t>
            </a:r>
          </a:p>
          <a:p>
            <a:pPr>
              <a:buFont typeface="Wingdings" panose="05000000000000000000" pitchFamily="2" charset="2"/>
              <a:buChar char="Ø"/>
            </a:pPr>
            <a:r>
              <a:rPr lang="en-US" dirty="0" smtClean="0"/>
              <a:t>Facilitating </a:t>
            </a:r>
            <a:r>
              <a:rPr lang="en-US" dirty="0"/>
              <a:t>individual choice regarding services and supports, and who provides </a:t>
            </a:r>
            <a:r>
              <a:rPr lang="en-US" dirty="0" smtClean="0"/>
              <a:t>them</a:t>
            </a:r>
          </a:p>
          <a:p>
            <a:pPr>
              <a:buFont typeface="Wingdings" panose="05000000000000000000" pitchFamily="2" charset="2"/>
              <a:buChar char="Ø"/>
            </a:pPr>
            <a:r>
              <a:rPr lang="en-US" dirty="0" smtClean="0"/>
              <a:t>Ensuring an individual has the opportunity to control </a:t>
            </a:r>
            <a:r>
              <a:rPr lang="en-US" dirty="0"/>
              <a:t>personal resources</a:t>
            </a:r>
            <a:r>
              <a:rPr lang="en-US" dirty="0" smtClean="0"/>
              <a:t> </a:t>
            </a:r>
            <a:endParaRPr lang="en-US" dirty="0"/>
          </a:p>
          <a:p>
            <a:endParaRPr lang="en-US" dirty="0"/>
          </a:p>
        </p:txBody>
      </p:sp>
      <p:sp>
        <p:nvSpPr>
          <p:cNvPr id="6" name="Title 5"/>
          <p:cNvSpPr>
            <a:spLocks noGrp="1"/>
          </p:cNvSpPr>
          <p:nvPr>
            <p:ph type="title"/>
          </p:nvPr>
        </p:nvSpPr>
        <p:spPr/>
        <p:txBody>
          <a:bodyPr>
            <a:normAutofit fontScale="90000"/>
          </a:bodyPr>
          <a:lstStyle/>
          <a:p>
            <a:pPr algn="ctr"/>
            <a:r>
              <a:rPr lang="en-US" b="1" dirty="0" smtClean="0"/>
              <a:t>REGULATORY REQUIREMENTS THAT MUST ALREADY BE IN COMPLIANCE</a:t>
            </a:r>
            <a:endParaRPr lang="en-US" b="1" dirty="0"/>
          </a:p>
        </p:txBody>
      </p:sp>
    </p:spTree>
    <p:extLst>
      <p:ext uri="{BB962C8B-B14F-4D97-AF65-F5344CB8AC3E}">
        <p14:creationId xmlns:p14="http://schemas.microsoft.com/office/powerpoint/2010/main" val="3050460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22</a:t>
            </a:fld>
            <a:endParaRPr lang="en-US"/>
          </a:p>
        </p:txBody>
      </p:sp>
      <p:sp>
        <p:nvSpPr>
          <p:cNvPr id="5" name="Content Placeholder 4"/>
          <p:cNvSpPr>
            <a:spLocks noGrp="1"/>
          </p:cNvSpPr>
          <p:nvPr>
            <p:ph sz="half" idx="2"/>
          </p:nvPr>
        </p:nvSpPr>
        <p:spPr>
          <a:xfrm>
            <a:off x="838200" y="1623527"/>
            <a:ext cx="10515600" cy="4627983"/>
          </a:xfrm>
        </p:spPr>
        <p:txBody>
          <a:bodyPr>
            <a:normAutofit fontScale="40000" lnSpcReduction="20000"/>
          </a:bodyPr>
          <a:lstStyle/>
          <a:p>
            <a:pPr marL="0" indent="0">
              <a:buNone/>
            </a:pPr>
            <a:r>
              <a:rPr lang="en-US" sz="4000" b="1" i="1" dirty="0" smtClean="0"/>
              <a:t>All </a:t>
            </a:r>
            <a:r>
              <a:rPr lang="en-US" sz="4000" b="1" i="1" dirty="0"/>
              <a:t>settings:</a:t>
            </a:r>
            <a:endParaRPr lang="en-US" sz="4000" dirty="0"/>
          </a:p>
          <a:p>
            <a:pPr lvl="0"/>
            <a:r>
              <a:rPr lang="en-US" sz="4000" dirty="0"/>
              <a:t>The setting is integrated in and supports full access of individuals receiving Medicaid HCBS to the greater community, including opportunities to</a:t>
            </a:r>
            <a:r>
              <a:rPr lang="en-US" sz="4000" b="1" dirty="0"/>
              <a:t> </a:t>
            </a:r>
            <a:r>
              <a:rPr lang="en-US" sz="4000" b="1" i="1" dirty="0"/>
              <a:t>seek employment and work in competitive integrated settings</a:t>
            </a:r>
            <a:r>
              <a:rPr lang="en-US" sz="4000" dirty="0"/>
              <a:t>, </a:t>
            </a:r>
            <a:r>
              <a:rPr lang="en-US" sz="4000" b="1" i="1" dirty="0"/>
              <a:t>engage in community life</a:t>
            </a:r>
            <a:r>
              <a:rPr lang="en-US" sz="4000" dirty="0"/>
              <a:t>, and </a:t>
            </a:r>
            <a:r>
              <a:rPr lang="en-US" sz="4000" b="1" i="1" dirty="0"/>
              <a:t>receive services in the community</a:t>
            </a:r>
            <a:r>
              <a:rPr lang="en-US" sz="4000" dirty="0"/>
              <a:t>, to the same degree of access as individuals not receiving Medicaid HCBS at 42 CFR §441.301(c)(4)(</a:t>
            </a:r>
            <a:r>
              <a:rPr lang="en-US" sz="4000" dirty="0" err="1"/>
              <a:t>i</a:t>
            </a:r>
            <a:r>
              <a:rPr lang="en-US" sz="4000" dirty="0"/>
              <a:t>) (entire criterion </a:t>
            </a:r>
            <a:r>
              <a:rPr lang="en-US" sz="4000" b="1" dirty="0"/>
              <a:t>except for “control personal resources</a:t>
            </a:r>
            <a:r>
              <a:rPr lang="en-US" sz="4000" dirty="0"/>
              <a:t>”), </a:t>
            </a:r>
          </a:p>
          <a:p>
            <a:pPr lvl="0"/>
            <a:r>
              <a:rPr lang="en-US" sz="4000" dirty="0"/>
              <a:t>The setting is </a:t>
            </a:r>
            <a:r>
              <a:rPr lang="en-US" sz="4000" b="1" i="1" dirty="0"/>
              <a:t>selected by the individual </a:t>
            </a:r>
            <a:r>
              <a:rPr lang="en-US" sz="4000" dirty="0"/>
              <a:t>from among setting options including </a:t>
            </a:r>
            <a:r>
              <a:rPr lang="en-US" sz="4000" b="1" i="1" dirty="0"/>
              <a:t>non-disability specific settings </a:t>
            </a:r>
            <a:r>
              <a:rPr lang="en-US" sz="4000" dirty="0"/>
              <a:t>and an option for a private unit in a residential setting. The setting options are identified and documented in the person-centered service plan and are based on the individual’s needs, preferences, and for residential settings, resources available for room and board at 42 CFR §441.301(c)(4)(ii), </a:t>
            </a:r>
          </a:p>
          <a:p>
            <a:pPr lvl="0"/>
            <a:r>
              <a:rPr lang="en-US" sz="4000" dirty="0"/>
              <a:t>Optimizes, but does not regiment, </a:t>
            </a:r>
            <a:r>
              <a:rPr lang="en-US" sz="4000" b="1" i="1" dirty="0"/>
              <a:t>individual initiative, autonomy, and independence in making life choices</a:t>
            </a:r>
            <a:r>
              <a:rPr lang="en-US" sz="4000" dirty="0"/>
              <a:t>, including but not limited to, daily activities, physical environment, and with whom to interact at 42 §CFR 441.301(c)(4)(iv), and</a:t>
            </a:r>
          </a:p>
          <a:p>
            <a:pPr lvl="0"/>
            <a:r>
              <a:rPr lang="en-US" sz="4000" dirty="0"/>
              <a:t>Facilitates </a:t>
            </a:r>
            <a:r>
              <a:rPr lang="en-US" sz="4000" b="1" i="1" dirty="0"/>
              <a:t>individual choice regarding services and supports, and who provides them </a:t>
            </a:r>
            <a:r>
              <a:rPr lang="en-US" sz="4000" dirty="0"/>
              <a:t>at 42 §CFR 441.301(c)(4)(v). </a:t>
            </a:r>
          </a:p>
          <a:p>
            <a:pPr marL="0" indent="0">
              <a:buNone/>
            </a:pPr>
            <a:r>
              <a:rPr lang="en-US" sz="4000" b="1" i="1" dirty="0"/>
              <a:t>Provider-owned or controlled residential settings:</a:t>
            </a:r>
            <a:endParaRPr lang="en-US" sz="4000" dirty="0"/>
          </a:p>
          <a:p>
            <a:pPr lvl="0"/>
            <a:r>
              <a:rPr lang="en-US" sz="4000" dirty="0"/>
              <a:t>Individuals sharing units have a choice of roommate in that setting at 42 CFR §441.301(c)(4)(vi)(B)(2), and</a:t>
            </a:r>
          </a:p>
          <a:p>
            <a:pPr lvl="0"/>
            <a:r>
              <a:rPr lang="en-US" sz="4000" dirty="0"/>
              <a:t>Individuals have the freedom and support to control their own schedules and activities at 42 CFR §441.301(c)(4)(vi)(C) (entire criterion except for “have access to food at any time”).</a:t>
            </a:r>
          </a:p>
          <a:p>
            <a:endParaRPr lang="en-US" dirty="0"/>
          </a:p>
        </p:txBody>
      </p:sp>
      <p:sp>
        <p:nvSpPr>
          <p:cNvPr id="6" name="Title 5"/>
          <p:cNvSpPr>
            <a:spLocks noGrp="1"/>
          </p:cNvSpPr>
          <p:nvPr>
            <p:ph type="title"/>
          </p:nvPr>
        </p:nvSpPr>
        <p:spPr>
          <a:xfrm>
            <a:off x="838200" y="730918"/>
            <a:ext cx="10515600" cy="780641"/>
          </a:xfrm>
        </p:spPr>
        <p:txBody>
          <a:bodyPr>
            <a:normAutofit fontScale="90000"/>
          </a:bodyPr>
          <a:lstStyle/>
          <a:p>
            <a:pPr algn="ctr"/>
            <a:r>
              <a:rPr lang="en-US" b="1" dirty="0" smtClean="0"/>
              <a:t>REGULATORY REQUIREMENTS SUBJECT TO THE CAP</a:t>
            </a:r>
            <a:endParaRPr lang="en-US" dirty="0"/>
          </a:p>
        </p:txBody>
      </p:sp>
    </p:spTree>
    <p:extLst>
      <p:ext uri="{BB962C8B-B14F-4D97-AF65-F5344CB8AC3E}">
        <p14:creationId xmlns:p14="http://schemas.microsoft.com/office/powerpoint/2010/main" val="10011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n-US"/>
          </a:p>
        </p:txBody>
      </p:sp>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23</a:t>
            </a:fld>
            <a:endParaRPr lang="en-US"/>
          </a:p>
        </p:txBody>
      </p:sp>
      <p:sp>
        <p:nvSpPr>
          <p:cNvPr id="7" name="Title 6"/>
          <p:cNvSpPr>
            <a:spLocks noGrp="1"/>
          </p:cNvSpPr>
          <p:nvPr>
            <p:ph type="title"/>
          </p:nvPr>
        </p:nvSpPr>
        <p:spPr>
          <a:xfrm>
            <a:off x="5467739" y="2755664"/>
            <a:ext cx="6223518" cy="1260999"/>
          </a:xfrm>
        </p:spPr>
        <p:txBody>
          <a:bodyPr/>
          <a:lstStyle/>
          <a:p>
            <a:pPr algn="r"/>
            <a:r>
              <a:rPr lang="en-US" dirty="0" smtClean="0"/>
              <a:t>CMS FEEDBACK FROM SITE VISITS</a:t>
            </a:r>
            <a:endParaRPr lang="en-US" dirty="0"/>
          </a:p>
        </p:txBody>
      </p:sp>
    </p:spTree>
    <p:extLst>
      <p:ext uri="{BB962C8B-B14F-4D97-AF65-F5344CB8AC3E}">
        <p14:creationId xmlns:p14="http://schemas.microsoft.com/office/powerpoint/2010/main" val="122102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414AF90-EAB2-2D46-8BB0-ED7F257AEEB3}" type="datetime1">
              <a:rPr lang="en-US" smtClean="0"/>
              <a:t>9/24/2023</a:t>
            </a:fld>
            <a:endParaRPr lang="en-US" dirty="0"/>
          </a:p>
        </p:txBody>
      </p:sp>
      <p:sp>
        <p:nvSpPr>
          <p:cNvPr id="4" name="Footer Placeholder 3"/>
          <p:cNvSpPr>
            <a:spLocks noGrp="1"/>
          </p:cNvSpPr>
          <p:nvPr>
            <p:ph type="ftr" sz="quarter" idx="11"/>
          </p:nvPr>
        </p:nvSpPr>
        <p:spPr/>
        <p:txBody>
          <a:bodyPr/>
          <a:lstStyle/>
          <a:p>
            <a:pPr algn="ctr"/>
            <a:r>
              <a:rPr lang="en-US" smtClean="0"/>
              <a:t>Presentation Name - Edit in Header Footer</a:t>
            </a:r>
            <a:endParaRPr lang="en-US" dirty="0"/>
          </a:p>
        </p:txBody>
      </p:sp>
      <p:sp>
        <p:nvSpPr>
          <p:cNvPr id="5" name="Slide Number Placeholder 4"/>
          <p:cNvSpPr>
            <a:spLocks noGrp="1"/>
          </p:cNvSpPr>
          <p:nvPr>
            <p:ph type="sldNum" sz="quarter" idx="12"/>
          </p:nvPr>
        </p:nvSpPr>
        <p:spPr/>
        <p:txBody>
          <a:bodyPr/>
          <a:lstStyle/>
          <a:p>
            <a:fld id="{4235A44F-0B46-0144-9406-BEEFAFBECA74}" type="slidenum">
              <a:rPr lang="en-US" smtClean="0"/>
              <a:pPr/>
              <a:t>24</a:t>
            </a:fld>
            <a:endParaRPr lang="en-US" dirty="0"/>
          </a:p>
        </p:txBody>
      </p:sp>
      <p:sp>
        <p:nvSpPr>
          <p:cNvPr id="8" name="Content Placeholder 7"/>
          <p:cNvSpPr>
            <a:spLocks noGrp="1"/>
          </p:cNvSpPr>
          <p:nvPr>
            <p:ph sz="half" idx="2"/>
          </p:nvPr>
        </p:nvSpPr>
        <p:spPr/>
        <p:txBody>
          <a:bodyPr/>
          <a:lstStyle/>
          <a:p>
            <a:r>
              <a:rPr lang="en-US" dirty="0"/>
              <a:t>In calendar years 2022-2023, approximately 14 states have received, or will receive, a site visit from CMS</a:t>
            </a:r>
            <a:r>
              <a:rPr lang="en-US" dirty="0" smtClean="0"/>
              <a:t>.</a:t>
            </a:r>
          </a:p>
          <a:p>
            <a:r>
              <a:rPr lang="en-US" dirty="0"/>
              <a:t>CMS selected states based on presumptively institutional settings that </a:t>
            </a:r>
            <a:r>
              <a:rPr lang="en-US" dirty="0" smtClean="0"/>
              <a:t>were submitted </a:t>
            </a:r>
            <a:r>
              <a:rPr lang="en-US" dirty="0"/>
              <a:t>or settings in the state that were identified by federal partners or stakeholders</a:t>
            </a:r>
            <a:r>
              <a:rPr lang="en-US" dirty="0" smtClean="0"/>
              <a:t>.</a:t>
            </a:r>
          </a:p>
        </p:txBody>
      </p:sp>
      <p:sp>
        <p:nvSpPr>
          <p:cNvPr id="7" name="Title 6"/>
          <p:cNvSpPr>
            <a:spLocks noGrp="1"/>
          </p:cNvSpPr>
          <p:nvPr>
            <p:ph type="title"/>
          </p:nvPr>
        </p:nvSpPr>
        <p:spPr/>
        <p:txBody>
          <a:bodyPr>
            <a:normAutofit/>
          </a:bodyPr>
          <a:lstStyle/>
          <a:p>
            <a:pPr algn="ctr"/>
            <a:r>
              <a:rPr lang="en-US" b="1" dirty="0" smtClean="0"/>
              <a:t>INSIGHTS FROM CMS’ SITE VISITS</a:t>
            </a:r>
            <a:endParaRPr lang="en-US" dirty="0"/>
          </a:p>
        </p:txBody>
      </p:sp>
    </p:spTree>
    <p:extLst>
      <p:ext uri="{BB962C8B-B14F-4D97-AF65-F5344CB8AC3E}">
        <p14:creationId xmlns:p14="http://schemas.microsoft.com/office/powerpoint/2010/main" val="2406724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25</a:t>
            </a:fld>
            <a:endParaRPr lang="en-US"/>
          </a:p>
        </p:txBody>
      </p:sp>
      <p:sp>
        <p:nvSpPr>
          <p:cNvPr id="5" name="Content Placeholder 4"/>
          <p:cNvSpPr>
            <a:spLocks noGrp="1"/>
          </p:cNvSpPr>
          <p:nvPr>
            <p:ph sz="half" idx="2"/>
          </p:nvPr>
        </p:nvSpPr>
        <p:spPr/>
        <p:txBody>
          <a:bodyPr/>
          <a:lstStyle/>
          <a:p>
            <a:r>
              <a:rPr lang="en-US" dirty="0" smtClean="0"/>
              <a:t>The CMS Review Team </a:t>
            </a:r>
            <a:r>
              <a:rPr lang="en-US" dirty="0"/>
              <a:t>typically receives a tour of the setting, reviews </a:t>
            </a:r>
            <a:r>
              <a:rPr lang="en-US" dirty="0" smtClean="0"/>
              <a:t>POCs and </a:t>
            </a:r>
            <a:r>
              <a:rPr lang="en-US" dirty="0"/>
              <a:t>other documents on site, and speaks with HCBS </a:t>
            </a:r>
            <a:r>
              <a:rPr lang="en-US" dirty="0" smtClean="0"/>
              <a:t>participants </a:t>
            </a:r>
            <a:r>
              <a:rPr lang="en-US" dirty="0"/>
              <a:t>and direct support professionals (DSPs). </a:t>
            </a:r>
            <a:endParaRPr lang="en-US" dirty="0" smtClean="0"/>
          </a:p>
          <a:p>
            <a:r>
              <a:rPr lang="en-US" dirty="0" smtClean="0"/>
              <a:t>Following </a:t>
            </a:r>
            <a:r>
              <a:rPr lang="en-US" dirty="0"/>
              <a:t>the visit, CMS provides the state with a debrief call and </a:t>
            </a:r>
            <a:r>
              <a:rPr lang="en-US" dirty="0" smtClean="0"/>
              <a:t>follows up with a written site </a:t>
            </a:r>
            <a:r>
              <a:rPr lang="en-US" dirty="0"/>
              <a:t>visit report that contains the findings and potential remediation strategies. The report also acknowledges promising practices. </a:t>
            </a:r>
          </a:p>
        </p:txBody>
      </p:sp>
      <p:sp>
        <p:nvSpPr>
          <p:cNvPr id="6" name="Title 5"/>
          <p:cNvSpPr>
            <a:spLocks noGrp="1"/>
          </p:cNvSpPr>
          <p:nvPr>
            <p:ph type="title"/>
          </p:nvPr>
        </p:nvSpPr>
        <p:spPr/>
        <p:txBody>
          <a:bodyPr/>
          <a:lstStyle/>
          <a:p>
            <a:pPr algn="ctr"/>
            <a:r>
              <a:rPr lang="en-US" b="1" dirty="0" smtClean="0"/>
              <a:t>CMS ONSITE VISITS</a:t>
            </a:r>
            <a:endParaRPr lang="en-US" b="1" dirty="0"/>
          </a:p>
        </p:txBody>
      </p:sp>
    </p:spTree>
    <p:extLst>
      <p:ext uri="{BB962C8B-B14F-4D97-AF65-F5344CB8AC3E}">
        <p14:creationId xmlns:p14="http://schemas.microsoft.com/office/powerpoint/2010/main" val="2669076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26</a:t>
            </a:fld>
            <a:endParaRPr lang="en-US"/>
          </a:p>
        </p:txBody>
      </p:sp>
      <p:sp>
        <p:nvSpPr>
          <p:cNvPr id="5" name="Content Placeholder 4"/>
          <p:cNvSpPr>
            <a:spLocks noGrp="1"/>
          </p:cNvSpPr>
          <p:nvPr>
            <p:ph sz="half" idx="2"/>
          </p:nvPr>
        </p:nvSpPr>
        <p:spPr/>
        <p:txBody>
          <a:bodyPr>
            <a:normAutofit fontScale="85000" lnSpcReduction="20000"/>
          </a:bodyPr>
          <a:lstStyle/>
          <a:p>
            <a:pPr marL="0" indent="0">
              <a:buNone/>
            </a:pPr>
            <a:r>
              <a:rPr lang="en-US" dirty="0" smtClean="0"/>
              <a:t>CMS findings: </a:t>
            </a:r>
            <a:endParaRPr lang="en-US" dirty="0"/>
          </a:p>
          <a:p>
            <a:pPr lvl="1"/>
            <a:r>
              <a:rPr lang="en-US" dirty="0" smtClean="0"/>
              <a:t>Settings </a:t>
            </a:r>
            <a:r>
              <a:rPr lang="en-US" dirty="0"/>
              <a:t>do not typically have the current </a:t>
            </a:r>
            <a:r>
              <a:rPr lang="en-US" dirty="0" smtClean="0"/>
              <a:t>POC </a:t>
            </a:r>
            <a:r>
              <a:rPr lang="en-US" dirty="0"/>
              <a:t>for all Medicaid HCBS beneficiaries who are served at the setting</a:t>
            </a:r>
            <a:r>
              <a:rPr lang="en-US" dirty="0" smtClean="0"/>
              <a:t>;</a:t>
            </a:r>
          </a:p>
          <a:p>
            <a:pPr lvl="1"/>
            <a:r>
              <a:rPr lang="en-US" dirty="0" smtClean="0"/>
              <a:t>Individuals </a:t>
            </a:r>
            <a:r>
              <a:rPr lang="en-US" dirty="0"/>
              <a:t>do not appear to have participated in the plan development and/or have not signed the plan; and </a:t>
            </a:r>
          </a:p>
          <a:p>
            <a:pPr lvl="1"/>
            <a:r>
              <a:rPr lang="en-US" dirty="0" smtClean="0"/>
              <a:t>Individuals </a:t>
            </a:r>
            <a:r>
              <a:rPr lang="en-US" dirty="0"/>
              <a:t>are functioning under provider-specific plans of care, or in some cases there are plans only known to the </a:t>
            </a:r>
            <a:r>
              <a:rPr lang="en-US" dirty="0" smtClean="0"/>
              <a:t>support coordinator and </a:t>
            </a:r>
            <a:r>
              <a:rPr lang="en-US" dirty="0"/>
              <a:t>the individual. </a:t>
            </a:r>
            <a:endParaRPr lang="en-US" dirty="0" smtClean="0"/>
          </a:p>
          <a:p>
            <a:pPr lvl="1"/>
            <a:r>
              <a:rPr lang="en-US" b="1" dirty="0" smtClean="0"/>
              <a:t>POC </a:t>
            </a:r>
            <a:r>
              <a:rPr lang="en-US" b="1" dirty="0"/>
              <a:t>often did not record what was important to people, their preferences or their goals. </a:t>
            </a:r>
            <a:endParaRPr lang="en-US" b="1" dirty="0" smtClean="0"/>
          </a:p>
          <a:p>
            <a:pPr lvl="1"/>
            <a:r>
              <a:rPr lang="en-US" dirty="0" smtClean="0"/>
              <a:t>There </a:t>
            </a:r>
            <a:r>
              <a:rPr lang="en-US" dirty="0"/>
              <a:t>was often </a:t>
            </a:r>
            <a:r>
              <a:rPr lang="en-US" b="1" dirty="0"/>
              <a:t>no indication in the plans that choice had been offered</a:t>
            </a:r>
            <a:r>
              <a:rPr lang="en-US" dirty="0"/>
              <a:t>, whether it was choice of setting, living location, employment or community integration or how the person managed their personal resources. </a:t>
            </a:r>
            <a:endParaRPr lang="en-US" dirty="0" smtClean="0"/>
          </a:p>
          <a:p>
            <a:pPr lvl="1"/>
            <a:r>
              <a:rPr lang="en-US" b="1" dirty="0" smtClean="0"/>
              <a:t>Restrictions </a:t>
            </a:r>
            <a:r>
              <a:rPr lang="en-US" b="1" dirty="0"/>
              <a:t>were observed that were not supported </a:t>
            </a:r>
            <a:r>
              <a:rPr lang="en-US" dirty="0"/>
              <a:t>by a specific assessed need for the individual or justified in the individual’s person-centered plan and, therefore, are not permissible under the regulations as an individual modification to the regulatory criteria. </a:t>
            </a:r>
          </a:p>
        </p:txBody>
      </p:sp>
      <p:sp>
        <p:nvSpPr>
          <p:cNvPr id="6" name="Title 5"/>
          <p:cNvSpPr>
            <a:spLocks noGrp="1"/>
          </p:cNvSpPr>
          <p:nvPr>
            <p:ph type="title"/>
          </p:nvPr>
        </p:nvSpPr>
        <p:spPr/>
        <p:txBody>
          <a:bodyPr>
            <a:normAutofit fontScale="90000"/>
          </a:bodyPr>
          <a:lstStyle/>
          <a:p>
            <a:pPr algn="ctr"/>
            <a:r>
              <a:rPr lang="en-US" b="1" dirty="0" smtClean="0"/>
              <a:t>CMS REPORTED TRENDS REGARDING PERSON CENTERED PLANS</a:t>
            </a:r>
            <a:endParaRPr lang="en-US" b="1" dirty="0"/>
          </a:p>
        </p:txBody>
      </p:sp>
    </p:spTree>
    <p:extLst>
      <p:ext uri="{BB962C8B-B14F-4D97-AF65-F5344CB8AC3E}">
        <p14:creationId xmlns:p14="http://schemas.microsoft.com/office/powerpoint/2010/main" val="477724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27</a:t>
            </a:fld>
            <a:endParaRPr lang="en-US"/>
          </a:p>
        </p:txBody>
      </p:sp>
      <p:sp>
        <p:nvSpPr>
          <p:cNvPr id="5" name="Content Placeholder 4"/>
          <p:cNvSpPr>
            <a:spLocks noGrp="1"/>
          </p:cNvSpPr>
          <p:nvPr>
            <p:ph sz="half" idx="2"/>
          </p:nvPr>
        </p:nvSpPr>
        <p:spPr/>
        <p:txBody>
          <a:bodyPr/>
          <a:lstStyle/>
          <a:p>
            <a:pPr marL="0" indent="0">
              <a:buNone/>
            </a:pPr>
            <a:r>
              <a:rPr lang="en-US" dirty="0" smtClean="0"/>
              <a:t>CMS Findings: </a:t>
            </a:r>
          </a:p>
          <a:p>
            <a:r>
              <a:rPr lang="en-US" dirty="0" smtClean="0"/>
              <a:t>Staff </a:t>
            </a:r>
            <a:r>
              <a:rPr lang="en-US" dirty="0"/>
              <a:t>and administration were not aware of the HCBS settings requirements; and </a:t>
            </a:r>
            <a:endParaRPr lang="en-US" dirty="0" smtClean="0"/>
          </a:p>
          <a:p>
            <a:r>
              <a:rPr lang="en-US" dirty="0" smtClean="0"/>
              <a:t>When </a:t>
            </a:r>
            <a:r>
              <a:rPr lang="en-US" dirty="0"/>
              <a:t>asked to describe the difference between institutional settings</a:t>
            </a:r>
            <a:r>
              <a:rPr lang="en-US" dirty="0" smtClean="0"/>
              <a:t>, </a:t>
            </a:r>
            <a:r>
              <a:rPr lang="en-US" dirty="0"/>
              <a:t>and HCBS settings, </a:t>
            </a:r>
            <a:r>
              <a:rPr lang="en-US" dirty="0" smtClean="0"/>
              <a:t>and </a:t>
            </a:r>
            <a:r>
              <a:rPr lang="en-US" dirty="0"/>
              <a:t>whether there was specific training for HCBS, staff frequently provided responses about the level of support that people need rather than responses related to community integration.</a:t>
            </a:r>
          </a:p>
        </p:txBody>
      </p:sp>
      <p:sp>
        <p:nvSpPr>
          <p:cNvPr id="6" name="Title 5"/>
          <p:cNvSpPr>
            <a:spLocks noGrp="1"/>
          </p:cNvSpPr>
          <p:nvPr>
            <p:ph type="title"/>
          </p:nvPr>
        </p:nvSpPr>
        <p:spPr/>
        <p:txBody>
          <a:bodyPr>
            <a:normAutofit fontScale="90000"/>
          </a:bodyPr>
          <a:lstStyle/>
          <a:p>
            <a:pPr algn="ctr"/>
            <a:r>
              <a:rPr lang="en-US" b="1" dirty="0" smtClean="0"/>
              <a:t>CMS </a:t>
            </a:r>
            <a:r>
              <a:rPr lang="en-US" b="1" dirty="0"/>
              <a:t>REPORTED </a:t>
            </a:r>
            <a:r>
              <a:rPr lang="en-US" b="1" dirty="0" smtClean="0"/>
              <a:t>TRENDS ON PROVIDER STAFF TRAINING ON HCBS </a:t>
            </a:r>
            <a:endParaRPr lang="en-US" b="1" dirty="0"/>
          </a:p>
        </p:txBody>
      </p:sp>
    </p:spTree>
    <p:extLst>
      <p:ext uri="{BB962C8B-B14F-4D97-AF65-F5344CB8AC3E}">
        <p14:creationId xmlns:p14="http://schemas.microsoft.com/office/powerpoint/2010/main" val="1631445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28</a:t>
            </a:fld>
            <a:endParaRPr lang="en-US"/>
          </a:p>
        </p:txBody>
      </p:sp>
      <p:sp>
        <p:nvSpPr>
          <p:cNvPr id="5" name="Content Placeholder 4"/>
          <p:cNvSpPr>
            <a:spLocks noGrp="1"/>
          </p:cNvSpPr>
          <p:nvPr>
            <p:ph sz="half" idx="2"/>
          </p:nvPr>
        </p:nvSpPr>
        <p:spPr/>
        <p:txBody>
          <a:bodyPr>
            <a:normAutofit lnSpcReduction="10000"/>
          </a:bodyPr>
          <a:lstStyle/>
          <a:p>
            <a:pPr marL="0" indent="0">
              <a:buNone/>
            </a:pPr>
            <a:r>
              <a:rPr lang="en-US" dirty="0"/>
              <a:t>CMS </a:t>
            </a:r>
            <a:r>
              <a:rPr lang="en-US" dirty="0" smtClean="0"/>
              <a:t>Findings: </a:t>
            </a:r>
            <a:endParaRPr lang="en-US" dirty="0"/>
          </a:p>
          <a:p>
            <a:r>
              <a:rPr lang="en-US" dirty="0" smtClean="0"/>
              <a:t>Restricted </a:t>
            </a:r>
            <a:r>
              <a:rPr lang="en-US" dirty="0"/>
              <a:t>access to </a:t>
            </a:r>
            <a:r>
              <a:rPr lang="en-US" dirty="0" smtClean="0"/>
              <a:t>buildings </a:t>
            </a:r>
            <a:r>
              <a:rPr lang="en-US" dirty="0"/>
              <a:t>due to PHE protocols so that all visitors enter through a single entrance and can be screened prior to entry. </a:t>
            </a:r>
            <a:endParaRPr lang="en-US" dirty="0" smtClean="0"/>
          </a:p>
          <a:p>
            <a:r>
              <a:rPr lang="en-US" dirty="0" smtClean="0"/>
              <a:t>These </a:t>
            </a:r>
            <a:r>
              <a:rPr lang="en-US" dirty="0"/>
              <a:t>single points of entry/exit for HCBS settings that are connected to institutional settings are typically located at the entrance to the institutional setting. </a:t>
            </a:r>
            <a:endParaRPr lang="en-US" dirty="0" smtClean="0"/>
          </a:p>
          <a:p>
            <a:pPr marL="0" indent="0">
              <a:buNone/>
            </a:pPr>
            <a:r>
              <a:rPr lang="en-US" sz="2400" b="1" i="1" dirty="0" smtClean="0"/>
              <a:t>(Settings </a:t>
            </a:r>
            <a:r>
              <a:rPr lang="en-US" sz="2400" b="1" i="1" dirty="0"/>
              <a:t>should have a plan to reopen the separate entrances once the PHE protocols are lifted and states should have a plan to verify that this is done</a:t>
            </a:r>
            <a:r>
              <a:rPr lang="en-US" sz="2400" b="1" i="1" dirty="0" smtClean="0"/>
              <a:t>.)</a:t>
            </a:r>
            <a:r>
              <a:rPr lang="en-US" b="1" i="1" dirty="0" smtClean="0"/>
              <a:t> </a:t>
            </a:r>
          </a:p>
          <a:p>
            <a:pPr marL="0" indent="0">
              <a:buNone/>
            </a:pPr>
            <a:r>
              <a:rPr lang="en-US" b="1" i="1" dirty="0" smtClean="0"/>
              <a:t>PHE ended 5/11/2023</a:t>
            </a:r>
            <a:endParaRPr lang="en-US" b="1" i="1" dirty="0"/>
          </a:p>
        </p:txBody>
      </p:sp>
      <p:sp>
        <p:nvSpPr>
          <p:cNvPr id="6" name="Title 5"/>
          <p:cNvSpPr>
            <a:spLocks noGrp="1"/>
          </p:cNvSpPr>
          <p:nvPr>
            <p:ph type="title"/>
          </p:nvPr>
        </p:nvSpPr>
        <p:spPr>
          <a:xfrm>
            <a:off x="418323" y="730918"/>
            <a:ext cx="10515600" cy="1097882"/>
          </a:xfrm>
        </p:spPr>
        <p:txBody>
          <a:bodyPr>
            <a:normAutofit fontScale="90000"/>
          </a:bodyPr>
          <a:lstStyle/>
          <a:p>
            <a:pPr algn="ctr"/>
            <a:r>
              <a:rPr lang="en-US" b="1" dirty="0"/>
              <a:t>CMS REPORTED </a:t>
            </a:r>
            <a:r>
              <a:rPr lang="en-US" b="1" dirty="0" smtClean="0"/>
              <a:t>TRENDS ON COMMUNITY INTEGRATION: LIMITED ACCESS TO SETTINGS</a:t>
            </a:r>
            <a:endParaRPr lang="en-US" b="1" dirty="0"/>
          </a:p>
        </p:txBody>
      </p:sp>
    </p:spTree>
    <p:extLst>
      <p:ext uri="{BB962C8B-B14F-4D97-AF65-F5344CB8AC3E}">
        <p14:creationId xmlns:p14="http://schemas.microsoft.com/office/powerpoint/2010/main" val="998188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29</a:t>
            </a:fld>
            <a:endParaRPr lang="en-US"/>
          </a:p>
        </p:txBody>
      </p:sp>
      <p:sp>
        <p:nvSpPr>
          <p:cNvPr id="5" name="Content Placeholder 4"/>
          <p:cNvSpPr>
            <a:spLocks noGrp="1"/>
          </p:cNvSpPr>
          <p:nvPr>
            <p:ph sz="half" idx="2"/>
          </p:nvPr>
        </p:nvSpPr>
        <p:spPr>
          <a:xfrm>
            <a:off x="838200" y="1800809"/>
            <a:ext cx="10515600" cy="4101538"/>
          </a:xfrm>
        </p:spPr>
        <p:txBody>
          <a:bodyPr>
            <a:normAutofit fontScale="62500" lnSpcReduction="20000"/>
          </a:bodyPr>
          <a:lstStyle/>
          <a:p>
            <a:pPr marL="0" indent="0">
              <a:buNone/>
            </a:pPr>
            <a:r>
              <a:rPr lang="en-US" dirty="0" smtClean="0"/>
              <a:t>CMS Findings:</a:t>
            </a:r>
          </a:p>
          <a:p>
            <a:pPr marL="0" indent="0">
              <a:buNone/>
            </a:pPr>
            <a:r>
              <a:rPr lang="en-US" dirty="0" smtClean="0"/>
              <a:t>Providers </a:t>
            </a:r>
            <a:r>
              <a:rPr lang="en-US" dirty="0"/>
              <a:t>will reference </a:t>
            </a:r>
            <a:r>
              <a:rPr lang="en-US" dirty="0" smtClean="0"/>
              <a:t>‘</a:t>
            </a:r>
            <a:r>
              <a:rPr lang="en-US" b="1" dirty="0" smtClean="0"/>
              <a:t>group activities’ </a:t>
            </a:r>
            <a:r>
              <a:rPr lang="en-US" dirty="0"/>
              <a:t>that take place off-site as “community” activities even when individuals are </a:t>
            </a:r>
            <a:r>
              <a:rPr lang="en-US" b="1" dirty="0"/>
              <a:t>not</a:t>
            </a:r>
            <a:r>
              <a:rPr lang="en-US" dirty="0"/>
              <a:t> integrated with the broader community. </a:t>
            </a:r>
            <a:endParaRPr lang="en-US" dirty="0" smtClean="0"/>
          </a:p>
          <a:p>
            <a:r>
              <a:rPr lang="en-US" b="1" dirty="0" smtClean="0"/>
              <a:t>Employment</a:t>
            </a:r>
            <a:r>
              <a:rPr lang="en-US" b="1" dirty="0"/>
              <a:t>: </a:t>
            </a:r>
            <a:endParaRPr lang="en-US" b="1" dirty="0" smtClean="0"/>
          </a:p>
          <a:p>
            <a:pPr lvl="1"/>
            <a:r>
              <a:rPr lang="en-US" dirty="0"/>
              <a:t>Some </a:t>
            </a:r>
            <a:r>
              <a:rPr lang="en-US" dirty="0" smtClean="0"/>
              <a:t>settings, </a:t>
            </a:r>
            <a:r>
              <a:rPr lang="en-US" dirty="0"/>
              <a:t>staff or individuals have described being “on the job” or “at work” when they are actually referring to attendance at </a:t>
            </a:r>
            <a:r>
              <a:rPr lang="en-US" dirty="0" smtClean="0"/>
              <a:t>day programs.</a:t>
            </a:r>
            <a:endParaRPr lang="en-US" dirty="0"/>
          </a:p>
          <a:p>
            <a:pPr lvl="1"/>
            <a:r>
              <a:rPr lang="en-US" dirty="0"/>
              <a:t>Some participants expressed the desire to work, but there was nothing related to employment services in their </a:t>
            </a:r>
            <a:r>
              <a:rPr lang="en-US" dirty="0" smtClean="0"/>
              <a:t>POC. </a:t>
            </a:r>
            <a:endParaRPr lang="en-US" dirty="0"/>
          </a:p>
          <a:p>
            <a:r>
              <a:rPr lang="en-US" b="1" dirty="0" smtClean="0"/>
              <a:t>Community </a:t>
            </a:r>
            <a:r>
              <a:rPr lang="en-US" b="1" dirty="0"/>
              <a:t>Activities</a:t>
            </a:r>
            <a:r>
              <a:rPr lang="en-US" dirty="0"/>
              <a:t>: </a:t>
            </a:r>
          </a:p>
          <a:p>
            <a:pPr lvl="1"/>
            <a:r>
              <a:rPr lang="en-US" dirty="0"/>
              <a:t>Some settings defined full community integration as activities that occur on the provider’s campus, and attendance at a campus/provider function (dance, party, holiday event, etc.) that is only for individuals with disabilities who reside or attend the provider agency’s programs.</a:t>
            </a:r>
          </a:p>
          <a:p>
            <a:pPr lvl="1"/>
            <a:r>
              <a:rPr lang="en-US" dirty="0"/>
              <a:t>Community engagement was often described as group trips and activities rather than individualized opportunities for meaningful engagement in community life, or activities that are only inclusive of people with disabilities</a:t>
            </a:r>
            <a:r>
              <a:rPr lang="en-US" dirty="0" smtClean="0"/>
              <a:t>.</a:t>
            </a:r>
          </a:p>
          <a:p>
            <a:pPr lvl="1"/>
            <a:r>
              <a:rPr lang="en-US" b="1" dirty="0" smtClean="0"/>
              <a:t>Community activities that are ‘in the community’ but still only people with disabilities are included</a:t>
            </a:r>
          </a:p>
          <a:p>
            <a:r>
              <a:rPr lang="en-US" b="1" dirty="0" smtClean="0"/>
              <a:t>Reverse integration </a:t>
            </a:r>
            <a:r>
              <a:rPr lang="en-US" dirty="0" smtClean="0"/>
              <a:t>is </a:t>
            </a:r>
            <a:r>
              <a:rPr lang="en-US" b="1" dirty="0" smtClean="0"/>
              <a:t>not</a:t>
            </a:r>
            <a:r>
              <a:rPr lang="en-US" dirty="0" smtClean="0"/>
              <a:t> the same as community integration.</a:t>
            </a:r>
          </a:p>
          <a:p>
            <a:pPr lvl="1"/>
            <a:r>
              <a:rPr lang="en-US" dirty="0" smtClean="0"/>
              <a:t>Having the community ‘come in’ to the building is okay but is NOT Community Integration- it might be considered part and help to facilitate community integration but by itself does </a:t>
            </a:r>
            <a:r>
              <a:rPr lang="en-US" b="1" dirty="0" smtClean="0"/>
              <a:t>not</a:t>
            </a:r>
            <a:r>
              <a:rPr lang="en-US" dirty="0" smtClean="0"/>
              <a:t> meet the definition of community integration.</a:t>
            </a:r>
            <a:endParaRPr lang="en-US" dirty="0"/>
          </a:p>
        </p:txBody>
      </p:sp>
      <p:sp>
        <p:nvSpPr>
          <p:cNvPr id="6" name="Title 5"/>
          <p:cNvSpPr>
            <a:spLocks noGrp="1"/>
          </p:cNvSpPr>
          <p:nvPr>
            <p:ph type="title"/>
          </p:nvPr>
        </p:nvSpPr>
        <p:spPr>
          <a:xfrm>
            <a:off x="838200" y="730918"/>
            <a:ext cx="10515600" cy="995245"/>
          </a:xfrm>
        </p:spPr>
        <p:txBody>
          <a:bodyPr>
            <a:normAutofit fontScale="90000"/>
          </a:bodyPr>
          <a:lstStyle/>
          <a:p>
            <a:pPr algn="ctr"/>
            <a:r>
              <a:rPr lang="en-US" b="1" dirty="0"/>
              <a:t>CMS REPORTED </a:t>
            </a:r>
            <a:r>
              <a:rPr lang="en-US" b="1" dirty="0" smtClean="0"/>
              <a:t>TRENDS ON COMMUNITY INTEGRATION: EMPLOYMENT AND ACTIVITIES</a:t>
            </a:r>
            <a:endParaRPr lang="en-US" b="1" dirty="0"/>
          </a:p>
        </p:txBody>
      </p:sp>
    </p:spTree>
    <p:extLst>
      <p:ext uri="{BB962C8B-B14F-4D97-AF65-F5344CB8AC3E}">
        <p14:creationId xmlns:p14="http://schemas.microsoft.com/office/powerpoint/2010/main" val="700789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endParaRPr lang="en-US"/>
          </a:p>
        </p:txBody>
      </p:sp>
      <p:sp>
        <p:nvSpPr>
          <p:cNvPr id="2" name="Date Placeholder 1"/>
          <p:cNvSpPr>
            <a:spLocks noGrp="1"/>
          </p:cNvSpPr>
          <p:nvPr>
            <p:ph type="dt" sz="half" idx="10"/>
          </p:nvPr>
        </p:nvSpPr>
        <p:spPr/>
        <p:txBody>
          <a:bodyPr/>
          <a:lstStyle/>
          <a:p>
            <a:r>
              <a:rPr lang="en-US" dirty="0" smtClean="0"/>
              <a:t>5/31/2023</a:t>
            </a:r>
            <a:endParaRPr lang="en-US" dirty="0"/>
          </a:p>
        </p:txBody>
      </p:sp>
      <p:sp>
        <p:nvSpPr>
          <p:cNvPr id="3" name="Footer Placeholder 2"/>
          <p:cNvSpPr>
            <a:spLocks noGrp="1"/>
          </p:cNvSpPr>
          <p:nvPr>
            <p:ph type="ftr" sz="quarter" idx="11"/>
          </p:nvPr>
        </p:nvSpPr>
        <p:spPr/>
        <p:txBody>
          <a:bodyPr/>
          <a:lstStyle/>
          <a:p>
            <a:pPr algn="ctr"/>
            <a:r>
              <a:rPr lang="en-US" dirty="0" smtClean="0"/>
              <a:t>HCBS SETTINGS RULE CAP UPDATE</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3</a:t>
            </a:fld>
            <a:endParaRPr lang="en-US"/>
          </a:p>
        </p:txBody>
      </p:sp>
      <p:sp>
        <p:nvSpPr>
          <p:cNvPr id="9" name="Title 8"/>
          <p:cNvSpPr>
            <a:spLocks noGrp="1"/>
          </p:cNvSpPr>
          <p:nvPr>
            <p:ph type="title"/>
          </p:nvPr>
        </p:nvSpPr>
        <p:spPr>
          <a:xfrm>
            <a:off x="1319752" y="2780523"/>
            <a:ext cx="10380835" cy="1194318"/>
          </a:xfrm>
        </p:spPr>
        <p:txBody>
          <a:bodyPr>
            <a:normAutofit/>
          </a:bodyPr>
          <a:lstStyle/>
          <a:p>
            <a:pPr algn="r"/>
            <a:r>
              <a:rPr lang="en-US" dirty="0"/>
              <a:t>HCBS SETTINGS RULE OVERVIEW</a:t>
            </a:r>
            <a:br>
              <a:rPr lang="en-US" dirty="0"/>
            </a:br>
            <a:endParaRPr lang="en-US" dirty="0"/>
          </a:p>
        </p:txBody>
      </p:sp>
    </p:spTree>
    <p:extLst>
      <p:ext uri="{BB962C8B-B14F-4D97-AF65-F5344CB8AC3E}">
        <p14:creationId xmlns:p14="http://schemas.microsoft.com/office/powerpoint/2010/main" val="4367546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30</a:t>
            </a:fld>
            <a:endParaRPr lang="en-US"/>
          </a:p>
        </p:txBody>
      </p:sp>
      <p:sp>
        <p:nvSpPr>
          <p:cNvPr id="5" name="Content Placeholder 4"/>
          <p:cNvSpPr>
            <a:spLocks noGrp="1"/>
          </p:cNvSpPr>
          <p:nvPr>
            <p:ph sz="half" idx="2"/>
          </p:nvPr>
        </p:nvSpPr>
        <p:spPr/>
        <p:txBody>
          <a:bodyPr/>
          <a:lstStyle/>
          <a:p>
            <a:pPr marL="0" indent="0">
              <a:buNone/>
            </a:pPr>
            <a:r>
              <a:rPr lang="en-US" b="1" i="1" dirty="0"/>
              <a:t>The unit or dwelling is a specific physical place that can be owned, rented, or occupied under a legally enforceable agreement by the individual receiving services, and the individual has, at a minimum, the same responsibilities and protections from eviction that tenants have under the landlord/tenant law of the State, county, city, or other designated entity.</a:t>
            </a:r>
          </a:p>
          <a:p>
            <a:endParaRPr lang="en-US" dirty="0"/>
          </a:p>
        </p:txBody>
      </p:sp>
      <p:sp>
        <p:nvSpPr>
          <p:cNvPr id="6" name="Title 5"/>
          <p:cNvSpPr>
            <a:spLocks noGrp="1"/>
          </p:cNvSpPr>
          <p:nvPr>
            <p:ph type="title"/>
          </p:nvPr>
        </p:nvSpPr>
        <p:spPr/>
        <p:txBody>
          <a:bodyPr>
            <a:normAutofit fontScale="90000"/>
          </a:bodyPr>
          <a:lstStyle/>
          <a:p>
            <a:pPr algn="ctr"/>
            <a:r>
              <a:rPr lang="en-US" b="1" dirty="0" smtClean="0"/>
              <a:t>RESIDENTIAL PROVIDER </a:t>
            </a:r>
            <a:r>
              <a:rPr lang="en-US" b="1" dirty="0"/>
              <a:t>OWNED/CONTROLLED SETTINGS</a:t>
            </a:r>
            <a:endParaRPr lang="en-US" dirty="0"/>
          </a:p>
        </p:txBody>
      </p:sp>
    </p:spTree>
    <p:extLst>
      <p:ext uri="{BB962C8B-B14F-4D97-AF65-F5344CB8AC3E}">
        <p14:creationId xmlns:p14="http://schemas.microsoft.com/office/powerpoint/2010/main" val="1609423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31</a:t>
            </a:fld>
            <a:endParaRPr lang="en-US"/>
          </a:p>
        </p:txBody>
      </p:sp>
      <p:sp>
        <p:nvSpPr>
          <p:cNvPr id="5" name="Content Placeholder 4"/>
          <p:cNvSpPr>
            <a:spLocks noGrp="1"/>
          </p:cNvSpPr>
          <p:nvPr>
            <p:ph sz="half" idx="2"/>
          </p:nvPr>
        </p:nvSpPr>
        <p:spPr/>
        <p:txBody>
          <a:bodyPr>
            <a:normAutofit lnSpcReduction="10000"/>
          </a:bodyPr>
          <a:lstStyle/>
          <a:p>
            <a:pPr marL="0" indent="0">
              <a:buNone/>
            </a:pPr>
            <a:r>
              <a:rPr lang="en-US" dirty="0" smtClean="0"/>
              <a:t>CMS Findings:</a:t>
            </a:r>
          </a:p>
          <a:p>
            <a:r>
              <a:rPr lang="en-US" dirty="0" smtClean="0"/>
              <a:t>States </a:t>
            </a:r>
            <a:r>
              <a:rPr lang="en-US" dirty="0"/>
              <a:t>not identifying provider-owned or controlled settings as such if the setting is not formally owned by a provider of HCBS. </a:t>
            </a:r>
            <a:endParaRPr lang="en-US" dirty="0" smtClean="0"/>
          </a:p>
          <a:p>
            <a:r>
              <a:rPr lang="en-US" dirty="0" smtClean="0"/>
              <a:t>CMS </a:t>
            </a:r>
            <a:r>
              <a:rPr lang="en-US" dirty="0"/>
              <a:t>reminds states and stakeholders that the additional regulatory criteria found at 42 CFR §441.301(c)(vi) also applies to settings controlled by a service provider. </a:t>
            </a:r>
            <a:endParaRPr lang="en-US" dirty="0" smtClean="0"/>
          </a:p>
          <a:p>
            <a:pPr lvl="1"/>
            <a:r>
              <a:rPr lang="en-US" dirty="0" smtClean="0"/>
              <a:t>This </a:t>
            </a:r>
            <a:r>
              <a:rPr lang="en-US" dirty="0"/>
              <a:t>includes scenarios in which a provider has influence over whether an individual is accepted for residency. </a:t>
            </a:r>
            <a:endParaRPr lang="en-US" dirty="0" smtClean="0"/>
          </a:p>
          <a:p>
            <a:pPr lvl="1"/>
            <a:r>
              <a:rPr lang="en-US" dirty="0" smtClean="0"/>
              <a:t>This </a:t>
            </a:r>
            <a:r>
              <a:rPr lang="en-US" dirty="0"/>
              <a:t>includes scenarios in which the landlord has influence over which service providers the individual in the setting uses. </a:t>
            </a:r>
          </a:p>
        </p:txBody>
      </p:sp>
      <p:sp>
        <p:nvSpPr>
          <p:cNvPr id="6" name="Title 5"/>
          <p:cNvSpPr>
            <a:spLocks noGrp="1"/>
          </p:cNvSpPr>
          <p:nvPr>
            <p:ph type="title"/>
          </p:nvPr>
        </p:nvSpPr>
        <p:spPr>
          <a:xfrm>
            <a:off x="838200" y="765110"/>
            <a:ext cx="10515600" cy="945869"/>
          </a:xfrm>
        </p:spPr>
        <p:txBody>
          <a:bodyPr>
            <a:normAutofit fontScale="90000"/>
          </a:bodyPr>
          <a:lstStyle/>
          <a:p>
            <a:pPr algn="ctr"/>
            <a:r>
              <a:rPr lang="en-US" b="1" dirty="0"/>
              <a:t>CMS REPORTED </a:t>
            </a:r>
            <a:r>
              <a:rPr lang="en-US" b="1" dirty="0" smtClean="0"/>
              <a:t>TRENDS </a:t>
            </a:r>
            <a:r>
              <a:rPr lang="en-US" b="1" dirty="0"/>
              <a:t>REGARDING </a:t>
            </a:r>
            <a:r>
              <a:rPr lang="en-US" b="1" dirty="0" smtClean="0"/>
              <a:t>PROVIDER OWNED/CONTROLLED SETTINGS</a:t>
            </a:r>
            <a:endParaRPr lang="en-US" dirty="0"/>
          </a:p>
        </p:txBody>
      </p:sp>
    </p:spTree>
    <p:extLst>
      <p:ext uri="{BB962C8B-B14F-4D97-AF65-F5344CB8AC3E}">
        <p14:creationId xmlns:p14="http://schemas.microsoft.com/office/powerpoint/2010/main" val="938760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32</a:t>
            </a:fld>
            <a:endParaRPr lang="en-US"/>
          </a:p>
        </p:txBody>
      </p:sp>
      <p:sp>
        <p:nvSpPr>
          <p:cNvPr id="5" name="Content Placeholder 4"/>
          <p:cNvSpPr>
            <a:spLocks noGrp="1"/>
          </p:cNvSpPr>
          <p:nvPr>
            <p:ph sz="half" idx="2"/>
          </p:nvPr>
        </p:nvSpPr>
        <p:spPr/>
        <p:txBody>
          <a:bodyPr>
            <a:normAutofit lnSpcReduction="10000"/>
          </a:bodyPr>
          <a:lstStyle/>
          <a:p>
            <a:pPr marL="0" indent="0">
              <a:buNone/>
            </a:pPr>
            <a:r>
              <a:rPr lang="en-US" dirty="0" smtClean="0"/>
              <a:t>CMS Findings: </a:t>
            </a:r>
          </a:p>
          <a:p>
            <a:pPr lvl="1"/>
            <a:r>
              <a:rPr lang="en-US" dirty="0" smtClean="0"/>
              <a:t>Access </a:t>
            </a:r>
            <a:r>
              <a:rPr lang="en-US" dirty="0"/>
              <a:t>to </a:t>
            </a:r>
            <a:r>
              <a:rPr lang="en-US" dirty="0" smtClean="0"/>
              <a:t>visitors was restricted; </a:t>
            </a:r>
          </a:p>
          <a:p>
            <a:pPr lvl="1"/>
            <a:r>
              <a:rPr lang="en-US" dirty="0" smtClean="0"/>
              <a:t>Community integration is limited; </a:t>
            </a:r>
          </a:p>
          <a:p>
            <a:pPr lvl="1"/>
            <a:r>
              <a:rPr lang="en-US" dirty="0" smtClean="0"/>
              <a:t>Lack of Provider </a:t>
            </a:r>
            <a:r>
              <a:rPr lang="en-US" dirty="0"/>
              <a:t>staff training on HCBS; and </a:t>
            </a:r>
            <a:endParaRPr lang="en-US" dirty="0" smtClean="0"/>
          </a:p>
          <a:p>
            <a:pPr lvl="1"/>
            <a:r>
              <a:rPr lang="en-US" dirty="0" smtClean="0"/>
              <a:t>Lease </a:t>
            </a:r>
            <a:r>
              <a:rPr lang="en-US" dirty="0"/>
              <a:t>or residency </a:t>
            </a:r>
            <a:r>
              <a:rPr lang="en-US" dirty="0" smtClean="0"/>
              <a:t>agreement was restricted</a:t>
            </a:r>
          </a:p>
          <a:p>
            <a:pPr lvl="2">
              <a:buFont typeface="Wingdings" panose="05000000000000000000" pitchFamily="2" charset="2"/>
              <a:buChar char="§"/>
            </a:pPr>
            <a:r>
              <a:rPr lang="en-US" dirty="0" smtClean="0"/>
              <a:t>Examples </a:t>
            </a:r>
            <a:r>
              <a:rPr lang="en-US" dirty="0"/>
              <a:t>of restrictive language in lease or residency </a:t>
            </a:r>
            <a:r>
              <a:rPr lang="en-US" dirty="0" smtClean="0"/>
              <a:t>agreements that isn’t typical lease agreements</a:t>
            </a:r>
          </a:p>
          <a:p>
            <a:pPr lvl="3"/>
            <a:r>
              <a:rPr lang="en-US" dirty="0"/>
              <a:t>Work on the provider’s worksite; </a:t>
            </a:r>
            <a:endParaRPr lang="en-US" dirty="0" smtClean="0"/>
          </a:p>
          <a:p>
            <a:pPr lvl="3"/>
            <a:r>
              <a:rPr lang="en-US" dirty="0" smtClean="0"/>
              <a:t>Pay </a:t>
            </a:r>
            <a:r>
              <a:rPr lang="en-US" dirty="0"/>
              <a:t>the provider for lack of attendance at the worksite; </a:t>
            </a:r>
            <a:endParaRPr lang="en-US" dirty="0" smtClean="0"/>
          </a:p>
          <a:p>
            <a:pPr lvl="3"/>
            <a:r>
              <a:rPr lang="en-US" dirty="0" smtClean="0"/>
              <a:t>Move </a:t>
            </a:r>
            <a:r>
              <a:rPr lang="en-US" dirty="0"/>
              <a:t>out during specified periods of time; and/or </a:t>
            </a:r>
            <a:endParaRPr lang="en-US" dirty="0" smtClean="0"/>
          </a:p>
          <a:p>
            <a:pPr lvl="3"/>
            <a:r>
              <a:rPr lang="en-US" dirty="0" smtClean="0"/>
              <a:t>Be </a:t>
            </a:r>
            <a:r>
              <a:rPr lang="en-US" dirty="0"/>
              <a:t>evicted if the individual’s needs increase even if resources were available to provide additional </a:t>
            </a:r>
            <a:r>
              <a:rPr lang="en-US" dirty="0" smtClean="0"/>
              <a:t>support</a:t>
            </a:r>
            <a:endParaRPr lang="en-US" dirty="0"/>
          </a:p>
          <a:p>
            <a:pPr marL="1371600" lvl="3" indent="0">
              <a:buNone/>
            </a:pPr>
            <a:endParaRPr lang="en-US" dirty="0" smtClean="0"/>
          </a:p>
        </p:txBody>
      </p:sp>
      <p:sp>
        <p:nvSpPr>
          <p:cNvPr id="6" name="Title 5"/>
          <p:cNvSpPr>
            <a:spLocks noGrp="1"/>
          </p:cNvSpPr>
          <p:nvPr>
            <p:ph type="title"/>
          </p:nvPr>
        </p:nvSpPr>
        <p:spPr/>
        <p:txBody>
          <a:bodyPr>
            <a:normAutofit fontScale="90000"/>
          </a:bodyPr>
          <a:lstStyle/>
          <a:p>
            <a:pPr algn="ctr"/>
            <a:r>
              <a:rPr lang="en-US" b="1" dirty="0"/>
              <a:t>CMS </a:t>
            </a:r>
            <a:r>
              <a:rPr lang="en-US" b="1" dirty="0" smtClean="0"/>
              <a:t>REPORTED TRENDS </a:t>
            </a:r>
            <a:r>
              <a:rPr lang="en-US" b="1" dirty="0"/>
              <a:t>REGARDING PROVIDER OWNED/CONTROLLED SETTINGS</a:t>
            </a:r>
            <a:endParaRPr lang="en-US" dirty="0"/>
          </a:p>
        </p:txBody>
      </p:sp>
    </p:spTree>
    <p:extLst>
      <p:ext uri="{BB962C8B-B14F-4D97-AF65-F5344CB8AC3E}">
        <p14:creationId xmlns:p14="http://schemas.microsoft.com/office/powerpoint/2010/main" val="2651525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33</a:t>
            </a:fld>
            <a:endParaRPr lang="en-US"/>
          </a:p>
        </p:txBody>
      </p:sp>
      <p:sp>
        <p:nvSpPr>
          <p:cNvPr id="5" name="Content Placeholder 4"/>
          <p:cNvSpPr>
            <a:spLocks noGrp="1"/>
          </p:cNvSpPr>
          <p:nvPr>
            <p:ph sz="half" idx="2"/>
          </p:nvPr>
        </p:nvSpPr>
        <p:spPr>
          <a:xfrm>
            <a:off x="838200" y="1981199"/>
            <a:ext cx="10515600" cy="4186336"/>
          </a:xfrm>
        </p:spPr>
        <p:txBody>
          <a:bodyPr>
            <a:normAutofit lnSpcReduction="10000"/>
          </a:bodyPr>
          <a:lstStyle/>
          <a:p>
            <a:pPr marL="0" indent="0">
              <a:buNone/>
            </a:pPr>
            <a:r>
              <a:rPr lang="en-US" dirty="0" smtClean="0"/>
              <a:t>Examples of restrictions </a:t>
            </a:r>
            <a:r>
              <a:rPr lang="en-US" dirty="0"/>
              <a:t>include: </a:t>
            </a:r>
            <a:endParaRPr lang="en-US" dirty="0" smtClean="0"/>
          </a:p>
          <a:p>
            <a:r>
              <a:rPr lang="en-US" dirty="0" smtClean="0"/>
              <a:t>Residential </a:t>
            </a:r>
            <a:r>
              <a:rPr lang="en-US" dirty="0"/>
              <a:t>settings that prohibit overnight guests. </a:t>
            </a:r>
            <a:endParaRPr lang="en-US" dirty="0" smtClean="0"/>
          </a:p>
          <a:p>
            <a:r>
              <a:rPr lang="en-US" dirty="0" smtClean="0"/>
              <a:t>Residential </a:t>
            </a:r>
            <a:r>
              <a:rPr lang="en-US" dirty="0"/>
              <a:t>settings that set a limit on number of visits an individual can receive. </a:t>
            </a:r>
            <a:endParaRPr lang="en-US" dirty="0" smtClean="0"/>
          </a:p>
          <a:p>
            <a:r>
              <a:rPr lang="en-US" dirty="0" smtClean="0"/>
              <a:t>Residential </a:t>
            </a:r>
            <a:r>
              <a:rPr lang="en-US" dirty="0"/>
              <a:t>staff who indicate there is no written agency policy, but staff may prevent a person from having visitors or restrict the time of day the person can have visitors. </a:t>
            </a:r>
            <a:endParaRPr lang="en-US" dirty="0" smtClean="0"/>
          </a:p>
          <a:p>
            <a:r>
              <a:rPr lang="en-US" dirty="0" smtClean="0"/>
              <a:t>Participants </a:t>
            </a:r>
            <a:r>
              <a:rPr lang="en-US" dirty="0"/>
              <a:t>in a smaller subset of settings reported the need to get approval to have guests and that having guests was an infrequent experience if they had guests at all.</a:t>
            </a:r>
          </a:p>
        </p:txBody>
      </p:sp>
      <p:sp>
        <p:nvSpPr>
          <p:cNvPr id="6" name="Title 5"/>
          <p:cNvSpPr>
            <a:spLocks noGrp="1"/>
          </p:cNvSpPr>
          <p:nvPr>
            <p:ph type="title"/>
          </p:nvPr>
        </p:nvSpPr>
        <p:spPr/>
        <p:txBody>
          <a:bodyPr>
            <a:normAutofit fontScale="90000"/>
          </a:bodyPr>
          <a:lstStyle/>
          <a:p>
            <a:pPr algn="ctr"/>
            <a:r>
              <a:rPr lang="en-US" b="1" dirty="0"/>
              <a:t>CMS REPORTED TRENDS REGARDING PROVIDER OWNED/CONTROLLED SETTINGS</a:t>
            </a:r>
            <a:endParaRPr lang="en-US" dirty="0"/>
          </a:p>
        </p:txBody>
      </p:sp>
    </p:spTree>
    <p:extLst>
      <p:ext uri="{BB962C8B-B14F-4D97-AF65-F5344CB8AC3E}">
        <p14:creationId xmlns:p14="http://schemas.microsoft.com/office/powerpoint/2010/main" val="18421691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34</a:t>
            </a:fld>
            <a:endParaRPr lang="en-US"/>
          </a:p>
        </p:txBody>
      </p:sp>
      <p:sp>
        <p:nvSpPr>
          <p:cNvPr id="5" name="Content Placeholder 4"/>
          <p:cNvSpPr>
            <a:spLocks noGrp="1"/>
          </p:cNvSpPr>
          <p:nvPr>
            <p:ph sz="half" idx="2"/>
          </p:nvPr>
        </p:nvSpPr>
        <p:spPr>
          <a:xfrm>
            <a:off x="838200" y="1847461"/>
            <a:ext cx="10515600" cy="4054885"/>
          </a:xfrm>
        </p:spPr>
        <p:txBody>
          <a:bodyPr>
            <a:normAutofit fontScale="85000" lnSpcReduction="20000"/>
          </a:bodyPr>
          <a:lstStyle/>
          <a:p>
            <a:pPr marL="0" indent="0">
              <a:buNone/>
            </a:pPr>
            <a:r>
              <a:rPr lang="en-US" dirty="0" smtClean="0"/>
              <a:t>CMS found restrictions in practice that didn’t adhere to the regulatory requirements:</a:t>
            </a:r>
          </a:p>
          <a:p>
            <a:pPr marL="0" indent="0">
              <a:buNone/>
            </a:pPr>
            <a:r>
              <a:rPr lang="en-US" dirty="0"/>
              <a:t>The restrictions were not supported by a specific assessed need for the individual or justified in the individual’s person-centered plan and, therefore, are not permissible under the regulations as an individual modification to the regulatory criteria. </a:t>
            </a:r>
            <a:endParaRPr lang="en-US" dirty="0" smtClean="0"/>
          </a:p>
          <a:p>
            <a:pPr marL="0" indent="0">
              <a:buNone/>
            </a:pPr>
            <a:r>
              <a:rPr lang="en-US" dirty="0" smtClean="0"/>
              <a:t>Restrictions included:</a:t>
            </a:r>
          </a:p>
          <a:p>
            <a:pPr lvl="1"/>
            <a:r>
              <a:rPr lang="en-US" dirty="0" smtClean="0"/>
              <a:t>not </a:t>
            </a:r>
            <a:r>
              <a:rPr lang="en-US" dirty="0"/>
              <a:t>having locks on bedroom or bathroom doors, </a:t>
            </a:r>
            <a:endParaRPr lang="en-US" dirty="0" smtClean="0"/>
          </a:p>
          <a:p>
            <a:pPr lvl="1"/>
            <a:r>
              <a:rPr lang="en-US" dirty="0" smtClean="0"/>
              <a:t>restricted </a:t>
            </a:r>
            <a:r>
              <a:rPr lang="en-US" dirty="0"/>
              <a:t>access to the community (e.g., locked building entrance doors with no keys or other accommodations afforded to the individual), </a:t>
            </a:r>
            <a:endParaRPr lang="en-US" dirty="0" smtClean="0"/>
          </a:p>
          <a:p>
            <a:pPr lvl="1"/>
            <a:r>
              <a:rPr lang="en-US" dirty="0" smtClean="0"/>
              <a:t>behavior </a:t>
            </a:r>
            <a:r>
              <a:rPr lang="en-US" dirty="0"/>
              <a:t>plans requiring individuals to earn activities that are their right or using the loss of activities and rights as a negative consequence, and </a:t>
            </a:r>
            <a:endParaRPr lang="en-US" dirty="0" smtClean="0"/>
          </a:p>
          <a:p>
            <a:pPr lvl="1"/>
            <a:r>
              <a:rPr lang="en-US" dirty="0" smtClean="0"/>
              <a:t>restrictions </a:t>
            </a:r>
            <a:r>
              <a:rPr lang="en-US" dirty="0"/>
              <a:t>on visitors, smoking, and access to </a:t>
            </a:r>
            <a:r>
              <a:rPr lang="en-US" dirty="0" smtClean="0"/>
              <a:t>food</a:t>
            </a:r>
            <a:endParaRPr lang="en-US" dirty="0"/>
          </a:p>
        </p:txBody>
      </p:sp>
      <p:sp>
        <p:nvSpPr>
          <p:cNvPr id="6" name="Title 5"/>
          <p:cNvSpPr>
            <a:spLocks noGrp="1"/>
          </p:cNvSpPr>
          <p:nvPr>
            <p:ph type="title"/>
          </p:nvPr>
        </p:nvSpPr>
        <p:spPr>
          <a:xfrm>
            <a:off x="820485" y="883317"/>
            <a:ext cx="10515600" cy="870838"/>
          </a:xfrm>
        </p:spPr>
        <p:txBody>
          <a:bodyPr>
            <a:normAutofit fontScale="90000"/>
          </a:bodyPr>
          <a:lstStyle/>
          <a:p>
            <a:pPr algn="ctr"/>
            <a:r>
              <a:rPr lang="en-US" sz="3600" b="1" dirty="0"/>
              <a:t>CMS REPORTED TRENDS </a:t>
            </a:r>
            <a:r>
              <a:rPr lang="en-US" sz="3600" b="1" dirty="0" smtClean="0"/>
              <a:t>IN MODIFICATIONS OF THE ADDITIONAL CONDITIONS/RIGHTS RESTRICTIONS</a:t>
            </a:r>
            <a:endParaRPr lang="en-US" sz="3600" b="1" dirty="0"/>
          </a:p>
        </p:txBody>
      </p:sp>
    </p:spTree>
    <p:extLst>
      <p:ext uri="{BB962C8B-B14F-4D97-AF65-F5344CB8AC3E}">
        <p14:creationId xmlns:p14="http://schemas.microsoft.com/office/powerpoint/2010/main" val="31825689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35</a:t>
            </a:fld>
            <a:endParaRPr lang="en-US"/>
          </a:p>
        </p:txBody>
      </p:sp>
      <p:sp>
        <p:nvSpPr>
          <p:cNvPr id="5" name="Content Placeholder 4"/>
          <p:cNvSpPr>
            <a:spLocks noGrp="1"/>
          </p:cNvSpPr>
          <p:nvPr>
            <p:ph sz="half" idx="2"/>
          </p:nvPr>
        </p:nvSpPr>
        <p:spPr/>
        <p:txBody>
          <a:bodyPr>
            <a:normAutofit fontScale="70000" lnSpcReduction="20000"/>
          </a:bodyPr>
          <a:lstStyle/>
          <a:p>
            <a:pPr marL="0" indent="0">
              <a:buNone/>
            </a:pPr>
            <a:r>
              <a:rPr lang="en-US" dirty="0"/>
              <a:t>The following </a:t>
            </a:r>
            <a:r>
              <a:rPr lang="en-US" dirty="0" smtClean="0"/>
              <a:t>modification requirements </a:t>
            </a:r>
            <a:r>
              <a:rPr lang="en-US" dirty="0"/>
              <a:t>must be documented in the person-centered </a:t>
            </a:r>
            <a:r>
              <a:rPr lang="en-US" dirty="0" smtClean="0"/>
              <a:t>POC: </a:t>
            </a:r>
          </a:p>
          <a:p>
            <a:pPr>
              <a:buFont typeface="Wingdings" panose="05000000000000000000" pitchFamily="2" charset="2"/>
              <a:buChar char="§"/>
            </a:pPr>
            <a:r>
              <a:rPr lang="en-US" dirty="0" smtClean="0"/>
              <a:t>Identify </a:t>
            </a:r>
            <a:r>
              <a:rPr lang="en-US" dirty="0"/>
              <a:t>a specific and individualized assessed need. </a:t>
            </a:r>
            <a:endParaRPr lang="en-US" dirty="0" smtClean="0"/>
          </a:p>
          <a:p>
            <a:pPr>
              <a:buFont typeface="Wingdings" panose="05000000000000000000" pitchFamily="2" charset="2"/>
              <a:buChar char="§"/>
            </a:pPr>
            <a:r>
              <a:rPr lang="en-US" dirty="0" smtClean="0"/>
              <a:t>Document </a:t>
            </a:r>
            <a:r>
              <a:rPr lang="en-US" dirty="0"/>
              <a:t>the positive interventions and supports used prior to any modifications to the person-centered service plan. </a:t>
            </a:r>
            <a:endParaRPr lang="en-US" dirty="0" smtClean="0"/>
          </a:p>
          <a:p>
            <a:pPr>
              <a:buFont typeface="Wingdings" panose="05000000000000000000" pitchFamily="2" charset="2"/>
              <a:buChar char="§"/>
            </a:pPr>
            <a:r>
              <a:rPr lang="en-US" dirty="0" smtClean="0"/>
              <a:t>Document </a:t>
            </a:r>
            <a:r>
              <a:rPr lang="en-US" dirty="0"/>
              <a:t>less intrusive methods of meeting the need that have been tried but did not work</a:t>
            </a:r>
            <a:r>
              <a:rPr lang="en-US" dirty="0" smtClean="0"/>
              <a:t>.</a:t>
            </a:r>
          </a:p>
          <a:p>
            <a:pPr>
              <a:buFont typeface="Wingdings" panose="05000000000000000000" pitchFamily="2" charset="2"/>
              <a:buChar char="§"/>
            </a:pPr>
            <a:r>
              <a:rPr lang="en-US" dirty="0" smtClean="0"/>
              <a:t>Include </a:t>
            </a:r>
            <a:r>
              <a:rPr lang="en-US" dirty="0"/>
              <a:t>a clear description of the condition that is directly proportionate to the specific assessed need. </a:t>
            </a:r>
            <a:endParaRPr lang="en-US" dirty="0" smtClean="0"/>
          </a:p>
          <a:p>
            <a:pPr>
              <a:buFont typeface="Wingdings" panose="05000000000000000000" pitchFamily="2" charset="2"/>
              <a:buChar char="§"/>
            </a:pPr>
            <a:r>
              <a:rPr lang="en-US" dirty="0" smtClean="0"/>
              <a:t>Include </a:t>
            </a:r>
            <a:r>
              <a:rPr lang="en-US" dirty="0"/>
              <a:t>regular collection and review of data to measure the ongoing effectiveness of the modification. </a:t>
            </a:r>
            <a:endParaRPr lang="en-US" dirty="0" smtClean="0"/>
          </a:p>
          <a:p>
            <a:pPr>
              <a:buFont typeface="Wingdings" panose="05000000000000000000" pitchFamily="2" charset="2"/>
              <a:buChar char="§"/>
            </a:pPr>
            <a:r>
              <a:rPr lang="en-US" dirty="0" smtClean="0"/>
              <a:t>Include </a:t>
            </a:r>
            <a:r>
              <a:rPr lang="en-US" dirty="0"/>
              <a:t>established time limits for periodic reviews to determine if the modification is still necessary or can be terminated. </a:t>
            </a:r>
            <a:endParaRPr lang="en-US" dirty="0" smtClean="0"/>
          </a:p>
          <a:p>
            <a:pPr>
              <a:buFont typeface="Wingdings" panose="05000000000000000000" pitchFamily="2" charset="2"/>
              <a:buChar char="§"/>
            </a:pPr>
            <a:r>
              <a:rPr lang="en-US" dirty="0" smtClean="0"/>
              <a:t>Include </a:t>
            </a:r>
            <a:r>
              <a:rPr lang="en-US" dirty="0"/>
              <a:t>the informed consent of the individual. </a:t>
            </a:r>
            <a:endParaRPr lang="en-US" dirty="0" smtClean="0"/>
          </a:p>
          <a:p>
            <a:pPr>
              <a:buFont typeface="Wingdings" panose="05000000000000000000" pitchFamily="2" charset="2"/>
              <a:buChar char="§"/>
            </a:pPr>
            <a:r>
              <a:rPr lang="en-US" dirty="0" smtClean="0"/>
              <a:t>Include </a:t>
            </a:r>
            <a:r>
              <a:rPr lang="en-US" dirty="0"/>
              <a:t>an assurance that interventions and supports will cause no harm to the individual</a:t>
            </a:r>
          </a:p>
        </p:txBody>
      </p:sp>
      <p:sp>
        <p:nvSpPr>
          <p:cNvPr id="6" name="Title 5"/>
          <p:cNvSpPr>
            <a:spLocks noGrp="1"/>
          </p:cNvSpPr>
          <p:nvPr>
            <p:ph type="title"/>
          </p:nvPr>
        </p:nvSpPr>
        <p:spPr/>
        <p:txBody>
          <a:bodyPr>
            <a:normAutofit fontScale="90000"/>
          </a:bodyPr>
          <a:lstStyle/>
          <a:p>
            <a:r>
              <a:rPr lang="en-US" b="1" dirty="0" smtClean="0"/>
              <a:t>MODIFICATIONS OF THE ADDITIONAL CONDITIONS: REGULATORY REQUIREMENTS </a:t>
            </a:r>
            <a:endParaRPr lang="en-US" b="1" dirty="0"/>
          </a:p>
        </p:txBody>
      </p:sp>
    </p:spTree>
    <p:extLst>
      <p:ext uri="{BB962C8B-B14F-4D97-AF65-F5344CB8AC3E}">
        <p14:creationId xmlns:p14="http://schemas.microsoft.com/office/powerpoint/2010/main" val="2580041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36</a:t>
            </a:fld>
            <a:endParaRPr lang="en-US"/>
          </a:p>
        </p:txBody>
      </p:sp>
      <p:sp>
        <p:nvSpPr>
          <p:cNvPr id="5" name="Content Placeholder 4"/>
          <p:cNvSpPr>
            <a:spLocks noGrp="1"/>
          </p:cNvSpPr>
          <p:nvPr>
            <p:ph sz="half" idx="2"/>
          </p:nvPr>
        </p:nvSpPr>
        <p:spPr>
          <a:xfrm>
            <a:off x="838200" y="1772816"/>
            <a:ext cx="10515600" cy="4129530"/>
          </a:xfrm>
        </p:spPr>
        <p:txBody>
          <a:bodyPr>
            <a:normAutofit fontScale="92500" lnSpcReduction="20000"/>
          </a:bodyPr>
          <a:lstStyle/>
          <a:p>
            <a:pPr marL="0" indent="0">
              <a:buNone/>
            </a:pPr>
            <a:r>
              <a:rPr lang="en-US" dirty="0"/>
              <a:t>Providers can work to increase engagement with the broader community by: </a:t>
            </a:r>
            <a:endParaRPr lang="en-US" dirty="0" smtClean="0"/>
          </a:p>
          <a:p>
            <a:pPr lvl="1"/>
            <a:r>
              <a:rPr lang="en-US" dirty="0" smtClean="0"/>
              <a:t>Developing </a:t>
            </a:r>
            <a:r>
              <a:rPr lang="en-US" dirty="0"/>
              <a:t>partnerships with community-based entities, resulting in inclusion in the broader community; </a:t>
            </a:r>
            <a:endParaRPr lang="en-US" dirty="0" smtClean="0"/>
          </a:p>
          <a:p>
            <a:pPr lvl="1"/>
            <a:r>
              <a:rPr lang="en-US" dirty="0" smtClean="0"/>
              <a:t>Establishing </a:t>
            </a:r>
            <a:r>
              <a:rPr lang="en-US" dirty="0"/>
              <a:t>a community-based advisory group; </a:t>
            </a:r>
            <a:endParaRPr lang="en-US" dirty="0" smtClean="0"/>
          </a:p>
          <a:p>
            <a:pPr lvl="1"/>
            <a:r>
              <a:rPr lang="en-US" dirty="0" smtClean="0"/>
              <a:t>Implementing </a:t>
            </a:r>
            <a:r>
              <a:rPr lang="en-US" dirty="0"/>
              <a:t>a broad range of services and supports, programming, and multiple daily activities to facilitate access to the broader community that allows for each individual to be able to select from an array of individual and/or group options and control their own schedule. </a:t>
            </a:r>
            <a:endParaRPr lang="en-US" dirty="0" smtClean="0"/>
          </a:p>
          <a:p>
            <a:pPr lvl="1"/>
            <a:r>
              <a:rPr lang="en-US" dirty="0" smtClean="0"/>
              <a:t>Activities should promote </a:t>
            </a:r>
            <a:r>
              <a:rPr lang="en-US" dirty="0"/>
              <a:t>skills development and facilitate training and educational opportunities among HCBS beneficiaries designed to attain and expand opportunities for community-based </a:t>
            </a:r>
            <a:r>
              <a:rPr lang="en-US" dirty="0" smtClean="0"/>
              <a:t>integration. Examples include:</a:t>
            </a:r>
          </a:p>
          <a:p>
            <a:pPr lvl="3"/>
            <a:r>
              <a:rPr lang="en-US" dirty="0" smtClean="0"/>
              <a:t>volunteering</a:t>
            </a:r>
            <a:r>
              <a:rPr lang="en-US" dirty="0"/>
              <a:t>, </a:t>
            </a:r>
            <a:endParaRPr lang="en-US" dirty="0" smtClean="0"/>
          </a:p>
          <a:p>
            <a:pPr lvl="3"/>
            <a:r>
              <a:rPr lang="en-US" dirty="0" smtClean="0"/>
              <a:t>social </a:t>
            </a:r>
            <a:r>
              <a:rPr lang="en-US" dirty="0"/>
              <a:t>and recreational activities, and </a:t>
            </a:r>
            <a:endParaRPr lang="en-US" dirty="0" smtClean="0"/>
          </a:p>
          <a:p>
            <a:pPr lvl="3"/>
            <a:r>
              <a:rPr lang="en-US" dirty="0" smtClean="0"/>
              <a:t>competitive </a:t>
            </a:r>
            <a:r>
              <a:rPr lang="en-US" dirty="0"/>
              <a:t>integrated </a:t>
            </a:r>
            <a:r>
              <a:rPr lang="en-US" dirty="0" smtClean="0"/>
              <a:t>employment</a:t>
            </a:r>
            <a:endParaRPr lang="en-US" dirty="0"/>
          </a:p>
        </p:txBody>
      </p:sp>
      <p:sp>
        <p:nvSpPr>
          <p:cNvPr id="6" name="Title 5"/>
          <p:cNvSpPr>
            <a:spLocks noGrp="1"/>
          </p:cNvSpPr>
          <p:nvPr>
            <p:ph type="title"/>
          </p:nvPr>
        </p:nvSpPr>
        <p:spPr>
          <a:xfrm>
            <a:off x="838200" y="730918"/>
            <a:ext cx="10515600" cy="892610"/>
          </a:xfrm>
        </p:spPr>
        <p:txBody>
          <a:bodyPr>
            <a:normAutofit fontScale="90000"/>
          </a:bodyPr>
          <a:lstStyle/>
          <a:p>
            <a:pPr algn="ctr"/>
            <a:r>
              <a:rPr lang="en-US" b="1" dirty="0" smtClean="0"/>
              <a:t>PROMISING PRACTICES FOR REMEDIATING SETTINGS</a:t>
            </a:r>
            <a:endParaRPr lang="en-US" b="1" dirty="0"/>
          </a:p>
        </p:txBody>
      </p:sp>
    </p:spTree>
    <p:extLst>
      <p:ext uri="{BB962C8B-B14F-4D97-AF65-F5344CB8AC3E}">
        <p14:creationId xmlns:p14="http://schemas.microsoft.com/office/powerpoint/2010/main" val="3502526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37</a:t>
            </a:fld>
            <a:endParaRPr lang="en-US"/>
          </a:p>
        </p:txBody>
      </p:sp>
      <p:sp>
        <p:nvSpPr>
          <p:cNvPr id="5" name="Content Placeholder 4"/>
          <p:cNvSpPr>
            <a:spLocks noGrp="1"/>
          </p:cNvSpPr>
          <p:nvPr>
            <p:ph sz="half" idx="2"/>
          </p:nvPr>
        </p:nvSpPr>
        <p:spPr>
          <a:xfrm>
            <a:off x="838200" y="1819469"/>
            <a:ext cx="10515600" cy="4082878"/>
          </a:xfrm>
        </p:spPr>
        <p:txBody>
          <a:bodyPr>
            <a:normAutofit fontScale="92500"/>
          </a:bodyPr>
          <a:lstStyle/>
          <a:p>
            <a:r>
              <a:rPr lang="en-US" dirty="0"/>
              <a:t>Expose beneficiaries to community activities and situations comparable to those in which individuals not receiving HCBS routinely engage; </a:t>
            </a:r>
            <a:endParaRPr lang="en-US" dirty="0" smtClean="0"/>
          </a:p>
          <a:p>
            <a:r>
              <a:rPr lang="en-US" dirty="0" smtClean="0"/>
              <a:t>Promote </a:t>
            </a:r>
            <a:r>
              <a:rPr lang="en-US" dirty="0"/>
              <a:t>greater HCBS beneficiary independence and autonomy. </a:t>
            </a:r>
            <a:endParaRPr lang="en-US" dirty="0" smtClean="0"/>
          </a:p>
          <a:p>
            <a:r>
              <a:rPr lang="en-US" dirty="0" smtClean="0"/>
              <a:t>Implementing </a:t>
            </a:r>
            <a:r>
              <a:rPr lang="en-US" dirty="0"/>
              <a:t>organizational changes that: </a:t>
            </a:r>
            <a:endParaRPr lang="en-US" dirty="0" smtClean="0"/>
          </a:p>
          <a:p>
            <a:pPr lvl="1"/>
            <a:r>
              <a:rPr lang="en-US" dirty="0" smtClean="0"/>
              <a:t>Assure </a:t>
            </a:r>
            <a:r>
              <a:rPr lang="en-US" dirty="0"/>
              <a:t>the required level of support, including appropriate staffing, and adequate transportation options to offer </a:t>
            </a:r>
            <a:r>
              <a:rPr lang="en-US" dirty="0" smtClean="0"/>
              <a:t>more options </a:t>
            </a:r>
            <a:r>
              <a:rPr lang="en-US" dirty="0"/>
              <a:t>that facilitate optimal community engagement based on individual preferences (as articulated in </a:t>
            </a:r>
            <a:r>
              <a:rPr lang="en-US" dirty="0" smtClean="0"/>
              <a:t>the POC/Attachment) and/or</a:t>
            </a:r>
          </a:p>
          <a:p>
            <a:pPr lvl="1"/>
            <a:r>
              <a:rPr lang="en-US" dirty="0"/>
              <a:t>Decentralize staff structures to promote greater flexibility and encourage staffing focused on individuals’ access to and participation in the broader community rather than centralized insular staff models focused around a specific facility/site.</a:t>
            </a:r>
          </a:p>
        </p:txBody>
      </p:sp>
      <p:sp>
        <p:nvSpPr>
          <p:cNvPr id="6" name="Title 5"/>
          <p:cNvSpPr>
            <a:spLocks noGrp="1"/>
          </p:cNvSpPr>
          <p:nvPr>
            <p:ph type="title"/>
          </p:nvPr>
        </p:nvSpPr>
        <p:spPr>
          <a:xfrm>
            <a:off x="838200" y="730917"/>
            <a:ext cx="10515600" cy="1088551"/>
          </a:xfrm>
        </p:spPr>
        <p:txBody>
          <a:bodyPr>
            <a:normAutofit fontScale="90000"/>
          </a:bodyPr>
          <a:lstStyle/>
          <a:p>
            <a:pPr algn="ctr"/>
            <a:r>
              <a:rPr lang="en-US" b="1" dirty="0" smtClean="0"/>
              <a:t>PROMISING PRACTICES FOR REMEDIATING SETTINGS</a:t>
            </a:r>
            <a:endParaRPr lang="en-US" dirty="0"/>
          </a:p>
        </p:txBody>
      </p:sp>
    </p:spTree>
    <p:extLst>
      <p:ext uri="{BB962C8B-B14F-4D97-AF65-F5344CB8AC3E}">
        <p14:creationId xmlns:p14="http://schemas.microsoft.com/office/powerpoint/2010/main" val="5846292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38</a:t>
            </a:fld>
            <a:endParaRPr lang="en-US"/>
          </a:p>
        </p:txBody>
      </p:sp>
      <p:sp>
        <p:nvSpPr>
          <p:cNvPr id="5" name="Content Placeholder 4"/>
          <p:cNvSpPr>
            <a:spLocks noGrp="1"/>
          </p:cNvSpPr>
          <p:nvPr>
            <p:ph sz="half" idx="2"/>
          </p:nvPr>
        </p:nvSpPr>
        <p:spPr>
          <a:xfrm>
            <a:off x="838200" y="1744825"/>
            <a:ext cx="10515600" cy="4157522"/>
          </a:xfrm>
        </p:spPr>
        <p:txBody>
          <a:bodyPr/>
          <a:lstStyle/>
          <a:p>
            <a:r>
              <a:rPr lang="en-US" dirty="0"/>
              <a:t>Expanding strategies for increasing beneficiary access to transportation, including through existing public transportation, friends/family, and volunteer </a:t>
            </a:r>
            <a:r>
              <a:rPr lang="en-US" dirty="0" smtClean="0"/>
              <a:t>organizations, </a:t>
            </a:r>
            <a:r>
              <a:rPr lang="en-US" dirty="0"/>
              <a:t>to activities in the broader community. </a:t>
            </a:r>
            <a:endParaRPr lang="en-US" dirty="0" smtClean="0"/>
          </a:p>
          <a:p>
            <a:pPr lvl="1"/>
            <a:r>
              <a:rPr lang="en-US" dirty="0" smtClean="0"/>
              <a:t>This </a:t>
            </a:r>
            <a:r>
              <a:rPr lang="en-US" dirty="0"/>
              <a:t>could include providing transportation in a way that promotes ease of access and optimizes individuals’ ability to select their own options and make decisions about their services and supports.</a:t>
            </a:r>
          </a:p>
        </p:txBody>
      </p:sp>
      <p:sp>
        <p:nvSpPr>
          <p:cNvPr id="6" name="Title 5"/>
          <p:cNvSpPr>
            <a:spLocks noGrp="1"/>
          </p:cNvSpPr>
          <p:nvPr>
            <p:ph type="title"/>
          </p:nvPr>
        </p:nvSpPr>
        <p:spPr>
          <a:xfrm>
            <a:off x="838200" y="802433"/>
            <a:ext cx="10515600" cy="942392"/>
          </a:xfrm>
        </p:spPr>
        <p:txBody>
          <a:bodyPr>
            <a:normAutofit fontScale="90000"/>
          </a:bodyPr>
          <a:lstStyle/>
          <a:p>
            <a:pPr algn="ctr"/>
            <a:r>
              <a:rPr lang="en-US" b="1" dirty="0" smtClean="0"/>
              <a:t>PROMISING PRACTICES FOR REMEDIATING SETTINGS</a:t>
            </a:r>
            <a:endParaRPr lang="en-US" dirty="0"/>
          </a:p>
        </p:txBody>
      </p:sp>
    </p:spTree>
    <p:extLst>
      <p:ext uri="{BB962C8B-B14F-4D97-AF65-F5344CB8AC3E}">
        <p14:creationId xmlns:p14="http://schemas.microsoft.com/office/powerpoint/2010/main" val="9566083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endParaRPr lang="en-US"/>
          </a:p>
        </p:txBody>
      </p:sp>
      <p:sp>
        <p:nvSpPr>
          <p:cNvPr id="2" name="Date Placeholder 1"/>
          <p:cNvSpPr>
            <a:spLocks noGrp="1"/>
          </p:cNvSpPr>
          <p:nvPr>
            <p:ph type="dt" sz="half" idx="10"/>
          </p:nvPr>
        </p:nvSpPr>
        <p:spPr/>
        <p:txBody>
          <a:bodyPr/>
          <a:lstStyle/>
          <a:p>
            <a:r>
              <a:rPr lang="en-US" dirty="0" smtClean="0"/>
              <a:t>5/31/2023</a:t>
            </a:r>
            <a:endParaRPr lang="en-US" dirty="0"/>
          </a:p>
        </p:txBody>
      </p:sp>
      <p:sp>
        <p:nvSpPr>
          <p:cNvPr id="3" name="Footer Placeholder 2"/>
          <p:cNvSpPr>
            <a:spLocks noGrp="1"/>
          </p:cNvSpPr>
          <p:nvPr>
            <p:ph type="ftr" sz="quarter" idx="11"/>
          </p:nvPr>
        </p:nvSpPr>
        <p:spPr/>
        <p:txBody>
          <a:bodyPr/>
          <a:lstStyle/>
          <a:p>
            <a:pPr algn="ctr"/>
            <a:r>
              <a:rPr lang="en-US" dirty="0" smtClean="0"/>
              <a:t>HCBS SETTINGS RULE CAP UPDATE</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39</a:t>
            </a:fld>
            <a:endParaRPr lang="en-US"/>
          </a:p>
        </p:txBody>
      </p:sp>
      <p:sp>
        <p:nvSpPr>
          <p:cNvPr id="9" name="Title 8"/>
          <p:cNvSpPr>
            <a:spLocks noGrp="1"/>
          </p:cNvSpPr>
          <p:nvPr>
            <p:ph type="title"/>
          </p:nvPr>
        </p:nvSpPr>
        <p:spPr>
          <a:xfrm>
            <a:off x="1319752" y="2780523"/>
            <a:ext cx="10380835" cy="1194318"/>
          </a:xfrm>
        </p:spPr>
        <p:txBody>
          <a:bodyPr>
            <a:normAutofit/>
          </a:bodyPr>
          <a:lstStyle/>
          <a:p>
            <a:pPr algn="r"/>
            <a:r>
              <a:rPr lang="en-US" dirty="0" smtClean="0"/>
              <a:t>CORRECTIVE ACTION PLAN</a:t>
            </a:r>
            <a:endParaRPr lang="en-US" dirty="0"/>
          </a:p>
        </p:txBody>
      </p:sp>
    </p:spTree>
    <p:extLst>
      <p:ext uri="{BB962C8B-B14F-4D97-AF65-F5344CB8AC3E}">
        <p14:creationId xmlns:p14="http://schemas.microsoft.com/office/powerpoint/2010/main" val="2571274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4</a:t>
            </a:fld>
            <a:endParaRPr lang="en-US"/>
          </a:p>
        </p:txBody>
      </p:sp>
      <p:sp>
        <p:nvSpPr>
          <p:cNvPr id="5" name="Content Placeholder 4"/>
          <p:cNvSpPr>
            <a:spLocks noGrp="1"/>
          </p:cNvSpPr>
          <p:nvPr>
            <p:ph sz="half" idx="2"/>
          </p:nvPr>
        </p:nvSpPr>
        <p:spPr>
          <a:xfrm>
            <a:off x="838200" y="1688841"/>
            <a:ext cx="10515600" cy="4488024"/>
          </a:xfrm>
        </p:spPr>
        <p:txBody>
          <a:bodyPr>
            <a:normAutofit/>
          </a:bodyPr>
          <a:lstStyle/>
          <a:p>
            <a:pPr marL="0" indent="0">
              <a:buNone/>
            </a:pPr>
            <a:r>
              <a:rPr lang="en-US" sz="1900" b="1" dirty="0"/>
              <a:t>March 17, 2014 – Centers for Medicare and Medicaid Services issued the HCBS Settings Final rule AND gave all states  5 years, 3/17/2019,  to come into compliance.  </a:t>
            </a:r>
          </a:p>
          <a:p>
            <a:pPr marL="0" indent="0">
              <a:buNone/>
            </a:pPr>
            <a:r>
              <a:rPr lang="en-US" sz="1900" b="1" dirty="0"/>
              <a:t>2014-2015-  </a:t>
            </a:r>
            <a:r>
              <a:rPr lang="en-US" sz="1900" dirty="0"/>
              <a:t>Louisiana reviewed and assessed our waiver rules, manuals, processes and did initial assessments of settings to determine where we stood with the HCBS Settings Rule</a:t>
            </a:r>
          </a:p>
          <a:p>
            <a:pPr marL="0" indent="0">
              <a:buNone/>
            </a:pPr>
            <a:r>
              <a:rPr lang="en-US" sz="1900" b="1" dirty="0"/>
              <a:t>3/17/2015- Louisiana submitted our Statewide Transition Plan</a:t>
            </a:r>
          </a:p>
          <a:p>
            <a:pPr marL="0" indent="0">
              <a:buNone/>
            </a:pPr>
            <a:r>
              <a:rPr lang="en-US" sz="1900" b="1" dirty="0"/>
              <a:t>2015-2017</a:t>
            </a:r>
            <a:r>
              <a:rPr lang="en-US" sz="1900" dirty="0"/>
              <a:t>-Louisiana began working towards compliance:</a:t>
            </a:r>
          </a:p>
          <a:p>
            <a:pPr lvl="1"/>
            <a:r>
              <a:rPr lang="en-US" sz="1900" dirty="0"/>
              <a:t>Asked Nonresidential and Residential Providers to complete self-assessments </a:t>
            </a:r>
          </a:p>
          <a:p>
            <a:pPr lvl="1"/>
            <a:r>
              <a:rPr lang="en-US" sz="1900" dirty="0"/>
              <a:t>LGEs/OCDD completed desk audits of a 20% sample of residential and nonresidential providers</a:t>
            </a:r>
          </a:p>
          <a:p>
            <a:pPr lvl="1"/>
            <a:r>
              <a:rPr lang="en-US" sz="1900" dirty="0"/>
              <a:t>SCs completed initial individual surveys with all individuals</a:t>
            </a:r>
          </a:p>
          <a:p>
            <a:pPr lvl="1"/>
            <a:r>
              <a:rPr lang="en-US" sz="1900" dirty="0"/>
              <a:t>LGE/OCDD completed onsite assessments  with ALL nonresidential providers </a:t>
            </a:r>
          </a:p>
          <a:p>
            <a:pPr lvl="1"/>
            <a:r>
              <a:rPr lang="en-US" sz="1900" dirty="0"/>
              <a:t>Providers who were determined to not be in compliance with the HCBS Settings Rule had to complete a </a:t>
            </a:r>
            <a:r>
              <a:rPr lang="en-US" sz="1900" b="1" dirty="0"/>
              <a:t>Transition Plan </a:t>
            </a:r>
            <a:r>
              <a:rPr lang="en-US" sz="1900" dirty="0"/>
              <a:t>to explain the measures they would take to meet compliance</a:t>
            </a:r>
          </a:p>
          <a:p>
            <a:pPr marL="228600" lvl="1" indent="0">
              <a:buNone/>
            </a:pPr>
            <a:r>
              <a:rPr lang="en-US" sz="1900" b="1" dirty="0"/>
              <a:t>March 3, 2017- Louisiana received Initial Approval on the STP</a:t>
            </a:r>
          </a:p>
          <a:p>
            <a:endParaRPr lang="en-US" dirty="0"/>
          </a:p>
        </p:txBody>
      </p:sp>
      <p:sp>
        <p:nvSpPr>
          <p:cNvPr id="6" name="Title 5"/>
          <p:cNvSpPr>
            <a:spLocks noGrp="1"/>
          </p:cNvSpPr>
          <p:nvPr>
            <p:ph type="title"/>
          </p:nvPr>
        </p:nvSpPr>
        <p:spPr>
          <a:xfrm>
            <a:off x="838200" y="730918"/>
            <a:ext cx="10515600" cy="957923"/>
          </a:xfrm>
        </p:spPr>
        <p:txBody>
          <a:bodyPr>
            <a:normAutofit fontScale="90000"/>
          </a:bodyPr>
          <a:lstStyle/>
          <a:p>
            <a:pPr algn="ctr"/>
            <a:r>
              <a:rPr lang="en-US" b="1" dirty="0"/>
              <a:t>Home and Community-Based Services Settings Rule Timeline</a:t>
            </a:r>
            <a:endParaRPr lang="en-US" dirty="0"/>
          </a:p>
        </p:txBody>
      </p:sp>
    </p:spTree>
    <p:extLst>
      <p:ext uri="{BB962C8B-B14F-4D97-AF65-F5344CB8AC3E}">
        <p14:creationId xmlns:p14="http://schemas.microsoft.com/office/powerpoint/2010/main" val="21114786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40</a:t>
            </a:fld>
            <a:endParaRPr lang="en-US"/>
          </a:p>
        </p:txBody>
      </p:sp>
      <p:sp>
        <p:nvSpPr>
          <p:cNvPr id="5" name="Content Placeholder 4"/>
          <p:cNvSpPr>
            <a:spLocks noGrp="1"/>
          </p:cNvSpPr>
          <p:nvPr>
            <p:ph sz="half" idx="2"/>
          </p:nvPr>
        </p:nvSpPr>
        <p:spPr/>
        <p:txBody>
          <a:bodyPr>
            <a:normAutofit fontScale="85000" lnSpcReduction="10000"/>
          </a:bodyPr>
          <a:lstStyle/>
          <a:p>
            <a:r>
              <a:rPr lang="en-US" b="1" dirty="0"/>
              <a:t>The HCBS Settings Rule was created to ensure that every person receiving Medicaid-funded HCBS has full access to the benefits of community living. </a:t>
            </a:r>
            <a:endParaRPr lang="en-US" b="1" dirty="0" smtClean="0"/>
          </a:p>
          <a:p>
            <a:r>
              <a:rPr lang="en-US" dirty="0" smtClean="0"/>
              <a:t>It </a:t>
            </a:r>
            <a:r>
              <a:rPr lang="en-US" dirty="0"/>
              <a:t>protects </a:t>
            </a:r>
            <a:r>
              <a:rPr lang="en-US" b="1" dirty="0"/>
              <a:t>individuals’ autonomy </a:t>
            </a:r>
            <a:r>
              <a:rPr lang="en-US" dirty="0"/>
              <a:t>to make </a:t>
            </a:r>
            <a:r>
              <a:rPr lang="en-US" b="1" dirty="0"/>
              <a:t>choices and to control the decisions in their lives,</a:t>
            </a:r>
            <a:r>
              <a:rPr lang="en-US" dirty="0"/>
              <a:t> which most people take for granted. This includes c</a:t>
            </a:r>
            <a:r>
              <a:rPr lang="en-US" b="1" dirty="0"/>
              <a:t>ontrolling personal resources;</a:t>
            </a:r>
            <a:r>
              <a:rPr lang="en-US" dirty="0"/>
              <a:t> being treated with </a:t>
            </a:r>
            <a:r>
              <a:rPr lang="en-US" b="1" dirty="0"/>
              <a:t>privacy, dignity, respect, and freedom from coercion and restraint;</a:t>
            </a:r>
            <a:r>
              <a:rPr lang="en-US" dirty="0"/>
              <a:t> deciding what and when to eat; having visitors; being able to lock doors; and having the protections of a lease or other legally enforceable agreement. </a:t>
            </a:r>
            <a:endParaRPr lang="en-US" dirty="0" smtClean="0"/>
          </a:p>
          <a:p>
            <a:r>
              <a:rPr lang="en-US" dirty="0" smtClean="0"/>
              <a:t>The </a:t>
            </a:r>
            <a:r>
              <a:rPr lang="en-US" dirty="0"/>
              <a:t>rule requires a </a:t>
            </a:r>
            <a:r>
              <a:rPr lang="en-US" b="1" dirty="0"/>
              <a:t>person-centered process </a:t>
            </a:r>
            <a:r>
              <a:rPr lang="en-US" dirty="0"/>
              <a:t>for receipt of HCBS, which means that the individuals receiving services direct the planning process and the </a:t>
            </a:r>
            <a:r>
              <a:rPr lang="en-US" b="1" dirty="0"/>
              <a:t>plan reflects their own preferences and goals they have set for themselves. </a:t>
            </a:r>
            <a:endParaRPr lang="en-US" b="1" dirty="0" smtClean="0"/>
          </a:p>
          <a:p>
            <a:endParaRPr lang="en-US" dirty="0"/>
          </a:p>
        </p:txBody>
      </p:sp>
      <p:sp>
        <p:nvSpPr>
          <p:cNvPr id="6" name="Title 5"/>
          <p:cNvSpPr>
            <a:spLocks noGrp="1"/>
          </p:cNvSpPr>
          <p:nvPr>
            <p:ph type="title"/>
          </p:nvPr>
        </p:nvSpPr>
        <p:spPr>
          <a:xfrm>
            <a:off x="838200" y="730918"/>
            <a:ext cx="10515600" cy="827294"/>
          </a:xfrm>
        </p:spPr>
        <p:txBody>
          <a:bodyPr/>
          <a:lstStyle/>
          <a:p>
            <a:pPr algn="ctr"/>
            <a:r>
              <a:rPr lang="en-US" b="1" dirty="0" smtClean="0"/>
              <a:t>GOAL OF HCBS SETTINGS RULE</a:t>
            </a:r>
            <a:endParaRPr lang="en-US" b="1" dirty="0"/>
          </a:p>
        </p:txBody>
      </p:sp>
    </p:spTree>
    <p:extLst>
      <p:ext uri="{BB962C8B-B14F-4D97-AF65-F5344CB8AC3E}">
        <p14:creationId xmlns:p14="http://schemas.microsoft.com/office/powerpoint/2010/main" val="17174585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41</a:t>
            </a:fld>
            <a:endParaRPr lang="en-US"/>
          </a:p>
        </p:txBody>
      </p:sp>
      <p:sp>
        <p:nvSpPr>
          <p:cNvPr id="5" name="Content Placeholder 4"/>
          <p:cNvSpPr>
            <a:spLocks noGrp="1"/>
          </p:cNvSpPr>
          <p:nvPr>
            <p:ph sz="half" idx="2"/>
          </p:nvPr>
        </p:nvSpPr>
        <p:spPr/>
        <p:txBody>
          <a:bodyPr>
            <a:normAutofit fontScale="92500" lnSpcReduction="10000"/>
          </a:bodyPr>
          <a:lstStyle/>
          <a:p>
            <a:r>
              <a:rPr lang="en-US" dirty="0"/>
              <a:t>CMS allowed states to request a </a:t>
            </a:r>
            <a:r>
              <a:rPr lang="en-US" b="1" dirty="0"/>
              <a:t>Corrective Action Plan </a:t>
            </a:r>
            <a:r>
              <a:rPr lang="en-US" dirty="0"/>
              <a:t>for reasons related to the Public Health Emergency.</a:t>
            </a:r>
          </a:p>
          <a:p>
            <a:r>
              <a:rPr lang="en-US" dirty="0" smtClean="0"/>
              <a:t>Louisiana </a:t>
            </a:r>
            <a:r>
              <a:rPr lang="en-US" dirty="0"/>
              <a:t>requested a CAP on December 1, 2022 </a:t>
            </a:r>
            <a:r>
              <a:rPr lang="en-US" dirty="0" smtClean="0"/>
              <a:t>and received final approval on </a:t>
            </a:r>
            <a:r>
              <a:rPr lang="en-US" b="1" dirty="0" smtClean="0"/>
              <a:t>May 24, 2023</a:t>
            </a:r>
            <a:r>
              <a:rPr lang="en-US" dirty="0" smtClean="0"/>
              <a:t>. </a:t>
            </a:r>
            <a:endParaRPr lang="en-US" dirty="0"/>
          </a:p>
          <a:p>
            <a:r>
              <a:rPr lang="en-US" b="1" dirty="0"/>
              <a:t>The CAP was requested due to the ‘workforce shortage’ which we believe has not allowed our state to reach full compliance in the staff dependent  provisions of the HCBS Settings rule.  </a:t>
            </a:r>
          </a:p>
          <a:p>
            <a:pPr lvl="1"/>
            <a:r>
              <a:rPr lang="en-US" b="1" dirty="0"/>
              <a:t>Access to the community in smaller ratios (Community Life Engagement)</a:t>
            </a:r>
          </a:p>
          <a:p>
            <a:pPr lvl="1"/>
            <a:r>
              <a:rPr lang="en-US" b="1" dirty="0"/>
              <a:t>Opportunities for individual employment in the community </a:t>
            </a:r>
          </a:p>
          <a:p>
            <a:pPr lvl="1"/>
            <a:r>
              <a:rPr lang="en-US" b="1" dirty="0"/>
              <a:t>Choices for </a:t>
            </a:r>
            <a:r>
              <a:rPr lang="en-US" b="1" dirty="0" smtClean="0"/>
              <a:t>non-disability </a:t>
            </a:r>
            <a:r>
              <a:rPr lang="en-US" b="1" dirty="0"/>
              <a:t>specific </a:t>
            </a:r>
            <a:r>
              <a:rPr lang="en-US" b="1" dirty="0" smtClean="0"/>
              <a:t>settings (community options)</a:t>
            </a:r>
            <a:endParaRPr lang="en-US" b="1" dirty="0"/>
          </a:p>
          <a:p>
            <a:endParaRPr lang="en-US" dirty="0"/>
          </a:p>
        </p:txBody>
      </p:sp>
      <p:sp>
        <p:nvSpPr>
          <p:cNvPr id="6" name="Title 5"/>
          <p:cNvSpPr>
            <a:spLocks noGrp="1"/>
          </p:cNvSpPr>
          <p:nvPr>
            <p:ph type="title"/>
          </p:nvPr>
        </p:nvSpPr>
        <p:spPr>
          <a:xfrm>
            <a:off x="838200" y="730918"/>
            <a:ext cx="10515600" cy="873947"/>
          </a:xfrm>
        </p:spPr>
        <p:txBody>
          <a:bodyPr/>
          <a:lstStyle/>
          <a:p>
            <a:pPr algn="ctr"/>
            <a:r>
              <a:rPr lang="en-US" b="1" dirty="0" smtClean="0"/>
              <a:t>CORRECTIVE ACTION PLAN</a:t>
            </a:r>
            <a:endParaRPr lang="en-US" dirty="0"/>
          </a:p>
        </p:txBody>
      </p:sp>
    </p:spTree>
    <p:extLst>
      <p:ext uri="{BB962C8B-B14F-4D97-AF65-F5344CB8AC3E}">
        <p14:creationId xmlns:p14="http://schemas.microsoft.com/office/powerpoint/2010/main" val="31981180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42</a:t>
            </a:fld>
            <a:endParaRPr lang="en-US"/>
          </a:p>
        </p:txBody>
      </p:sp>
      <p:sp>
        <p:nvSpPr>
          <p:cNvPr id="5" name="Content Placeholder 4"/>
          <p:cNvSpPr>
            <a:spLocks noGrp="1"/>
          </p:cNvSpPr>
          <p:nvPr>
            <p:ph sz="half" idx="2"/>
          </p:nvPr>
        </p:nvSpPr>
        <p:spPr/>
        <p:txBody>
          <a:bodyPr>
            <a:normAutofit fontScale="85000" lnSpcReduction="20000"/>
          </a:bodyPr>
          <a:lstStyle/>
          <a:p>
            <a:r>
              <a:rPr lang="en-US" dirty="0"/>
              <a:t>The state will report to CMS on progress with activities, milestones, and timeframes outlined in the approved CAP. </a:t>
            </a:r>
            <a:endParaRPr lang="en-US" dirty="0" smtClean="0"/>
          </a:p>
          <a:p>
            <a:r>
              <a:rPr lang="en-US" dirty="0" smtClean="0"/>
              <a:t>Full </a:t>
            </a:r>
            <a:r>
              <a:rPr lang="en-US" dirty="0"/>
              <a:t>compliance is achieved when all Medicaid-funded HCBS is rendered in a compliant setting. </a:t>
            </a:r>
            <a:endParaRPr lang="en-US" dirty="0" smtClean="0"/>
          </a:p>
          <a:p>
            <a:r>
              <a:rPr lang="en-US" dirty="0" smtClean="0"/>
              <a:t>Closure </a:t>
            </a:r>
            <a:r>
              <a:rPr lang="en-US" dirty="0"/>
              <a:t>of the CAP will be granted after the state completes the activities described in the approved CAP, at which point the state will be in full compliance with all HCBS settings provisions of the regulation. </a:t>
            </a:r>
            <a:endParaRPr lang="en-US" dirty="0" smtClean="0"/>
          </a:p>
          <a:p>
            <a:r>
              <a:rPr lang="en-US" dirty="0" smtClean="0"/>
              <a:t>In </a:t>
            </a:r>
            <a:r>
              <a:rPr lang="en-US" dirty="0"/>
              <a:t>the event a state does not comply with or complete its CAP, CMS will use the enforcement flexibilities authorized under Medicaid rules including: </a:t>
            </a:r>
            <a:endParaRPr lang="en-US" dirty="0" smtClean="0"/>
          </a:p>
          <a:p>
            <a:pPr lvl="1"/>
            <a:r>
              <a:rPr lang="en-US" dirty="0" smtClean="0"/>
              <a:t>General </a:t>
            </a:r>
            <a:r>
              <a:rPr lang="en-US" dirty="0"/>
              <a:t>Medicaid rules that apply to all authorities related to Federal Financial Participation (FFP) that permit deferrals or disallowances at 42 CFR Part 430 Subpart C; </a:t>
            </a:r>
            <a:r>
              <a:rPr lang="en-US" dirty="0" smtClean="0"/>
              <a:t>and</a:t>
            </a:r>
          </a:p>
          <a:p>
            <a:pPr lvl="1"/>
            <a:r>
              <a:rPr lang="en-US" dirty="0" smtClean="0"/>
              <a:t>Strategies </a:t>
            </a:r>
            <a:r>
              <a:rPr lang="en-US" dirty="0"/>
              <a:t>to ensure compliance under 1915(c) waivers including, but not limited to, enrollment moratoriums at 42 CFR §441.304(g)(3).</a:t>
            </a:r>
          </a:p>
        </p:txBody>
      </p:sp>
      <p:sp>
        <p:nvSpPr>
          <p:cNvPr id="6" name="Title 5"/>
          <p:cNvSpPr>
            <a:spLocks noGrp="1"/>
          </p:cNvSpPr>
          <p:nvPr>
            <p:ph type="title"/>
          </p:nvPr>
        </p:nvSpPr>
        <p:spPr/>
        <p:txBody>
          <a:bodyPr/>
          <a:lstStyle/>
          <a:p>
            <a:pPr algn="ctr"/>
            <a:r>
              <a:rPr lang="en-US" b="1" dirty="0" smtClean="0"/>
              <a:t>CAP ENFORCEMENT MECHANISMS</a:t>
            </a:r>
            <a:endParaRPr lang="en-US" b="1" dirty="0"/>
          </a:p>
        </p:txBody>
      </p:sp>
    </p:spTree>
    <p:extLst>
      <p:ext uri="{BB962C8B-B14F-4D97-AF65-F5344CB8AC3E}">
        <p14:creationId xmlns:p14="http://schemas.microsoft.com/office/powerpoint/2010/main" val="3081913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43</a:t>
            </a:fld>
            <a:endParaRPr lang="en-US"/>
          </a:p>
        </p:txBody>
      </p:sp>
      <p:sp>
        <p:nvSpPr>
          <p:cNvPr id="5" name="Content Placeholder 4"/>
          <p:cNvSpPr>
            <a:spLocks noGrp="1"/>
          </p:cNvSpPr>
          <p:nvPr>
            <p:ph sz="half" idx="2"/>
          </p:nvPr>
        </p:nvSpPr>
        <p:spPr/>
        <p:txBody>
          <a:bodyPr>
            <a:noAutofit/>
          </a:bodyPr>
          <a:lstStyle/>
          <a:p>
            <a:pPr marL="0" indent="0">
              <a:buNone/>
            </a:pPr>
            <a:r>
              <a:rPr lang="en-US" sz="1400" b="1" i="1" dirty="0" smtClean="0"/>
              <a:t>All </a:t>
            </a:r>
            <a:r>
              <a:rPr lang="en-US" sz="1400" b="1" i="1" dirty="0"/>
              <a:t>settings:</a:t>
            </a:r>
            <a:endParaRPr lang="en-US" sz="1400" dirty="0"/>
          </a:p>
          <a:p>
            <a:pPr lvl="0"/>
            <a:r>
              <a:rPr lang="en-US" sz="1400" dirty="0"/>
              <a:t>The setting is integrated in and supports full access of individuals receiving Medicaid HCBS to the greater community, including opportunities to seek employment and work in competitive integrated settings, engage in community life, and receive services in the community, to the same degree of access as individuals not receiving Medicaid HCBS at 42 CFR §441.301(c)(4)(</a:t>
            </a:r>
            <a:r>
              <a:rPr lang="en-US" sz="1400" dirty="0" err="1"/>
              <a:t>i</a:t>
            </a:r>
            <a:r>
              <a:rPr lang="en-US" sz="1400" dirty="0"/>
              <a:t>) (entire criterion except for “control personal resources”), </a:t>
            </a:r>
          </a:p>
          <a:p>
            <a:pPr lvl="0"/>
            <a:r>
              <a:rPr lang="en-US" sz="1400" dirty="0"/>
              <a:t>The setting is selected by the individual from among setting options including non-disability specific settings and an option for a private unit in a residential setting. The setting options are identified and documented in the person-centered service plan and are based on the individual’s needs, preferences, and for residential settings, resources available for room and board at 42 CFR §441.301(c)(4)(ii), </a:t>
            </a:r>
          </a:p>
          <a:p>
            <a:pPr lvl="0"/>
            <a:r>
              <a:rPr lang="en-US" sz="1400" dirty="0"/>
              <a:t>Optimizes, but does not regiment, individual initiative, autonomy, and independence in making life choices, including but not limited to, daily activities, physical environment, and with whom to interact at 42 §CFR 441.301(c)(4)(iv), and</a:t>
            </a:r>
          </a:p>
          <a:p>
            <a:pPr lvl="0"/>
            <a:r>
              <a:rPr lang="en-US" sz="1400" dirty="0"/>
              <a:t>Facilitates individual choice regarding services and supports, and who provides them at 42 §CFR 441.301(c)(4)(v). </a:t>
            </a:r>
          </a:p>
          <a:p>
            <a:pPr marL="0" indent="0">
              <a:buNone/>
            </a:pPr>
            <a:r>
              <a:rPr lang="en-US" sz="1400" b="1" i="1" dirty="0"/>
              <a:t>Provider-owned or controlled residential settings:</a:t>
            </a:r>
            <a:endParaRPr lang="en-US" sz="1400" dirty="0"/>
          </a:p>
          <a:p>
            <a:pPr lvl="0"/>
            <a:r>
              <a:rPr lang="en-US" sz="1400" dirty="0"/>
              <a:t>Individuals sharing units have a choice of roommate in that setting at 42 CFR §441.301(c)(4)(vi)(B)(2), and</a:t>
            </a:r>
          </a:p>
          <a:p>
            <a:pPr lvl="0"/>
            <a:r>
              <a:rPr lang="en-US" sz="1400" dirty="0"/>
              <a:t>Individuals have the freedom and support to control their own schedules and activities at 42 CFR §441.301(c)(4)(vi)(C) (entire criterion except for “have access to food at any time”).</a:t>
            </a:r>
          </a:p>
          <a:p>
            <a:pPr marL="0" indent="0">
              <a:buNone/>
            </a:pPr>
            <a:r>
              <a:rPr lang="en-US" sz="1400" dirty="0"/>
              <a:t/>
            </a:r>
            <a:br>
              <a:rPr lang="en-US" sz="1400" dirty="0"/>
            </a:br>
            <a:endParaRPr lang="en-US" sz="1400" dirty="0"/>
          </a:p>
        </p:txBody>
      </p:sp>
      <p:sp>
        <p:nvSpPr>
          <p:cNvPr id="6" name="Title 5"/>
          <p:cNvSpPr>
            <a:spLocks noGrp="1"/>
          </p:cNvSpPr>
          <p:nvPr>
            <p:ph type="title"/>
          </p:nvPr>
        </p:nvSpPr>
        <p:spPr/>
        <p:txBody>
          <a:bodyPr/>
          <a:lstStyle/>
          <a:p>
            <a:r>
              <a:rPr lang="en-US" b="1" dirty="0" smtClean="0"/>
              <a:t>REGULATORY CRITERIA SUBJECT TO THE CAP</a:t>
            </a:r>
            <a:endParaRPr lang="en-US" b="1" dirty="0"/>
          </a:p>
        </p:txBody>
      </p:sp>
    </p:spTree>
    <p:extLst>
      <p:ext uri="{BB962C8B-B14F-4D97-AF65-F5344CB8AC3E}">
        <p14:creationId xmlns:p14="http://schemas.microsoft.com/office/powerpoint/2010/main" val="13320109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44</a:t>
            </a:fld>
            <a:endParaRPr lang="en-US"/>
          </a:p>
        </p:txBody>
      </p:sp>
      <p:sp>
        <p:nvSpPr>
          <p:cNvPr id="6" name="Title 5"/>
          <p:cNvSpPr>
            <a:spLocks noGrp="1"/>
          </p:cNvSpPr>
          <p:nvPr>
            <p:ph type="title"/>
          </p:nvPr>
        </p:nvSpPr>
        <p:spPr>
          <a:xfrm>
            <a:off x="838200" y="730918"/>
            <a:ext cx="10515600" cy="398086"/>
          </a:xfrm>
        </p:spPr>
        <p:txBody>
          <a:bodyPr>
            <a:normAutofit fontScale="90000"/>
          </a:bodyPr>
          <a:lstStyle/>
          <a:p>
            <a:pPr algn="ctr"/>
            <a:r>
              <a:rPr lang="en-US" b="1" dirty="0" smtClean="0"/>
              <a:t>Corrective Action Plan</a:t>
            </a:r>
            <a:endParaRPr lang="en-US" dirty="0"/>
          </a:p>
        </p:txBody>
      </p:sp>
      <p:graphicFrame>
        <p:nvGraphicFramePr>
          <p:cNvPr id="13" name="Content Placeholder 12"/>
          <p:cNvGraphicFramePr>
            <a:graphicFrameLocks noGrp="1"/>
          </p:cNvGraphicFramePr>
          <p:nvPr>
            <p:ph sz="half" idx="2"/>
            <p:extLst>
              <p:ext uri="{D42A27DB-BD31-4B8C-83A1-F6EECF244321}">
                <p14:modId xmlns:p14="http://schemas.microsoft.com/office/powerpoint/2010/main" val="2520812221"/>
              </p:ext>
            </p:extLst>
          </p:nvPr>
        </p:nvGraphicFramePr>
        <p:xfrm>
          <a:off x="867746" y="1222524"/>
          <a:ext cx="10795518" cy="5147828"/>
        </p:xfrm>
        <a:graphic>
          <a:graphicData uri="http://schemas.openxmlformats.org/drawingml/2006/table">
            <a:tbl>
              <a:tblPr firstRow="1" firstCol="1" bandRow="1">
                <a:tableStyleId>{5C22544A-7EE6-4342-B048-85BDC9FD1C3A}</a:tableStyleId>
              </a:tblPr>
              <a:tblGrid>
                <a:gridCol w="7188556">
                  <a:extLst>
                    <a:ext uri="{9D8B030D-6E8A-4147-A177-3AD203B41FA5}">
                      <a16:colId xmlns:a16="http://schemas.microsoft.com/office/drawing/2014/main" val="647796932"/>
                    </a:ext>
                  </a:extLst>
                </a:gridCol>
                <a:gridCol w="1805569">
                  <a:extLst>
                    <a:ext uri="{9D8B030D-6E8A-4147-A177-3AD203B41FA5}">
                      <a16:colId xmlns:a16="http://schemas.microsoft.com/office/drawing/2014/main" val="2891595157"/>
                    </a:ext>
                  </a:extLst>
                </a:gridCol>
                <a:gridCol w="1801393">
                  <a:extLst>
                    <a:ext uri="{9D8B030D-6E8A-4147-A177-3AD203B41FA5}">
                      <a16:colId xmlns:a16="http://schemas.microsoft.com/office/drawing/2014/main" val="4281579296"/>
                    </a:ext>
                  </a:extLst>
                </a:gridCol>
              </a:tblGrid>
              <a:tr h="160306">
                <a:tc>
                  <a:txBody>
                    <a:bodyPr/>
                    <a:lstStyle/>
                    <a:p>
                      <a:pPr marL="0" marR="0">
                        <a:lnSpc>
                          <a:spcPct val="107000"/>
                        </a:lnSpc>
                        <a:spcBef>
                          <a:spcPts val="0"/>
                        </a:spcBef>
                        <a:spcAft>
                          <a:spcPts val="0"/>
                        </a:spcAft>
                      </a:pPr>
                      <a:r>
                        <a:rPr lang="en-US" sz="1000" dirty="0">
                          <a:solidFill>
                            <a:srgbClr val="051E41"/>
                          </a:solidFill>
                          <a:effectLst/>
                        </a:rPr>
                        <a:t>Issued memo announcing the upcoming training to discuss the Corrective Action Plan.</a:t>
                      </a:r>
                      <a:endParaRPr lang="en-US" sz="1000" dirty="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tx2">
                        <a:lumMod val="20000"/>
                        <a:lumOff val="80000"/>
                      </a:schemeClr>
                    </a:solidFill>
                  </a:tcPr>
                </a:tc>
                <a:tc>
                  <a:txBody>
                    <a:bodyPr/>
                    <a:lstStyle/>
                    <a:p>
                      <a:pPr marL="0" marR="0" algn="ctr">
                        <a:lnSpc>
                          <a:spcPct val="107000"/>
                        </a:lnSpc>
                        <a:spcBef>
                          <a:spcPts val="0"/>
                        </a:spcBef>
                        <a:spcAft>
                          <a:spcPts val="0"/>
                        </a:spcAft>
                      </a:pPr>
                      <a:r>
                        <a:rPr lang="en-US" sz="1000">
                          <a:solidFill>
                            <a:srgbClr val="051E41"/>
                          </a:solidFill>
                          <a:effectLst/>
                        </a:rPr>
                        <a:t>May 9, 2023</a:t>
                      </a:r>
                      <a:endParaRPr lang="en-US" sz="100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accent1">
                        <a:lumMod val="20000"/>
                        <a:lumOff val="80000"/>
                      </a:schemeClr>
                    </a:solidFill>
                  </a:tcPr>
                </a:tc>
                <a:tc>
                  <a:txBody>
                    <a:bodyPr/>
                    <a:lstStyle/>
                    <a:p>
                      <a:pPr marL="0" marR="0" algn="ctr">
                        <a:lnSpc>
                          <a:spcPct val="107000"/>
                        </a:lnSpc>
                        <a:spcBef>
                          <a:spcPts val="0"/>
                        </a:spcBef>
                        <a:spcAft>
                          <a:spcPts val="0"/>
                        </a:spcAft>
                      </a:pPr>
                      <a:r>
                        <a:rPr lang="en-US" sz="1000" dirty="0">
                          <a:solidFill>
                            <a:srgbClr val="051E41"/>
                          </a:solidFill>
                          <a:effectLst/>
                        </a:rPr>
                        <a:t>May 9, 2023</a:t>
                      </a:r>
                      <a:endParaRPr lang="en-US" sz="1000" dirty="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accent1">
                        <a:lumMod val="20000"/>
                        <a:lumOff val="80000"/>
                      </a:schemeClr>
                    </a:solidFill>
                  </a:tcPr>
                </a:tc>
                <a:extLst>
                  <a:ext uri="{0D108BD9-81ED-4DB2-BD59-A6C34878D82A}">
                    <a16:rowId xmlns:a16="http://schemas.microsoft.com/office/drawing/2014/main" val="3827549471"/>
                  </a:ext>
                </a:extLst>
              </a:tr>
              <a:tr h="249718">
                <a:tc>
                  <a:txBody>
                    <a:bodyPr/>
                    <a:lstStyle/>
                    <a:p>
                      <a:pPr marL="0" marR="0">
                        <a:lnSpc>
                          <a:spcPct val="107000"/>
                        </a:lnSpc>
                        <a:spcBef>
                          <a:spcPts val="0"/>
                        </a:spcBef>
                        <a:spcAft>
                          <a:spcPts val="0"/>
                        </a:spcAft>
                      </a:pPr>
                      <a:r>
                        <a:rPr lang="en-US" sz="1000" dirty="0">
                          <a:solidFill>
                            <a:srgbClr val="051E41"/>
                          </a:solidFill>
                          <a:effectLst/>
                        </a:rPr>
                        <a:t>Conduct training and provide direction for submitting a CAP to the settings who are not in compliance.</a:t>
                      </a:r>
                      <a:endParaRPr lang="en-US" sz="1000" dirty="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tx2">
                        <a:lumMod val="20000"/>
                        <a:lumOff val="80000"/>
                      </a:schemeClr>
                    </a:solidFill>
                  </a:tcPr>
                </a:tc>
                <a:tc>
                  <a:txBody>
                    <a:bodyPr/>
                    <a:lstStyle/>
                    <a:p>
                      <a:pPr marL="0" marR="0" algn="ctr">
                        <a:lnSpc>
                          <a:spcPct val="107000"/>
                        </a:lnSpc>
                        <a:spcBef>
                          <a:spcPts val="0"/>
                        </a:spcBef>
                        <a:spcAft>
                          <a:spcPts val="0"/>
                        </a:spcAft>
                      </a:pPr>
                      <a:r>
                        <a:rPr lang="en-US" sz="1000" dirty="0">
                          <a:solidFill>
                            <a:srgbClr val="051E41"/>
                          </a:solidFill>
                          <a:effectLst/>
                        </a:rPr>
                        <a:t>May 31, 2023</a:t>
                      </a:r>
                      <a:endParaRPr lang="en-US" sz="1000" dirty="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accent1">
                        <a:lumMod val="20000"/>
                        <a:lumOff val="80000"/>
                      </a:schemeClr>
                    </a:solidFill>
                  </a:tcPr>
                </a:tc>
                <a:tc>
                  <a:txBody>
                    <a:bodyPr/>
                    <a:lstStyle/>
                    <a:p>
                      <a:pPr marL="0" marR="0" algn="ctr">
                        <a:lnSpc>
                          <a:spcPct val="107000"/>
                        </a:lnSpc>
                        <a:spcBef>
                          <a:spcPts val="0"/>
                        </a:spcBef>
                        <a:spcAft>
                          <a:spcPts val="0"/>
                        </a:spcAft>
                      </a:pPr>
                      <a:r>
                        <a:rPr lang="en-US" sz="1000">
                          <a:solidFill>
                            <a:srgbClr val="051E41"/>
                          </a:solidFill>
                          <a:effectLst/>
                        </a:rPr>
                        <a:t>May 31, 2023</a:t>
                      </a:r>
                      <a:endParaRPr lang="en-US" sz="100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accent1">
                        <a:lumMod val="20000"/>
                        <a:lumOff val="80000"/>
                      </a:schemeClr>
                    </a:solidFill>
                  </a:tcPr>
                </a:tc>
                <a:extLst>
                  <a:ext uri="{0D108BD9-81ED-4DB2-BD59-A6C34878D82A}">
                    <a16:rowId xmlns:a16="http://schemas.microsoft.com/office/drawing/2014/main" val="3612672988"/>
                  </a:ext>
                </a:extLst>
              </a:tr>
              <a:tr h="249718">
                <a:tc>
                  <a:txBody>
                    <a:bodyPr/>
                    <a:lstStyle/>
                    <a:p>
                      <a:pPr marL="0" marR="0">
                        <a:lnSpc>
                          <a:spcPct val="107000"/>
                        </a:lnSpc>
                        <a:spcBef>
                          <a:spcPts val="0"/>
                        </a:spcBef>
                        <a:spcAft>
                          <a:spcPts val="0"/>
                        </a:spcAft>
                      </a:pPr>
                      <a:r>
                        <a:rPr lang="en-US" sz="1000" dirty="0">
                          <a:solidFill>
                            <a:srgbClr val="FF0000"/>
                          </a:solidFill>
                          <a:effectLst/>
                        </a:rPr>
                        <a:t>Distribute application, approve CAPs for the settings who are approvable and notify the setting.</a:t>
                      </a:r>
                      <a:endParaRPr lang="en-US"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tx2">
                        <a:lumMod val="20000"/>
                        <a:lumOff val="80000"/>
                      </a:schemeClr>
                    </a:solidFill>
                  </a:tcPr>
                </a:tc>
                <a:tc>
                  <a:txBody>
                    <a:bodyPr/>
                    <a:lstStyle/>
                    <a:p>
                      <a:pPr marL="0" marR="0" algn="ctr">
                        <a:lnSpc>
                          <a:spcPct val="107000"/>
                        </a:lnSpc>
                        <a:spcBef>
                          <a:spcPts val="0"/>
                        </a:spcBef>
                        <a:spcAft>
                          <a:spcPts val="0"/>
                        </a:spcAft>
                      </a:pPr>
                      <a:r>
                        <a:rPr lang="en-US" sz="1000" dirty="0">
                          <a:solidFill>
                            <a:srgbClr val="FF0000"/>
                          </a:solidFill>
                          <a:effectLst/>
                        </a:rPr>
                        <a:t>June 1, 2023</a:t>
                      </a:r>
                      <a:endParaRPr lang="en-US"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accent1">
                        <a:lumMod val="20000"/>
                        <a:lumOff val="80000"/>
                      </a:schemeClr>
                    </a:solidFill>
                  </a:tcPr>
                </a:tc>
                <a:tc>
                  <a:txBody>
                    <a:bodyPr/>
                    <a:lstStyle/>
                    <a:p>
                      <a:pPr marL="0" marR="0" algn="ctr">
                        <a:lnSpc>
                          <a:spcPct val="107000"/>
                        </a:lnSpc>
                        <a:spcBef>
                          <a:spcPts val="0"/>
                        </a:spcBef>
                        <a:spcAft>
                          <a:spcPts val="0"/>
                        </a:spcAft>
                      </a:pPr>
                      <a:r>
                        <a:rPr lang="en-US" sz="1000" dirty="0">
                          <a:solidFill>
                            <a:srgbClr val="FF0000"/>
                          </a:solidFill>
                          <a:effectLst/>
                        </a:rPr>
                        <a:t>July 31, 2023</a:t>
                      </a:r>
                      <a:endParaRPr lang="en-US"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accent1">
                        <a:lumMod val="20000"/>
                        <a:lumOff val="80000"/>
                      </a:schemeClr>
                    </a:solidFill>
                  </a:tcPr>
                </a:tc>
                <a:extLst>
                  <a:ext uri="{0D108BD9-81ED-4DB2-BD59-A6C34878D82A}">
                    <a16:rowId xmlns:a16="http://schemas.microsoft.com/office/drawing/2014/main" val="3661561028"/>
                  </a:ext>
                </a:extLst>
              </a:tr>
              <a:tr h="160306">
                <a:tc>
                  <a:txBody>
                    <a:bodyPr/>
                    <a:lstStyle/>
                    <a:p>
                      <a:pPr marL="0" marR="0">
                        <a:lnSpc>
                          <a:spcPct val="107000"/>
                        </a:lnSpc>
                        <a:spcBef>
                          <a:spcPts val="0"/>
                        </a:spcBef>
                        <a:spcAft>
                          <a:spcPts val="0"/>
                        </a:spcAft>
                      </a:pPr>
                      <a:r>
                        <a:rPr lang="en-US" sz="1000" dirty="0">
                          <a:solidFill>
                            <a:srgbClr val="051E41"/>
                          </a:solidFill>
                          <a:effectLst/>
                        </a:rPr>
                        <a:t>Notify providers, whose CAP is not approvable, and begin the disenrollment process.</a:t>
                      </a:r>
                      <a:endParaRPr lang="en-US" sz="1000" dirty="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tx2">
                        <a:lumMod val="20000"/>
                        <a:lumOff val="80000"/>
                      </a:schemeClr>
                    </a:solidFill>
                  </a:tcPr>
                </a:tc>
                <a:tc>
                  <a:txBody>
                    <a:bodyPr/>
                    <a:lstStyle/>
                    <a:p>
                      <a:pPr marL="0" marR="0" algn="ctr">
                        <a:lnSpc>
                          <a:spcPct val="107000"/>
                        </a:lnSpc>
                        <a:spcBef>
                          <a:spcPts val="0"/>
                        </a:spcBef>
                        <a:spcAft>
                          <a:spcPts val="0"/>
                        </a:spcAft>
                      </a:pPr>
                      <a:r>
                        <a:rPr lang="en-US" sz="1000" dirty="0">
                          <a:solidFill>
                            <a:srgbClr val="051E41"/>
                          </a:solidFill>
                          <a:effectLst/>
                        </a:rPr>
                        <a:t>June 1, 2023</a:t>
                      </a:r>
                      <a:endParaRPr lang="en-US" sz="1000" dirty="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accent1">
                        <a:lumMod val="20000"/>
                        <a:lumOff val="80000"/>
                      </a:schemeClr>
                    </a:solidFill>
                  </a:tcPr>
                </a:tc>
                <a:tc>
                  <a:txBody>
                    <a:bodyPr/>
                    <a:lstStyle/>
                    <a:p>
                      <a:pPr marL="0" marR="0" algn="ctr">
                        <a:lnSpc>
                          <a:spcPct val="107000"/>
                        </a:lnSpc>
                        <a:spcBef>
                          <a:spcPts val="0"/>
                        </a:spcBef>
                        <a:spcAft>
                          <a:spcPts val="0"/>
                        </a:spcAft>
                      </a:pPr>
                      <a:r>
                        <a:rPr lang="en-US" sz="1000">
                          <a:solidFill>
                            <a:srgbClr val="051E41"/>
                          </a:solidFill>
                          <a:effectLst/>
                        </a:rPr>
                        <a:t>August 30, 2023</a:t>
                      </a:r>
                      <a:endParaRPr lang="en-US" sz="100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accent1">
                        <a:lumMod val="20000"/>
                        <a:lumOff val="80000"/>
                      </a:schemeClr>
                    </a:solidFill>
                  </a:tcPr>
                </a:tc>
                <a:extLst>
                  <a:ext uri="{0D108BD9-81ED-4DB2-BD59-A6C34878D82A}">
                    <a16:rowId xmlns:a16="http://schemas.microsoft.com/office/drawing/2014/main" val="2009981856"/>
                  </a:ext>
                </a:extLst>
              </a:tr>
              <a:tr h="320611">
                <a:tc>
                  <a:txBody>
                    <a:bodyPr/>
                    <a:lstStyle/>
                    <a:p>
                      <a:pPr marL="0" marR="0">
                        <a:lnSpc>
                          <a:spcPct val="107000"/>
                        </a:lnSpc>
                        <a:spcBef>
                          <a:spcPts val="0"/>
                        </a:spcBef>
                        <a:spcAft>
                          <a:spcPts val="0"/>
                        </a:spcAft>
                      </a:pPr>
                      <a:r>
                        <a:rPr lang="en-US" sz="1000" dirty="0">
                          <a:solidFill>
                            <a:srgbClr val="051E41"/>
                          </a:solidFill>
                          <a:effectLst/>
                        </a:rPr>
                        <a:t>Notify the individuals of the setting’s non-compliance and offer Freedom of Choice of settings who have been deemed as compliant with the HCBS Settings Rule.</a:t>
                      </a:r>
                      <a:endParaRPr lang="en-US" sz="1000" dirty="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tx2">
                        <a:lumMod val="20000"/>
                        <a:lumOff val="80000"/>
                      </a:schemeClr>
                    </a:solidFill>
                  </a:tcPr>
                </a:tc>
                <a:tc>
                  <a:txBody>
                    <a:bodyPr/>
                    <a:lstStyle/>
                    <a:p>
                      <a:pPr marL="0" marR="0" algn="ctr">
                        <a:lnSpc>
                          <a:spcPct val="107000"/>
                        </a:lnSpc>
                        <a:spcBef>
                          <a:spcPts val="0"/>
                        </a:spcBef>
                        <a:spcAft>
                          <a:spcPts val="0"/>
                        </a:spcAft>
                      </a:pPr>
                      <a:r>
                        <a:rPr lang="en-US" sz="1000" dirty="0">
                          <a:solidFill>
                            <a:srgbClr val="051E41"/>
                          </a:solidFill>
                          <a:effectLst/>
                        </a:rPr>
                        <a:t>June 1, 2023</a:t>
                      </a:r>
                      <a:endParaRPr lang="en-US" sz="1000" dirty="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accent1">
                        <a:lumMod val="20000"/>
                        <a:lumOff val="80000"/>
                      </a:schemeClr>
                    </a:solidFill>
                  </a:tcPr>
                </a:tc>
                <a:tc>
                  <a:txBody>
                    <a:bodyPr/>
                    <a:lstStyle/>
                    <a:p>
                      <a:pPr marL="0" marR="0" algn="ctr">
                        <a:lnSpc>
                          <a:spcPct val="107000"/>
                        </a:lnSpc>
                        <a:spcBef>
                          <a:spcPts val="0"/>
                        </a:spcBef>
                        <a:spcAft>
                          <a:spcPts val="0"/>
                        </a:spcAft>
                      </a:pPr>
                      <a:r>
                        <a:rPr lang="en-US" sz="1000" dirty="0">
                          <a:solidFill>
                            <a:srgbClr val="051E41"/>
                          </a:solidFill>
                          <a:effectLst/>
                        </a:rPr>
                        <a:t>September 30, 2023</a:t>
                      </a:r>
                      <a:endParaRPr lang="en-US" sz="1000" dirty="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accent1">
                        <a:lumMod val="20000"/>
                        <a:lumOff val="80000"/>
                      </a:schemeClr>
                    </a:solidFill>
                  </a:tcPr>
                </a:tc>
                <a:extLst>
                  <a:ext uri="{0D108BD9-81ED-4DB2-BD59-A6C34878D82A}">
                    <a16:rowId xmlns:a16="http://schemas.microsoft.com/office/drawing/2014/main" val="484082098"/>
                  </a:ext>
                </a:extLst>
              </a:tr>
              <a:tr h="320611">
                <a:tc>
                  <a:txBody>
                    <a:bodyPr/>
                    <a:lstStyle/>
                    <a:p>
                      <a:pPr marL="0" marR="0">
                        <a:lnSpc>
                          <a:spcPct val="107000"/>
                        </a:lnSpc>
                        <a:spcBef>
                          <a:spcPts val="0"/>
                        </a:spcBef>
                        <a:spcAft>
                          <a:spcPts val="0"/>
                        </a:spcAft>
                      </a:pPr>
                      <a:r>
                        <a:rPr lang="en-US" sz="1000" dirty="0">
                          <a:solidFill>
                            <a:srgbClr val="051E41"/>
                          </a:solidFill>
                          <a:effectLst/>
                        </a:rPr>
                        <a:t>Provide technical guidance, training, and support to settings approved for the CAP extension.   Continue monitoring ongoing remediation efforts of the settings.</a:t>
                      </a:r>
                      <a:endParaRPr lang="en-US" sz="1000" dirty="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tx2">
                        <a:lumMod val="20000"/>
                        <a:lumOff val="80000"/>
                      </a:schemeClr>
                    </a:solidFill>
                  </a:tcPr>
                </a:tc>
                <a:tc>
                  <a:txBody>
                    <a:bodyPr/>
                    <a:lstStyle/>
                    <a:p>
                      <a:pPr marL="0" marR="0" algn="ctr">
                        <a:lnSpc>
                          <a:spcPct val="107000"/>
                        </a:lnSpc>
                        <a:spcBef>
                          <a:spcPts val="0"/>
                        </a:spcBef>
                        <a:spcAft>
                          <a:spcPts val="0"/>
                        </a:spcAft>
                      </a:pPr>
                      <a:r>
                        <a:rPr lang="en-US" sz="1000" dirty="0">
                          <a:solidFill>
                            <a:srgbClr val="051E41"/>
                          </a:solidFill>
                          <a:effectLst/>
                        </a:rPr>
                        <a:t>June 1, 2023</a:t>
                      </a:r>
                      <a:endParaRPr lang="en-US" sz="1000" dirty="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accent1">
                        <a:lumMod val="20000"/>
                        <a:lumOff val="80000"/>
                      </a:schemeClr>
                    </a:solidFill>
                  </a:tcPr>
                </a:tc>
                <a:tc>
                  <a:txBody>
                    <a:bodyPr/>
                    <a:lstStyle/>
                    <a:p>
                      <a:pPr marL="0" marR="0" algn="ctr">
                        <a:lnSpc>
                          <a:spcPct val="107000"/>
                        </a:lnSpc>
                        <a:spcBef>
                          <a:spcPts val="0"/>
                        </a:spcBef>
                        <a:spcAft>
                          <a:spcPts val="0"/>
                        </a:spcAft>
                      </a:pPr>
                      <a:r>
                        <a:rPr lang="en-US" sz="1000" dirty="0">
                          <a:solidFill>
                            <a:srgbClr val="051E41"/>
                          </a:solidFill>
                          <a:effectLst/>
                        </a:rPr>
                        <a:t>January </a:t>
                      </a:r>
                      <a:r>
                        <a:rPr lang="en-US" sz="1000" dirty="0" smtClean="0">
                          <a:solidFill>
                            <a:srgbClr val="051E41"/>
                          </a:solidFill>
                          <a:effectLst/>
                        </a:rPr>
                        <a:t>31, </a:t>
                      </a:r>
                      <a:r>
                        <a:rPr lang="en-US" sz="1000" dirty="0">
                          <a:solidFill>
                            <a:srgbClr val="051E41"/>
                          </a:solidFill>
                          <a:effectLst/>
                        </a:rPr>
                        <a:t>2024</a:t>
                      </a:r>
                      <a:endParaRPr lang="en-US" sz="1000" dirty="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accent1">
                        <a:lumMod val="20000"/>
                        <a:lumOff val="80000"/>
                      </a:schemeClr>
                    </a:solidFill>
                  </a:tcPr>
                </a:tc>
                <a:extLst>
                  <a:ext uri="{0D108BD9-81ED-4DB2-BD59-A6C34878D82A}">
                    <a16:rowId xmlns:a16="http://schemas.microsoft.com/office/drawing/2014/main" val="3015661343"/>
                  </a:ext>
                </a:extLst>
              </a:tr>
              <a:tr h="228894">
                <a:tc>
                  <a:txBody>
                    <a:bodyPr/>
                    <a:lstStyle/>
                    <a:p>
                      <a:pPr marL="0" marR="0">
                        <a:lnSpc>
                          <a:spcPct val="107000"/>
                        </a:lnSpc>
                        <a:spcBef>
                          <a:spcPts val="0"/>
                        </a:spcBef>
                        <a:spcAft>
                          <a:spcPts val="0"/>
                        </a:spcAft>
                      </a:pPr>
                      <a:r>
                        <a:rPr lang="en-US" sz="1000">
                          <a:solidFill>
                            <a:srgbClr val="051E41"/>
                          </a:solidFill>
                          <a:effectLst/>
                        </a:rPr>
                        <a:t>Continue efforts being made to increase workforce through partnerships with community partners.</a:t>
                      </a:r>
                      <a:endParaRPr lang="en-US" sz="100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tx2">
                        <a:lumMod val="20000"/>
                        <a:lumOff val="80000"/>
                      </a:schemeClr>
                    </a:solidFill>
                  </a:tcPr>
                </a:tc>
                <a:tc>
                  <a:txBody>
                    <a:bodyPr/>
                    <a:lstStyle/>
                    <a:p>
                      <a:pPr marL="0" marR="0" algn="ctr">
                        <a:lnSpc>
                          <a:spcPct val="107000"/>
                        </a:lnSpc>
                        <a:spcBef>
                          <a:spcPts val="0"/>
                        </a:spcBef>
                        <a:spcAft>
                          <a:spcPts val="0"/>
                        </a:spcAft>
                      </a:pPr>
                      <a:r>
                        <a:rPr lang="en-US" sz="1000" dirty="0">
                          <a:solidFill>
                            <a:srgbClr val="051E41"/>
                          </a:solidFill>
                          <a:effectLst/>
                        </a:rPr>
                        <a:t>March 17, 2023</a:t>
                      </a:r>
                      <a:endParaRPr lang="en-US" sz="1000" dirty="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accent1">
                        <a:lumMod val="20000"/>
                        <a:lumOff val="80000"/>
                      </a:schemeClr>
                    </a:solidFill>
                  </a:tcPr>
                </a:tc>
                <a:tc>
                  <a:txBody>
                    <a:bodyPr/>
                    <a:lstStyle/>
                    <a:p>
                      <a:pPr marL="0" marR="0" algn="ctr">
                        <a:lnSpc>
                          <a:spcPct val="107000"/>
                        </a:lnSpc>
                        <a:spcBef>
                          <a:spcPts val="0"/>
                        </a:spcBef>
                        <a:spcAft>
                          <a:spcPts val="0"/>
                        </a:spcAft>
                      </a:pPr>
                      <a:r>
                        <a:rPr lang="en-US" sz="1000" dirty="0">
                          <a:solidFill>
                            <a:srgbClr val="051E41"/>
                          </a:solidFill>
                          <a:effectLst/>
                        </a:rPr>
                        <a:t>December 31, 2024</a:t>
                      </a:r>
                      <a:endParaRPr lang="en-US" sz="1000" dirty="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accent1">
                        <a:lumMod val="20000"/>
                        <a:lumOff val="80000"/>
                      </a:schemeClr>
                    </a:solidFill>
                  </a:tcPr>
                </a:tc>
                <a:extLst>
                  <a:ext uri="{0D108BD9-81ED-4DB2-BD59-A6C34878D82A}">
                    <a16:rowId xmlns:a16="http://schemas.microsoft.com/office/drawing/2014/main" val="3362350771"/>
                  </a:ext>
                </a:extLst>
              </a:tr>
              <a:tr h="249718">
                <a:tc>
                  <a:txBody>
                    <a:bodyPr/>
                    <a:lstStyle/>
                    <a:p>
                      <a:pPr marL="0" marR="0">
                        <a:lnSpc>
                          <a:spcPct val="107000"/>
                        </a:lnSpc>
                        <a:spcBef>
                          <a:spcPts val="0"/>
                        </a:spcBef>
                        <a:spcAft>
                          <a:spcPts val="0"/>
                        </a:spcAft>
                      </a:pPr>
                      <a:r>
                        <a:rPr lang="en-US" sz="1000" dirty="0">
                          <a:solidFill>
                            <a:srgbClr val="FF0000"/>
                          </a:solidFill>
                          <a:effectLst/>
                        </a:rPr>
                        <a:t>Conduct final onsite validation visits for those settings with an approved CAP but not under heightened scrutiny review.</a:t>
                      </a:r>
                      <a:endParaRPr lang="en-US"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tx2">
                        <a:lumMod val="20000"/>
                        <a:lumOff val="80000"/>
                      </a:schemeClr>
                    </a:solidFill>
                  </a:tcPr>
                </a:tc>
                <a:tc>
                  <a:txBody>
                    <a:bodyPr/>
                    <a:lstStyle/>
                    <a:p>
                      <a:pPr marL="0" marR="0" algn="ctr">
                        <a:lnSpc>
                          <a:spcPct val="107000"/>
                        </a:lnSpc>
                        <a:spcBef>
                          <a:spcPts val="0"/>
                        </a:spcBef>
                        <a:spcAft>
                          <a:spcPts val="0"/>
                        </a:spcAft>
                      </a:pPr>
                      <a:r>
                        <a:rPr lang="en-US" sz="1000" dirty="0">
                          <a:solidFill>
                            <a:srgbClr val="FF0000"/>
                          </a:solidFill>
                          <a:effectLst/>
                        </a:rPr>
                        <a:t>February 1, 2024</a:t>
                      </a:r>
                      <a:endParaRPr lang="en-US"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accent1">
                        <a:lumMod val="20000"/>
                        <a:lumOff val="80000"/>
                      </a:schemeClr>
                    </a:solidFill>
                  </a:tcPr>
                </a:tc>
                <a:tc>
                  <a:txBody>
                    <a:bodyPr/>
                    <a:lstStyle/>
                    <a:p>
                      <a:pPr marL="0" marR="0" algn="ctr">
                        <a:lnSpc>
                          <a:spcPct val="107000"/>
                        </a:lnSpc>
                        <a:spcBef>
                          <a:spcPts val="0"/>
                        </a:spcBef>
                        <a:spcAft>
                          <a:spcPts val="0"/>
                        </a:spcAft>
                      </a:pPr>
                      <a:r>
                        <a:rPr lang="en-US" sz="1000" dirty="0">
                          <a:solidFill>
                            <a:srgbClr val="FF0000"/>
                          </a:solidFill>
                          <a:effectLst/>
                        </a:rPr>
                        <a:t>July 31, 2024</a:t>
                      </a:r>
                      <a:endParaRPr lang="en-US"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accent1">
                        <a:lumMod val="20000"/>
                        <a:lumOff val="80000"/>
                      </a:schemeClr>
                    </a:solidFill>
                  </a:tcPr>
                </a:tc>
                <a:extLst>
                  <a:ext uri="{0D108BD9-81ED-4DB2-BD59-A6C34878D82A}">
                    <a16:rowId xmlns:a16="http://schemas.microsoft.com/office/drawing/2014/main" val="3525606751"/>
                  </a:ext>
                </a:extLst>
              </a:tr>
              <a:tr h="320611">
                <a:tc>
                  <a:txBody>
                    <a:bodyPr/>
                    <a:lstStyle/>
                    <a:p>
                      <a:pPr marL="0" marR="0">
                        <a:lnSpc>
                          <a:spcPct val="107000"/>
                        </a:lnSpc>
                        <a:spcBef>
                          <a:spcPts val="0"/>
                        </a:spcBef>
                        <a:spcAft>
                          <a:spcPts val="0"/>
                        </a:spcAft>
                      </a:pPr>
                      <a:r>
                        <a:rPr lang="en-US" sz="1000" dirty="0">
                          <a:solidFill>
                            <a:srgbClr val="051E41"/>
                          </a:solidFill>
                          <a:effectLst/>
                        </a:rPr>
                        <a:t>Notify setting of compliance determination and proceed with disenrollment of the setting if failed to remediate the areas of noncompliance.</a:t>
                      </a:r>
                      <a:endParaRPr lang="en-US" sz="1000" dirty="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tx2">
                        <a:lumMod val="20000"/>
                        <a:lumOff val="80000"/>
                      </a:schemeClr>
                    </a:solidFill>
                  </a:tcPr>
                </a:tc>
                <a:tc>
                  <a:txBody>
                    <a:bodyPr/>
                    <a:lstStyle/>
                    <a:p>
                      <a:pPr marL="0" marR="0" algn="ctr">
                        <a:lnSpc>
                          <a:spcPct val="107000"/>
                        </a:lnSpc>
                        <a:spcBef>
                          <a:spcPts val="0"/>
                        </a:spcBef>
                        <a:spcAft>
                          <a:spcPts val="0"/>
                        </a:spcAft>
                      </a:pPr>
                      <a:r>
                        <a:rPr lang="en-US" sz="1000">
                          <a:solidFill>
                            <a:srgbClr val="051E41"/>
                          </a:solidFill>
                          <a:effectLst/>
                        </a:rPr>
                        <a:t>May 1, 2024</a:t>
                      </a:r>
                      <a:endParaRPr lang="en-US" sz="100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accent1">
                        <a:lumMod val="20000"/>
                        <a:lumOff val="80000"/>
                      </a:schemeClr>
                    </a:solidFill>
                  </a:tcPr>
                </a:tc>
                <a:tc>
                  <a:txBody>
                    <a:bodyPr/>
                    <a:lstStyle/>
                    <a:p>
                      <a:pPr marL="0" marR="0" algn="ctr">
                        <a:lnSpc>
                          <a:spcPct val="107000"/>
                        </a:lnSpc>
                        <a:spcBef>
                          <a:spcPts val="0"/>
                        </a:spcBef>
                        <a:spcAft>
                          <a:spcPts val="0"/>
                        </a:spcAft>
                      </a:pPr>
                      <a:r>
                        <a:rPr lang="en-US" sz="1000" dirty="0">
                          <a:solidFill>
                            <a:srgbClr val="051E41"/>
                          </a:solidFill>
                          <a:effectLst/>
                        </a:rPr>
                        <a:t>September 30, 2024</a:t>
                      </a:r>
                      <a:endParaRPr lang="en-US" sz="1000" dirty="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accent1">
                        <a:lumMod val="20000"/>
                        <a:lumOff val="80000"/>
                      </a:schemeClr>
                    </a:solidFill>
                  </a:tcPr>
                </a:tc>
                <a:extLst>
                  <a:ext uri="{0D108BD9-81ED-4DB2-BD59-A6C34878D82A}">
                    <a16:rowId xmlns:a16="http://schemas.microsoft.com/office/drawing/2014/main" val="1665037041"/>
                  </a:ext>
                </a:extLst>
              </a:tr>
              <a:tr h="320611">
                <a:tc>
                  <a:txBody>
                    <a:bodyPr/>
                    <a:lstStyle/>
                    <a:p>
                      <a:pPr marL="0" marR="0">
                        <a:lnSpc>
                          <a:spcPct val="107000"/>
                        </a:lnSpc>
                        <a:spcBef>
                          <a:spcPts val="0"/>
                        </a:spcBef>
                        <a:spcAft>
                          <a:spcPts val="0"/>
                        </a:spcAft>
                      </a:pPr>
                      <a:r>
                        <a:rPr lang="en-US" sz="1000" dirty="0">
                          <a:solidFill>
                            <a:srgbClr val="051E41"/>
                          </a:solidFill>
                          <a:effectLst/>
                        </a:rPr>
                        <a:t>Notify the individuals of setting that failed to remediate and offer Freedom of Choice of settings who have been deemed as compliant with the HCBS Settings Rule.</a:t>
                      </a:r>
                      <a:endParaRPr lang="en-US" sz="1000" dirty="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tx2">
                        <a:lumMod val="20000"/>
                        <a:lumOff val="80000"/>
                      </a:schemeClr>
                    </a:solidFill>
                  </a:tcPr>
                </a:tc>
                <a:tc>
                  <a:txBody>
                    <a:bodyPr/>
                    <a:lstStyle/>
                    <a:p>
                      <a:pPr marL="0" marR="0" algn="ctr">
                        <a:lnSpc>
                          <a:spcPct val="107000"/>
                        </a:lnSpc>
                        <a:spcBef>
                          <a:spcPts val="0"/>
                        </a:spcBef>
                        <a:spcAft>
                          <a:spcPts val="0"/>
                        </a:spcAft>
                      </a:pPr>
                      <a:r>
                        <a:rPr lang="en-US" sz="1000" dirty="0">
                          <a:solidFill>
                            <a:srgbClr val="051E41"/>
                          </a:solidFill>
                          <a:effectLst/>
                        </a:rPr>
                        <a:t>June 1, 2024</a:t>
                      </a:r>
                      <a:endParaRPr lang="en-US" sz="1000" dirty="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accent1">
                        <a:lumMod val="20000"/>
                        <a:lumOff val="80000"/>
                      </a:schemeClr>
                    </a:solidFill>
                  </a:tcPr>
                </a:tc>
                <a:tc>
                  <a:txBody>
                    <a:bodyPr/>
                    <a:lstStyle/>
                    <a:p>
                      <a:pPr marL="0" marR="0" algn="ctr">
                        <a:lnSpc>
                          <a:spcPct val="107000"/>
                        </a:lnSpc>
                        <a:spcBef>
                          <a:spcPts val="0"/>
                        </a:spcBef>
                        <a:spcAft>
                          <a:spcPts val="0"/>
                        </a:spcAft>
                      </a:pPr>
                      <a:r>
                        <a:rPr lang="en-US" sz="1000" dirty="0">
                          <a:solidFill>
                            <a:srgbClr val="051E41"/>
                          </a:solidFill>
                          <a:effectLst/>
                        </a:rPr>
                        <a:t>October 31, 2024</a:t>
                      </a:r>
                      <a:endParaRPr lang="en-US" sz="1000" dirty="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accent1">
                        <a:lumMod val="20000"/>
                        <a:lumOff val="80000"/>
                      </a:schemeClr>
                    </a:solidFill>
                  </a:tcPr>
                </a:tc>
                <a:extLst>
                  <a:ext uri="{0D108BD9-81ED-4DB2-BD59-A6C34878D82A}">
                    <a16:rowId xmlns:a16="http://schemas.microsoft.com/office/drawing/2014/main" val="332461908"/>
                  </a:ext>
                </a:extLst>
              </a:tr>
              <a:tr h="160306">
                <a:tc>
                  <a:txBody>
                    <a:bodyPr/>
                    <a:lstStyle/>
                    <a:p>
                      <a:pPr marL="0" marR="0">
                        <a:lnSpc>
                          <a:spcPct val="107000"/>
                        </a:lnSpc>
                        <a:spcBef>
                          <a:spcPts val="0"/>
                        </a:spcBef>
                        <a:spcAft>
                          <a:spcPts val="0"/>
                        </a:spcAft>
                      </a:pPr>
                      <a:r>
                        <a:rPr lang="en-US" sz="1000" dirty="0">
                          <a:solidFill>
                            <a:srgbClr val="051E41"/>
                          </a:solidFill>
                          <a:effectLst/>
                        </a:rPr>
                        <a:t>Complete the transition of individuals to a compliant setting.</a:t>
                      </a:r>
                      <a:endParaRPr lang="en-US" sz="1000" dirty="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tx2">
                        <a:lumMod val="20000"/>
                        <a:lumOff val="80000"/>
                      </a:schemeClr>
                    </a:solidFill>
                  </a:tcPr>
                </a:tc>
                <a:tc>
                  <a:txBody>
                    <a:bodyPr/>
                    <a:lstStyle/>
                    <a:p>
                      <a:pPr marL="0" marR="0" algn="ctr">
                        <a:lnSpc>
                          <a:spcPct val="107000"/>
                        </a:lnSpc>
                        <a:spcBef>
                          <a:spcPts val="0"/>
                        </a:spcBef>
                        <a:spcAft>
                          <a:spcPts val="0"/>
                        </a:spcAft>
                      </a:pPr>
                      <a:r>
                        <a:rPr lang="en-US" sz="1000" dirty="0">
                          <a:solidFill>
                            <a:srgbClr val="051E41"/>
                          </a:solidFill>
                          <a:effectLst/>
                        </a:rPr>
                        <a:t>August 1, 2024</a:t>
                      </a:r>
                      <a:endParaRPr lang="en-US" sz="1000" dirty="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accent1">
                        <a:lumMod val="20000"/>
                        <a:lumOff val="80000"/>
                      </a:schemeClr>
                    </a:solidFill>
                  </a:tcPr>
                </a:tc>
                <a:tc>
                  <a:txBody>
                    <a:bodyPr/>
                    <a:lstStyle/>
                    <a:p>
                      <a:pPr marL="0" marR="0" algn="ctr">
                        <a:lnSpc>
                          <a:spcPct val="107000"/>
                        </a:lnSpc>
                        <a:spcBef>
                          <a:spcPts val="0"/>
                        </a:spcBef>
                        <a:spcAft>
                          <a:spcPts val="0"/>
                        </a:spcAft>
                      </a:pPr>
                      <a:r>
                        <a:rPr lang="en-US" sz="1000" dirty="0">
                          <a:solidFill>
                            <a:srgbClr val="051E41"/>
                          </a:solidFill>
                          <a:effectLst/>
                        </a:rPr>
                        <a:t>December 31, 2024</a:t>
                      </a:r>
                      <a:endParaRPr lang="en-US" sz="1000" dirty="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accent1">
                        <a:lumMod val="20000"/>
                        <a:lumOff val="80000"/>
                      </a:schemeClr>
                    </a:solidFill>
                  </a:tcPr>
                </a:tc>
                <a:extLst>
                  <a:ext uri="{0D108BD9-81ED-4DB2-BD59-A6C34878D82A}">
                    <a16:rowId xmlns:a16="http://schemas.microsoft.com/office/drawing/2014/main" val="456802224"/>
                  </a:ext>
                </a:extLst>
              </a:tr>
              <a:tr h="160306">
                <a:tc>
                  <a:txBody>
                    <a:bodyPr/>
                    <a:lstStyle/>
                    <a:p>
                      <a:pPr marL="0" marR="0" algn="ctr">
                        <a:lnSpc>
                          <a:spcPct val="107000"/>
                        </a:lnSpc>
                        <a:spcBef>
                          <a:spcPts val="0"/>
                        </a:spcBef>
                        <a:spcAft>
                          <a:spcPts val="0"/>
                        </a:spcAft>
                      </a:pPr>
                      <a:r>
                        <a:rPr lang="en-US" sz="1000" dirty="0">
                          <a:solidFill>
                            <a:srgbClr val="051E41"/>
                          </a:solidFill>
                          <a:effectLst/>
                        </a:rPr>
                        <a:t>HEIGHTENED SCRUTINY ACTIVITIES</a:t>
                      </a:r>
                      <a:endParaRPr lang="en-US" sz="1000" dirty="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tx2">
                        <a:lumMod val="20000"/>
                        <a:lumOff val="80000"/>
                      </a:schemeClr>
                    </a:solidFill>
                  </a:tcPr>
                </a:tc>
                <a:tc>
                  <a:txBody>
                    <a:bodyPr/>
                    <a:lstStyle/>
                    <a:p>
                      <a:pPr marL="0" marR="0" algn="ctr">
                        <a:lnSpc>
                          <a:spcPct val="107000"/>
                        </a:lnSpc>
                        <a:spcBef>
                          <a:spcPts val="0"/>
                        </a:spcBef>
                        <a:spcAft>
                          <a:spcPts val="0"/>
                        </a:spcAft>
                      </a:pPr>
                      <a:r>
                        <a:rPr lang="en-US" sz="1000" dirty="0">
                          <a:solidFill>
                            <a:srgbClr val="051E41"/>
                          </a:solidFill>
                          <a:effectLst/>
                        </a:rPr>
                        <a:t>BEGIN DATE</a:t>
                      </a:r>
                      <a:endParaRPr lang="en-US" sz="1000" dirty="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accent1">
                        <a:lumMod val="20000"/>
                        <a:lumOff val="80000"/>
                      </a:schemeClr>
                    </a:solidFill>
                  </a:tcPr>
                </a:tc>
                <a:tc>
                  <a:txBody>
                    <a:bodyPr/>
                    <a:lstStyle/>
                    <a:p>
                      <a:pPr marL="0" marR="0" algn="ctr">
                        <a:lnSpc>
                          <a:spcPct val="107000"/>
                        </a:lnSpc>
                        <a:spcBef>
                          <a:spcPts val="0"/>
                        </a:spcBef>
                        <a:spcAft>
                          <a:spcPts val="0"/>
                        </a:spcAft>
                      </a:pPr>
                      <a:r>
                        <a:rPr lang="en-US" sz="1000" dirty="0">
                          <a:solidFill>
                            <a:srgbClr val="051E41"/>
                          </a:solidFill>
                          <a:effectLst/>
                        </a:rPr>
                        <a:t>END DATE</a:t>
                      </a:r>
                      <a:endParaRPr lang="en-US" sz="1000" dirty="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accent1">
                        <a:lumMod val="20000"/>
                        <a:lumOff val="80000"/>
                      </a:schemeClr>
                    </a:solidFill>
                  </a:tcPr>
                </a:tc>
                <a:extLst>
                  <a:ext uri="{0D108BD9-81ED-4DB2-BD59-A6C34878D82A}">
                    <a16:rowId xmlns:a16="http://schemas.microsoft.com/office/drawing/2014/main" val="2979025939"/>
                  </a:ext>
                </a:extLst>
              </a:tr>
              <a:tr h="320611">
                <a:tc>
                  <a:txBody>
                    <a:bodyPr/>
                    <a:lstStyle/>
                    <a:p>
                      <a:pPr marL="0" marR="0">
                        <a:lnSpc>
                          <a:spcPct val="107000"/>
                        </a:lnSpc>
                        <a:spcBef>
                          <a:spcPts val="0"/>
                        </a:spcBef>
                        <a:spcAft>
                          <a:spcPts val="0"/>
                        </a:spcAft>
                      </a:pPr>
                      <a:r>
                        <a:rPr lang="en-US" sz="1000" dirty="0">
                          <a:solidFill>
                            <a:srgbClr val="051E41"/>
                          </a:solidFill>
                          <a:effectLst/>
                        </a:rPr>
                        <a:t>Conduct onsite review and complete the Heightened Scrutiny Report that is to be posted for the setting that is serving waiver beneficiaries.</a:t>
                      </a:r>
                      <a:endParaRPr lang="en-US" sz="1000" dirty="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tx2">
                        <a:lumMod val="20000"/>
                        <a:lumOff val="80000"/>
                      </a:schemeClr>
                    </a:solidFill>
                  </a:tcPr>
                </a:tc>
                <a:tc>
                  <a:txBody>
                    <a:bodyPr/>
                    <a:lstStyle/>
                    <a:p>
                      <a:pPr marL="0" marR="0" algn="ctr">
                        <a:lnSpc>
                          <a:spcPct val="107000"/>
                        </a:lnSpc>
                        <a:spcBef>
                          <a:spcPts val="0"/>
                        </a:spcBef>
                        <a:spcAft>
                          <a:spcPts val="0"/>
                        </a:spcAft>
                      </a:pPr>
                      <a:r>
                        <a:rPr lang="en-US" sz="1000">
                          <a:solidFill>
                            <a:srgbClr val="051E41"/>
                          </a:solidFill>
                          <a:effectLst/>
                        </a:rPr>
                        <a:t>July 1, 2023</a:t>
                      </a:r>
                      <a:endParaRPr lang="en-US" sz="100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accent1">
                        <a:lumMod val="20000"/>
                        <a:lumOff val="80000"/>
                      </a:schemeClr>
                    </a:solidFill>
                  </a:tcPr>
                </a:tc>
                <a:tc>
                  <a:txBody>
                    <a:bodyPr/>
                    <a:lstStyle/>
                    <a:p>
                      <a:pPr marL="0" marR="0" algn="ctr">
                        <a:lnSpc>
                          <a:spcPct val="107000"/>
                        </a:lnSpc>
                        <a:spcBef>
                          <a:spcPts val="0"/>
                        </a:spcBef>
                        <a:spcAft>
                          <a:spcPts val="0"/>
                        </a:spcAft>
                      </a:pPr>
                      <a:r>
                        <a:rPr lang="en-US" sz="1000" dirty="0">
                          <a:solidFill>
                            <a:srgbClr val="051E41"/>
                          </a:solidFill>
                          <a:effectLst/>
                        </a:rPr>
                        <a:t>August 1 30, 2023</a:t>
                      </a:r>
                      <a:endParaRPr lang="en-US" sz="1000" dirty="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accent1">
                        <a:lumMod val="20000"/>
                        <a:lumOff val="80000"/>
                      </a:schemeClr>
                    </a:solidFill>
                  </a:tcPr>
                </a:tc>
                <a:extLst>
                  <a:ext uri="{0D108BD9-81ED-4DB2-BD59-A6C34878D82A}">
                    <a16:rowId xmlns:a16="http://schemas.microsoft.com/office/drawing/2014/main" val="641678234"/>
                  </a:ext>
                </a:extLst>
              </a:tr>
              <a:tr h="160306">
                <a:tc>
                  <a:txBody>
                    <a:bodyPr/>
                    <a:lstStyle/>
                    <a:p>
                      <a:pPr marL="0" marR="0">
                        <a:lnSpc>
                          <a:spcPct val="107000"/>
                        </a:lnSpc>
                        <a:spcBef>
                          <a:spcPts val="0"/>
                        </a:spcBef>
                        <a:spcAft>
                          <a:spcPts val="0"/>
                        </a:spcAft>
                      </a:pPr>
                      <a:r>
                        <a:rPr lang="en-US" sz="1000" dirty="0">
                          <a:solidFill>
                            <a:srgbClr val="051E41"/>
                          </a:solidFill>
                          <a:effectLst/>
                        </a:rPr>
                        <a:t>Post the Heightened Scrutiny Report for public comment for 30 days.</a:t>
                      </a:r>
                      <a:endParaRPr lang="en-US" sz="1000" dirty="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tx2">
                        <a:lumMod val="20000"/>
                        <a:lumOff val="80000"/>
                      </a:schemeClr>
                    </a:solidFill>
                  </a:tcPr>
                </a:tc>
                <a:tc>
                  <a:txBody>
                    <a:bodyPr/>
                    <a:lstStyle/>
                    <a:p>
                      <a:pPr marL="0" marR="0" algn="ctr">
                        <a:lnSpc>
                          <a:spcPct val="107000"/>
                        </a:lnSpc>
                        <a:spcBef>
                          <a:spcPts val="0"/>
                        </a:spcBef>
                        <a:spcAft>
                          <a:spcPts val="0"/>
                        </a:spcAft>
                      </a:pPr>
                      <a:r>
                        <a:rPr lang="en-US" sz="1000">
                          <a:solidFill>
                            <a:srgbClr val="051E41"/>
                          </a:solidFill>
                          <a:effectLst/>
                        </a:rPr>
                        <a:t>August 1, 2023</a:t>
                      </a:r>
                      <a:endParaRPr lang="en-US" sz="100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accent1">
                        <a:lumMod val="20000"/>
                        <a:lumOff val="80000"/>
                      </a:schemeClr>
                    </a:solidFill>
                  </a:tcPr>
                </a:tc>
                <a:tc>
                  <a:txBody>
                    <a:bodyPr/>
                    <a:lstStyle/>
                    <a:p>
                      <a:pPr marL="0" marR="0" algn="ctr">
                        <a:lnSpc>
                          <a:spcPct val="107000"/>
                        </a:lnSpc>
                        <a:spcBef>
                          <a:spcPts val="0"/>
                        </a:spcBef>
                        <a:spcAft>
                          <a:spcPts val="0"/>
                        </a:spcAft>
                      </a:pPr>
                      <a:r>
                        <a:rPr lang="en-US" sz="1000" dirty="0">
                          <a:solidFill>
                            <a:srgbClr val="051E41"/>
                          </a:solidFill>
                          <a:effectLst/>
                        </a:rPr>
                        <a:t>September 30, 2023</a:t>
                      </a:r>
                      <a:endParaRPr lang="en-US" sz="1000" dirty="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accent1">
                        <a:lumMod val="20000"/>
                        <a:lumOff val="80000"/>
                      </a:schemeClr>
                    </a:solidFill>
                  </a:tcPr>
                </a:tc>
                <a:extLst>
                  <a:ext uri="{0D108BD9-81ED-4DB2-BD59-A6C34878D82A}">
                    <a16:rowId xmlns:a16="http://schemas.microsoft.com/office/drawing/2014/main" val="4179703692"/>
                  </a:ext>
                </a:extLst>
              </a:tr>
              <a:tr h="249718">
                <a:tc>
                  <a:txBody>
                    <a:bodyPr/>
                    <a:lstStyle/>
                    <a:p>
                      <a:pPr marL="0" marR="0">
                        <a:lnSpc>
                          <a:spcPct val="107000"/>
                        </a:lnSpc>
                        <a:spcBef>
                          <a:spcPts val="0"/>
                        </a:spcBef>
                        <a:spcAft>
                          <a:spcPts val="0"/>
                        </a:spcAft>
                      </a:pPr>
                      <a:r>
                        <a:rPr lang="en-US" sz="1000" dirty="0">
                          <a:solidFill>
                            <a:srgbClr val="051E41"/>
                          </a:solidFill>
                          <a:effectLst/>
                        </a:rPr>
                        <a:t>Submit information to CMS on presumptively institutional settings selected by CMS for a sampled heightened scrutiny review.</a:t>
                      </a:r>
                      <a:endParaRPr lang="en-US" sz="1000" dirty="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tx2">
                        <a:lumMod val="20000"/>
                        <a:lumOff val="80000"/>
                      </a:schemeClr>
                    </a:solidFill>
                  </a:tcPr>
                </a:tc>
                <a:tc>
                  <a:txBody>
                    <a:bodyPr/>
                    <a:lstStyle/>
                    <a:p>
                      <a:pPr marL="0" marR="0" algn="ctr">
                        <a:lnSpc>
                          <a:spcPct val="107000"/>
                        </a:lnSpc>
                        <a:spcBef>
                          <a:spcPts val="0"/>
                        </a:spcBef>
                        <a:spcAft>
                          <a:spcPts val="0"/>
                        </a:spcAft>
                      </a:pPr>
                      <a:r>
                        <a:rPr lang="en-US" sz="1000" dirty="0">
                          <a:solidFill>
                            <a:srgbClr val="051E41"/>
                          </a:solidFill>
                          <a:effectLst/>
                        </a:rPr>
                        <a:t>October 1, 2023</a:t>
                      </a:r>
                      <a:endParaRPr lang="en-US" sz="1000" dirty="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accent1">
                        <a:lumMod val="20000"/>
                        <a:lumOff val="80000"/>
                      </a:schemeClr>
                    </a:solidFill>
                  </a:tcPr>
                </a:tc>
                <a:tc>
                  <a:txBody>
                    <a:bodyPr/>
                    <a:lstStyle/>
                    <a:p>
                      <a:pPr marL="0" marR="0" algn="ctr">
                        <a:lnSpc>
                          <a:spcPct val="107000"/>
                        </a:lnSpc>
                        <a:spcBef>
                          <a:spcPts val="0"/>
                        </a:spcBef>
                        <a:spcAft>
                          <a:spcPts val="0"/>
                        </a:spcAft>
                      </a:pPr>
                      <a:r>
                        <a:rPr lang="en-US" sz="1000" dirty="0">
                          <a:solidFill>
                            <a:srgbClr val="051E41"/>
                          </a:solidFill>
                          <a:effectLst/>
                        </a:rPr>
                        <a:t>November 30, 2023</a:t>
                      </a:r>
                      <a:endParaRPr lang="en-US" sz="1000" dirty="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accent1">
                        <a:lumMod val="20000"/>
                        <a:lumOff val="80000"/>
                      </a:schemeClr>
                    </a:solidFill>
                  </a:tcPr>
                </a:tc>
                <a:extLst>
                  <a:ext uri="{0D108BD9-81ED-4DB2-BD59-A6C34878D82A}">
                    <a16:rowId xmlns:a16="http://schemas.microsoft.com/office/drawing/2014/main" val="3258070970"/>
                  </a:ext>
                </a:extLst>
              </a:tr>
              <a:tr h="624293">
                <a:tc>
                  <a:txBody>
                    <a:bodyPr/>
                    <a:lstStyle/>
                    <a:p>
                      <a:pPr marL="0" marR="0">
                        <a:lnSpc>
                          <a:spcPct val="107000"/>
                        </a:lnSpc>
                        <a:spcBef>
                          <a:spcPts val="0"/>
                        </a:spcBef>
                        <a:spcAft>
                          <a:spcPts val="0"/>
                        </a:spcAft>
                      </a:pPr>
                      <a:r>
                        <a:rPr lang="en-US" sz="1000" dirty="0">
                          <a:solidFill>
                            <a:srgbClr val="051E41"/>
                          </a:solidFill>
                          <a:effectLst/>
                        </a:rPr>
                        <a:t>Address heightened scrutiny findings related to CMS’ heightened scrutiny review including, as applicable, remediation of all similarly situated settings that utilize a similar service delivery model and, as applicable, any overall assessment processes of all providers of HCBS in the state to ensure that all providers are being assessed appropriately against the regulatory settings criteria.</a:t>
                      </a:r>
                      <a:endParaRPr lang="en-US" sz="1000" dirty="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tx2">
                        <a:lumMod val="20000"/>
                        <a:lumOff val="80000"/>
                      </a:schemeClr>
                    </a:solidFill>
                  </a:tcPr>
                </a:tc>
                <a:tc>
                  <a:txBody>
                    <a:bodyPr/>
                    <a:lstStyle/>
                    <a:p>
                      <a:pPr marL="0" marR="0" algn="ctr">
                        <a:lnSpc>
                          <a:spcPct val="107000"/>
                        </a:lnSpc>
                        <a:spcBef>
                          <a:spcPts val="0"/>
                        </a:spcBef>
                        <a:spcAft>
                          <a:spcPts val="0"/>
                        </a:spcAft>
                      </a:pPr>
                      <a:r>
                        <a:rPr lang="en-US" sz="1000" dirty="0">
                          <a:solidFill>
                            <a:srgbClr val="051E41"/>
                          </a:solidFill>
                          <a:effectLst/>
                        </a:rPr>
                        <a:t>Date CMS issues findings to the state</a:t>
                      </a:r>
                      <a:endParaRPr lang="en-US" sz="1000" dirty="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accent1">
                        <a:lumMod val="20000"/>
                        <a:lumOff val="80000"/>
                      </a:schemeClr>
                    </a:solidFill>
                  </a:tcPr>
                </a:tc>
                <a:tc>
                  <a:txBody>
                    <a:bodyPr/>
                    <a:lstStyle/>
                    <a:p>
                      <a:pPr marL="0" marR="0" algn="ctr">
                        <a:lnSpc>
                          <a:spcPct val="107000"/>
                        </a:lnSpc>
                        <a:spcBef>
                          <a:spcPts val="0"/>
                        </a:spcBef>
                        <a:spcAft>
                          <a:spcPts val="0"/>
                        </a:spcAft>
                      </a:pPr>
                      <a:r>
                        <a:rPr lang="en-US" sz="1000" dirty="0">
                          <a:solidFill>
                            <a:srgbClr val="051E41"/>
                          </a:solidFill>
                          <a:effectLst/>
                        </a:rPr>
                        <a:t>3 months post the date CMS issues and findings to the state</a:t>
                      </a:r>
                      <a:endParaRPr lang="en-US" sz="1000" dirty="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accent1">
                        <a:lumMod val="20000"/>
                        <a:lumOff val="80000"/>
                      </a:schemeClr>
                    </a:solidFill>
                  </a:tcPr>
                </a:tc>
                <a:extLst>
                  <a:ext uri="{0D108BD9-81ED-4DB2-BD59-A6C34878D82A}">
                    <a16:rowId xmlns:a16="http://schemas.microsoft.com/office/drawing/2014/main" val="27493699"/>
                  </a:ext>
                </a:extLst>
              </a:tr>
              <a:tr h="160306">
                <a:tc>
                  <a:txBody>
                    <a:bodyPr/>
                    <a:lstStyle/>
                    <a:p>
                      <a:pPr marL="0" marR="0" algn="ctr">
                        <a:lnSpc>
                          <a:spcPct val="107000"/>
                        </a:lnSpc>
                        <a:spcBef>
                          <a:spcPts val="0"/>
                        </a:spcBef>
                        <a:spcAft>
                          <a:spcPts val="0"/>
                        </a:spcAft>
                      </a:pPr>
                      <a:r>
                        <a:rPr lang="en-US" sz="1000">
                          <a:solidFill>
                            <a:srgbClr val="051E41"/>
                          </a:solidFill>
                          <a:effectLst/>
                        </a:rPr>
                        <a:t>STATEWIDE COMPLIANCE FOR ALL SETTINGS</a:t>
                      </a:r>
                      <a:endParaRPr lang="en-US" sz="100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tx2">
                        <a:lumMod val="20000"/>
                        <a:lumOff val="80000"/>
                      </a:schemeClr>
                    </a:solidFill>
                  </a:tcPr>
                </a:tc>
                <a:tc>
                  <a:txBody>
                    <a:bodyPr/>
                    <a:lstStyle/>
                    <a:p>
                      <a:pPr marL="0" marR="0" algn="ctr">
                        <a:lnSpc>
                          <a:spcPct val="107000"/>
                        </a:lnSpc>
                        <a:spcBef>
                          <a:spcPts val="0"/>
                        </a:spcBef>
                        <a:spcAft>
                          <a:spcPts val="0"/>
                        </a:spcAft>
                      </a:pPr>
                      <a:r>
                        <a:rPr lang="en-US" sz="1000">
                          <a:solidFill>
                            <a:srgbClr val="051E41"/>
                          </a:solidFill>
                          <a:effectLst/>
                        </a:rPr>
                        <a:t> </a:t>
                      </a:r>
                      <a:endParaRPr lang="en-US" sz="100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accent1">
                        <a:lumMod val="20000"/>
                        <a:lumOff val="80000"/>
                      </a:schemeClr>
                    </a:solidFill>
                  </a:tcPr>
                </a:tc>
                <a:tc>
                  <a:txBody>
                    <a:bodyPr/>
                    <a:lstStyle/>
                    <a:p>
                      <a:pPr marL="0" marR="0" algn="ctr">
                        <a:lnSpc>
                          <a:spcPct val="107000"/>
                        </a:lnSpc>
                        <a:spcBef>
                          <a:spcPts val="0"/>
                        </a:spcBef>
                        <a:spcAft>
                          <a:spcPts val="0"/>
                        </a:spcAft>
                      </a:pPr>
                      <a:r>
                        <a:rPr lang="en-US" sz="1000" dirty="0">
                          <a:solidFill>
                            <a:srgbClr val="051E41"/>
                          </a:solidFill>
                          <a:effectLst/>
                        </a:rPr>
                        <a:t> </a:t>
                      </a:r>
                      <a:endParaRPr lang="en-US" sz="1000" dirty="0">
                        <a:solidFill>
                          <a:srgbClr val="051E4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accent1">
                        <a:lumMod val="20000"/>
                        <a:lumOff val="80000"/>
                      </a:schemeClr>
                    </a:solidFill>
                  </a:tcPr>
                </a:tc>
                <a:extLst>
                  <a:ext uri="{0D108BD9-81ED-4DB2-BD59-A6C34878D82A}">
                    <a16:rowId xmlns:a16="http://schemas.microsoft.com/office/drawing/2014/main" val="3934081407"/>
                  </a:ext>
                </a:extLst>
              </a:tr>
              <a:tr h="686681">
                <a:tc>
                  <a:txBody>
                    <a:bodyPr/>
                    <a:lstStyle/>
                    <a:p>
                      <a:pPr marL="0" marR="0">
                        <a:lnSpc>
                          <a:spcPct val="107000"/>
                        </a:lnSpc>
                        <a:spcBef>
                          <a:spcPts val="0"/>
                        </a:spcBef>
                        <a:spcAft>
                          <a:spcPts val="0"/>
                        </a:spcAft>
                      </a:pPr>
                      <a:r>
                        <a:rPr lang="en-US" sz="1000" dirty="0">
                          <a:solidFill>
                            <a:srgbClr val="FF0000"/>
                          </a:solidFill>
                          <a:effectLst/>
                        </a:rPr>
                        <a:t>Final Compliance statewide with HCBS settings rule.</a:t>
                      </a:r>
                    </a:p>
                    <a:p>
                      <a:pPr marL="0" marR="0">
                        <a:lnSpc>
                          <a:spcPct val="107000"/>
                        </a:lnSpc>
                        <a:spcBef>
                          <a:spcPts val="0"/>
                        </a:spcBef>
                        <a:spcAft>
                          <a:spcPts val="0"/>
                        </a:spcAft>
                      </a:pPr>
                      <a:r>
                        <a:rPr lang="en-US" sz="1000" dirty="0">
                          <a:solidFill>
                            <a:srgbClr val="FF0000"/>
                          </a:solidFill>
                          <a:effectLst/>
                        </a:rPr>
                        <a:t> </a:t>
                      </a:r>
                      <a:endParaRPr lang="en-US"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tx2">
                        <a:lumMod val="20000"/>
                        <a:lumOff val="80000"/>
                      </a:schemeClr>
                    </a:solidFill>
                  </a:tcPr>
                </a:tc>
                <a:tc>
                  <a:txBody>
                    <a:bodyPr/>
                    <a:lstStyle/>
                    <a:p>
                      <a:pPr marL="0" marR="0" algn="ctr">
                        <a:lnSpc>
                          <a:spcPct val="107000"/>
                        </a:lnSpc>
                        <a:spcBef>
                          <a:spcPts val="0"/>
                        </a:spcBef>
                        <a:spcAft>
                          <a:spcPts val="0"/>
                        </a:spcAft>
                      </a:pPr>
                      <a:r>
                        <a:rPr lang="en-US" sz="1000" dirty="0">
                          <a:solidFill>
                            <a:srgbClr val="FF0000"/>
                          </a:solidFill>
                          <a:effectLst/>
                        </a:rPr>
                        <a:t>----</a:t>
                      </a:r>
                      <a:endParaRPr lang="en-US"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accent1">
                        <a:lumMod val="20000"/>
                        <a:lumOff val="80000"/>
                      </a:schemeClr>
                    </a:solidFill>
                  </a:tcPr>
                </a:tc>
                <a:tc>
                  <a:txBody>
                    <a:bodyPr/>
                    <a:lstStyle/>
                    <a:p>
                      <a:pPr marL="0" marR="0" algn="ctr">
                        <a:lnSpc>
                          <a:spcPct val="107000"/>
                        </a:lnSpc>
                        <a:spcBef>
                          <a:spcPts val="0"/>
                        </a:spcBef>
                        <a:spcAft>
                          <a:spcPts val="0"/>
                        </a:spcAft>
                      </a:pPr>
                      <a:r>
                        <a:rPr lang="en-US" sz="1000" dirty="0">
                          <a:solidFill>
                            <a:srgbClr val="FF0000"/>
                          </a:solidFill>
                          <a:effectLst/>
                        </a:rPr>
                        <a:t>The later of 12/31/2024 – or 3 months post the date CMS issues findings to the state for the HS settings</a:t>
                      </a:r>
                      <a:endParaRPr lang="en-US"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5" marR="48155" marT="0" marB="0">
                    <a:solidFill>
                      <a:schemeClr val="accent1">
                        <a:lumMod val="20000"/>
                        <a:lumOff val="80000"/>
                      </a:schemeClr>
                    </a:solidFill>
                  </a:tcPr>
                </a:tc>
                <a:extLst>
                  <a:ext uri="{0D108BD9-81ED-4DB2-BD59-A6C34878D82A}">
                    <a16:rowId xmlns:a16="http://schemas.microsoft.com/office/drawing/2014/main" val="822683340"/>
                  </a:ext>
                </a:extLst>
              </a:tr>
            </a:tbl>
          </a:graphicData>
        </a:graphic>
      </p:graphicFrame>
    </p:spTree>
    <p:extLst>
      <p:ext uri="{BB962C8B-B14F-4D97-AF65-F5344CB8AC3E}">
        <p14:creationId xmlns:p14="http://schemas.microsoft.com/office/powerpoint/2010/main" val="31409504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5/31/2023</a:t>
            </a:r>
            <a:endParaRPr lang="en-US" dirty="0"/>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45</a:t>
            </a:fld>
            <a:endParaRPr lang="en-US"/>
          </a:p>
        </p:txBody>
      </p:sp>
      <p:sp>
        <p:nvSpPr>
          <p:cNvPr id="5" name="Content Placeholder 4"/>
          <p:cNvSpPr>
            <a:spLocks noGrp="1"/>
          </p:cNvSpPr>
          <p:nvPr>
            <p:ph sz="half" idx="2"/>
          </p:nvPr>
        </p:nvSpPr>
        <p:spPr>
          <a:xfrm>
            <a:off x="838200" y="1632857"/>
            <a:ext cx="10515600" cy="4269489"/>
          </a:xfrm>
        </p:spPr>
        <p:txBody>
          <a:bodyPr>
            <a:normAutofit lnSpcReduction="10000"/>
          </a:bodyPr>
          <a:lstStyle/>
          <a:p>
            <a:pPr marL="0" indent="0" fontAlgn="t">
              <a:buNone/>
            </a:pPr>
            <a:r>
              <a:rPr lang="en-US" b="1" dirty="0"/>
              <a:t>June 1, 2023- July 31, </a:t>
            </a:r>
            <a:r>
              <a:rPr lang="en-US" b="1" dirty="0" smtClean="0"/>
              <a:t>2023</a:t>
            </a:r>
          </a:p>
          <a:p>
            <a:pPr fontAlgn="t"/>
            <a:r>
              <a:rPr lang="en-US" b="1" dirty="0" smtClean="0"/>
              <a:t>Distribute </a:t>
            </a:r>
            <a:r>
              <a:rPr lang="en-US" b="1" dirty="0"/>
              <a:t>application, approve CAPs for </a:t>
            </a:r>
            <a:r>
              <a:rPr lang="en-US" b="1" dirty="0" smtClean="0"/>
              <a:t>the </a:t>
            </a:r>
            <a:r>
              <a:rPr lang="en-US" b="1" dirty="0"/>
              <a:t>settings who are approvable and notify the </a:t>
            </a:r>
            <a:r>
              <a:rPr lang="en-US" b="1" dirty="0" smtClean="0"/>
              <a:t>setting.</a:t>
            </a:r>
          </a:p>
          <a:p>
            <a:pPr marL="0" indent="0" fontAlgn="t">
              <a:buNone/>
            </a:pPr>
            <a:r>
              <a:rPr lang="en-US" b="1" dirty="0"/>
              <a:t>J</a:t>
            </a:r>
            <a:r>
              <a:rPr lang="en-US" b="1" dirty="0" smtClean="0"/>
              <a:t>une </a:t>
            </a:r>
            <a:r>
              <a:rPr lang="en-US" b="1" dirty="0"/>
              <a:t>1, </a:t>
            </a:r>
            <a:r>
              <a:rPr lang="en-US" b="1" dirty="0" smtClean="0"/>
              <a:t>2023-August </a:t>
            </a:r>
            <a:r>
              <a:rPr lang="en-US" b="1" dirty="0"/>
              <a:t>30, 2023</a:t>
            </a:r>
          </a:p>
          <a:p>
            <a:pPr fontAlgn="t"/>
            <a:r>
              <a:rPr lang="en-US" b="1" dirty="0" smtClean="0"/>
              <a:t>Notify </a:t>
            </a:r>
            <a:r>
              <a:rPr lang="en-US" b="1" dirty="0"/>
              <a:t>providers, whose CAP is not approvable, and begin the disenrollment process.</a:t>
            </a:r>
            <a:endParaRPr lang="en-US" dirty="0"/>
          </a:p>
          <a:p>
            <a:pPr marL="0" indent="0" fontAlgn="t">
              <a:buNone/>
            </a:pPr>
            <a:r>
              <a:rPr lang="en-US" b="1" dirty="0"/>
              <a:t>June 1, </a:t>
            </a:r>
            <a:r>
              <a:rPr lang="en-US" b="1" dirty="0" smtClean="0"/>
              <a:t>2023-September </a:t>
            </a:r>
            <a:r>
              <a:rPr lang="en-US" b="1" dirty="0"/>
              <a:t>30, 2023</a:t>
            </a:r>
          </a:p>
          <a:p>
            <a:pPr fontAlgn="t"/>
            <a:r>
              <a:rPr lang="en-US" b="1" dirty="0" smtClean="0"/>
              <a:t>Notify </a:t>
            </a:r>
            <a:r>
              <a:rPr lang="en-US" b="1" dirty="0"/>
              <a:t>the individuals of the setting’s non-compliance and offer Freedom of Choice of settings who have been deemed as compliant with the HCBS Settings Rule.</a:t>
            </a:r>
            <a:endParaRPr lang="en-US" dirty="0"/>
          </a:p>
          <a:p>
            <a:endParaRPr lang="en-US" dirty="0"/>
          </a:p>
        </p:txBody>
      </p:sp>
      <p:sp>
        <p:nvSpPr>
          <p:cNvPr id="6" name="Title 5"/>
          <p:cNvSpPr>
            <a:spLocks noGrp="1"/>
          </p:cNvSpPr>
          <p:nvPr>
            <p:ph type="title"/>
          </p:nvPr>
        </p:nvSpPr>
        <p:spPr>
          <a:xfrm>
            <a:off x="903514" y="662474"/>
            <a:ext cx="10515600" cy="718458"/>
          </a:xfrm>
        </p:spPr>
        <p:txBody>
          <a:bodyPr>
            <a:noAutofit/>
          </a:bodyPr>
          <a:lstStyle/>
          <a:p>
            <a:pPr fontAlgn="t"/>
            <a:r>
              <a:rPr lang="en-US" sz="2400" b="1" dirty="0" smtClean="0"/>
              <a:t/>
            </a:r>
            <a:br>
              <a:rPr lang="en-US" sz="2400" b="1" dirty="0" smtClean="0"/>
            </a:br>
            <a:r>
              <a:rPr lang="en-US" sz="4000" b="1" dirty="0" smtClean="0"/>
              <a:t>MILESTONE: PROVIDER CORRECTIVE ACTION PLAN</a:t>
            </a:r>
            <a:endParaRPr lang="en-US" sz="4000" b="1" dirty="0"/>
          </a:p>
        </p:txBody>
      </p:sp>
    </p:spTree>
    <p:extLst>
      <p:ext uri="{BB962C8B-B14F-4D97-AF65-F5344CB8AC3E}">
        <p14:creationId xmlns:p14="http://schemas.microsoft.com/office/powerpoint/2010/main" val="39978981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46</a:t>
            </a:fld>
            <a:endParaRPr lang="en-US"/>
          </a:p>
        </p:txBody>
      </p:sp>
      <p:sp>
        <p:nvSpPr>
          <p:cNvPr id="5" name="Content Placeholder 4"/>
          <p:cNvSpPr>
            <a:spLocks noGrp="1"/>
          </p:cNvSpPr>
          <p:nvPr>
            <p:ph sz="half" idx="2"/>
          </p:nvPr>
        </p:nvSpPr>
        <p:spPr/>
        <p:txBody>
          <a:bodyPr>
            <a:normAutofit/>
          </a:bodyPr>
          <a:lstStyle/>
          <a:p>
            <a:pPr marL="0" indent="0" fontAlgn="t">
              <a:buNone/>
            </a:pPr>
            <a:r>
              <a:rPr lang="en-US" b="1" dirty="0"/>
              <a:t>June 1, </a:t>
            </a:r>
            <a:r>
              <a:rPr lang="en-US" b="1" dirty="0" smtClean="0"/>
              <a:t>2023-January 31, </a:t>
            </a:r>
            <a:r>
              <a:rPr lang="en-US" b="1" dirty="0"/>
              <a:t>2024</a:t>
            </a:r>
          </a:p>
          <a:p>
            <a:pPr fontAlgn="t"/>
            <a:r>
              <a:rPr lang="en-US" b="1" dirty="0" smtClean="0"/>
              <a:t>Provide </a:t>
            </a:r>
            <a:r>
              <a:rPr lang="en-US" b="1" dirty="0"/>
              <a:t>technical guidance, training, and support to settings approved for the CAP extension.   Continue monitoring ongoing remediation efforts of the settings</a:t>
            </a:r>
            <a:r>
              <a:rPr lang="en-US" b="1" dirty="0" smtClean="0"/>
              <a:t>.</a:t>
            </a:r>
            <a:endParaRPr lang="en-US" dirty="0"/>
          </a:p>
        </p:txBody>
      </p:sp>
      <p:sp>
        <p:nvSpPr>
          <p:cNvPr id="6" name="Title 5"/>
          <p:cNvSpPr>
            <a:spLocks noGrp="1"/>
          </p:cNvSpPr>
          <p:nvPr>
            <p:ph type="title"/>
          </p:nvPr>
        </p:nvSpPr>
        <p:spPr/>
        <p:txBody>
          <a:bodyPr>
            <a:normAutofit fontScale="90000"/>
          </a:bodyPr>
          <a:lstStyle/>
          <a:p>
            <a:pPr algn="ctr"/>
            <a:r>
              <a:rPr lang="en-US" b="1" dirty="0" smtClean="0"/>
              <a:t>MILESTONE: TECHNICAL GUIDANCE AND TRAINING</a:t>
            </a:r>
            <a:endParaRPr lang="en-US" b="1" dirty="0"/>
          </a:p>
        </p:txBody>
      </p:sp>
    </p:spTree>
    <p:extLst>
      <p:ext uri="{BB962C8B-B14F-4D97-AF65-F5344CB8AC3E}">
        <p14:creationId xmlns:p14="http://schemas.microsoft.com/office/powerpoint/2010/main" val="36963000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47</a:t>
            </a:fld>
            <a:endParaRPr lang="en-US"/>
          </a:p>
        </p:txBody>
      </p:sp>
      <p:sp>
        <p:nvSpPr>
          <p:cNvPr id="5" name="Content Placeholder 4"/>
          <p:cNvSpPr>
            <a:spLocks noGrp="1"/>
          </p:cNvSpPr>
          <p:nvPr>
            <p:ph sz="half" idx="2"/>
          </p:nvPr>
        </p:nvSpPr>
        <p:spPr/>
        <p:txBody>
          <a:bodyPr/>
          <a:lstStyle/>
          <a:p>
            <a:pPr marL="0" indent="0" fontAlgn="t">
              <a:buNone/>
            </a:pPr>
            <a:r>
              <a:rPr lang="en-US" b="1" dirty="0"/>
              <a:t>February 1, 2024-July 31, 2024</a:t>
            </a:r>
            <a:endParaRPr lang="en-US" dirty="0"/>
          </a:p>
          <a:p>
            <a:pPr fontAlgn="t"/>
            <a:r>
              <a:rPr lang="en-US" b="1" dirty="0" smtClean="0"/>
              <a:t>Conduct </a:t>
            </a:r>
            <a:r>
              <a:rPr lang="en-US" b="1" dirty="0"/>
              <a:t>final onsite validation visits for those settings with an approved CAP but not under heightened scrutiny review.</a:t>
            </a:r>
            <a:endParaRPr lang="en-US" dirty="0"/>
          </a:p>
          <a:p>
            <a:endParaRPr lang="en-US" dirty="0"/>
          </a:p>
        </p:txBody>
      </p:sp>
      <p:sp>
        <p:nvSpPr>
          <p:cNvPr id="6" name="Title 5"/>
          <p:cNvSpPr>
            <a:spLocks noGrp="1"/>
          </p:cNvSpPr>
          <p:nvPr>
            <p:ph type="title"/>
          </p:nvPr>
        </p:nvSpPr>
        <p:spPr/>
        <p:txBody>
          <a:bodyPr/>
          <a:lstStyle/>
          <a:p>
            <a:pPr algn="ctr"/>
            <a:r>
              <a:rPr lang="en-US" b="1" dirty="0" smtClean="0"/>
              <a:t>MILESTONE: FINAL VALIDATION </a:t>
            </a:r>
            <a:endParaRPr lang="en-US" b="1" dirty="0"/>
          </a:p>
        </p:txBody>
      </p:sp>
    </p:spTree>
    <p:extLst>
      <p:ext uri="{BB962C8B-B14F-4D97-AF65-F5344CB8AC3E}">
        <p14:creationId xmlns:p14="http://schemas.microsoft.com/office/powerpoint/2010/main" val="28679032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48</a:t>
            </a:fld>
            <a:endParaRPr lang="en-US"/>
          </a:p>
        </p:txBody>
      </p:sp>
      <p:sp>
        <p:nvSpPr>
          <p:cNvPr id="5" name="Content Placeholder 4"/>
          <p:cNvSpPr>
            <a:spLocks noGrp="1"/>
          </p:cNvSpPr>
          <p:nvPr>
            <p:ph sz="half" idx="2"/>
          </p:nvPr>
        </p:nvSpPr>
        <p:spPr/>
        <p:txBody>
          <a:bodyPr/>
          <a:lstStyle/>
          <a:p>
            <a:pPr marL="0" indent="0" fontAlgn="t">
              <a:buNone/>
            </a:pPr>
            <a:r>
              <a:rPr lang="en-US" b="1" dirty="0"/>
              <a:t>May 1, 2024-September 30, 2024</a:t>
            </a:r>
            <a:endParaRPr lang="en-US" dirty="0"/>
          </a:p>
          <a:p>
            <a:pPr fontAlgn="t"/>
            <a:r>
              <a:rPr lang="en-US" b="1" dirty="0"/>
              <a:t>Notify setting of compliance determination and proceed with disenrollment of the setting if failed to remediate the areas of noncompliance.</a:t>
            </a:r>
            <a:endParaRPr lang="en-US" dirty="0"/>
          </a:p>
          <a:p>
            <a:endParaRPr lang="en-US" dirty="0"/>
          </a:p>
        </p:txBody>
      </p:sp>
      <p:sp>
        <p:nvSpPr>
          <p:cNvPr id="6" name="Title 5"/>
          <p:cNvSpPr>
            <a:spLocks noGrp="1"/>
          </p:cNvSpPr>
          <p:nvPr>
            <p:ph type="title"/>
          </p:nvPr>
        </p:nvSpPr>
        <p:spPr/>
        <p:txBody>
          <a:bodyPr/>
          <a:lstStyle/>
          <a:p>
            <a:pPr algn="ctr"/>
            <a:r>
              <a:rPr lang="en-US" b="1" dirty="0" smtClean="0"/>
              <a:t>MILESTONE: DISENROLLMENT</a:t>
            </a:r>
            <a:endParaRPr lang="en-US" b="1" dirty="0"/>
          </a:p>
        </p:txBody>
      </p:sp>
    </p:spTree>
    <p:extLst>
      <p:ext uri="{BB962C8B-B14F-4D97-AF65-F5344CB8AC3E}">
        <p14:creationId xmlns:p14="http://schemas.microsoft.com/office/powerpoint/2010/main" val="26629632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49</a:t>
            </a:fld>
            <a:endParaRPr lang="en-US"/>
          </a:p>
        </p:txBody>
      </p:sp>
      <p:sp>
        <p:nvSpPr>
          <p:cNvPr id="5" name="Content Placeholder 4"/>
          <p:cNvSpPr>
            <a:spLocks noGrp="1"/>
          </p:cNvSpPr>
          <p:nvPr>
            <p:ph sz="half" idx="2"/>
          </p:nvPr>
        </p:nvSpPr>
        <p:spPr/>
        <p:txBody>
          <a:bodyPr/>
          <a:lstStyle/>
          <a:p>
            <a:pPr marL="0" indent="0" fontAlgn="t">
              <a:buNone/>
            </a:pPr>
            <a:r>
              <a:rPr lang="en-US" b="1" dirty="0"/>
              <a:t>June 1, </a:t>
            </a:r>
            <a:r>
              <a:rPr lang="en-US" b="1" dirty="0" smtClean="0"/>
              <a:t>2024-October </a:t>
            </a:r>
            <a:r>
              <a:rPr lang="en-US" b="1" dirty="0"/>
              <a:t>31, 2024</a:t>
            </a:r>
            <a:endParaRPr lang="en-US" dirty="0"/>
          </a:p>
          <a:p>
            <a:pPr fontAlgn="t"/>
            <a:r>
              <a:rPr lang="en-US" dirty="0" smtClean="0"/>
              <a:t>Notify </a:t>
            </a:r>
            <a:r>
              <a:rPr lang="en-US" dirty="0"/>
              <a:t>the individuals of setting that failed to remediate and offer Freedom of Choice of settings who have been deemed as compliant with the HCBS Settings Rule.</a:t>
            </a:r>
          </a:p>
          <a:p>
            <a:pPr marL="0" indent="0" fontAlgn="t">
              <a:buNone/>
            </a:pPr>
            <a:r>
              <a:rPr lang="en-US" b="1" dirty="0"/>
              <a:t>August 1, </a:t>
            </a:r>
            <a:r>
              <a:rPr lang="en-US" b="1" dirty="0" smtClean="0"/>
              <a:t>2024-December </a:t>
            </a:r>
            <a:r>
              <a:rPr lang="en-US" b="1" dirty="0"/>
              <a:t>31, 2024</a:t>
            </a:r>
          </a:p>
          <a:p>
            <a:pPr fontAlgn="t"/>
            <a:r>
              <a:rPr lang="en-US" dirty="0" smtClean="0"/>
              <a:t>Complete </a:t>
            </a:r>
            <a:r>
              <a:rPr lang="en-US" dirty="0"/>
              <a:t>the transition of individuals to a compliant setting.</a:t>
            </a:r>
          </a:p>
          <a:p>
            <a:endParaRPr lang="en-US" dirty="0"/>
          </a:p>
        </p:txBody>
      </p:sp>
      <p:sp>
        <p:nvSpPr>
          <p:cNvPr id="6" name="Title 5"/>
          <p:cNvSpPr>
            <a:spLocks noGrp="1"/>
          </p:cNvSpPr>
          <p:nvPr>
            <p:ph type="title"/>
          </p:nvPr>
        </p:nvSpPr>
        <p:spPr/>
        <p:txBody>
          <a:bodyPr/>
          <a:lstStyle/>
          <a:p>
            <a:pPr algn="ctr"/>
            <a:r>
              <a:rPr lang="en-US" b="1" dirty="0" smtClean="0"/>
              <a:t>MILESTONE: TRANSITION</a:t>
            </a:r>
            <a:endParaRPr lang="en-US" b="1" dirty="0"/>
          </a:p>
        </p:txBody>
      </p:sp>
    </p:spTree>
    <p:extLst>
      <p:ext uri="{BB962C8B-B14F-4D97-AF65-F5344CB8AC3E}">
        <p14:creationId xmlns:p14="http://schemas.microsoft.com/office/powerpoint/2010/main" val="1433361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5</a:t>
            </a:fld>
            <a:endParaRPr lang="en-US"/>
          </a:p>
        </p:txBody>
      </p:sp>
      <p:sp>
        <p:nvSpPr>
          <p:cNvPr id="5" name="Content Placeholder 4"/>
          <p:cNvSpPr>
            <a:spLocks noGrp="1"/>
          </p:cNvSpPr>
          <p:nvPr>
            <p:ph sz="half" idx="2"/>
          </p:nvPr>
        </p:nvSpPr>
        <p:spPr>
          <a:xfrm>
            <a:off x="838200" y="1521776"/>
            <a:ext cx="10515600" cy="4739951"/>
          </a:xfrm>
        </p:spPr>
        <p:txBody>
          <a:bodyPr>
            <a:noAutofit/>
          </a:bodyPr>
          <a:lstStyle/>
          <a:p>
            <a:pPr marL="228600" lvl="1" indent="0">
              <a:buNone/>
            </a:pPr>
            <a:r>
              <a:rPr lang="en-US" sz="1400" b="1" dirty="0"/>
              <a:t>2017-2019:</a:t>
            </a:r>
          </a:p>
          <a:p>
            <a:pPr marL="971550" lvl="2" indent="-285750">
              <a:buFont typeface="Wingdings" panose="05000000000000000000" pitchFamily="2" charset="2"/>
              <a:buChar char="§"/>
            </a:pPr>
            <a:r>
              <a:rPr lang="en-US" sz="1400" dirty="0"/>
              <a:t>LGE/OCDD worked with nonresidential providers on their Transition Plans, provided training, onsite TA visits in order to assist providers in moving towards compliance</a:t>
            </a:r>
            <a:endParaRPr lang="en-US" sz="1400" b="1" dirty="0" smtClean="0"/>
          </a:p>
          <a:p>
            <a:pPr marL="228600" lvl="1" indent="0">
              <a:buNone/>
            </a:pPr>
            <a:r>
              <a:rPr lang="en-US" sz="1400" b="1" dirty="0" smtClean="0"/>
              <a:t>May </a:t>
            </a:r>
            <a:r>
              <a:rPr lang="en-US" sz="1400" b="1" dirty="0"/>
              <a:t>9, </a:t>
            </a:r>
            <a:r>
              <a:rPr lang="en-US" sz="1400" b="1" dirty="0" smtClean="0"/>
              <a:t>2017, </a:t>
            </a:r>
            <a:r>
              <a:rPr lang="en-US" sz="1400" dirty="0" smtClean="0"/>
              <a:t>CMS changed the final compliance date to </a:t>
            </a:r>
            <a:r>
              <a:rPr lang="en-US" sz="1400" b="1" dirty="0" smtClean="0"/>
              <a:t>March 17, 2022.</a:t>
            </a:r>
          </a:p>
          <a:p>
            <a:pPr marL="228600" lvl="1" indent="0">
              <a:buNone/>
            </a:pPr>
            <a:r>
              <a:rPr lang="en-US" sz="1400" b="1" dirty="0" smtClean="0"/>
              <a:t>July </a:t>
            </a:r>
            <a:r>
              <a:rPr lang="en-US" sz="1400" b="1" dirty="0"/>
              <a:t>1, 2019-OCDD joined the State Employment Leadership Network</a:t>
            </a:r>
          </a:p>
          <a:p>
            <a:pPr marL="228600" lvl="1" indent="0">
              <a:buNone/>
            </a:pPr>
            <a:r>
              <a:rPr lang="en-US" sz="1400" b="1" dirty="0"/>
              <a:t>March 17, 2020- New date for compliance with the HCBS Settings Rule</a:t>
            </a:r>
          </a:p>
          <a:p>
            <a:pPr marL="228600" lvl="1" indent="0">
              <a:buNone/>
            </a:pPr>
            <a:r>
              <a:rPr lang="en-US" sz="1400" b="1" dirty="0"/>
              <a:t>2020-2021:</a:t>
            </a:r>
          </a:p>
          <a:p>
            <a:pPr lvl="2">
              <a:spcBef>
                <a:spcPts val="0"/>
              </a:spcBef>
              <a:buFont typeface="Wingdings" panose="05000000000000000000" pitchFamily="2" charset="2"/>
              <a:buChar char="§"/>
            </a:pPr>
            <a:r>
              <a:rPr lang="en-US" sz="1400" dirty="0"/>
              <a:t>Nonresidential providers were shutdown by the Public Health </a:t>
            </a:r>
            <a:r>
              <a:rPr lang="en-US" sz="1400" dirty="0" smtClean="0"/>
              <a:t>Officer (PHO) </a:t>
            </a:r>
            <a:r>
              <a:rPr lang="en-US" sz="1400" dirty="0"/>
              <a:t>due to Covid-19 </a:t>
            </a:r>
            <a:r>
              <a:rPr lang="en-US" sz="1400" dirty="0" smtClean="0"/>
              <a:t>for </a:t>
            </a:r>
            <a:r>
              <a:rPr lang="en-US" sz="1400" dirty="0"/>
              <a:t>months</a:t>
            </a:r>
          </a:p>
          <a:p>
            <a:pPr lvl="2">
              <a:spcBef>
                <a:spcPts val="0"/>
              </a:spcBef>
              <a:buFont typeface="Wingdings" panose="05000000000000000000" pitchFamily="2" charset="2"/>
              <a:buChar char="§"/>
            </a:pPr>
            <a:r>
              <a:rPr lang="en-US" sz="1400" dirty="0"/>
              <a:t>Individuals were able to convert day program hours to in-home hours under an Appendix K flexibility </a:t>
            </a:r>
          </a:p>
          <a:p>
            <a:pPr lvl="2">
              <a:spcBef>
                <a:spcPts val="0"/>
              </a:spcBef>
              <a:buFont typeface="Wingdings" panose="05000000000000000000" pitchFamily="2" charset="2"/>
              <a:buChar char="§"/>
            </a:pPr>
            <a:r>
              <a:rPr lang="en-US" sz="1400" dirty="0"/>
              <a:t>Nonresidential providers were allowed to reopen under guidance and precautions as outlined by the PHO</a:t>
            </a:r>
          </a:p>
          <a:p>
            <a:pPr lvl="2">
              <a:spcBef>
                <a:spcPts val="0"/>
              </a:spcBef>
              <a:buFont typeface="Wingdings" panose="05000000000000000000" pitchFamily="2" charset="2"/>
              <a:buChar char="§"/>
            </a:pPr>
            <a:r>
              <a:rPr lang="en-US" sz="1400" dirty="0"/>
              <a:t>PHO lifted the restrictions </a:t>
            </a:r>
          </a:p>
          <a:p>
            <a:pPr marL="914400" lvl="2" indent="0">
              <a:spcBef>
                <a:spcPts val="0"/>
              </a:spcBef>
              <a:buNone/>
            </a:pPr>
            <a:r>
              <a:rPr lang="en-US" sz="1400" b="1" dirty="0" smtClean="0"/>
              <a:t>July 14, 2020</a:t>
            </a:r>
            <a:r>
              <a:rPr lang="en-US" sz="1400" dirty="0" smtClean="0"/>
              <a:t>,  </a:t>
            </a:r>
            <a:r>
              <a:rPr lang="en-US" sz="1400" dirty="0"/>
              <a:t>CMS pushed the final date of compliance to </a:t>
            </a:r>
            <a:r>
              <a:rPr lang="en-US" sz="1400" b="1" dirty="0"/>
              <a:t>March 17, 2023.</a:t>
            </a:r>
          </a:p>
          <a:p>
            <a:pPr marL="228600" lvl="1" indent="0">
              <a:spcBef>
                <a:spcPts val="0"/>
              </a:spcBef>
              <a:buNone/>
            </a:pPr>
            <a:r>
              <a:rPr lang="en-US" sz="1400" b="1" dirty="0" smtClean="0"/>
              <a:t>2021-2022</a:t>
            </a:r>
            <a:r>
              <a:rPr lang="en-US" sz="1400" b="1" dirty="0"/>
              <a:t>:</a:t>
            </a:r>
            <a:r>
              <a:rPr lang="en-US" sz="1400" dirty="0"/>
              <a:t> </a:t>
            </a:r>
          </a:p>
          <a:p>
            <a:pPr lvl="2">
              <a:spcBef>
                <a:spcPts val="0"/>
              </a:spcBef>
              <a:buFont typeface="Wingdings" panose="05000000000000000000" pitchFamily="2" charset="2"/>
              <a:buChar char="§"/>
            </a:pPr>
            <a:r>
              <a:rPr lang="en-US" sz="1400" dirty="0"/>
              <a:t>Nonresidential providers continued to reopen and work towards compliance with the HCBS Settings Rule</a:t>
            </a:r>
          </a:p>
          <a:p>
            <a:pPr lvl="2">
              <a:spcBef>
                <a:spcPts val="0"/>
              </a:spcBef>
              <a:buFont typeface="Wingdings" panose="05000000000000000000" pitchFamily="2" charset="2"/>
              <a:buChar char="§"/>
            </a:pPr>
            <a:r>
              <a:rPr lang="en-US" sz="1400" dirty="0"/>
              <a:t>ALL individuals who reside in a </a:t>
            </a:r>
            <a:r>
              <a:rPr lang="en-US" sz="1400" b="1" dirty="0"/>
              <a:t>Provider Owned or Controlled Residential Setting</a:t>
            </a:r>
            <a:r>
              <a:rPr lang="en-US" sz="1400" dirty="0"/>
              <a:t> received an initial onsite </a:t>
            </a:r>
            <a:r>
              <a:rPr lang="en-US" sz="1400" dirty="0" smtClean="0"/>
              <a:t>visit</a:t>
            </a:r>
          </a:p>
          <a:p>
            <a:pPr marL="457200" lvl="2" indent="0">
              <a:spcBef>
                <a:spcPts val="0"/>
              </a:spcBef>
              <a:buNone/>
            </a:pPr>
            <a:r>
              <a:rPr lang="en-US" sz="1400" b="1" dirty="0" smtClean="0"/>
              <a:t>October 4, 2022- Louisiana received Final Approval on the STP</a:t>
            </a:r>
          </a:p>
          <a:p>
            <a:pPr lvl="2">
              <a:spcBef>
                <a:spcPts val="0"/>
              </a:spcBef>
              <a:buFont typeface="Wingdings" panose="05000000000000000000" pitchFamily="2" charset="2"/>
              <a:buChar char="§"/>
            </a:pPr>
            <a:r>
              <a:rPr lang="en-US" sz="1400" dirty="0" smtClean="0"/>
              <a:t>Some </a:t>
            </a:r>
            <a:r>
              <a:rPr lang="en-US" sz="1400" dirty="0"/>
              <a:t>Nonresidential providers were checked as being in compliance</a:t>
            </a:r>
          </a:p>
          <a:p>
            <a:pPr lvl="2">
              <a:spcBef>
                <a:spcPts val="0"/>
              </a:spcBef>
              <a:buFont typeface="Wingdings" panose="05000000000000000000" pitchFamily="2" charset="2"/>
              <a:buChar char="§"/>
            </a:pPr>
            <a:r>
              <a:rPr lang="en-US" sz="1400" dirty="0"/>
              <a:t>Individuals continued to be allowed to convert day program hours to in-home hours</a:t>
            </a:r>
          </a:p>
          <a:p>
            <a:pPr lvl="2">
              <a:lnSpc>
                <a:spcPct val="110000"/>
              </a:lnSpc>
              <a:spcBef>
                <a:spcPts val="0"/>
              </a:spcBef>
              <a:buFont typeface="Wingdings" panose="05000000000000000000" pitchFamily="2" charset="2"/>
              <a:buChar char="§"/>
            </a:pPr>
            <a:r>
              <a:rPr lang="en-US" sz="1400" dirty="0"/>
              <a:t>CMS allowed states to request a Corrective Action Plan (CAP) if circumstances keeping them from meeting compliance were related to the </a:t>
            </a:r>
            <a:r>
              <a:rPr lang="en-US" sz="1400" dirty="0" smtClean="0"/>
              <a:t>Public Health Emergency (PHE)</a:t>
            </a:r>
            <a:endParaRPr lang="en-US" sz="1400" b="1" dirty="0"/>
          </a:p>
          <a:p>
            <a:pPr marL="457200" lvl="2" indent="0">
              <a:lnSpc>
                <a:spcPct val="110000"/>
              </a:lnSpc>
              <a:spcBef>
                <a:spcPts val="0"/>
              </a:spcBef>
              <a:buNone/>
            </a:pPr>
            <a:r>
              <a:rPr lang="en-US" sz="1400" b="1" dirty="0"/>
              <a:t>December 1, 2022- OCDD requested a </a:t>
            </a:r>
            <a:r>
              <a:rPr lang="en-US" sz="1400" b="1" dirty="0" smtClean="0"/>
              <a:t>CAP.</a:t>
            </a:r>
            <a:r>
              <a:rPr lang="en-US" sz="1400" dirty="0"/>
              <a:t> </a:t>
            </a:r>
            <a:r>
              <a:rPr lang="en-US" sz="1400" b="1" dirty="0" smtClean="0"/>
              <a:t>The CAP applies only </a:t>
            </a:r>
            <a:r>
              <a:rPr lang="en-US" sz="1400" b="1" dirty="0"/>
              <a:t>to </a:t>
            </a:r>
            <a:r>
              <a:rPr lang="en-US" sz="1400" b="1" dirty="0" smtClean="0"/>
              <a:t>settings </a:t>
            </a:r>
            <a:r>
              <a:rPr lang="en-US" sz="1400" b="1" dirty="0"/>
              <a:t>that were eligible for the transition period (setting types in the state’s HCBS delivery system as of the effective date of the final rule</a:t>
            </a:r>
            <a:r>
              <a:rPr lang="en-US" sz="1400" b="1" dirty="0" smtClean="0"/>
              <a:t>).  Any NEW settings must come into the system </a:t>
            </a:r>
            <a:r>
              <a:rPr lang="en-US" sz="1400" b="1" dirty="0"/>
              <a:t>c</a:t>
            </a:r>
            <a:r>
              <a:rPr lang="en-US" sz="1400" b="1" dirty="0" smtClean="0"/>
              <a:t>ompliant</a:t>
            </a:r>
            <a:endParaRPr lang="en-US" sz="1400" b="1" dirty="0"/>
          </a:p>
          <a:p>
            <a:pPr marL="457200" lvl="2" indent="0">
              <a:lnSpc>
                <a:spcPct val="110000"/>
              </a:lnSpc>
              <a:spcBef>
                <a:spcPts val="0"/>
              </a:spcBef>
              <a:buNone/>
            </a:pPr>
            <a:endParaRPr lang="en-US" sz="1400" dirty="0"/>
          </a:p>
          <a:p>
            <a:pPr>
              <a:lnSpc>
                <a:spcPct val="110000"/>
              </a:lnSpc>
              <a:spcBef>
                <a:spcPts val="0"/>
              </a:spcBef>
            </a:pPr>
            <a:endParaRPr lang="en-US" sz="1100" dirty="0"/>
          </a:p>
          <a:p>
            <a:endParaRPr lang="en-US" sz="1100" dirty="0"/>
          </a:p>
        </p:txBody>
      </p:sp>
      <p:sp>
        <p:nvSpPr>
          <p:cNvPr id="6" name="Title 5"/>
          <p:cNvSpPr>
            <a:spLocks noGrp="1"/>
          </p:cNvSpPr>
          <p:nvPr>
            <p:ph type="title"/>
          </p:nvPr>
        </p:nvSpPr>
        <p:spPr>
          <a:xfrm>
            <a:off x="838200" y="730918"/>
            <a:ext cx="10515600" cy="790858"/>
          </a:xfrm>
        </p:spPr>
        <p:txBody>
          <a:bodyPr>
            <a:normAutofit fontScale="90000"/>
          </a:bodyPr>
          <a:lstStyle/>
          <a:p>
            <a:pPr algn="ctr"/>
            <a:r>
              <a:rPr lang="en-US" b="1" dirty="0"/>
              <a:t>Home and Community-Based Services Settings </a:t>
            </a:r>
            <a:r>
              <a:rPr lang="en-US" b="1" dirty="0" smtClean="0"/>
              <a:t>Rule Timeline</a:t>
            </a:r>
            <a:endParaRPr lang="en-US" dirty="0"/>
          </a:p>
        </p:txBody>
      </p:sp>
    </p:spTree>
    <p:extLst>
      <p:ext uri="{BB962C8B-B14F-4D97-AF65-F5344CB8AC3E}">
        <p14:creationId xmlns:p14="http://schemas.microsoft.com/office/powerpoint/2010/main" val="9084105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50</a:t>
            </a:fld>
            <a:endParaRPr lang="en-US"/>
          </a:p>
        </p:txBody>
      </p:sp>
      <p:sp>
        <p:nvSpPr>
          <p:cNvPr id="5" name="Content Placeholder 4"/>
          <p:cNvSpPr>
            <a:spLocks noGrp="1"/>
          </p:cNvSpPr>
          <p:nvPr>
            <p:ph sz="half" idx="2"/>
          </p:nvPr>
        </p:nvSpPr>
        <p:spPr/>
        <p:txBody>
          <a:bodyPr>
            <a:normAutofit fontScale="70000" lnSpcReduction="20000"/>
          </a:bodyPr>
          <a:lstStyle/>
          <a:p>
            <a:pPr marL="0" indent="0" fontAlgn="t">
              <a:buNone/>
            </a:pPr>
            <a:r>
              <a:rPr lang="en-US" b="1" dirty="0"/>
              <a:t>July 1, </a:t>
            </a:r>
            <a:r>
              <a:rPr lang="en-US" b="1" dirty="0" smtClean="0"/>
              <a:t>2023- August 30</a:t>
            </a:r>
            <a:r>
              <a:rPr lang="en-US" b="1" dirty="0"/>
              <a:t>, 2023</a:t>
            </a:r>
            <a:endParaRPr lang="en-US" dirty="0"/>
          </a:p>
          <a:p>
            <a:pPr fontAlgn="t"/>
            <a:r>
              <a:rPr lang="en-US" dirty="0" smtClean="0"/>
              <a:t>Conduct </a:t>
            </a:r>
            <a:r>
              <a:rPr lang="en-US" dirty="0"/>
              <a:t>onsite review and complete the Heightened Scrutiny Report that is to be posted for the setting that is serving waiver beneficiaries.</a:t>
            </a:r>
          </a:p>
          <a:p>
            <a:pPr marL="0" indent="0" fontAlgn="t">
              <a:buNone/>
            </a:pPr>
            <a:r>
              <a:rPr lang="en-US" b="1" dirty="0"/>
              <a:t>August 1, </a:t>
            </a:r>
            <a:r>
              <a:rPr lang="en-US" b="1" dirty="0" smtClean="0"/>
              <a:t>2023-September </a:t>
            </a:r>
            <a:r>
              <a:rPr lang="en-US" b="1" dirty="0"/>
              <a:t>30, 2023</a:t>
            </a:r>
          </a:p>
          <a:p>
            <a:pPr fontAlgn="t"/>
            <a:r>
              <a:rPr lang="en-US" dirty="0" smtClean="0"/>
              <a:t>Post </a:t>
            </a:r>
            <a:r>
              <a:rPr lang="en-US" dirty="0"/>
              <a:t>the Heightened Scrutiny Report for public comment for 30 days.</a:t>
            </a:r>
          </a:p>
          <a:p>
            <a:pPr marL="0" indent="0" fontAlgn="t">
              <a:buNone/>
            </a:pPr>
            <a:r>
              <a:rPr lang="en-US" b="1" dirty="0"/>
              <a:t>October 1, </a:t>
            </a:r>
            <a:r>
              <a:rPr lang="en-US" b="1" dirty="0" smtClean="0"/>
              <a:t>2023-November </a:t>
            </a:r>
            <a:r>
              <a:rPr lang="en-US" b="1" dirty="0"/>
              <a:t>30, 2023</a:t>
            </a:r>
          </a:p>
          <a:p>
            <a:pPr fontAlgn="t"/>
            <a:r>
              <a:rPr lang="en-US" dirty="0" smtClean="0"/>
              <a:t>Submit </a:t>
            </a:r>
            <a:r>
              <a:rPr lang="en-US" dirty="0"/>
              <a:t>information to CMS on presumptively institutional settings selected by CMS for a sampled heightened scrutiny review.</a:t>
            </a:r>
          </a:p>
          <a:p>
            <a:pPr marL="0" indent="0" fontAlgn="t">
              <a:buNone/>
            </a:pPr>
            <a:r>
              <a:rPr lang="en-US" b="1" dirty="0"/>
              <a:t>Date CMS issues findings to the </a:t>
            </a:r>
            <a:r>
              <a:rPr lang="en-US" b="1" dirty="0" smtClean="0"/>
              <a:t>state- 3 </a:t>
            </a:r>
            <a:r>
              <a:rPr lang="en-US" b="1" dirty="0"/>
              <a:t>months post the date CMS issues and findings to the state</a:t>
            </a:r>
          </a:p>
          <a:p>
            <a:pPr fontAlgn="t"/>
            <a:r>
              <a:rPr lang="en-US" dirty="0" smtClean="0"/>
              <a:t>Address </a:t>
            </a:r>
            <a:r>
              <a:rPr lang="en-US" dirty="0"/>
              <a:t>heightened scrutiny findings related to CMS’ heightened scrutiny review including, as applicable, remediation of all similarly situated settings that utilize a similar service delivery model and, as applicable, any overall assessment processes of all providers of HCBS in the state to ensure that all providers are being assessed appropriately against the regulatory settings criteria</a:t>
            </a:r>
            <a:r>
              <a:rPr lang="en-US" b="1" dirty="0"/>
              <a:t>.</a:t>
            </a:r>
            <a:endParaRPr lang="en-US" dirty="0"/>
          </a:p>
          <a:p>
            <a:endParaRPr lang="en-US" dirty="0"/>
          </a:p>
        </p:txBody>
      </p:sp>
      <p:sp>
        <p:nvSpPr>
          <p:cNvPr id="6" name="Title 5"/>
          <p:cNvSpPr>
            <a:spLocks noGrp="1"/>
          </p:cNvSpPr>
          <p:nvPr>
            <p:ph type="title"/>
          </p:nvPr>
        </p:nvSpPr>
        <p:spPr/>
        <p:txBody>
          <a:bodyPr/>
          <a:lstStyle/>
          <a:p>
            <a:pPr algn="ctr"/>
            <a:r>
              <a:rPr lang="en-US" b="1" dirty="0" smtClean="0"/>
              <a:t>MILESTONE: HEIGHTENED SCRUTINY</a:t>
            </a:r>
            <a:endParaRPr lang="en-US" b="1" dirty="0"/>
          </a:p>
        </p:txBody>
      </p:sp>
    </p:spTree>
    <p:extLst>
      <p:ext uri="{BB962C8B-B14F-4D97-AF65-F5344CB8AC3E}">
        <p14:creationId xmlns:p14="http://schemas.microsoft.com/office/powerpoint/2010/main" val="13598768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51</a:t>
            </a:fld>
            <a:endParaRPr lang="en-US"/>
          </a:p>
        </p:txBody>
      </p:sp>
      <p:sp>
        <p:nvSpPr>
          <p:cNvPr id="5" name="Content Placeholder 4"/>
          <p:cNvSpPr>
            <a:spLocks noGrp="1"/>
          </p:cNvSpPr>
          <p:nvPr>
            <p:ph sz="half" idx="2"/>
          </p:nvPr>
        </p:nvSpPr>
        <p:spPr/>
        <p:txBody>
          <a:bodyPr/>
          <a:lstStyle/>
          <a:p>
            <a:pPr marL="0" indent="0" fontAlgn="t">
              <a:buNone/>
            </a:pPr>
            <a:r>
              <a:rPr lang="en-US" b="1" dirty="0"/>
              <a:t>12/31/2024 or 3 months post the date CMS issues findings to the state for the </a:t>
            </a:r>
            <a:r>
              <a:rPr lang="en-US" b="1" dirty="0" smtClean="0"/>
              <a:t>Heightened Scrutiny </a:t>
            </a:r>
            <a:r>
              <a:rPr lang="en-US" b="1" dirty="0"/>
              <a:t>settings</a:t>
            </a:r>
            <a:endParaRPr lang="en-US" b="1" dirty="0" smtClean="0"/>
          </a:p>
          <a:p>
            <a:pPr fontAlgn="t"/>
            <a:r>
              <a:rPr lang="en-US" dirty="0" smtClean="0"/>
              <a:t>Final </a:t>
            </a:r>
            <a:r>
              <a:rPr lang="en-US" dirty="0"/>
              <a:t>Compliance statewide with HCBS settings rule</a:t>
            </a:r>
            <a:r>
              <a:rPr lang="en-US" dirty="0" smtClean="0"/>
              <a:t>.</a:t>
            </a:r>
            <a:endParaRPr lang="en-US" dirty="0"/>
          </a:p>
          <a:p>
            <a:pPr marL="0" indent="0">
              <a:buNone/>
            </a:pPr>
            <a:endParaRPr lang="en-US" dirty="0"/>
          </a:p>
        </p:txBody>
      </p:sp>
      <p:sp>
        <p:nvSpPr>
          <p:cNvPr id="6" name="Title 5"/>
          <p:cNvSpPr>
            <a:spLocks noGrp="1"/>
          </p:cNvSpPr>
          <p:nvPr>
            <p:ph type="title"/>
          </p:nvPr>
        </p:nvSpPr>
        <p:spPr/>
        <p:txBody>
          <a:bodyPr/>
          <a:lstStyle/>
          <a:p>
            <a:pPr algn="ctr"/>
            <a:r>
              <a:rPr lang="en-US" b="1" dirty="0" smtClean="0"/>
              <a:t>MILESTONE: FINAL COMPLIANCE</a:t>
            </a:r>
            <a:endParaRPr lang="en-US" b="1" dirty="0"/>
          </a:p>
        </p:txBody>
      </p:sp>
    </p:spTree>
    <p:extLst>
      <p:ext uri="{BB962C8B-B14F-4D97-AF65-F5344CB8AC3E}">
        <p14:creationId xmlns:p14="http://schemas.microsoft.com/office/powerpoint/2010/main" val="8540143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52</a:t>
            </a:fld>
            <a:endParaRPr lang="en-US"/>
          </a:p>
        </p:txBody>
      </p:sp>
      <p:sp>
        <p:nvSpPr>
          <p:cNvPr id="5" name="Content Placeholder 4"/>
          <p:cNvSpPr>
            <a:spLocks noGrp="1"/>
          </p:cNvSpPr>
          <p:nvPr>
            <p:ph sz="half" idx="2"/>
          </p:nvPr>
        </p:nvSpPr>
        <p:spPr/>
        <p:txBody>
          <a:bodyPr/>
          <a:lstStyle/>
          <a:p>
            <a:r>
              <a:rPr lang="en-US" b="1" dirty="0" smtClean="0"/>
              <a:t>If you believe your agency is in compliance, notify the LGE and someone will visit your agency and review records and your agency for final compliance.</a:t>
            </a:r>
          </a:p>
          <a:p>
            <a:pPr lvl="1"/>
            <a:r>
              <a:rPr lang="en-US" b="1" i="1" dirty="0" smtClean="0"/>
              <a:t>If at that time, your agency has not met ALL of the requirements for compliance, the disenrollment process will begin</a:t>
            </a:r>
          </a:p>
          <a:p>
            <a:endParaRPr lang="en-US" b="1" dirty="0" smtClean="0"/>
          </a:p>
          <a:p>
            <a:r>
              <a:rPr lang="en-US" b="1" dirty="0" smtClean="0"/>
              <a:t>If you believe your agency is NOT in compliance, use the designated ‘CAP Request Form’ and complete </a:t>
            </a:r>
            <a:r>
              <a:rPr lang="en-US" b="1" dirty="0"/>
              <a:t>the </a:t>
            </a:r>
            <a:r>
              <a:rPr lang="en-US" b="1" dirty="0" smtClean="0"/>
              <a:t>CAP based on the areas </a:t>
            </a:r>
            <a:r>
              <a:rPr lang="en-US" b="1" dirty="0"/>
              <a:t>that your setting requires additional time to come into </a:t>
            </a:r>
            <a:r>
              <a:rPr lang="en-US" b="1" dirty="0" smtClean="0"/>
              <a:t>compliance.</a:t>
            </a:r>
            <a:endParaRPr lang="en-US" b="1" dirty="0"/>
          </a:p>
          <a:p>
            <a:endParaRPr lang="en-US" b="1" dirty="0"/>
          </a:p>
        </p:txBody>
      </p:sp>
      <p:sp>
        <p:nvSpPr>
          <p:cNvPr id="6" name="Title 5"/>
          <p:cNvSpPr>
            <a:spLocks noGrp="1"/>
          </p:cNvSpPr>
          <p:nvPr>
            <p:ph type="title"/>
          </p:nvPr>
        </p:nvSpPr>
        <p:spPr/>
        <p:txBody>
          <a:bodyPr/>
          <a:lstStyle/>
          <a:p>
            <a:pPr algn="ctr"/>
            <a:r>
              <a:rPr lang="en-US" b="1" dirty="0" smtClean="0"/>
              <a:t>CORRECTIVE ACTION PLAN GUIDELINES</a:t>
            </a:r>
            <a:endParaRPr lang="en-US" b="1" dirty="0"/>
          </a:p>
        </p:txBody>
      </p:sp>
    </p:spTree>
    <p:extLst>
      <p:ext uri="{BB962C8B-B14F-4D97-AF65-F5344CB8AC3E}">
        <p14:creationId xmlns:p14="http://schemas.microsoft.com/office/powerpoint/2010/main" val="29275782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53</a:t>
            </a:fld>
            <a:endParaRPr lang="en-US"/>
          </a:p>
        </p:txBody>
      </p:sp>
      <p:sp>
        <p:nvSpPr>
          <p:cNvPr id="5" name="Content Placeholder 4"/>
          <p:cNvSpPr>
            <a:spLocks noGrp="1"/>
          </p:cNvSpPr>
          <p:nvPr>
            <p:ph sz="half" idx="2"/>
          </p:nvPr>
        </p:nvSpPr>
        <p:spPr>
          <a:xfrm>
            <a:off x="838200" y="1440761"/>
            <a:ext cx="10515600" cy="4764096"/>
          </a:xfrm>
        </p:spPr>
        <p:txBody>
          <a:bodyPr>
            <a:normAutofit fontScale="40000" lnSpcReduction="20000"/>
          </a:bodyPr>
          <a:lstStyle/>
          <a:p>
            <a:pPr>
              <a:lnSpc>
                <a:spcPct val="120000"/>
              </a:lnSpc>
              <a:spcBef>
                <a:spcPts val="0"/>
              </a:spcBef>
              <a:buFont typeface="Wingdings" panose="05000000000000000000" pitchFamily="2" charset="2"/>
              <a:buChar char="§"/>
            </a:pPr>
            <a:r>
              <a:rPr lang="en-US" sz="3400" b="1" dirty="0"/>
              <a:t>AGENCY NAME: (please complete a separate form for each location)	</a:t>
            </a:r>
            <a:endParaRPr lang="en-US" sz="3400" dirty="0"/>
          </a:p>
          <a:p>
            <a:pPr>
              <a:lnSpc>
                <a:spcPct val="120000"/>
              </a:lnSpc>
              <a:spcBef>
                <a:spcPts val="0"/>
              </a:spcBef>
              <a:buFont typeface="Wingdings" panose="05000000000000000000" pitchFamily="2" charset="2"/>
              <a:buChar char="§"/>
            </a:pPr>
            <a:r>
              <a:rPr lang="en-US" sz="3400" b="1" dirty="0" smtClean="0"/>
              <a:t>CONTACT </a:t>
            </a:r>
            <a:r>
              <a:rPr lang="en-US" sz="3400" b="1" dirty="0"/>
              <a:t>INFORMATION:</a:t>
            </a:r>
            <a:r>
              <a:rPr lang="en-US" sz="3400" dirty="0"/>
              <a:t>							</a:t>
            </a:r>
            <a:endParaRPr lang="en-US" sz="3400" dirty="0" smtClean="0"/>
          </a:p>
          <a:p>
            <a:pPr>
              <a:lnSpc>
                <a:spcPct val="120000"/>
              </a:lnSpc>
              <a:spcBef>
                <a:spcPts val="0"/>
              </a:spcBef>
              <a:buFont typeface="Wingdings" panose="05000000000000000000" pitchFamily="2" charset="2"/>
              <a:buChar char="§"/>
            </a:pPr>
            <a:r>
              <a:rPr lang="en-US" sz="3400" b="1" dirty="0" smtClean="0"/>
              <a:t>REGION</a:t>
            </a:r>
            <a:r>
              <a:rPr lang="en-US" sz="3400" b="1" dirty="0"/>
              <a:t>:</a:t>
            </a:r>
            <a:r>
              <a:rPr lang="en-US" sz="3400" dirty="0"/>
              <a:t>								 </a:t>
            </a:r>
          </a:p>
          <a:p>
            <a:pPr>
              <a:lnSpc>
                <a:spcPct val="120000"/>
              </a:lnSpc>
              <a:spcBef>
                <a:spcPts val="0"/>
              </a:spcBef>
              <a:buFont typeface="Wingdings" panose="05000000000000000000" pitchFamily="2" charset="2"/>
              <a:buChar char="§"/>
            </a:pPr>
            <a:r>
              <a:rPr lang="en-US" sz="3400" b="1" dirty="0"/>
              <a:t>NUMBER OF WAIVER PARTICIPANTS FOR EACH SERVICE:</a:t>
            </a:r>
            <a:endParaRPr lang="en-US" sz="3400" dirty="0"/>
          </a:p>
          <a:p>
            <a:pPr lvl="1">
              <a:lnSpc>
                <a:spcPct val="120000"/>
              </a:lnSpc>
              <a:spcBef>
                <a:spcPts val="0"/>
              </a:spcBef>
              <a:buFont typeface="Wingdings" panose="05000000000000000000" pitchFamily="2" charset="2"/>
              <a:buChar char="§"/>
            </a:pPr>
            <a:r>
              <a:rPr lang="en-US" sz="3000" dirty="0"/>
              <a:t>DAY HABILITATION/COMMUNITY LIFE ENGAGEMENT:	</a:t>
            </a:r>
            <a:endParaRPr lang="en-US" sz="3000" dirty="0" smtClean="0"/>
          </a:p>
          <a:p>
            <a:pPr lvl="1">
              <a:lnSpc>
                <a:spcPct val="120000"/>
              </a:lnSpc>
              <a:spcBef>
                <a:spcPts val="0"/>
              </a:spcBef>
              <a:buFont typeface="Wingdings" panose="05000000000000000000" pitchFamily="2" charset="2"/>
              <a:buChar char="§"/>
            </a:pPr>
            <a:r>
              <a:rPr lang="en-US" sz="3000" dirty="0" smtClean="0"/>
              <a:t>PREVOCATIONAL/COMMUNITY </a:t>
            </a:r>
            <a:r>
              <a:rPr lang="en-US" sz="3000" dirty="0"/>
              <a:t>CAREER PLANNING:		</a:t>
            </a:r>
            <a:endParaRPr lang="en-US" sz="3000" dirty="0" smtClean="0"/>
          </a:p>
          <a:p>
            <a:pPr lvl="1">
              <a:lnSpc>
                <a:spcPct val="120000"/>
              </a:lnSpc>
              <a:spcBef>
                <a:spcPts val="0"/>
              </a:spcBef>
              <a:buFont typeface="Wingdings" panose="05000000000000000000" pitchFamily="2" charset="2"/>
              <a:buChar char="§"/>
            </a:pPr>
            <a:r>
              <a:rPr lang="en-US" sz="3000" dirty="0" smtClean="0"/>
              <a:t>GROUP </a:t>
            </a:r>
            <a:r>
              <a:rPr lang="en-US" sz="3000" dirty="0"/>
              <a:t>SUPPORTED EMPLOYMENT:				</a:t>
            </a:r>
            <a:endParaRPr lang="en-US" sz="3000" dirty="0" smtClean="0"/>
          </a:p>
          <a:p>
            <a:pPr lvl="1">
              <a:lnSpc>
                <a:spcPct val="120000"/>
              </a:lnSpc>
              <a:spcBef>
                <a:spcPts val="0"/>
              </a:spcBef>
              <a:buFont typeface="Wingdings" panose="05000000000000000000" pitchFamily="2" charset="2"/>
              <a:buChar char="§"/>
            </a:pPr>
            <a:r>
              <a:rPr lang="en-US" sz="3000" dirty="0" smtClean="0"/>
              <a:t>INDIVIDUAL </a:t>
            </a:r>
            <a:r>
              <a:rPr lang="en-US" sz="3000" dirty="0"/>
              <a:t>SUPPORTED EMPLOYMENT:</a:t>
            </a:r>
            <a:r>
              <a:rPr lang="en-US" dirty="0"/>
              <a:t>			</a:t>
            </a:r>
            <a:endParaRPr lang="en-US" dirty="0" smtClean="0"/>
          </a:p>
          <a:p>
            <a:pPr marL="0" lvl="0" indent="0">
              <a:lnSpc>
                <a:spcPct val="120000"/>
              </a:lnSpc>
              <a:spcBef>
                <a:spcPts val="0"/>
              </a:spcBef>
              <a:buNone/>
            </a:pPr>
            <a:endParaRPr lang="en-US" i="1" dirty="0" smtClean="0"/>
          </a:p>
          <a:p>
            <a:pPr marL="0" lvl="0" indent="0">
              <a:lnSpc>
                <a:spcPct val="120000"/>
              </a:lnSpc>
              <a:spcBef>
                <a:spcPts val="0"/>
              </a:spcBef>
              <a:buNone/>
            </a:pPr>
            <a:r>
              <a:rPr lang="en-US" sz="3400" i="1" dirty="0" smtClean="0"/>
              <a:t>The </a:t>
            </a:r>
            <a:r>
              <a:rPr lang="en-US" sz="3400" b="1" i="1" dirty="0" smtClean="0"/>
              <a:t>Corrective Action Plan (CAP)</a:t>
            </a:r>
            <a:r>
              <a:rPr lang="en-US" sz="3400" i="1" dirty="0" smtClean="0"/>
              <a:t> may be requested through </a:t>
            </a:r>
            <a:r>
              <a:rPr lang="en-US" sz="3400" b="1" i="1" dirty="0" smtClean="0"/>
              <a:t>January 30, 2024</a:t>
            </a:r>
            <a:r>
              <a:rPr lang="en-US" sz="3400" i="1" dirty="0" smtClean="0"/>
              <a:t>, at which time onsite validation visits will begin.  Your agency may choose to not submit a CAP if you believe your agency is in compliance.</a:t>
            </a:r>
            <a:endParaRPr lang="en-US" sz="3400" dirty="0" smtClean="0"/>
          </a:p>
          <a:p>
            <a:pPr marL="0" indent="0">
              <a:buNone/>
            </a:pPr>
            <a:r>
              <a:rPr lang="en-US" sz="3400" b="1" i="1" dirty="0" smtClean="0"/>
              <a:t>Please </a:t>
            </a:r>
            <a:r>
              <a:rPr lang="en-US" sz="3400" b="1" i="1" dirty="0"/>
              <a:t>initial the appropriate choice. </a:t>
            </a:r>
            <a:endParaRPr lang="en-US" sz="3400" dirty="0"/>
          </a:p>
          <a:p>
            <a:pPr marL="0" indent="0">
              <a:buNone/>
            </a:pPr>
            <a:r>
              <a:rPr lang="en-US" b="1" dirty="0" smtClean="0"/>
              <a:t>__________  </a:t>
            </a:r>
            <a:r>
              <a:rPr lang="en-US" dirty="0" smtClean="0"/>
              <a:t>Our </a:t>
            </a:r>
            <a:r>
              <a:rPr lang="en-US" dirty="0"/>
              <a:t>Agency has reviewed the </a:t>
            </a:r>
            <a:r>
              <a:rPr lang="en-US" b="1" dirty="0"/>
              <a:t>HCBS Requirements</a:t>
            </a:r>
            <a:r>
              <a:rPr lang="en-US" dirty="0"/>
              <a:t> and we believe we are in compliance and therefore we are requesting to move forward with an onsite validation visit.</a:t>
            </a:r>
            <a:r>
              <a:rPr lang="en-US" b="1" dirty="0"/>
              <a:t>  </a:t>
            </a:r>
            <a:endParaRPr lang="en-US" dirty="0"/>
          </a:p>
          <a:p>
            <a:pPr marL="0" indent="0">
              <a:buNone/>
            </a:pPr>
            <a:r>
              <a:rPr lang="en-US" b="1" dirty="0" smtClean="0"/>
              <a:t>__________</a:t>
            </a:r>
            <a:r>
              <a:rPr lang="en-US" dirty="0"/>
              <a:t>Our Agency is requesting a CAP in order to have additional time to come into compliance with the </a:t>
            </a:r>
            <a:r>
              <a:rPr lang="en-US" b="1" i="1" dirty="0"/>
              <a:t>HCBS Settings Rule</a:t>
            </a:r>
            <a:r>
              <a:rPr lang="en-US" dirty="0"/>
              <a:t> for the following time period:   </a:t>
            </a:r>
            <a:endParaRPr lang="en-US" dirty="0" smtClean="0"/>
          </a:p>
          <a:p>
            <a:pPr marL="0" indent="0">
              <a:buNone/>
            </a:pPr>
            <a:r>
              <a:rPr lang="en-US" b="1" dirty="0" smtClean="0"/>
              <a:t>	CAP Begin </a:t>
            </a:r>
            <a:r>
              <a:rPr lang="en-US" b="1" dirty="0"/>
              <a:t>date: ______________ </a:t>
            </a:r>
            <a:r>
              <a:rPr lang="en-US" b="1" dirty="0" smtClean="0"/>
              <a:t>CAP End </a:t>
            </a:r>
            <a:r>
              <a:rPr lang="en-US" b="1" dirty="0"/>
              <a:t>date:  _________________</a:t>
            </a:r>
            <a:endParaRPr lang="en-US" dirty="0"/>
          </a:p>
          <a:p>
            <a:pPr marL="0" indent="0">
              <a:buNone/>
            </a:pPr>
            <a:endParaRPr lang="en-US" dirty="0"/>
          </a:p>
          <a:p>
            <a:pPr marL="0" indent="0">
              <a:buNone/>
            </a:pPr>
            <a:r>
              <a:rPr lang="en-US" b="1" dirty="0"/>
              <a:t>Agency Representative Signature _______________________________________ Date ____________________</a:t>
            </a:r>
            <a:endParaRPr lang="en-US" dirty="0"/>
          </a:p>
          <a:p>
            <a:pPr marL="0" indent="0">
              <a:buNone/>
            </a:pPr>
            <a:r>
              <a:rPr lang="en-US" b="1" dirty="0"/>
              <a:t> </a:t>
            </a:r>
            <a:endParaRPr lang="en-US" dirty="0"/>
          </a:p>
          <a:p>
            <a:pPr marL="0" indent="0">
              <a:buNone/>
            </a:pPr>
            <a:r>
              <a:rPr lang="en-US" sz="3500" b="1" dirty="0"/>
              <a:t>If your agency is requesting a Corrective Action Plan (CAP), please complete the remainder of the form</a:t>
            </a:r>
            <a:r>
              <a:rPr lang="en-US" sz="3500" dirty="0"/>
              <a:t>.</a:t>
            </a:r>
          </a:p>
        </p:txBody>
      </p:sp>
      <p:sp>
        <p:nvSpPr>
          <p:cNvPr id="6" name="Title 5"/>
          <p:cNvSpPr>
            <a:spLocks noGrp="1"/>
          </p:cNvSpPr>
          <p:nvPr>
            <p:ph type="title"/>
          </p:nvPr>
        </p:nvSpPr>
        <p:spPr>
          <a:xfrm>
            <a:off x="838200" y="730918"/>
            <a:ext cx="10515600" cy="709842"/>
          </a:xfrm>
        </p:spPr>
        <p:txBody>
          <a:bodyPr/>
          <a:lstStyle/>
          <a:p>
            <a:pPr algn="ctr"/>
            <a:r>
              <a:rPr lang="en-US" b="1" dirty="0" smtClean="0"/>
              <a:t>CORRECTIVE ACTION PLAN FORM</a:t>
            </a:r>
            <a:endParaRPr lang="en-US" b="1" dirty="0"/>
          </a:p>
        </p:txBody>
      </p:sp>
    </p:spTree>
    <p:extLst>
      <p:ext uri="{BB962C8B-B14F-4D97-AF65-F5344CB8AC3E}">
        <p14:creationId xmlns:p14="http://schemas.microsoft.com/office/powerpoint/2010/main" val="1925187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54</a:t>
            </a:fld>
            <a:endParaRPr lang="en-US"/>
          </a:p>
        </p:txBody>
      </p:sp>
      <p:sp>
        <p:nvSpPr>
          <p:cNvPr id="5" name="Content Placeholder 4"/>
          <p:cNvSpPr>
            <a:spLocks noGrp="1"/>
          </p:cNvSpPr>
          <p:nvPr>
            <p:ph sz="half" idx="2"/>
          </p:nvPr>
        </p:nvSpPr>
        <p:spPr>
          <a:xfrm>
            <a:off x="838200" y="1828800"/>
            <a:ext cx="10515600" cy="4152121"/>
          </a:xfrm>
        </p:spPr>
        <p:txBody>
          <a:bodyPr>
            <a:noAutofit/>
          </a:bodyPr>
          <a:lstStyle/>
          <a:p>
            <a:pPr marL="0" indent="0">
              <a:buNone/>
            </a:pPr>
            <a:r>
              <a:rPr lang="en-US" sz="1200" b="1" dirty="0"/>
              <a:t>Initial each CAP </a:t>
            </a:r>
            <a:r>
              <a:rPr lang="en-US" sz="1200" b="1" dirty="0" smtClean="0"/>
              <a:t>Expectation </a:t>
            </a:r>
            <a:r>
              <a:rPr lang="en-US" sz="1200" b="1" dirty="0"/>
              <a:t>below:</a:t>
            </a:r>
            <a:endParaRPr lang="en-US" sz="1200" dirty="0"/>
          </a:p>
          <a:p>
            <a:pPr marL="0" indent="0">
              <a:buNone/>
            </a:pPr>
            <a:endParaRPr lang="en-US" sz="1200" dirty="0"/>
          </a:p>
          <a:p>
            <a:pPr marL="0" indent="0">
              <a:buNone/>
            </a:pPr>
            <a:r>
              <a:rPr lang="en-US" sz="1200" b="1" dirty="0"/>
              <a:t>___________ Submit monthly reports to the LGE office on the progress made towards each milestone for each requirement our agency is not in compliance.  </a:t>
            </a:r>
            <a:endParaRPr lang="en-US" sz="1200" dirty="0"/>
          </a:p>
          <a:p>
            <a:pPr marL="0" indent="0">
              <a:buNone/>
            </a:pPr>
            <a:r>
              <a:rPr lang="en-US" sz="1200" b="1" dirty="0" smtClean="0"/>
              <a:t>___________  First </a:t>
            </a:r>
            <a:r>
              <a:rPr lang="en-US" sz="1200" b="1" dirty="0"/>
              <a:t>report is due on July 31, 2023 and the last day of the month thereafter as long as a CAP is in place. </a:t>
            </a:r>
            <a:endParaRPr lang="en-US" sz="1200" dirty="0"/>
          </a:p>
          <a:p>
            <a:pPr marL="0" indent="0">
              <a:buNone/>
            </a:pPr>
            <a:r>
              <a:rPr lang="en-US" sz="1200" b="1" dirty="0" smtClean="0"/>
              <a:t>___________  Request </a:t>
            </a:r>
            <a:r>
              <a:rPr lang="en-US" sz="1200" b="1" dirty="0"/>
              <a:t>onsite technical guidance and assistance or training as needed.</a:t>
            </a:r>
            <a:endParaRPr lang="en-US" sz="1200" dirty="0"/>
          </a:p>
          <a:p>
            <a:pPr marL="0" indent="0">
              <a:buNone/>
            </a:pPr>
            <a:r>
              <a:rPr lang="en-US" sz="1200" b="1" dirty="0" smtClean="0"/>
              <a:t>___________  Provide </a:t>
            </a:r>
            <a:r>
              <a:rPr lang="en-US" sz="1200" b="1" dirty="0"/>
              <a:t>training to staff on the HCBS Settings Rule and Person Centered Language</a:t>
            </a:r>
            <a:endParaRPr lang="en-US" sz="1200" dirty="0"/>
          </a:p>
          <a:p>
            <a:pPr marL="0" indent="0">
              <a:buNone/>
            </a:pPr>
            <a:r>
              <a:rPr lang="en-US" sz="1200" b="1" dirty="0" smtClean="0"/>
              <a:t>Please </a:t>
            </a:r>
            <a:r>
              <a:rPr lang="en-US" sz="1200" b="1" dirty="0"/>
              <a:t>summarize the </a:t>
            </a:r>
            <a:r>
              <a:rPr lang="en-US" sz="1200" b="1" dirty="0" smtClean="0"/>
              <a:t>reason(s) </a:t>
            </a:r>
            <a:r>
              <a:rPr lang="en-US" sz="1200" b="1" dirty="0"/>
              <a:t>why your agency is requesting a Corrective Action Plan.</a:t>
            </a:r>
            <a:endParaRPr lang="en-US" sz="1200" dirty="0"/>
          </a:p>
          <a:p>
            <a:pPr marL="0" indent="0">
              <a:buNone/>
            </a:pPr>
            <a:r>
              <a:rPr lang="en-US" sz="12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1200" dirty="0"/>
          </a:p>
        </p:txBody>
      </p:sp>
      <p:sp>
        <p:nvSpPr>
          <p:cNvPr id="6" name="Title 5"/>
          <p:cNvSpPr>
            <a:spLocks noGrp="1"/>
          </p:cNvSpPr>
          <p:nvPr>
            <p:ph type="title"/>
          </p:nvPr>
        </p:nvSpPr>
        <p:spPr/>
        <p:txBody>
          <a:bodyPr/>
          <a:lstStyle/>
          <a:p>
            <a:pPr algn="ctr"/>
            <a:r>
              <a:rPr lang="en-US" b="1" dirty="0"/>
              <a:t>CORRECTIVE ACTION PLAN FORM</a:t>
            </a:r>
            <a:endParaRPr lang="en-US" dirty="0"/>
          </a:p>
        </p:txBody>
      </p:sp>
    </p:spTree>
    <p:extLst>
      <p:ext uri="{BB962C8B-B14F-4D97-AF65-F5344CB8AC3E}">
        <p14:creationId xmlns:p14="http://schemas.microsoft.com/office/powerpoint/2010/main" val="19831237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55</a:t>
            </a:fld>
            <a:endParaRPr lang="en-US"/>
          </a:p>
        </p:txBody>
      </p:sp>
      <p:sp>
        <p:nvSpPr>
          <p:cNvPr id="5" name="Content Placeholder 4"/>
          <p:cNvSpPr>
            <a:spLocks noGrp="1"/>
          </p:cNvSpPr>
          <p:nvPr>
            <p:ph sz="half" idx="2"/>
          </p:nvPr>
        </p:nvSpPr>
        <p:spPr>
          <a:xfrm>
            <a:off x="838200" y="1983639"/>
            <a:ext cx="10515600" cy="4249210"/>
          </a:xfrm>
        </p:spPr>
        <p:txBody>
          <a:bodyPr/>
          <a:lstStyle/>
          <a:p>
            <a:pPr marL="0" indent="0">
              <a:buNone/>
            </a:pPr>
            <a:r>
              <a:rPr lang="en-US" sz="1600" b="1" i="1" dirty="0"/>
              <a:t>The setting is integrated in and supports full access of individuals receiving Medicaid HCBS to the greater community, including opportunities to seek employment and work in competitive integrated settings, engage in community life, and receive services in the community, to the same degree of access as individuals not receiving Medicaid HCBS at 42 CFR §441.301(c)(4)(</a:t>
            </a:r>
            <a:r>
              <a:rPr lang="en-US" sz="1600" b="1" i="1" dirty="0" err="1"/>
              <a:t>i</a:t>
            </a:r>
            <a:r>
              <a:rPr lang="en-US" sz="1600" b="1" i="1" dirty="0"/>
              <a:t>) (entire criterion except for “control personal resources”) </a:t>
            </a:r>
            <a:endParaRPr lang="en-US" sz="1600" b="1" dirty="0"/>
          </a:p>
          <a:p>
            <a:endParaRPr lang="en-US" b="1" dirty="0"/>
          </a:p>
        </p:txBody>
      </p:sp>
      <p:sp>
        <p:nvSpPr>
          <p:cNvPr id="6" name="Title 5"/>
          <p:cNvSpPr>
            <a:spLocks noGrp="1"/>
          </p:cNvSpPr>
          <p:nvPr>
            <p:ph type="title"/>
          </p:nvPr>
        </p:nvSpPr>
        <p:spPr>
          <a:xfrm>
            <a:off x="838200" y="730918"/>
            <a:ext cx="10515600" cy="920601"/>
          </a:xfrm>
        </p:spPr>
        <p:txBody>
          <a:bodyPr>
            <a:normAutofit fontScale="90000"/>
          </a:bodyPr>
          <a:lstStyle/>
          <a:p>
            <a:pPr algn="ctr"/>
            <a:r>
              <a:rPr lang="en-US" b="1" dirty="0"/>
              <a:t>CORRECTIVE ACTION PLAN FORM</a:t>
            </a:r>
            <a:br>
              <a:rPr lang="en-US" b="1" dirty="0"/>
            </a:br>
            <a:r>
              <a:rPr lang="en-US" b="1" dirty="0"/>
              <a:t>HCBS REQUIREMENT</a:t>
            </a:r>
          </a:p>
        </p:txBody>
      </p:sp>
      <p:graphicFrame>
        <p:nvGraphicFramePr>
          <p:cNvPr id="7" name="Table 6"/>
          <p:cNvGraphicFramePr>
            <a:graphicFrameLocks noGrp="1"/>
          </p:cNvGraphicFramePr>
          <p:nvPr>
            <p:extLst>
              <p:ext uri="{D42A27DB-BD31-4B8C-83A1-F6EECF244321}">
                <p14:modId xmlns:p14="http://schemas.microsoft.com/office/powerpoint/2010/main" val="3856211333"/>
              </p:ext>
            </p:extLst>
          </p:nvPr>
        </p:nvGraphicFramePr>
        <p:xfrm>
          <a:off x="1982787" y="3237721"/>
          <a:ext cx="7581092" cy="2677887"/>
        </p:xfrm>
        <a:graphic>
          <a:graphicData uri="http://schemas.openxmlformats.org/drawingml/2006/table">
            <a:tbl>
              <a:tblPr firstRow="1" firstCol="1" bandRow="1">
                <a:tableStyleId>{5C22544A-7EE6-4342-B048-85BDC9FD1C3A}</a:tableStyleId>
              </a:tblPr>
              <a:tblGrid>
                <a:gridCol w="1335396">
                  <a:extLst>
                    <a:ext uri="{9D8B030D-6E8A-4147-A177-3AD203B41FA5}">
                      <a16:colId xmlns:a16="http://schemas.microsoft.com/office/drawing/2014/main" val="2589298491"/>
                    </a:ext>
                  </a:extLst>
                </a:gridCol>
                <a:gridCol w="1335396">
                  <a:extLst>
                    <a:ext uri="{9D8B030D-6E8A-4147-A177-3AD203B41FA5}">
                      <a16:colId xmlns:a16="http://schemas.microsoft.com/office/drawing/2014/main" val="4128917966"/>
                    </a:ext>
                  </a:extLst>
                </a:gridCol>
                <a:gridCol w="1335396">
                  <a:extLst>
                    <a:ext uri="{9D8B030D-6E8A-4147-A177-3AD203B41FA5}">
                      <a16:colId xmlns:a16="http://schemas.microsoft.com/office/drawing/2014/main" val="2360201973"/>
                    </a:ext>
                  </a:extLst>
                </a:gridCol>
                <a:gridCol w="3574904">
                  <a:extLst>
                    <a:ext uri="{9D8B030D-6E8A-4147-A177-3AD203B41FA5}">
                      <a16:colId xmlns:a16="http://schemas.microsoft.com/office/drawing/2014/main" val="684930294"/>
                    </a:ext>
                  </a:extLst>
                </a:gridCol>
              </a:tblGrid>
              <a:tr h="330210">
                <a:tc>
                  <a:txBody>
                    <a:bodyPr/>
                    <a:lstStyle/>
                    <a:p>
                      <a:pPr marL="0" marR="0">
                        <a:lnSpc>
                          <a:spcPct val="107000"/>
                        </a:lnSpc>
                        <a:spcBef>
                          <a:spcPts val="0"/>
                        </a:spcBef>
                        <a:spcAft>
                          <a:spcPts val="0"/>
                        </a:spcAft>
                      </a:pPr>
                      <a:r>
                        <a:rPr lang="en-US" sz="1400">
                          <a:effectLst/>
                        </a:rPr>
                        <a:t>MILESTONE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BEGIN DATE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END DATE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NOTES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0994117"/>
                  </a:ext>
                </a:extLst>
              </a:tr>
              <a:tr h="1063575">
                <a:tc>
                  <a:txBody>
                    <a:bodyPr/>
                    <a:lstStyle/>
                    <a:p>
                      <a:endParaRPr lang="en-US"/>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0924106"/>
                  </a:ext>
                </a:extLst>
              </a:tr>
              <a:tr h="660421">
                <a:tc>
                  <a:txBody>
                    <a:bodyPr/>
                    <a:lstStyle/>
                    <a:p>
                      <a:endParaRPr lang="en-US" dirty="0"/>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8650022"/>
                  </a:ext>
                </a:extLst>
              </a:tr>
              <a:tr h="623681">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1539981"/>
                  </a:ext>
                </a:extLst>
              </a:tr>
            </a:tbl>
          </a:graphicData>
        </a:graphic>
      </p:graphicFrame>
    </p:spTree>
    <p:extLst>
      <p:ext uri="{BB962C8B-B14F-4D97-AF65-F5344CB8AC3E}">
        <p14:creationId xmlns:p14="http://schemas.microsoft.com/office/powerpoint/2010/main" val="5553380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56</a:t>
            </a:fld>
            <a:endParaRPr lang="en-US"/>
          </a:p>
        </p:txBody>
      </p:sp>
      <p:sp>
        <p:nvSpPr>
          <p:cNvPr id="5" name="Content Placeholder 4"/>
          <p:cNvSpPr>
            <a:spLocks noGrp="1"/>
          </p:cNvSpPr>
          <p:nvPr>
            <p:ph sz="half" idx="2"/>
          </p:nvPr>
        </p:nvSpPr>
        <p:spPr>
          <a:xfrm>
            <a:off x="950167" y="2015412"/>
            <a:ext cx="10515600" cy="4170784"/>
          </a:xfrm>
        </p:spPr>
        <p:txBody>
          <a:bodyPr>
            <a:normAutofit/>
          </a:bodyPr>
          <a:lstStyle/>
          <a:p>
            <a:pPr marL="0" indent="0">
              <a:buNone/>
            </a:pPr>
            <a:r>
              <a:rPr lang="en-US" sz="1600" b="1" i="1" dirty="0"/>
              <a:t>The setting is selected by the individual from among setting options including non-disability specific settings and an option for a private unit in a residential setting. The setting options are identified and documented in the person-centered service plan and are based on the individual’s needs, preferences, and for residential settings, resources available for room and board at 42 CFR §441.301(c)(4)(ii), </a:t>
            </a:r>
            <a:endParaRPr lang="en-US" sz="1600" b="1" dirty="0"/>
          </a:p>
          <a:p>
            <a:endParaRPr lang="en-US" sz="1600" b="1" dirty="0"/>
          </a:p>
        </p:txBody>
      </p:sp>
      <p:sp>
        <p:nvSpPr>
          <p:cNvPr id="6" name="Title 5"/>
          <p:cNvSpPr>
            <a:spLocks noGrp="1"/>
          </p:cNvSpPr>
          <p:nvPr>
            <p:ph type="title"/>
          </p:nvPr>
        </p:nvSpPr>
        <p:spPr/>
        <p:txBody>
          <a:bodyPr>
            <a:normAutofit fontScale="90000"/>
          </a:bodyPr>
          <a:lstStyle/>
          <a:p>
            <a:pPr algn="ctr"/>
            <a:r>
              <a:rPr lang="en-US" b="1" dirty="0"/>
              <a:t>CORRECTIVE ACTION PLAN FORM</a:t>
            </a:r>
            <a:br>
              <a:rPr lang="en-US" b="1" dirty="0"/>
            </a:br>
            <a:r>
              <a:rPr lang="en-US" b="1" dirty="0"/>
              <a:t>HCBS REQUIREMENT</a:t>
            </a:r>
          </a:p>
        </p:txBody>
      </p:sp>
      <p:graphicFrame>
        <p:nvGraphicFramePr>
          <p:cNvPr id="7" name="Table 6"/>
          <p:cNvGraphicFramePr>
            <a:graphicFrameLocks noGrp="1"/>
          </p:cNvGraphicFramePr>
          <p:nvPr>
            <p:extLst>
              <p:ext uri="{D42A27DB-BD31-4B8C-83A1-F6EECF244321}">
                <p14:modId xmlns:p14="http://schemas.microsoft.com/office/powerpoint/2010/main" val="1140035026"/>
              </p:ext>
            </p:extLst>
          </p:nvPr>
        </p:nvGraphicFramePr>
        <p:xfrm>
          <a:off x="1982787" y="3237721"/>
          <a:ext cx="7581092" cy="2814373"/>
        </p:xfrm>
        <a:graphic>
          <a:graphicData uri="http://schemas.openxmlformats.org/drawingml/2006/table">
            <a:tbl>
              <a:tblPr firstRow="1" firstCol="1" bandRow="1">
                <a:tableStyleId>{5C22544A-7EE6-4342-B048-85BDC9FD1C3A}</a:tableStyleId>
              </a:tblPr>
              <a:tblGrid>
                <a:gridCol w="1335396">
                  <a:extLst>
                    <a:ext uri="{9D8B030D-6E8A-4147-A177-3AD203B41FA5}">
                      <a16:colId xmlns:a16="http://schemas.microsoft.com/office/drawing/2014/main" val="2589298491"/>
                    </a:ext>
                  </a:extLst>
                </a:gridCol>
                <a:gridCol w="1335396">
                  <a:extLst>
                    <a:ext uri="{9D8B030D-6E8A-4147-A177-3AD203B41FA5}">
                      <a16:colId xmlns:a16="http://schemas.microsoft.com/office/drawing/2014/main" val="4128917966"/>
                    </a:ext>
                  </a:extLst>
                </a:gridCol>
                <a:gridCol w="1335396">
                  <a:extLst>
                    <a:ext uri="{9D8B030D-6E8A-4147-A177-3AD203B41FA5}">
                      <a16:colId xmlns:a16="http://schemas.microsoft.com/office/drawing/2014/main" val="2360201973"/>
                    </a:ext>
                  </a:extLst>
                </a:gridCol>
                <a:gridCol w="3574904">
                  <a:extLst>
                    <a:ext uri="{9D8B030D-6E8A-4147-A177-3AD203B41FA5}">
                      <a16:colId xmlns:a16="http://schemas.microsoft.com/office/drawing/2014/main" val="684930294"/>
                    </a:ext>
                  </a:extLst>
                </a:gridCol>
              </a:tblGrid>
              <a:tr h="289433">
                <a:tc>
                  <a:txBody>
                    <a:bodyPr/>
                    <a:lstStyle/>
                    <a:p>
                      <a:pPr marL="0" marR="0">
                        <a:lnSpc>
                          <a:spcPct val="107000"/>
                        </a:lnSpc>
                        <a:spcBef>
                          <a:spcPts val="0"/>
                        </a:spcBef>
                        <a:spcAft>
                          <a:spcPts val="0"/>
                        </a:spcAft>
                      </a:pPr>
                      <a:r>
                        <a:rPr lang="en-US" sz="1400">
                          <a:effectLst/>
                        </a:rPr>
                        <a:t>MILESTONE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BEGIN DATE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END DATE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NOTES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0994117"/>
                  </a:ext>
                </a:extLst>
              </a:tr>
              <a:tr h="1399409">
                <a:tc>
                  <a:txBody>
                    <a:bodyPr/>
                    <a:lstStyle/>
                    <a:p>
                      <a:pPr marL="0" marR="0">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0924106"/>
                  </a:ext>
                </a:extLst>
              </a:tr>
              <a:tr h="578867">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8650022"/>
                  </a:ext>
                </a:extLst>
              </a:tr>
              <a:tr h="546664">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1539981"/>
                  </a:ext>
                </a:extLst>
              </a:tr>
            </a:tbl>
          </a:graphicData>
        </a:graphic>
      </p:graphicFrame>
    </p:spTree>
    <p:extLst>
      <p:ext uri="{BB962C8B-B14F-4D97-AF65-F5344CB8AC3E}">
        <p14:creationId xmlns:p14="http://schemas.microsoft.com/office/powerpoint/2010/main" val="13419590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57</a:t>
            </a:fld>
            <a:endParaRPr lang="en-US"/>
          </a:p>
        </p:txBody>
      </p:sp>
      <p:sp>
        <p:nvSpPr>
          <p:cNvPr id="5" name="Content Placeholder 4"/>
          <p:cNvSpPr>
            <a:spLocks noGrp="1"/>
          </p:cNvSpPr>
          <p:nvPr>
            <p:ph sz="half" idx="2"/>
          </p:nvPr>
        </p:nvSpPr>
        <p:spPr>
          <a:xfrm>
            <a:off x="838200" y="2056667"/>
            <a:ext cx="10515600" cy="4157521"/>
          </a:xfrm>
        </p:spPr>
        <p:txBody>
          <a:bodyPr/>
          <a:lstStyle/>
          <a:p>
            <a:pPr marL="0" indent="0">
              <a:buNone/>
            </a:pPr>
            <a:r>
              <a:rPr lang="en-US" sz="1600" b="1" i="1" dirty="0"/>
              <a:t>Optimizes, but does not regiment, individual initiative, autonomy, and independence in making life choices, including but not limited to, daily activities, physical environment, and with whom to interact </a:t>
            </a:r>
            <a:r>
              <a:rPr lang="en-US" sz="1600" b="1" i="1" dirty="0" smtClean="0"/>
              <a:t>at 42 §CFR 441.301(c)(4)(iv). </a:t>
            </a:r>
            <a:endParaRPr lang="en-US" sz="1600" b="1" dirty="0"/>
          </a:p>
          <a:p>
            <a:endParaRPr lang="en-US" b="1" dirty="0"/>
          </a:p>
        </p:txBody>
      </p:sp>
      <p:sp>
        <p:nvSpPr>
          <p:cNvPr id="6" name="Title 5"/>
          <p:cNvSpPr>
            <a:spLocks noGrp="1"/>
          </p:cNvSpPr>
          <p:nvPr>
            <p:ph type="title"/>
          </p:nvPr>
        </p:nvSpPr>
        <p:spPr>
          <a:xfrm>
            <a:off x="838200" y="730918"/>
            <a:ext cx="10515600" cy="1013907"/>
          </a:xfrm>
        </p:spPr>
        <p:txBody>
          <a:bodyPr>
            <a:normAutofit fontScale="90000"/>
          </a:bodyPr>
          <a:lstStyle/>
          <a:p>
            <a:pPr algn="ctr"/>
            <a:r>
              <a:rPr lang="en-US" b="1" dirty="0"/>
              <a:t>CORRECTIVE ACTION PLAN FORM</a:t>
            </a:r>
            <a:br>
              <a:rPr lang="en-US" b="1" dirty="0"/>
            </a:br>
            <a:r>
              <a:rPr lang="en-US" b="1" dirty="0"/>
              <a:t>HCBS REQUIREMENT</a:t>
            </a:r>
          </a:p>
        </p:txBody>
      </p:sp>
      <p:graphicFrame>
        <p:nvGraphicFramePr>
          <p:cNvPr id="7" name="Table 6"/>
          <p:cNvGraphicFramePr>
            <a:graphicFrameLocks noGrp="1"/>
          </p:cNvGraphicFramePr>
          <p:nvPr>
            <p:extLst>
              <p:ext uri="{D42A27DB-BD31-4B8C-83A1-F6EECF244321}">
                <p14:modId xmlns:p14="http://schemas.microsoft.com/office/powerpoint/2010/main" val="4089333500"/>
              </p:ext>
            </p:extLst>
          </p:nvPr>
        </p:nvGraphicFramePr>
        <p:xfrm>
          <a:off x="1982787" y="3237721"/>
          <a:ext cx="7581092" cy="2664625"/>
        </p:xfrm>
        <a:graphic>
          <a:graphicData uri="http://schemas.openxmlformats.org/drawingml/2006/table">
            <a:tbl>
              <a:tblPr firstRow="1" firstCol="1" bandRow="1">
                <a:tableStyleId>{5C22544A-7EE6-4342-B048-85BDC9FD1C3A}</a:tableStyleId>
              </a:tblPr>
              <a:tblGrid>
                <a:gridCol w="1335396">
                  <a:extLst>
                    <a:ext uri="{9D8B030D-6E8A-4147-A177-3AD203B41FA5}">
                      <a16:colId xmlns:a16="http://schemas.microsoft.com/office/drawing/2014/main" val="2589298491"/>
                    </a:ext>
                  </a:extLst>
                </a:gridCol>
                <a:gridCol w="1335396">
                  <a:extLst>
                    <a:ext uri="{9D8B030D-6E8A-4147-A177-3AD203B41FA5}">
                      <a16:colId xmlns:a16="http://schemas.microsoft.com/office/drawing/2014/main" val="4128917966"/>
                    </a:ext>
                  </a:extLst>
                </a:gridCol>
                <a:gridCol w="1335396">
                  <a:extLst>
                    <a:ext uri="{9D8B030D-6E8A-4147-A177-3AD203B41FA5}">
                      <a16:colId xmlns:a16="http://schemas.microsoft.com/office/drawing/2014/main" val="2360201973"/>
                    </a:ext>
                  </a:extLst>
                </a:gridCol>
                <a:gridCol w="3574904">
                  <a:extLst>
                    <a:ext uri="{9D8B030D-6E8A-4147-A177-3AD203B41FA5}">
                      <a16:colId xmlns:a16="http://schemas.microsoft.com/office/drawing/2014/main" val="684930294"/>
                    </a:ext>
                  </a:extLst>
                </a:gridCol>
              </a:tblGrid>
              <a:tr h="393159">
                <a:tc>
                  <a:txBody>
                    <a:bodyPr/>
                    <a:lstStyle/>
                    <a:p>
                      <a:pPr marL="0" marR="0">
                        <a:lnSpc>
                          <a:spcPct val="107000"/>
                        </a:lnSpc>
                        <a:spcBef>
                          <a:spcPts val="0"/>
                        </a:spcBef>
                        <a:spcAft>
                          <a:spcPts val="0"/>
                        </a:spcAft>
                      </a:pPr>
                      <a:r>
                        <a:rPr lang="en-US" sz="1400">
                          <a:effectLst/>
                        </a:rPr>
                        <a:t>MILESTONE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BEGIN DATE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END DATE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NOTES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0994117"/>
                  </a:ext>
                </a:extLst>
              </a:tr>
              <a:tr h="742574">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0924106"/>
                  </a:ext>
                </a:extLst>
              </a:tr>
              <a:tr h="786318">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8650022"/>
                  </a:ext>
                </a:extLst>
              </a:tr>
              <a:tr h="742574">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1539981"/>
                  </a:ext>
                </a:extLst>
              </a:tr>
            </a:tbl>
          </a:graphicData>
        </a:graphic>
      </p:graphicFrame>
    </p:spTree>
    <p:extLst>
      <p:ext uri="{BB962C8B-B14F-4D97-AF65-F5344CB8AC3E}">
        <p14:creationId xmlns:p14="http://schemas.microsoft.com/office/powerpoint/2010/main" val="1414745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58</a:t>
            </a:fld>
            <a:endParaRPr lang="en-US"/>
          </a:p>
        </p:txBody>
      </p:sp>
      <p:sp>
        <p:nvSpPr>
          <p:cNvPr id="5" name="Content Placeholder 4"/>
          <p:cNvSpPr>
            <a:spLocks noGrp="1"/>
          </p:cNvSpPr>
          <p:nvPr>
            <p:ph sz="half" idx="2"/>
          </p:nvPr>
        </p:nvSpPr>
        <p:spPr>
          <a:xfrm>
            <a:off x="838200" y="1763486"/>
            <a:ext cx="10515600" cy="4534678"/>
          </a:xfrm>
        </p:spPr>
        <p:txBody>
          <a:bodyPr>
            <a:normAutofit/>
          </a:bodyPr>
          <a:lstStyle/>
          <a:p>
            <a:pPr marL="0" indent="0">
              <a:buNone/>
            </a:pPr>
            <a:r>
              <a:rPr lang="en-US" sz="1800" b="1" i="1" dirty="0"/>
              <a:t>Facilitates individual choice regarding services and supports, and who provides them at 42 §CFR 441.301(c)(4)(v). </a:t>
            </a:r>
            <a:endParaRPr lang="en-US" sz="1800" b="1" dirty="0"/>
          </a:p>
          <a:p>
            <a:endParaRPr lang="en-US" sz="1800" b="1" dirty="0"/>
          </a:p>
        </p:txBody>
      </p:sp>
      <p:sp>
        <p:nvSpPr>
          <p:cNvPr id="6" name="Title 5"/>
          <p:cNvSpPr>
            <a:spLocks noGrp="1"/>
          </p:cNvSpPr>
          <p:nvPr>
            <p:ph type="title"/>
          </p:nvPr>
        </p:nvSpPr>
        <p:spPr>
          <a:xfrm>
            <a:off x="959498" y="727788"/>
            <a:ext cx="10515600" cy="1035698"/>
          </a:xfrm>
        </p:spPr>
        <p:txBody>
          <a:bodyPr>
            <a:noAutofit/>
          </a:bodyPr>
          <a:lstStyle/>
          <a:p>
            <a:pPr algn="ctr"/>
            <a:r>
              <a:rPr lang="en-US" sz="3600" b="1" dirty="0"/>
              <a:t>CORRECTIVE ACTION PLAN </a:t>
            </a:r>
            <a:r>
              <a:rPr lang="en-US" sz="3600" b="1" dirty="0" smtClean="0"/>
              <a:t>FORM</a:t>
            </a:r>
            <a:br>
              <a:rPr lang="en-US" sz="3600" b="1" dirty="0" smtClean="0"/>
            </a:br>
            <a:r>
              <a:rPr lang="en-US" sz="3600" b="1" dirty="0" smtClean="0"/>
              <a:t>HCBS REQUIREMENT</a:t>
            </a:r>
            <a:endParaRPr lang="en-US" sz="3600" b="1" dirty="0"/>
          </a:p>
        </p:txBody>
      </p:sp>
      <p:graphicFrame>
        <p:nvGraphicFramePr>
          <p:cNvPr id="7" name="Table 6"/>
          <p:cNvGraphicFramePr>
            <a:graphicFrameLocks noGrp="1"/>
          </p:cNvGraphicFramePr>
          <p:nvPr>
            <p:extLst>
              <p:ext uri="{D42A27DB-BD31-4B8C-83A1-F6EECF244321}">
                <p14:modId xmlns:p14="http://schemas.microsoft.com/office/powerpoint/2010/main" val="2053905620"/>
              </p:ext>
            </p:extLst>
          </p:nvPr>
        </p:nvGraphicFramePr>
        <p:xfrm>
          <a:off x="1982787" y="2939144"/>
          <a:ext cx="7581092" cy="2963202"/>
        </p:xfrm>
        <a:graphic>
          <a:graphicData uri="http://schemas.openxmlformats.org/drawingml/2006/table">
            <a:tbl>
              <a:tblPr firstRow="1" firstCol="1" bandRow="1">
                <a:tableStyleId>{5C22544A-7EE6-4342-B048-85BDC9FD1C3A}</a:tableStyleId>
              </a:tblPr>
              <a:tblGrid>
                <a:gridCol w="1335396">
                  <a:extLst>
                    <a:ext uri="{9D8B030D-6E8A-4147-A177-3AD203B41FA5}">
                      <a16:colId xmlns:a16="http://schemas.microsoft.com/office/drawing/2014/main" val="2589298491"/>
                    </a:ext>
                  </a:extLst>
                </a:gridCol>
                <a:gridCol w="1335396">
                  <a:extLst>
                    <a:ext uri="{9D8B030D-6E8A-4147-A177-3AD203B41FA5}">
                      <a16:colId xmlns:a16="http://schemas.microsoft.com/office/drawing/2014/main" val="4128917966"/>
                    </a:ext>
                  </a:extLst>
                </a:gridCol>
                <a:gridCol w="1335396">
                  <a:extLst>
                    <a:ext uri="{9D8B030D-6E8A-4147-A177-3AD203B41FA5}">
                      <a16:colId xmlns:a16="http://schemas.microsoft.com/office/drawing/2014/main" val="2360201973"/>
                    </a:ext>
                  </a:extLst>
                </a:gridCol>
                <a:gridCol w="3574904">
                  <a:extLst>
                    <a:ext uri="{9D8B030D-6E8A-4147-A177-3AD203B41FA5}">
                      <a16:colId xmlns:a16="http://schemas.microsoft.com/office/drawing/2014/main" val="684930294"/>
                    </a:ext>
                  </a:extLst>
                </a:gridCol>
              </a:tblGrid>
              <a:tr h="437213">
                <a:tc>
                  <a:txBody>
                    <a:bodyPr/>
                    <a:lstStyle/>
                    <a:p>
                      <a:pPr marL="0" marR="0">
                        <a:lnSpc>
                          <a:spcPct val="107000"/>
                        </a:lnSpc>
                        <a:spcBef>
                          <a:spcPts val="0"/>
                        </a:spcBef>
                        <a:spcAft>
                          <a:spcPts val="0"/>
                        </a:spcAft>
                      </a:pPr>
                      <a:r>
                        <a:rPr lang="en-US" sz="1400">
                          <a:effectLst/>
                        </a:rPr>
                        <a:t>MILESTONE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BEGIN DATE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END DATE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NOTES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0994117"/>
                  </a:ext>
                </a:extLst>
              </a:tr>
              <a:tr h="825781">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0924106"/>
                  </a:ext>
                </a:extLst>
              </a:tr>
              <a:tr h="874427">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8650022"/>
                  </a:ext>
                </a:extLst>
              </a:tr>
              <a:tr h="825781">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1539981"/>
                  </a:ext>
                </a:extLst>
              </a:tr>
            </a:tbl>
          </a:graphicData>
        </a:graphic>
      </p:graphicFrame>
    </p:spTree>
    <p:extLst>
      <p:ext uri="{BB962C8B-B14F-4D97-AF65-F5344CB8AC3E}">
        <p14:creationId xmlns:p14="http://schemas.microsoft.com/office/powerpoint/2010/main" val="29736003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59</a:t>
            </a:fld>
            <a:endParaRPr lang="en-US"/>
          </a:p>
        </p:txBody>
      </p:sp>
      <p:sp>
        <p:nvSpPr>
          <p:cNvPr id="5" name="Content Placeholder 4"/>
          <p:cNvSpPr>
            <a:spLocks noGrp="1"/>
          </p:cNvSpPr>
          <p:nvPr>
            <p:ph sz="half" idx="2"/>
          </p:nvPr>
        </p:nvSpPr>
        <p:spPr>
          <a:xfrm>
            <a:off x="838200" y="1440760"/>
            <a:ext cx="10515600" cy="4540161"/>
          </a:xfrm>
        </p:spPr>
        <p:txBody>
          <a:bodyPr>
            <a:normAutofit fontScale="25000" lnSpcReduction="20000"/>
          </a:bodyPr>
          <a:lstStyle/>
          <a:p>
            <a:pPr marL="0" indent="0">
              <a:buNone/>
            </a:pPr>
            <a:r>
              <a:rPr lang="en-US" sz="5200" dirty="0"/>
              <a:t>The Corrective Action Plan for the provider agency, _____________________________________, was reviewed on ___________________.  </a:t>
            </a:r>
            <a:r>
              <a:rPr lang="en-US" sz="5200" b="1" dirty="0"/>
              <a:t> </a:t>
            </a:r>
            <a:endParaRPr lang="en-US" sz="5200" dirty="0"/>
          </a:p>
          <a:p>
            <a:pPr marL="0" indent="0">
              <a:buNone/>
            </a:pPr>
            <a:r>
              <a:rPr lang="en-US" sz="5200" b="1" dirty="0"/>
              <a:t>Check the appropriate determination:</a:t>
            </a:r>
            <a:endParaRPr lang="en-US" sz="5200" dirty="0"/>
          </a:p>
          <a:p>
            <a:pPr marL="0" indent="0">
              <a:buNone/>
            </a:pPr>
            <a:r>
              <a:rPr lang="en-US" sz="5200" dirty="0"/>
              <a:t>____________ </a:t>
            </a:r>
            <a:r>
              <a:rPr lang="en-US" sz="5200" b="1" dirty="0"/>
              <a:t>CAP Approved</a:t>
            </a:r>
            <a:endParaRPr lang="en-US" sz="5200" dirty="0"/>
          </a:p>
          <a:p>
            <a:pPr marL="0" indent="0">
              <a:buNone/>
            </a:pPr>
            <a:r>
              <a:rPr lang="en-US" sz="5200" dirty="0"/>
              <a:t>____________ </a:t>
            </a:r>
            <a:r>
              <a:rPr lang="en-US" sz="5200" b="1" dirty="0"/>
              <a:t>CAP may be approved with modifications and follow up is required with provider</a:t>
            </a:r>
            <a:r>
              <a:rPr lang="en-US" sz="5200" dirty="0"/>
              <a:t>	</a:t>
            </a:r>
          </a:p>
          <a:p>
            <a:pPr marL="0" indent="0">
              <a:buNone/>
            </a:pPr>
            <a:r>
              <a:rPr lang="en-US" sz="5200" dirty="0"/>
              <a:t>____________ </a:t>
            </a:r>
            <a:r>
              <a:rPr lang="en-US" sz="5200" b="1" dirty="0"/>
              <a:t>CAP Disapproved and the disenrollment process will </a:t>
            </a:r>
            <a:r>
              <a:rPr lang="en-US" sz="5200" b="1" dirty="0" smtClean="0"/>
              <a:t>begin</a:t>
            </a:r>
            <a:r>
              <a:rPr lang="en-US" sz="5200" dirty="0"/>
              <a:t> </a:t>
            </a:r>
          </a:p>
          <a:p>
            <a:pPr marL="0" indent="0">
              <a:buNone/>
            </a:pPr>
            <a:r>
              <a:rPr lang="en-US" sz="5200" b="1" dirty="0"/>
              <a:t>COMMENTS ON CAP:</a:t>
            </a:r>
            <a:endParaRPr lang="en-US" sz="5200" dirty="0"/>
          </a:p>
          <a:p>
            <a:pPr marL="0" indent="0">
              <a:buNone/>
            </a:pPr>
            <a:r>
              <a:rPr lang="en-US" sz="52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5200" dirty="0"/>
          </a:p>
          <a:p>
            <a:pPr marL="0" indent="0">
              <a:buNone/>
            </a:pPr>
            <a:r>
              <a:rPr lang="en-US" sz="5200" b="1" dirty="0"/>
              <a:t>LGE/OCDD Representative</a:t>
            </a:r>
            <a:r>
              <a:rPr lang="en-US" sz="5200" dirty="0"/>
              <a:t>: _______________________________________________ </a:t>
            </a:r>
            <a:r>
              <a:rPr lang="en-US" sz="5200" b="1" dirty="0"/>
              <a:t>Date: </a:t>
            </a:r>
            <a:r>
              <a:rPr lang="en-US" sz="5200" dirty="0"/>
              <a:t>_________________  </a:t>
            </a:r>
          </a:p>
          <a:p>
            <a:pPr marL="0" indent="0">
              <a:buNone/>
            </a:pPr>
            <a:endParaRPr lang="en-US" sz="5200" dirty="0"/>
          </a:p>
          <a:p>
            <a:pPr marL="0" indent="0">
              <a:buNone/>
            </a:pPr>
            <a:r>
              <a:rPr lang="en-US" sz="5200" b="1" dirty="0"/>
              <a:t>Provider was notified of their results on: 	</a:t>
            </a:r>
            <a:r>
              <a:rPr lang="en-US" sz="5200" b="1" dirty="0" smtClean="0"/>
              <a:t>_____________________</a:t>
            </a:r>
            <a:endParaRPr lang="en-US" sz="5200" dirty="0"/>
          </a:p>
          <a:p>
            <a:pPr marL="0" indent="0">
              <a:buNone/>
            </a:pPr>
            <a:r>
              <a:rPr lang="en-US" sz="5200" b="1" dirty="0"/>
              <a:t>Provider follow up for modifications occurred on:	 ____________________</a:t>
            </a:r>
            <a:endParaRPr lang="en-US" sz="5200" dirty="0"/>
          </a:p>
          <a:p>
            <a:pPr marL="0" indent="0">
              <a:buNone/>
            </a:pPr>
            <a:r>
              <a:rPr lang="en-US" sz="5200" b="1" dirty="0"/>
              <a:t>Provider resubmitted CAP on:		_____________________</a:t>
            </a:r>
            <a:endParaRPr lang="en-US" sz="5200" dirty="0"/>
          </a:p>
          <a:p>
            <a:pPr marL="0" indent="0">
              <a:buNone/>
            </a:pPr>
            <a:r>
              <a:rPr lang="en-US" sz="5200" b="1" dirty="0"/>
              <a:t>Disenrollment will begin on:		</a:t>
            </a:r>
            <a:r>
              <a:rPr lang="en-US" sz="5200" b="1" dirty="0" smtClean="0"/>
              <a:t>_____________________</a:t>
            </a:r>
            <a:endParaRPr lang="en-US" sz="5200" dirty="0"/>
          </a:p>
          <a:p>
            <a:endParaRPr lang="en-US" dirty="0"/>
          </a:p>
        </p:txBody>
      </p:sp>
      <p:sp>
        <p:nvSpPr>
          <p:cNvPr id="6" name="Title 5"/>
          <p:cNvSpPr>
            <a:spLocks noGrp="1"/>
          </p:cNvSpPr>
          <p:nvPr>
            <p:ph type="title"/>
          </p:nvPr>
        </p:nvSpPr>
        <p:spPr>
          <a:xfrm>
            <a:off x="838200" y="730918"/>
            <a:ext cx="10515600" cy="709842"/>
          </a:xfrm>
        </p:spPr>
        <p:txBody>
          <a:bodyPr/>
          <a:lstStyle/>
          <a:p>
            <a:pPr algn="ctr"/>
            <a:r>
              <a:rPr lang="en-US" b="1" dirty="0"/>
              <a:t>CORRECTIVE ACTION PLAN FORM</a:t>
            </a:r>
            <a:endParaRPr lang="en-US" dirty="0"/>
          </a:p>
        </p:txBody>
      </p:sp>
    </p:spTree>
    <p:extLst>
      <p:ext uri="{BB962C8B-B14F-4D97-AF65-F5344CB8AC3E}">
        <p14:creationId xmlns:p14="http://schemas.microsoft.com/office/powerpoint/2010/main" val="1485133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6</a:t>
            </a:fld>
            <a:endParaRPr lang="en-US"/>
          </a:p>
        </p:txBody>
      </p:sp>
      <p:sp>
        <p:nvSpPr>
          <p:cNvPr id="5" name="Content Placeholder 4"/>
          <p:cNvSpPr>
            <a:spLocks noGrp="1"/>
          </p:cNvSpPr>
          <p:nvPr>
            <p:ph sz="half" idx="2"/>
          </p:nvPr>
        </p:nvSpPr>
        <p:spPr/>
        <p:txBody>
          <a:bodyPr>
            <a:normAutofit/>
          </a:bodyPr>
          <a:lstStyle/>
          <a:p>
            <a:pPr marL="228600" lvl="1" indent="0">
              <a:buNone/>
            </a:pPr>
            <a:r>
              <a:rPr lang="en-US" sz="1600" b="1" dirty="0"/>
              <a:t>2023:</a:t>
            </a:r>
          </a:p>
          <a:p>
            <a:pPr lvl="2">
              <a:lnSpc>
                <a:spcPct val="110000"/>
              </a:lnSpc>
              <a:spcBef>
                <a:spcPts val="0"/>
              </a:spcBef>
              <a:buFont typeface="Wingdings" panose="05000000000000000000" pitchFamily="2" charset="2"/>
              <a:buChar char="§"/>
            </a:pPr>
            <a:r>
              <a:rPr lang="en-US" sz="1600" dirty="0"/>
              <a:t>CMS provided feedback on the Site Visits from states regarding issues they found related to compliance with the HCBS Settings Rule</a:t>
            </a:r>
          </a:p>
          <a:p>
            <a:pPr marL="457200" lvl="2" indent="0">
              <a:lnSpc>
                <a:spcPct val="110000"/>
              </a:lnSpc>
              <a:spcBef>
                <a:spcPts val="0"/>
              </a:spcBef>
              <a:buNone/>
            </a:pPr>
            <a:r>
              <a:rPr lang="en-US" sz="1600" b="1" dirty="0"/>
              <a:t>March 17, 2023- Final date for Compliance with the HCBS Settings Rule (Louisiana is under a CAP), since the LA STP is no longer in effect, except for the ongoing monitoring.</a:t>
            </a:r>
          </a:p>
          <a:p>
            <a:pPr lvl="2">
              <a:lnSpc>
                <a:spcPct val="110000"/>
              </a:lnSpc>
              <a:spcBef>
                <a:spcPts val="0"/>
              </a:spcBef>
              <a:buFont typeface="Wingdings" panose="05000000000000000000" pitchFamily="2" charset="2"/>
              <a:buChar char="§"/>
            </a:pPr>
            <a:r>
              <a:rPr lang="en-US" sz="1600" dirty="0"/>
              <a:t>OCDD visited various nonresidential programs around the state during the PHE Roadshow</a:t>
            </a:r>
          </a:p>
          <a:p>
            <a:pPr marL="457200" lvl="2" indent="0">
              <a:lnSpc>
                <a:spcPct val="110000"/>
              </a:lnSpc>
              <a:spcBef>
                <a:spcPts val="0"/>
              </a:spcBef>
              <a:buNone/>
            </a:pPr>
            <a:r>
              <a:rPr lang="en-US" sz="1600" b="1" dirty="0"/>
              <a:t>May 11, 2023- PHE ENDS </a:t>
            </a:r>
            <a:endParaRPr lang="en-US" sz="1600" b="1" dirty="0" smtClean="0"/>
          </a:p>
          <a:p>
            <a:pPr marL="457200" lvl="2" indent="0">
              <a:lnSpc>
                <a:spcPct val="110000"/>
              </a:lnSpc>
              <a:spcBef>
                <a:spcPts val="0"/>
              </a:spcBef>
              <a:buNone/>
            </a:pPr>
            <a:r>
              <a:rPr lang="en-US" sz="1600" b="1" dirty="0" smtClean="0"/>
              <a:t>May 24, 2023- CAP received final approval.</a:t>
            </a:r>
            <a:endParaRPr lang="en-US" sz="1600" b="1" dirty="0"/>
          </a:p>
          <a:p>
            <a:pPr marL="457200" lvl="2" indent="0">
              <a:lnSpc>
                <a:spcPct val="110000"/>
              </a:lnSpc>
              <a:spcBef>
                <a:spcPts val="0"/>
              </a:spcBef>
              <a:buNone/>
            </a:pPr>
            <a:r>
              <a:rPr lang="en-US" sz="1600" b="1" dirty="0" smtClean="0"/>
              <a:t>November </a:t>
            </a:r>
            <a:r>
              <a:rPr lang="en-US" sz="1600" b="1" dirty="0"/>
              <a:t>11, 2023- PHE flexibilities end. i.e. conversion of nonresidential program hours ends</a:t>
            </a:r>
          </a:p>
          <a:p>
            <a:endParaRPr lang="en-US" sz="1600" dirty="0"/>
          </a:p>
        </p:txBody>
      </p:sp>
      <p:sp>
        <p:nvSpPr>
          <p:cNvPr id="6" name="Title 5"/>
          <p:cNvSpPr>
            <a:spLocks noGrp="1"/>
          </p:cNvSpPr>
          <p:nvPr>
            <p:ph type="title"/>
          </p:nvPr>
        </p:nvSpPr>
        <p:spPr/>
        <p:txBody>
          <a:bodyPr>
            <a:normAutofit fontScale="90000"/>
          </a:bodyPr>
          <a:lstStyle/>
          <a:p>
            <a:pPr algn="ctr"/>
            <a:r>
              <a:rPr lang="en-US" b="1" dirty="0"/>
              <a:t>Home and Community-Based Services Settings Rule Timeline</a:t>
            </a:r>
            <a:endParaRPr lang="en-US" dirty="0"/>
          </a:p>
        </p:txBody>
      </p:sp>
    </p:spTree>
    <p:extLst>
      <p:ext uri="{BB962C8B-B14F-4D97-AF65-F5344CB8AC3E}">
        <p14:creationId xmlns:p14="http://schemas.microsoft.com/office/powerpoint/2010/main" val="481359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n-US"/>
          </a:p>
        </p:txBody>
      </p:sp>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60</a:t>
            </a:fld>
            <a:endParaRPr lang="en-US"/>
          </a:p>
        </p:txBody>
      </p:sp>
      <p:sp>
        <p:nvSpPr>
          <p:cNvPr id="7" name="Title 6"/>
          <p:cNvSpPr>
            <a:spLocks noGrp="1"/>
          </p:cNvSpPr>
          <p:nvPr>
            <p:ph type="title"/>
          </p:nvPr>
        </p:nvSpPr>
        <p:spPr>
          <a:xfrm>
            <a:off x="5038531" y="2755664"/>
            <a:ext cx="6428790" cy="1260999"/>
          </a:xfrm>
        </p:spPr>
        <p:txBody>
          <a:bodyPr/>
          <a:lstStyle/>
          <a:p>
            <a:pPr algn="r"/>
            <a:r>
              <a:rPr lang="en-US" dirty="0" smtClean="0"/>
              <a:t>HCBS ONGOING COMPLIANCE </a:t>
            </a:r>
            <a:endParaRPr lang="en-US" dirty="0"/>
          </a:p>
        </p:txBody>
      </p:sp>
    </p:spTree>
    <p:extLst>
      <p:ext uri="{BB962C8B-B14F-4D97-AF65-F5344CB8AC3E}">
        <p14:creationId xmlns:p14="http://schemas.microsoft.com/office/powerpoint/2010/main" val="14719026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61</a:t>
            </a:fld>
            <a:endParaRPr lang="en-US"/>
          </a:p>
        </p:txBody>
      </p:sp>
      <p:sp>
        <p:nvSpPr>
          <p:cNvPr id="5" name="Content Placeholder 4"/>
          <p:cNvSpPr>
            <a:spLocks noGrp="1"/>
          </p:cNvSpPr>
          <p:nvPr>
            <p:ph sz="half" idx="2"/>
          </p:nvPr>
        </p:nvSpPr>
        <p:spPr/>
        <p:txBody>
          <a:bodyPr>
            <a:normAutofit fontScale="70000" lnSpcReduction="20000"/>
          </a:bodyPr>
          <a:lstStyle/>
          <a:p>
            <a:r>
              <a:rPr lang="en-US" dirty="0"/>
              <a:t>States are </a:t>
            </a:r>
            <a:r>
              <a:rPr lang="en-US" dirty="0" smtClean="0"/>
              <a:t>required to have mechanisms </a:t>
            </a:r>
            <a:r>
              <a:rPr lang="en-US" dirty="0"/>
              <a:t>in place for ongoing monitoring, to detect areas of non-compliance and to ensure continued systemic compliance with the HCBS settings </a:t>
            </a:r>
            <a:r>
              <a:rPr lang="en-US" dirty="0" smtClean="0"/>
              <a:t>criteria.</a:t>
            </a:r>
          </a:p>
          <a:p>
            <a:r>
              <a:rPr lang="en-US" dirty="0" smtClean="0"/>
              <a:t>LA described </a:t>
            </a:r>
            <a:r>
              <a:rPr lang="en-US" dirty="0"/>
              <a:t>how </a:t>
            </a:r>
            <a:r>
              <a:rPr lang="en-US" dirty="0" smtClean="0"/>
              <a:t>ongoing </a:t>
            </a:r>
            <a:r>
              <a:rPr lang="en-US" dirty="0"/>
              <a:t>monitoring will </a:t>
            </a:r>
            <a:r>
              <a:rPr lang="en-US" dirty="0" smtClean="0"/>
              <a:t>occur to ensure person centered planning is occurring, individual’s are able to provide feedback, and settings will remain in compliance and steps that will be taken to remediate </a:t>
            </a:r>
            <a:r>
              <a:rPr lang="en-US" dirty="0"/>
              <a:t>any provider compliance issues</a:t>
            </a:r>
            <a:r>
              <a:rPr lang="en-US" dirty="0" smtClean="0"/>
              <a:t>.  Some of these measures include:</a:t>
            </a:r>
          </a:p>
          <a:p>
            <a:pPr lvl="1"/>
            <a:r>
              <a:rPr lang="en-US" dirty="0"/>
              <a:t>Annual </a:t>
            </a:r>
            <a:r>
              <a:rPr lang="en-US" dirty="0" smtClean="0"/>
              <a:t>survey, </a:t>
            </a:r>
            <a:r>
              <a:rPr lang="en-US" dirty="0"/>
              <a:t>with </a:t>
            </a:r>
            <a:r>
              <a:rPr lang="en-US" dirty="0" smtClean="0"/>
              <a:t>every individual who is receiving waiver services, </a:t>
            </a:r>
            <a:r>
              <a:rPr lang="en-US" dirty="0"/>
              <a:t>to ensure they are receiving the services they want and know their options</a:t>
            </a:r>
          </a:p>
          <a:p>
            <a:pPr lvl="1"/>
            <a:r>
              <a:rPr lang="en-US" dirty="0" smtClean="0"/>
              <a:t>In addition to the annual survey, an annual </a:t>
            </a:r>
            <a:r>
              <a:rPr lang="en-US" dirty="0"/>
              <a:t>onsite visit with those individuals who reside in a provider owned/controlled </a:t>
            </a:r>
            <a:r>
              <a:rPr lang="en-US" dirty="0" smtClean="0"/>
              <a:t>setting, </a:t>
            </a:r>
            <a:r>
              <a:rPr lang="en-US" dirty="0"/>
              <a:t>to </a:t>
            </a:r>
            <a:r>
              <a:rPr lang="en-US" dirty="0" smtClean="0"/>
              <a:t>ensure </a:t>
            </a:r>
            <a:r>
              <a:rPr lang="en-US" dirty="0"/>
              <a:t>they are able to make choices regarding such things as food, visitors when they want, decorating, etc. and to ensure that a lease is in place to protect them.</a:t>
            </a:r>
          </a:p>
          <a:p>
            <a:pPr lvl="1"/>
            <a:r>
              <a:rPr lang="en-US" dirty="0" smtClean="0"/>
              <a:t>Annually, nonresidential providers will complete an onsite self-assessment as well as receive an onsite </a:t>
            </a:r>
            <a:r>
              <a:rPr lang="en-US" dirty="0"/>
              <a:t>visit </a:t>
            </a:r>
            <a:r>
              <a:rPr lang="en-US" dirty="0" smtClean="0"/>
              <a:t>to </a:t>
            </a:r>
            <a:r>
              <a:rPr lang="en-US" dirty="0"/>
              <a:t>ensure choice is being given, community integration is occurring and individuals are having employment </a:t>
            </a:r>
            <a:r>
              <a:rPr lang="en-US" dirty="0" smtClean="0"/>
              <a:t>opportunities</a:t>
            </a:r>
            <a:r>
              <a:rPr lang="en-US" dirty="0"/>
              <a:t> </a:t>
            </a:r>
            <a:r>
              <a:rPr lang="en-US" dirty="0" smtClean="0"/>
              <a:t>and training is occurring with staff on the HCBS requirements and people first language.</a:t>
            </a:r>
          </a:p>
          <a:p>
            <a:pPr lvl="1"/>
            <a:r>
              <a:rPr lang="en-US" dirty="0" smtClean="0"/>
              <a:t>Annually, individuals who are of working age, will have a discussion on employment.</a:t>
            </a:r>
          </a:p>
          <a:p>
            <a:pPr lvl="1"/>
            <a:r>
              <a:rPr lang="en-US" dirty="0" smtClean="0"/>
              <a:t>Ongoing training for providers and SCs to ensure that the requirements for the HCBS Settings Rule are at the forefront, including PCP, employment etc.</a:t>
            </a:r>
          </a:p>
          <a:p>
            <a:endParaRPr lang="en-US" dirty="0" smtClean="0"/>
          </a:p>
          <a:p>
            <a:pPr lvl="1"/>
            <a:endParaRPr lang="en-US" dirty="0" smtClean="0"/>
          </a:p>
        </p:txBody>
      </p:sp>
      <p:sp>
        <p:nvSpPr>
          <p:cNvPr id="6" name="Title 5"/>
          <p:cNvSpPr>
            <a:spLocks noGrp="1"/>
          </p:cNvSpPr>
          <p:nvPr>
            <p:ph type="title"/>
          </p:nvPr>
        </p:nvSpPr>
        <p:spPr/>
        <p:txBody>
          <a:bodyPr/>
          <a:lstStyle/>
          <a:p>
            <a:pPr algn="ctr"/>
            <a:r>
              <a:rPr lang="en-US" b="1" dirty="0"/>
              <a:t>Ongoing </a:t>
            </a:r>
            <a:r>
              <a:rPr lang="en-US" b="1" dirty="0" smtClean="0"/>
              <a:t>HCBS </a:t>
            </a:r>
            <a:r>
              <a:rPr lang="en-US" b="1" dirty="0"/>
              <a:t>Settings Compliance: Overview</a:t>
            </a:r>
          </a:p>
        </p:txBody>
      </p:sp>
    </p:spTree>
    <p:extLst>
      <p:ext uri="{BB962C8B-B14F-4D97-AF65-F5344CB8AC3E}">
        <p14:creationId xmlns:p14="http://schemas.microsoft.com/office/powerpoint/2010/main" val="14689960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n-US"/>
          </a:p>
        </p:txBody>
      </p:sp>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62</a:t>
            </a:fld>
            <a:endParaRPr lang="en-US"/>
          </a:p>
        </p:txBody>
      </p:sp>
      <p:sp>
        <p:nvSpPr>
          <p:cNvPr id="7" name="Title 6"/>
          <p:cNvSpPr>
            <a:spLocks noGrp="1"/>
          </p:cNvSpPr>
          <p:nvPr>
            <p:ph type="title"/>
          </p:nvPr>
        </p:nvSpPr>
        <p:spPr>
          <a:xfrm>
            <a:off x="8498633" y="2870227"/>
            <a:ext cx="2855167" cy="1260999"/>
          </a:xfrm>
        </p:spPr>
        <p:txBody>
          <a:bodyPr/>
          <a:lstStyle/>
          <a:p>
            <a:r>
              <a:rPr lang="en-US" dirty="0" smtClean="0"/>
              <a:t>WRAP UP</a:t>
            </a:r>
            <a:endParaRPr lang="en-US" dirty="0"/>
          </a:p>
        </p:txBody>
      </p:sp>
    </p:spTree>
    <p:extLst>
      <p:ext uri="{BB962C8B-B14F-4D97-AF65-F5344CB8AC3E}">
        <p14:creationId xmlns:p14="http://schemas.microsoft.com/office/powerpoint/2010/main" val="20020405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63</a:t>
            </a:fld>
            <a:endParaRPr lang="en-US"/>
          </a:p>
        </p:txBody>
      </p:sp>
      <p:sp>
        <p:nvSpPr>
          <p:cNvPr id="5" name="Content Placeholder 4"/>
          <p:cNvSpPr>
            <a:spLocks noGrp="1"/>
          </p:cNvSpPr>
          <p:nvPr>
            <p:ph sz="half" idx="2"/>
          </p:nvPr>
        </p:nvSpPr>
        <p:spPr/>
        <p:txBody>
          <a:bodyPr>
            <a:normAutofit fontScale="77500" lnSpcReduction="20000"/>
          </a:bodyPr>
          <a:lstStyle/>
          <a:p>
            <a:pPr marL="0" indent="0">
              <a:buNone/>
            </a:pPr>
            <a:r>
              <a:rPr lang="en-US" b="1" dirty="0"/>
              <a:t>The HCBS Settings Rule ensures basic requirements for individuals receiving Medicaid HCBS. </a:t>
            </a:r>
            <a:endParaRPr lang="en-US" b="1" dirty="0" smtClean="0"/>
          </a:p>
          <a:p>
            <a:r>
              <a:rPr lang="en-US" dirty="0"/>
              <a:t>LA will follow the CAP to bring the remaining settings into full compliance for requirements directly impacted by the </a:t>
            </a:r>
            <a:r>
              <a:rPr lang="en-US" dirty="0" smtClean="0"/>
              <a:t>PHE by 12/31/2024. </a:t>
            </a:r>
            <a:endParaRPr lang="en-US" dirty="0"/>
          </a:p>
          <a:p>
            <a:pPr lvl="1"/>
            <a:r>
              <a:rPr lang="en-US" dirty="0" smtClean="0"/>
              <a:t>LA will be working with providers who are not yet in compliance to move into compliance.</a:t>
            </a:r>
          </a:p>
          <a:p>
            <a:pPr lvl="1"/>
            <a:r>
              <a:rPr lang="en-US" dirty="0" smtClean="0"/>
              <a:t>Heightened scrutiny will be completed for those agencies that are HS.</a:t>
            </a:r>
          </a:p>
          <a:p>
            <a:r>
              <a:rPr lang="en-US" dirty="0" smtClean="0"/>
              <a:t>Future Heightened Scrutiny obligations </a:t>
            </a:r>
            <a:r>
              <a:rPr lang="en-US" dirty="0"/>
              <a:t>remain beyond the </a:t>
            </a:r>
            <a:r>
              <a:rPr lang="en-US" dirty="0" smtClean="0"/>
              <a:t>CAP period.</a:t>
            </a:r>
          </a:p>
          <a:p>
            <a:r>
              <a:rPr lang="en-US" dirty="0" smtClean="0"/>
              <a:t>Ongoing monitoring </a:t>
            </a:r>
            <a:r>
              <a:rPr lang="en-US" dirty="0"/>
              <a:t>is key to ensuring that settings remain compliant</a:t>
            </a:r>
            <a:r>
              <a:rPr lang="en-US" dirty="0" smtClean="0"/>
              <a:t>.</a:t>
            </a:r>
          </a:p>
          <a:p>
            <a:r>
              <a:rPr lang="en-US" dirty="0" smtClean="0"/>
              <a:t>LA will continue to leverage </a:t>
            </a:r>
            <a:r>
              <a:rPr lang="en-US" dirty="0"/>
              <a:t>stakeholders to strengthen </a:t>
            </a:r>
            <a:r>
              <a:rPr lang="en-US" dirty="0" smtClean="0"/>
              <a:t>our ongoing </a:t>
            </a:r>
            <a:r>
              <a:rPr lang="en-US" dirty="0"/>
              <a:t>monitoring processes, and </a:t>
            </a:r>
            <a:r>
              <a:rPr lang="en-US" dirty="0" smtClean="0"/>
              <a:t>to ensure beneficiary </a:t>
            </a:r>
            <a:r>
              <a:rPr lang="en-US" dirty="0"/>
              <a:t>complaint and feedback </a:t>
            </a:r>
            <a:r>
              <a:rPr lang="en-US" dirty="0" smtClean="0"/>
              <a:t>processes are followed.</a:t>
            </a:r>
          </a:p>
          <a:p>
            <a:r>
              <a:rPr lang="en-US" dirty="0" smtClean="0"/>
              <a:t>Ongoing training is key to ensuring individuals, families, LGEs, providers, SCs, and stakeholders keep HCBS at the forefront.</a:t>
            </a:r>
            <a:endParaRPr lang="en-US" dirty="0"/>
          </a:p>
        </p:txBody>
      </p:sp>
      <p:sp>
        <p:nvSpPr>
          <p:cNvPr id="6" name="Title 5"/>
          <p:cNvSpPr>
            <a:spLocks noGrp="1"/>
          </p:cNvSpPr>
          <p:nvPr>
            <p:ph type="title"/>
          </p:nvPr>
        </p:nvSpPr>
        <p:spPr/>
        <p:txBody>
          <a:bodyPr/>
          <a:lstStyle/>
          <a:p>
            <a:pPr algn="ctr"/>
            <a:r>
              <a:rPr lang="en-US" b="1" dirty="0" smtClean="0"/>
              <a:t>SUMMARY</a:t>
            </a:r>
            <a:endParaRPr lang="en-US" b="1" dirty="0"/>
          </a:p>
        </p:txBody>
      </p:sp>
    </p:spTree>
    <p:extLst>
      <p:ext uri="{BB962C8B-B14F-4D97-AF65-F5344CB8AC3E}">
        <p14:creationId xmlns:p14="http://schemas.microsoft.com/office/powerpoint/2010/main" val="7499709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64</a:t>
            </a:fld>
            <a:endParaRPr lang="en-US"/>
          </a:p>
        </p:txBody>
      </p:sp>
      <p:sp>
        <p:nvSpPr>
          <p:cNvPr id="5" name="Content Placeholder 4"/>
          <p:cNvSpPr>
            <a:spLocks noGrp="1"/>
          </p:cNvSpPr>
          <p:nvPr>
            <p:ph sz="half" idx="2"/>
          </p:nvPr>
        </p:nvSpPr>
        <p:spPr/>
        <p:txBody>
          <a:bodyPr>
            <a:normAutofit fontScale="92500" lnSpcReduction="20000"/>
          </a:bodyPr>
          <a:lstStyle/>
          <a:p>
            <a:pPr marL="0" indent="0">
              <a:buNone/>
            </a:pPr>
            <a:r>
              <a:rPr lang="en-US" sz="2000" b="1" dirty="0" smtClean="0"/>
              <a:t>June 1, 2023: ALL Nonresidential Providers </a:t>
            </a:r>
            <a:r>
              <a:rPr lang="en-US" sz="2000" dirty="0" smtClean="0"/>
              <a:t>will begin submitting the </a:t>
            </a:r>
            <a:r>
              <a:rPr lang="en-US" sz="2000" b="1" dirty="0" smtClean="0"/>
              <a:t>CAP Form </a:t>
            </a:r>
            <a:r>
              <a:rPr lang="en-US" sz="2000" dirty="0" smtClean="0"/>
              <a:t>and if necessary the CAP to the LGE. A CAP request will not be accepted after </a:t>
            </a:r>
            <a:r>
              <a:rPr lang="en-US" sz="2000" b="1" dirty="0" smtClean="0"/>
              <a:t>July 31, 2023</a:t>
            </a:r>
            <a:r>
              <a:rPr lang="en-US" sz="2000" dirty="0" smtClean="0"/>
              <a:t>. (</a:t>
            </a:r>
            <a:r>
              <a:rPr lang="en-US" sz="2000" b="1" i="1" dirty="0" smtClean="0"/>
              <a:t>*Providers please send CAP in ASAP, preferably by JUNE 30, 2023)</a:t>
            </a:r>
          </a:p>
          <a:p>
            <a:pPr marL="0" indent="0">
              <a:buNone/>
            </a:pPr>
            <a:r>
              <a:rPr lang="en-US" sz="2000" b="1" dirty="0" smtClean="0"/>
              <a:t>June 1, 2023</a:t>
            </a:r>
            <a:r>
              <a:rPr lang="en-US" sz="2000" dirty="0" smtClean="0"/>
              <a:t>: FINAL Validation visits for those providers who do not request a CAP on the CAP form will occur.</a:t>
            </a:r>
          </a:p>
          <a:p>
            <a:pPr marL="0" indent="0">
              <a:buNone/>
            </a:pPr>
            <a:r>
              <a:rPr lang="en-US" sz="2000" b="1" dirty="0" smtClean="0"/>
              <a:t>June 1, 2023- July 31, 2023</a:t>
            </a:r>
            <a:r>
              <a:rPr lang="en-US" sz="2000" dirty="0" smtClean="0"/>
              <a:t>:  LGE/OCDD will review the CAP as they are received and notify the provider agency of the decision on the CAP.</a:t>
            </a:r>
          </a:p>
          <a:p>
            <a:pPr marL="0" indent="0">
              <a:buNone/>
            </a:pPr>
            <a:r>
              <a:rPr lang="en-US" sz="2000" b="1" dirty="0" smtClean="0"/>
              <a:t>June 1, 2023- January 31, 2024: </a:t>
            </a:r>
            <a:r>
              <a:rPr lang="en-US" sz="2000" dirty="0" smtClean="0"/>
              <a:t>If a CAP is requested and approved, the provider agency will work closely with the LGE/OCDD towards the milestones outlined in their CAP that will bring them into compliance.</a:t>
            </a:r>
          </a:p>
          <a:p>
            <a:pPr marL="0" indent="0">
              <a:buNone/>
            </a:pPr>
            <a:r>
              <a:rPr lang="en-US" sz="2000" b="1" dirty="0" smtClean="0"/>
              <a:t>July 31, 2023- January 30, 2024: Beginning July 31, 2023 and </a:t>
            </a:r>
            <a:r>
              <a:rPr lang="en-US" sz="2000" dirty="0"/>
              <a:t>on the </a:t>
            </a:r>
            <a:r>
              <a:rPr lang="en-US" sz="2000" b="1" dirty="0"/>
              <a:t>last day of the </a:t>
            </a:r>
            <a:r>
              <a:rPr lang="en-US" sz="2000" b="1" dirty="0" smtClean="0"/>
              <a:t>month thereafter, the  </a:t>
            </a:r>
            <a:r>
              <a:rPr lang="en-US" sz="2000" dirty="0" smtClean="0"/>
              <a:t>Provider agency will provide updates to the CAP to </a:t>
            </a:r>
            <a:r>
              <a:rPr lang="en-US" sz="2000" dirty="0"/>
              <a:t>the </a:t>
            </a:r>
            <a:r>
              <a:rPr lang="en-US" sz="2000" dirty="0" smtClean="0"/>
              <a:t>LGE.</a:t>
            </a:r>
            <a:endParaRPr lang="en-US" sz="2000" dirty="0"/>
          </a:p>
          <a:p>
            <a:pPr marL="0" indent="0">
              <a:buNone/>
            </a:pPr>
            <a:r>
              <a:rPr lang="en-US" sz="2000" b="1" dirty="0" smtClean="0"/>
              <a:t>February 1, 2024- July 31, 2024: Final Onsite Validation Visits will occur for those providers who were under a CAP.</a:t>
            </a:r>
          </a:p>
          <a:p>
            <a:pPr marL="0" indent="0">
              <a:buNone/>
            </a:pPr>
            <a:r>
              <a:rPr lang="en-US" sz="2000" b="1" dirty="0" smtClean="0"/>
              <a:t>June 1, 2023- January 30, 2024:  Ongoing trainings will occur around the HCBS Settings rule and People First Language.</a:t>
            </a:r>
            <a:endParaRPr lang="en-US" sz="2000" b="1" dirty="0"/>
          </a:p>
        </p:txBody>
      </p:sp>
      <p:sp>
        <p:nvSpPr>
          <p:cNvPr id="6" name="Title 5"/>
          <p:cNvSpPr>
            <a:spLocks noGrp="1"/>
          </p:cNvSpPr>
          <p:nvPr>
            <p:ph type="title"/>
          </p:nvPr>
        </p:nvSpPr>
        <p:spPr/>
        <p:txBody>
          <a:bodyPr/>
          <a:lstStyle/>
          <a:p>
            <a:pPr algn="ctr"/>
            <a:r>
              <a:rPr lang="en-US" b="1" dirty="0" smtClean="0"/>
              <a:t>NEXT STEPS</a:t>
            </a:r>
            <a:endParaRPr lang="en-US" b="1" dirty="0"/>
          </a:p>
        </p:txBody>
      </p:sp>
    </p:spTree>
    <p:extLst>
      <p:ext uri="{BB962C8B-B14F-4D97-AF65-F5344CB8AC3E}">
        <p14:creationId xmlns:p14="http://schemas.microsoft.com/office/powerpoint/2010/main" val="36361376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5F118F-D559-1C45-B0A9-2884DAF7312B}"/>
              </a:ext>
            </a:extLst>
          </p:cNvPr>
          <p:cNvSpPr>
            <a:spLocks noGrp="1"/>
          </p:cNvSpPr>
          <p:nvPr>
            <p:ph type="body" sz="quarter" idx="10"/>
          </p:nvPr>
        </p:nvSpPr>
        <p:spPr/>
        <p:txBody>
          <a:bodyPr>
            <a:normAutofit fontScale="92500" lnSpcReduction="20000"/>
          </a:bodyPr>
          <a:lstStyle/>
          <a:p>
            <a:r>
              <a:rPr lang="en-US" dirty="0" smtClean="0"/>
              <a:t>Rosemary M. Morales, M.A.</a:t>
            </a:r>
            <a:endParaRPr lang="en-US" dirty="0"/>
          </a:p>
        </p:txBody>
      </p:sp>
      <p:sp>
        <p:nvSpPr>
          <p:cNvPr id="3" name="Text Placeholder 2">
            <a:extLst>
              <a:ext uri="{FF2B5EF4-FFF2-40B4-BE49-F238E27FC236}">
                <a16:creationId xmlns:a16="http://schemas.microsoft.com/office/drawing/2014/main" id="{9C03EDD2-3BC9-3644-8694-A6BE19A8AC2F}"/>
              </a:ext>
            </a:extLst>
          </p:cNvPr>
          <p:cNvSpPr>
            <a:spLocks noGrp="1"/>
          </p:cNvSpPr>
          <p:nvPr>
            <p:ph type="body" sz="quarter" idx="11"/>
          </p:nvPr>
        </p:nvSpPr>
        <p:spPr/>
        <p:txBody>
          <a:bodyPr>
            <a:normAutofit lnSpcReduction="10000"/>
          </a:bodyPr>
          <a:lstStyle/>
          <a:p>
            <a:r>
              <a:rPr lang="en-US" dirty="0" smtClean="0"/>
              <a:t>OCDD STATE OFFICE</a:t>
            </a:r>
            <a:endParaRPr lang="en-US" dirty="0"/>
          </a:p>
        </p:txBody>
      </p:sp>
      <p:sp>
        <p:nvSpPr>
          <p:cNvPr id="4" name="Text Placeholder 3">
            <a:extLst>
              <a:ext uri="{FF2B5EF4-FFF2-40B4-BE49-F238E27FC236}">
                <a16:creationId xmlns:a16="http://schemas.microsoft.com/office/drawing/2014/main" id="{D3C73FF0-8D56-824F-8C8C-FCB6B8283EFE}"/>
              </a:ext>
            </a:extLst>
          </p:cNvPr>
          <p:cNvSpPr>
            <a:spLocks noGrp="1"/>
          </p:cNvSpPr>
          <p:nvPr>
            <p:ph type="body" sz="quarter" idx="12"/>
          </p:nvPr>
        </p:nvSpPr>
        <p:spPr/>
        <p:txBody>
          <a:bodyPr>
            <a:normAutofit fontScale="32500" lnSpcReduction="20000"/>
          </a:bodyPr>
          <a:lstStyle/>
          <a:p>
            <a:r>
              <a:rPr lang="en-US" sz="2900" dirty="0" smtClean="0">
                <a:hlinkClick r:id="rId2"/>
              </a:rPr>
              <a:t>ROSEMARY.MORALES@LA.GOV</a:t>
            </a:r>
            <a:r>
              <a:rPr lang="en-US" sz="2900" dirty="0" smtClean="0"/>
              <a:t>	</a:t>
            </a:r>
            <a:r>
              <a:rPr lang="en-US" dirty="0" smtClean="0"/>
              <a:t>	</a:t>
            </a:r>
            <a:endParaRPr lang="en-US" dirty="0"/>
          </a:p>
        </p:txBody>
      </p:sp>
      <p:sp>
        <p:nvSpPr>
          <p:cNvPr id="5" name="Text Placeholder 4">
            <a:extLst>
              <a:ext uri="{FF2B5EF4-FFF2-40B4-BE49-F238E27FC236}">
                <a16:creationId xmlns:a16="http://schemas.microsoft.com/office/drawing/2014/main" id="{22E7CFB1-C3B3-6242-B6AC-A89FC4B62D5E}"/>
              </a:ext>
            </a:extLst>
          </p:cNvPr>
          <p:cNvSpPr>
            <a:spLocks noGrp="1"/>
          </p:cNvSpPr>
          <p:nvPr>
            <p:ph type="body" sz="quarter" idx="13"/>
          </p:nvPr>
        </p:nvSpPr>
        <p:spPr/>
        <p:txBody>
          <a:bodyPr>
            <a:normAutofit lnSpcReduction="10000"/>
          </a:bodyPr>
          <a:lstStyle/>
          <a:p>
            <a:r>
              <a:rPr lang="en-US" dirty="0" smtClean="0"/>
              <a:t>225-315-1239 (CELL)</a:t>
            </a:r>
            <a:endParaRPr lang="en-US" dirty="0"/>
          </a:p>
        </p:txBody>
      </p:sp>
    </p:spTree>
    <p:extLst>
      <p:ext uri="{BB962C8B-B14F-4D97-AF65-F5344CB8AC3E}">
        <p14:creationId xmlns:p14="http://schemas.microsoft.com/office/powerpoint/2010/main" val="2946305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7</a:t>
            </a:fld>
            <a:endParaRPr lang="en-US"/>
          </a:p>
        </p:txBody>
      </p:sp>
      <p:sp>
        <p:nvSpPr>
          <p:cNvPr id="5" name="Content Placeholder 4"/>
          <p:cNvSpPr>
            <a:spLocks noGrp="1"/>
          </p:cNvSpPr>
          <p:nvPr>
            <p:ph sz="half" idx="2"/>
          </p:nvPr>
        </p:nvSpPr>
        <p:spPr/>
        <p:txBody>
          <a:bodyPr/>
          <a:lstStyle/>
          <a:p>
            <a:pPr marL="0" indent="0">
              <a:buNone/>
            </a:pPr>
            <a:r>
              <a:rPr lang="en-US" i="1" dirty="0"/>
              <a:t>The setting in which the person receives services </a:t>
            </a:r>
            <a:r>
              <a:rPr lang="en-US" b="1" i="1" dirty="0"/>
              <a:t>“is integrated in and supports full access of individuals receiving Medicaid HCBS to the greater community, including opportunities to seek employment and work in competitive integrated settings, engage in community life, control personal resources, and receive services in the community, to the same degree of access as individuals not receiving Medicaid HCBS.” </a:t>
            </a:r>
          </a:p>
          <a:p>
            <a:endParaRPr lang="en-US" dirty="0"/>
          </a:p>
          <a:p>
            <a:endParaRPr lang="en-US" dirty="0"/>
          </a:p>
        </p:txBody>
      </p:sp>
      <p:sp>
        <p:nvSpPr>
          <p:cNvPr id="6" name="Title 5"/>
          <p:cNvSpPr>
            <a:spLocks noGrp="1"/>
          </p:cNvSpPr>
          <p:nvPr>
            <p:ph type="title"/>
          </p:nvPr>
        </p:nvSpPr>
        <p:spPr/>
        <p:txBody>
          <a:bodyPr/>
          <a:lstStyle/>
          <a:p>
            <a:pPr algn="ctr"/>
            <a:r>
              <a:rPr lang="en-US" b="1" dirty="0"/>
              <a:t>Intent of the Final Rule</a:t>
            </a:r>
            <a:endParaRPr lang="en-US" dirty="0"/>
          </a:p>
        </p:txBody>
      </p:sp>
    </p:spTree>
    <p:extLst>
      <p:ext uri="{BB962C8B-B14F-4D97-AF65-F5344CB8AC3E}">
        <p14:creationId xmlns:p14="http://schemas.microsoft.com/office/powerpoint/2010/main" val="4135813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8</a:t>
            </a:fld>
            <a:endParaRPr lang="en-US"/>
          </a:p>
        </p:txBody>
      </p:sp>
      <p:sp>
        <p:nvSpPr>
          <p:cNvPr id="5" name="Content Placeholder 4"/>
          <p:cNvSpPr>
            <a:spLocks noGrp="1"/>
          </p:cNvSpPr>
          <p:nvPr>
            <p:ph sz="half" idx="2"/>
          </p:nvPr>
        </p:nvSpPr>
        <p:spPr/>
        <p:txBody>
          <a:bodyPr/>
          <a:lstStyle/>
          <a:p>
            <a:pPr>
              <a:buFont typeface="Wingdings" panose="05000000000000000000" pitchFamily="2" charset="2"/>
              <a:buChar char="Ø"/>
            </a:pPr>
            <a:r>
              <a:rPr lang="en-US" dirty="0"/>
              <a:t>Nursing facility </a:t>
            </a:r>
          </a:p>
          <a:p>
            <a:pPr>
              <a:buFont typeface="Wingdings" panose="05000000000000000000" pitchFamily="2" charset="2"/>
              <a:buChar char="Ø"/>
            </a:pPr>
            <a:r>
              <a:rPr lang="en-US" dirty="0"/>
              <a:t>Institution for mental diseases (IMD) </a:t>
            </a:r>
          </a:p>
          <a:p>
            <a:pPr>
              <a:buFont typeface="Wingdings" panose="05000000000000000000" pitchFamily="2" charset="2"/>
              <a:buChar char="Ø"/>
            </a:pPr>
            <a:r>
              <a:rPr lang="en-US" dirty="0"/>
              <a:t>Intermediate care facility for individuals with intellectual disabilities (ICF/IID) </a:t>
            </a:r>
          </a:p>
          <a:p>
            <a:pPr>
              <a:buFont typeface="Wingdings" panose="05000000000000000000" pitchFamily="2" charset="2"/>
              <a:buChar char="Ø"/>
            </a:pPr>
            <a:r>
              <a:rPr lang="en-US" dirty="0"/>
              <a:t>Hospital </a:t>
            </a:r>
          </a:p>
          <a:p>
            <a:endParaRPr lang="en-US" dirty="0"/>
          </a:p>
        </p:txBody>
      </p:sp>
      <p:sp>
        <p:nvSpPr>
          <p:cNvPr id="6" name="Title 5"/>
          <p:cNvSpPr>
            <a:spLocks noGrp="1"/>
          </p:cNvSpPr>
          <p:nvPr>
            <p:ph type="title"/>
          </p:nvPr>
        </p:nvSpPr>
        <p:spPr/>
        <p:txBody>
          <a:bodyPr>
            <a:normAutofit fontScale="90000"/>
          </a:bodyPr>
          <a:lstStyle/>
          <a:p>
            <a:pPr algn="ctr"/>
            <a:r>
              <a:rPr lang="en-US" b="1" dirty="0"/>
              <a:t>Settings that are NOT Home and Community-Based </a:t>
            </a:r>
            <a:endParaRPr lang="en-US" dirty="0"/>
          </a:p>
        </p:txBody>
      </p:sp>
    </p:spTree>
    <p:extLst>
      <p:ext uri="{BB962C8B-B14F-4D97-AF65-F5344CB8AC3E}">
        <p14:creationId xmlns:p14="http://schemas.microsoft.com/office/powerpoint/2010/main" val="3323428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9</a:t>
            </a:fld>
            <a:endParaRPr lang="en-US"/>
          </a:p>
        </p:txBody>
      </p:sp>
      <p:sp>
        <p:nvSpPr>
          <p:cNvPr id="5" name="Content Placeholder 4"/>
          <p:cNvSpPr>
            <a:spLocks noGrp="1"/>
          </p:cNvSpPr>
          <p:nvPr>
            <p:ph sz="half" idx="2"/>
          </p:nvPr>
        </p:nvSpPr>
        <p:spPr/>
        <p:txBody>
          <a:bodyPr/>
          <a:lstStyle/>
          <a:p>
            <a:pPr marL="0" indent="0">
              <a:buNone/>
            </a:pPr>
            <a:r>
              <a:rPr lang="en-US" b="1" dirty="0"/>
              <a:t>Heightened Scrutiny</a:t>
            </a:r>
          </a:p>
          <a:p>
            <a:pPr>
              <a:buFont typeface="Wingdings" panose="05000000000000000000" pitchFamily="2" charset="2"/>
              <a:buChar char="Ø"/>
            </a:pPr>
            <a:r>
              <a:rPr lang="en-US" dirty="0"/>
              <a:t>Settings in a publicly or privately-owned facility providing inpatient treatment </a:t>
            </a:r>
          </a:p>
          <a:p>
            <a:pPr>
              <a:buFont typeface="Wingdings" panose="05000000000000000000" pitchFamily="2" charset="2"/>
              <a:buChar char="Ø"/>
            </a:pPr>
            <a:r>
              <a:rPr lang="en-US" dirty="0"/>
              <a:t>Settings on grounds of, or adjacent to, a public institution </a:t>
            </a:r>
          </a:p>
          <a:p>
            <a:pPr>
              <a:buFont typeface="Wingdings" panose="05000000000000000000" pitchFamily="2" charset="2"/>
              <a:buChar char="Ø"/>
            </a:pPr>
            <a:r>
              <a:rPr lang="en-US" dirty="0"/>
              <a:t>Settings with the effect of isolating individuals from the broader community of individuals not receiving Medicaid HCBS </a:t>
            </a:r>
          </a:p>
          <a:p>
            <a:endParaRPr lang="en-US" dirty="0"/>
          </a:p>
        </p:txBody>
      </p:sp>
      <p:sp>
        <p:nvSpPr>
          <p:cNvPr id="6" name="Title 5"/>
          <p:cNvSpPr>
            <a:spLocks noGrp="1"/>
          </p:cNvSpPr>
          <p:nvPr>
            <p:ph type="title"/>
          </p:nvPr>
        </p:nvSpPr>
        <p:spPr/>
        <p:txBody>
          <a:bodyPr>
            <a:normAutofit fontScale="90000"/>
          </a:bodyPr>
          <a:lstStyle/>
          <a:p>
            <a:pPr algn="ctr"/>
            <a:r>
              <a:rPr lang="en-US" b="1" dirty="0"/>
              <a:t>Settings PRESUMED NOT to Be Home and Community-Based </a:t>
            </a:r>
            <a:endParaRPr lang="en-US" dirty="0"/>
          </a:p>
        </p:txBody>
      </p:sp>
    </p:spTree>
    <p:extLst>
      <p:ext uri="{BB962C8B-B14F-4D97-AF65-F5344CB8AC3E}">
        <p14:creationId xmlns:p14="http://schemas.microsoft.com/office/powerpoint/2010/main" val="2280731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
      <a:dk1>
        <a:srgbClr val="52BAC7"/>
      </a:dk1>
      <a:lt1>
        <a:srgbClr val="FEFFFE"/>
      </a:lt1>
      <a:dk2>
        <a:srgbClr val="15496F"/>
      </a:dk2>
      <a:lt2>
        <a:srgbClr val="AA8D2E"/>
      </a:lt2>
      <a:accent1>
        <a:srgbClr val="3F74B8"/>
      </a:accent1>
      <a:accent2>
        <a:srgbClr val="8CC0CD"/>
      </a:accent2>
      <a:accent3>
        <a:srgbClr val="A5A5A5"/>
      </a:accent3>
      <a:accent4>
        <a:srgbClr val="D1C299"/>
      </a:accent4>
      <a:accent5>
        <a:srgbClr val="7C84BB"/>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dirty="0" smtClean="0"/>
        </a:defPPr>
      </a:lstStyle>
    </a:txDef>
  </a:objectDefaults>
  <a:extraClrSchemeLst/>
  <a:extLst>
    <a:ext uri="{05A4C25C-085E-4340-85A3-A5531E510DB2}">
      <thm15:themeFamily xmlns:thm15="http://schemas.microsoft.com/office/thememl/2012/main" name="LDH-Pres2022-v3" id="{D7DD40BE-7992-E64B-8AB0-0F20A257C663}" vid="{F9B67447-DCD0-E345-9E1B-8BF573BB25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1154</TotalTime>
  <Words>7853</Words>
  <Application>Microsoft Office PowerPoint</Application>
  <PresentationFormat>Widescreen</PresentationFormat>
  <Paragraphs>776</Paragraphs>
  <Slides>65</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Calibri</vt:lpstr>
      <vt:lpstr>Calibri Light</vt:lpstr>
      <vt:lpstr>Times New Roman</vt:lpstr>
      <vt:lpstr>Wingdings</vt:lpstr>
      <vt:lpstr>Office Theme</vt:lpstr>
      <vt:lpstr> Home and Community Based Services Settings Rule  Corrective Action Plan Next Steps </vt:lpstr>
      <vt:lpstr>GOALS OF PRESENTATION</vt:lpstr>
      <vt:lpstr>HCBS SETTINGS RULE OVERVIEW </vt:lpstr>
      <vt:lpstr>Home and Community-Based Services Settings Rule Timeline</vt:lpstr>
      <vt:lpstr>Home and Community-Based Services Settings Rule Timeline</vt:lpstr>
      <vt:lpstr>Home and Community-Based Services Settings Rule Timeline</vt:lpstr>
      <vt:lpstr>Intent of the Final Rule</vt:lpstr>
      <vt:lpstr>Settings that are NOT Home and Community-Based </vt:lpstr>
      <vt:lpstr>Settings PRESUMED NOT to Be Home and Community-Based </vt:lpstr>
      <vt:lpstr>Settings PRESUMED NOT to Be Home and Community-Based Settings</vt:lpstr>
      <vt:lpstr>Home and Community Based Setting Requirements</vt:lpstr>
      <vt:lpstr>Home and Community Based Setting Requirements</vt:lpstr>
      <vt:lpstr>HOME AND COMMUNITY BASED SETTING REQUIREMENTS</vt:lpstr>
      <vt:lpstr>HOME AND COMMUNITY BASED SETTING REQUIREMENTS</vt:lpstr>
      <vt:lpstr>HOME AND COMMUNITY BASED SETTING REQUIREMENTS</vt:lpstr>
      <vt:lpstr>PERSON-CENTERED POC AND THE ROLE OF THE SUPPORT COORDINATOR</vt:lpstr>
      <vt:lpstr>PERSON-CENTERED POC AND THE ROLE OF PROVIDERS</vt:lpstr>
      <vt:lpstr>Informed Choice</vt:lpstr>
      <vt:lpstr>HOME AND COMMUNITY BASED SETTING REQUIREMENTS</vt:lpstr>
      <vt:lpstr>HOME AND COMMUNITY BASED SETTING REQUIREMENTS</vt:lpstr>
      <vt:lpstr>REGULATORY REQUIREMENTS THAT MUST ALREADY BE IN COMPLIANCE</vt:lpstr>
      <vt:lpstr>REGULATORY REQUIREMENTS SUBJECT TO THE CAP</vt:lpstr>
      <vt:lpstr>CMS FEEDBACK FROM SITE VISITS</vt:lpstr>
      <vt:lpstr>INSIGHTS FROM CMS’ SITE VISITS</vt:lpstr>
      <vt:lpstr>CMS ONSITE VISITS</vt:lpstr>
      <vt:lpstr>CMS REPORTED TRENDS REGARDING PERSON CENTERED PLANS</vt:lpstr>
      <vt:lpstr>CMS REPORTED TRENDS ON PROVIDER STAFF TRAINING ON HCBS </vt:lpstr>
      <vt:lpstr>CMS REPORTED TRENDS ON COMMUNITY INTEGRATION: LIMITED ACCESS TO SETTINGS</vt:lpstr>
      <vt:lpstr>CMS REPORTED TRENDS ON COMMUNITY INTEGRATION: EMPLOYMENT AND ACTIVITIES</vt:lpstr>
      <vt:lpstr>RESIDENTIAL PROVIDER OWNED/CONTROLLED SETTINGS</vt:lpstr>
      <vt:lpstr>CMS REPORTED TRENDS REGARDING PROVIDER OWNED/CONTROLLED SETTINGS</vt:lpstr>
      <vt:lpstr>CMS REPORTED TRENDS REGARDING PROVIDER OWNED/CONTROLLED SETTINGS</vt:lpstr>
      <vt:lpstr>CMS REPORTED TRENDS REGARDING PROVIDER OWNED/CONTROLLED SETTINGS</vt:lpstr>
      <vt:lpstr>CMS REPORTED TRENDS IN MODIFICATIONS OF THE ADDITIONAL CONDITIONS/RIGHTS RESTRICTIONS</vt:lpstr>
      <vt:lpstr>MODIFICATIONS OF THE ADDITIONAL CONDITIONS: REGULATORY REQUIREMENTS </vt:lpstr>
      <vt:lpstr>PROMISING PRACTICES FOR REMEDIATING SETTINGS</vt:lpstr>
      <vt:lpstr>PROMISING PRACTICES FOR REMEDIATING SETTINGS</vt:lpstr>
      <vt:lpstr>PROMISING PRACTICES FOR REMEDIATING SETTINGS</vt:lpstr>
      <vt:lpstr>CORRECTIVE ACTION PLAN</vt:lpstr>
      <vt:lpstr>GOAL OF HCBS SETTINGS RULE</vt:lpstr>
      <vt:lpstr>CORRECTIVE ACTION PLAN</vt:lpstr>
      <vt:lpstr>CAP ENFORCEMENT MECHANISMS</vt:lpstr>
      <vt:lpstr>REGULATORY CRITERIA SUBJECT TO THE CAP</vt:lpstr>
      <vt:lpstr>Corrective Action Plan</vt:lpstr>
      <vt:lpstr> MILESTONE: PROVIDER CORRECTIVE ACTION PLAN</vt:lpstr>
      <vt:lpstr>MILESTONE: TECHNICAL GUIDANCE AND TRAINING</vt:lpstr>
      <vt:lpstr>MILESTONE: FINAL VALIDATION </vt:lpstr>
      <vt:lpstr>MILESTONE: DISENROLLMENT</vt:lpstr>
      <vt:lpstr>MILESTONE: TRANSITION</vt:lpstr>
      <vt:lpstr>MILESTONE: HEIGHTENED SCRUTINY</vt:lpstr>
      <vt:lpstr>MILESTONE: FINAL COMPLIANCE</vt:lpstr>
      <vt:lpstr>CORRECTIVE ACTION PLAN GUIDELINES</vt:lpstr>
      <vt:lpstr>CORRECTIVE ACTION PLAN FORM</vt:lpstr>
      <vt:lpstr>CORRECTIVE ACTION PLAN FORM</vt:lpstr>
      <vt:lpstr>CORRECTIVE ACTION PLAN FORM HCBS REQUIREMENT</vt:lpstr>
      <vt:lpstr>CORRECTIVE ACTION PLAN FORM HCBS REQUIREMENT</vt:lpstr>
      <vt:lpstr>CORRECTIVE ACTION PLAN FORM HCBS REQUIREMENT</vt:lpstr>
      <vt:lpstr>CORRECTIVE ACTION PLAN FORM HCBS REQUIREMENT</vt:lpstr>
      <vt:lpstr>CORRECTIVE ACTION PLAN FORM</vt:lpstr>
      <vt:lpstr>HCBS ONGOING COMPLIANCE </vt:lpstr>
      <vt:lpstr>Ongoing HCBS Settings Compliance: Overview</vt:lpstr>
      <vt:lpstr>WRAP UP</vt:lpstr>
      <vt:lpstr>SUMMARY</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Sri Chalasani</cp:lastModifiedBy>
  <cp:revision>92</cp:revision>
  <dcterms:created xsi:type="dcterms:W3CDTF">2022-02-17T22:28:37Z</dcterms:created>
  <dcterms:modified xsi:type="dcterms:W3CDTF">2023-09-24T23:01:31Z</dcterms:modified>
</cp:coreProperties>
</file>