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5"/>
  </p:sldMasterIdLst>
  <p:notesMasterIdLst>
    <p:notesMasterId r:id="rId26"/>
  </p:notesMasterIdLst>
  <p:handoutMasterIdLst>
    <p:handoutMasterId r:id="rId27"/>
  </p:handoutMasterIdLst>
  <p:sldIdLst>
    <p:sldId id="256" r:id="rId6"/>
    <p:sldId id="268" r:id="rId7"/>
    <p:sldId id="267" r:id="rId8"/>
    <p:sldId id="270" r:id="rId9"/>
    <p:sldId id="265" r:id="rId10"/>
    <p:sldId id="273" r:id="rId11"/>
    <p:sldId id="285" r:id="rId12"/>
    <p:sldId id="275" r:id="rId13"/>
    <p:sldId id="271" r:id="rId14"/>
    <p:sldId id="276" r:id="rId15"/>
    <p:sldId id="262" r:id="rId16"/>
    <p:sldId id="272" r:id="rId17"/>
    <p:sldId id="264" r:id="rId18"/>
    <p:sldId id="277" r:id="rId19"/>
    <p:sldId id="280" r:id="rId20"/>
    <p:sldId id="281" r:id="rId21"/>
    <p:sldId id="282" r:id="rId22"/>
    <p:sldId id="283" r:id="rId23"/>
    <p:sldId id="284"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080"/>
    <a:srgbClr val="009999"/>
    <a:srgbClr val="0033CC"/>
    <a:srgbClr val="133B45"/>
    <a:srgbClr val="327E9E"/>
    <a:srgbClr val="2A6F9A"/>
    <a:srgbClr val="437488"/>
    <a:srgbClr val="396A93"/>
    <a:srgbClr val="43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4" autoAdjust="0"/>
    <p:restoredTop sz="96395" autoAdjust="0"/>
  </p:normalViewPr>
  <p:slideViewPr>
    <p:cSldViewPr snapToGrid="0">
      <p:cViewPr varScale="1">
        <p:scale>
          <a:sx n="100" d="100"/>
          <a:sy n="100" d="100"/>
        </p:scale>
        <p:origin x="72" y="3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B8E91-7C18-4049-9872-60AD5ACB67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8A1E60-2A3D-4B43-BA0E-8E5254B9AFCD}">
      <dgm:prSet phldrT="[Text]" custT="1"/>
      <dgm:spPr/>
      <dgm:t>
        <a:bodyPr/>
        <a:lstStyle/>
        <a:p>
          <a:r>
            <a:rPr lang="en-US" sz="1200" dirty="0" smtClean="0"/>
            <a:t>Executive Order JBE 2016-36 </a:t>
          </a:r>
          <a:endParaRPr lang="en-US" sz="1200" dirty="0"/>
        </a:p>
      </dgm:t>
    </dgm:pt>
    <dgm:pt modelId="{FE94C989-CD4D-400F-8AF0-C0322DF20311}" type="parTrans" cxnId="{1C83FDC7-8AF8-4BF6-BA81-162FBC8EF37B}">
      <dgm:prSet/>
      <dgm:spPr/>
      <dgm:t>
        <a:bodyPr/>
        <a:lstStyle/>
        <a:p>
          <a:endParaRPr lang="en-US"/>
        </a:p>
      </dgm:t>
    </dgm:pt>
    <dgm:pt modelId="{4D462FD7-BC89-43E2-88C0-377C5FFBC49E}" type="sibTrans" cxnId="{1C83FDC7-8AF8-4BF6-BA81-162FBC8EF37B}">
      <dgm:prSet/>
      <dgm:spPr/>
      <dgm:t>
        <a:bodyPr/>
        <a:lstStyle/>
        <a:p>
          <a:endParaRPr lang="en-US"/>
        </a:p>
      </dgm:t>
    </dgm:pt>
    <dgm:pt modelId="{59DF9ABA-0C10-49CB-B104-78C032956C6B}">
      <dgm:prSet phldrT="[Text]"/>
      <dgm:spPr/>
      <dgm:t>
        <a:bodyPr/>
        <a:lstStyle/>
        <a:p>
          <a:r>
            <a:rPr lang="en-US" dirty="0" smtClean="0"/>
            <a:t>JBE-2016 36, Section 3, a plan for monitoring compliance with the terms of the co-op, assigning a particular person as a monitor </a:t>
          </a:r>
          <a:endParaRPr lang="en-US" dirty="0"/>
        </a:p>
      </dgm:t>
    </dgm:pt>
    <dgm:pt modelId="{F8F7A933-5D69-4D1A-8FE3-4F1B0817194E}" type="parTrans" cxnId="{73717B01-A4C2-4AA7-98D9-FD90DE9F4674}">
      <dgm:prSet/>
      <dgm:spPr/>
      <dgm:t>
        <a:bodyPr/>
        <a:lstStyle/>
        <a:p>
          <a:endParaRPr lang="en-US"/>
        </a:p>
      </dgm:t>
    </dgm:pt>
    <dgm:pt modelId="{1187294C-B3D5-4B9F-B7FF-910C68BC2B3B}" type="sibTrans" cxnId="{73717B01-A4C2-4AA7-98D9-FD90DE9F4674}">
      <dgm:prSet/>
      <dgm:spPr/>
      <dgm:t>
        <a:bodyPr/>
        <a:lstStyle/>
        <a:p>
          <a:endParaRPr lang="en-US"/>
        </a:p>
      </dgm:t>
    </dgm:pt>
    <dgm:pt modelId="{DF4A717A-6BA2-4D7E-B214-7B4730E5F4C3}">
      <dgm:prSet phldrT="[Text]" custT="1"/>
      <dgm:spPr/>
      <dgm:t>
        <a:bodyPr/>
        <a:lstStyle/>
        <a:p>
          <a:r>
            <a:rPr lang="en-US" sz="1200" dirty="0" smtClean="0"/>
            <a:t>Executive 2016-38 Line Item Appropriation (LIA)</a:t>
          </a:r>
          <a:endParaRPr lang="en-US" sz="1200" dirty="0"/>
        </a:p>
      </dgm:t>
    </dgm:pt>
    <dgm:pt modelId="{8E95A894-8D3A-4BC2-83B3-8826EDB5282A}" type="parTrans" cxnId="{D15BF6E8-FE65-416B-A20B-AC43A9C4C0F1}">
      <dgm:prSet/>
      <dgm:spPr/>
      <dgm:t>
        <a:bodyPr/>
        <a:lstStyle/>
        <a:p>
          <a:endParaRPr lang="en-US"/>
        </a:p>
      </dgm:t>
    </dgm:pt>
    <dgm:pt modelId="{D38412D2-DE86-4062-9284-35AE7D9C74D8}" type="sibTrans" cxnId="{D15BF6E8-FE65-416B-A20B-AC43A9C4C0F1}">
      <dgm:prSet/>
      <dgm:spPr/>
      <dgm:t>
        <a:bodyPr/>
        <a:lstStyle/>
        <a:p>
          <a:endParaRPr lang="en-US"/>
        </a:p>
      </dgm:t>
    </dgm:pt>
    <dgm:pt modelId="{803F984D-DD69-41E5-80C7-567ADAC22FA8}">
      <dgm:prSet phldrT="[Text]"/>
      <dgm:spPr/>
      <dgm:t>
        <a:bodyPr/>
        <a:lstStyle/>
        <a:p>
          <a:r>
            <a:rPr lang="en-US" dirty="0" smtClean="0"/>
            <a:t>LIA are those sums of money that the LA Legislators appropriates to non-state entities, quasi-public and private agencies/entities for public purpose</a:t>
          </a:r>
          <a:endParaRPr lang="en-US" dirty="0"/>
        </a:p>
      </dgm:t>
    </dgm:pt>
    <dgm:pt modelId="{BABC07F9-D841-438C-B9EB-F03044C74B35}" type="parTrans" cxnId="{0CDC12AE-754F-442F-81F2-FCF04B28FBD6}">
      <dgm:prSet/>
      <dgm:spPr/>
      <dgm:t>
        <a:bodyPr/>
        <a:lstStyle/>
        <a:p>
          <a:endParaRPr lang="en-US"/>
        </a:p>
      </dgm:t>
    </dgm:pt>
    <dgm:pt modelId="{A1B45154-5070-4704-9C98-864A0273CF59}" type="sibTrans" cxnId="{0CDC12AE-754F-442F-81F2-FCF04B28FBD6}">
      <dgm:prSet/>
      <dgm:spPr/>
      <dgm:t>
        <a:bodyPr/>
        <a:lstStyle/>
        <a:p>
          <a:endParaRPr lang="en-US"/>
        </a:p>
      </dgm:t>
    </dgm:pt>
    <dgm:pt modelId="{A1106B0F-9A8A-4ABE-8744-79D676F5CB5D}">
      <dgm:prSet phldrT="[Text]"/>
      <dgm:spPr/>
      <dgm:t>
        <a:bodyPr/>
        <a:lstStyle/>
        <a:p>
          <a:r>
            <a:rPr lang="en-US" dirty="0" smtClean="0"/>
            <a:t>Provide detailed description of the public purpose sought to be achieved through the LIA which must conform to the program described in the appropriations Bill, and if applicable, supplemental information submitted to the Legislature. </a:t>
          </a:r>
          <a:endParaRPr lang="en-US" dirty="0"/>
        </a:p>
      </dgm:t>
    </dgm:pt>
    <dgm:pt modelId="{B062CF67-6AA6-41C8-BEBC-6B068D76858B}" type="parTrans" cxnId="{FED80773-98FF-43AF-835F-EDB73C318935}">
      <dgm:prSet/>
      <dgm:spPr/>
      <dgm:t>
        <a:bodyPr/>
        <a:lstStyle/>
        <a:p>
          <a:endParaRPr lang="en-US"/>
        </a:p>
      </dgm:t>
    </dgm:pt>
    <dgm:pt modelId="{AD62B800-1844-4707-BADA-8FE97D807E0D}" type="sibTrans" cxnId="{FED80773-98FF-43AF-835F-EDB73C318935}">
      <dgm:prSet/>
      <dgm:spPr/>
      <dgm:t>
        <a:bodyPr/>
        <a:lstStyle/>
        <a:p>
          <a:endParaRPr lang="en-US"/>
        </a:p>
      </dgm:t>
    </dgm:pt>
    <dgm:pt modelId="{F21CE7F5-D4D4-46EC-9287-D77EE87A2151}">
      <dgm:prSet phldrT="[Text]" custT="1"/>
      <dgm:spPr/>
      <dgm:t>
        <a:bodyPr/>
        <a:lstStyle/>
        <a:p>
          <a:r>
            <a:rPr lang="en-US" sz="1400" dirty="0" smtClean="0"/>
            <a:t>Procurement Rules</a:t>
          </a:r>
          <a:endParaRPr lang="en-US" sz="1400" dirty="0"/>
        </a:p>
      </dgm:t>
    </dgm:pt>
    <dgm:pt modelId="{16044EA4-948C-470A-ADF8-63A27E469619}" type="parTrans" cxnId="{8D916CD8-F3E5-46C3-AD67-93027E4ABA84}">
      <dgm:prSet/>
      <dgm:spPr/>
      <dgm:t>
        <a:bodyPr/>
        <a:lstStyle/>
        <a:p>
          <a:endParaRPr lang="en-US"/>
        </a:p>
      </dgm:t>
    </dgm:pt>
    <dgm:pt modelId="{8F1EA1F3-B62F-4BF8-9402-ABCAE4C3FD1F}" type="sibTrans" cxnId="{8D916CD8-F3E5-46C3-AD67-93027E4ABA84}">
      <dgm:prSet/>
      <dgm:spPr/>
      <dgm:t>
        <a:bodyPr/>
        <a:lstStyle/>
        <a:p>
          <a:endParaRPr lang="en-US"/>
        </a:p>
      </dgm:t>
    </dgm:pt>
    <dgm:pt modelId="{B8C78CF8-B4F9-409B-BCDC-DB80FD71FA0C}">
      <dgm:prSet/>
      <dgm:spPr/>
      <dgm:t>
        <a:bodyPr/>
        <a:lstStyle/>
        <a:p>
          <a:r>
            <a:rPr lang="en-US" dirty="0" smtClean="0"/>
            <a:t>JBE 2016-36 Section 6</a:t>
          </a:r>
          <a:endParaRPr lang="en-US" dirty="0"/>
        </a:p>
      </dgm:t>
    </dgm:pt>
    <dgm:pt modelId="{8853593F-E58B-4180-A3F5-B12963C23D03}" type="parTrans" cxnId="{D31DED1F-0768-4ED3-8628-80F6F07A7FBB}">
      <dgm:prSet/>
      <dgm:spPr/>
      <dgm:t>
        <a:bodyPr/>
        <a:lstStyle/>
        <a:p>
          <a:endParaRPr lang="en-US"/>
        </a:p>
      </dgm:t>
    </dgm:pt>
    <dgm:pt modelId="{30720DD6-BB89-4C07-A433-A16F72EA1769}" type="sibTrans" cxnId="{D31DED1F-0768-4ED3-8628-80F6F07A7FBB}">
      <dgm:prSet/>
      <dgm:spPr/>
      <dgm:t>
        <a:bodyPr/>
        <a:lstStyle/>
        <a:p>
          <a:endParaRPr lang="en-US"/>
        </a:p>
      </dgm:t>
    </dgm:pt>
    <dgm:pt modelId="{910B122E-FAEB-40C1-BD34-F618B709772B}">
      <dgm:prSet/>
      <dgm:spPr/>
      <dgm:t>
        <a:bodyPr/>
        <a:lstStyle/>
        <a:p>
          <a:r>
            <a:rPr lang="en-US" dirty="0" smtClean="0"/>
            <a:t>JBE 2016-36, Section 7 Fiscal finding clause</a:t>
          </a:r>
          <a:endParaRPr lang="en-US" dirty="0"/>
        </a:p>
      </dgm:t>
    </dgm:pt>
    <dgm:pt modelId="{D1E4EAFC-93D4-4348-86A5-D1438464DA3C}" type="parTrans" cxnId="{9FBC09EA-45C3-4460-A2C1-9E0BE11747D0}">
      <dgm:prSet/>
      <dgm:spPr/>
      <dgm:t>
        <a:bodyPr/>
        <a:lstStyle/>
        <a:p>
          <a:endParaRPr lang="en-US"/>
        </a:p>
      </dgm:t>
    </dgm:pt>
    <dgm:pt modelId="{C3D76C9E-FFAB-4E1F-98F4-450F23D5816F}" type="sibTrans" cxnId="{9FBC09EA-45C3-4460-A2C1-9E0BE11747D0}">
      <dgm:prSet/>
      <dgm:spPr/>
      <dgm:t>
        <a:bodyPr/>
        <a:lstStyle/>
        <a:p>
          <a:endParaRPr lang="en-US"/>
        </a:p>
      </dgm:t>
    </dgm:pt>
    <dgm:pt modelId="{5143F7C5-34F9-444C-9C08-37ECCA009D37}">
      <dgm:prSet/>
      <dgm:spPr/>
      <dgm:t>
        <a:bodyPr/>
        <a:lstStyle/>
        <a:p>
          <a:r>
            <a:rPr lang="en-US" dirty="0" smtClean="0"/>
            <a:t>JBE 2016-36, Section 7 Ba-22 OR other appropriate budgetary form </a:t>
          </a:r>
          <a:endParaRPr lang="en-US" dirty="0"/>
        </a:p>
      </dgm:t>
    </dgm:pt>
    <dgm:pt modelId="{AF5C157C-6E7A-4C53-ACD2-6913C7015160}" type="parTrans" cxnId="{9EFDE208-DCBD-471F-A44A-8308DC144E20}">
      <dgm:prSet/>
      <dgm:spPr/>
      <dgm:t>
        <a:bodyPr/>
        <a:lstStyle/>
        <a:p>
          <a:endParaRPr lang="en-US"/>
        </a:p>
      </dgm:t>
    </dgm:pt>
    <dgm:pt modelId="{EDB5D19D-2F21-4126-9E19-07F90743761D}" type="sibTrans" cxnId="{9EFDE208-DCBD-471F-A44A-8308DC144E20}">
      <dgm:prSet/>
      <dgm:spPr/>
      <dgm:t>
        <a:bodyPr/>
        <a:lstStyle/>
        <a:p>
          <a:endParaRPr lang="en-US"/>
        </a:p>
      </dgm:t>
    </dgm:pt>
    <dgm:pt modelId="{3D075C69-AB4D-4FC4-89F0-89606A0A9D60}">
      <dgm:prSet phldrT="[Text]"/>
      <dgm:spPr/>
      <dgm:t>
        <a:bodyPr/>
        <a:lstStyle/>
        <a:p>
          <a:r>
            <a:rPr lang="en-US" dirty="0" smtClean="0"/>
            <a:t>Comprehensive budget, terms of project, goals and objectives including performance measures</a:t>
          </a:r>
          <a:endParaRPr lang="en-US" dirty="0"/>
        </a:p>
      </dgm:t>
    </dgm:pt>
    <dgm:pt modelId="{C0897DEB-C481-4EED-850D-CAE6675EDC13}" type="parTrans" cxnId="{81C46538-B70E-468E-B2AF-63834FB07FDE}">
      <dgm:prSet/>
      <dgm:spPr/>
      <dgm:t>
        <a:bodyPr/>
        <a:lstStyle/>
        <a:p>
          <a:endParaRPr lang="en-US"/>
        </a:p>
      </dgm:t>
    </dgm:pt>
    <dgm:pt modelId="{35A6CB54-9BA6-4B5B-81FD-148250AB651A}" type="sibTrans" cxnId="{81C46538-B70E-468E-B2AF-63834FB07FDE}">
      <dgm:prSet/>
      <dgm:spPr/>
      <dgm:t>
        <a:bodyPr/>
        <a:lstStyle/>
        <a:p>
          <a:endParaRPr lang="en-US"/>
        </a:p>
      </dgm:t>
    </dgm:pt>
    <dgm:pt modelId="{9CEF4305-4031-4191-9637-2A08596030B8}">
      <dgm:prSet phldrT="[Text]"/>
      <dgm:spPr/>
      <dgm:t>
        <a:bodyPr/>
        <a:lstStyle/>
        <a:p>
          <a:r>
            <a:rPr lang="en-US" dirty="0" smtClean="0"/>
            <a:t>Comprehensive budget and other sources of revenue and expenditures, duration of project, goals and objectives, including measures of performance, monitoring plan </a:t>
          </a:r>
          <a:endParaRPr lang="en-US" dirty="0"/>
        </a:p>
      </dgm:t>
    </dgm:pt>
    <dgm:pt modelId="{4B96F32A-E96C-426C-A60E-5FF6E491AC2E}" type="parTrans" cxnId="{17B02363-F91A-42F2-8E8E-EC932F2DD181}">
      <dgm:prSet/>
      <dgm:spPr/>
      <dgm:t>
        <a:bodyPr/>
        <a:lstStyle/>
        <a:p>
          <a:endParaRPr lang="en-US"/>
        </a:p>
      </dgm:t>
    </dgm:pt>
    <dgm:pt modelId="{D8D3566D-096D-4982-AEE6-6CA700CE3026}" type="sibTrans" cxnId="{17B02363-F91A-42F2-8E8E-EC932F2DD181}">
      <dgm:prSet/>
      <dgm:spPr/>
      <dgm:t>
        <a:bodyPr/>
        <a:lstStyle/>
        <a:p>
          <a:endParaRPr lang="en-US"/>
        </a:p>
      </dgm:t>
    </dgm:pt>
    <dgm:pt modelId="{98C09A3C-4A70-4B79-9380-68D81C1A5EDF}">
      <dgm:prSet phldrT="[Text]" custT="1"/>
      <dgm:spPr/>
      <dgm:t>
        <a:bodyPr tIns="18288"/>
        <a:lstStyle/>
        <a:p>
          <a:r>
            <a:rPr lang="en-US" sz="800" dirty="0" smtClean="0"/>
            <a:t>All CEAs which are require an expenditure of public funds must be submitted to OSP for review and approval unless exempted by written delegation of authority granted by the OSP Director. </a:t>
          </a:r>
          <a:endParaRPr lang="en-US" sz="800" dirty="0"/>
        </a:p>
      </dgm:t>
    </dgm:pt>
    <dgm:pt modelId="{2384DC8E-72C9-43B8-B9C4-216B44E8890A}" type="parTrans" cxnId="{22AB9B4F-FEB1-4454-AC1D-F6AB5CE60434}">
      <dgm:prSet/>
      <dgm:spPr/>
      <dgm:t>
        <a:bodyPr/>
        <a:lstStyle/>
        <a:p>
          <a:endParaRPr lang="en-US"/>
        </a:p>
      </dgm:t>
    </dgm:pt>
    <dgm:pt modelId="{9E9D6C59-B643-48BA-8A14-AE6CD8AE4653}" type="sibTrans" cxnId="{22AB9B4F-FEB1-4454-AC1D-F6AB5CE60434}">
      <dgm:prSet/>
      <dgm:spPr/>
      <dgm:t>
        <a:bodyPr/>
        <a:lstStyle/>
        <a:p>
          <a:endParaRPr lang="en-US"/>
        </a:p>
      </dgm:t>
    </dgm:pt>
    <dgm:pt modelId="{1CBAFD9E-8ADC-4C4A-9C22-14E93136CB11}">
      <dgm:prSet phldrT="[Text]" custT="1"/>
      <dgm:spPr/>
      <dgm:t>
        <a:bodyPr tIns="18288"/>
        <a:lstStyle/>
        <a:p>
          <a:r>
            <a:rPr lang="en-US" sz="800" dirty="0" smtClean="0"/>
            <a:t>Appropriate CEA agreement format</a:t>
          </a:r>
          <a:endParaRPr lang="en-US" sz="800" dirty="0"/>
        </a:p>
      </dgm:t>
    </dgm:pt>
    <dgm:pt modelId="{79162F38-09F7-4A88-8A42-654029F1C00D}" type="parTrans" cxnId="{998119FC-DA54-465B-8E25-E405B9609D5B}">
      <dgm:prSet/>
      <dgm:spPr/>
      <dgm:t>
        <a:bodyPr/>
        <a:lstStyle/>
        <a:p>
          <a:endParaRPr lang="en-US"/>
        </a:p>
      </dgm:t>
    </dgm:pt>
    <dgm:pt modelId="{4D4BAC0F-5F2F-4352-AF85-E7B2738AA6B8}" type="sibTrans" cxnId="{998119FC-DA54-465B-8E25-E405B9609D5B}">
      <dgm:prSet/>
      <dgm:spPr/>
      <dgm:t>
        <a:bodyPr/>
        <a:lstStyle/>
        <a:p>
          <a:endParaRPr lang="en-US"/>
        </a:p>
      </dgm:t>
    </dgm:pt>
    <dgm:pt modelId="{70EFC5CD-7A6C-41BA-81A1-539AE3E1F389}">
      <dgm:prSet phldrT="[Text]" custT="1"/>
      <dgm:spPr/>
      <dgm:t>
        <a:bodyPr/>
        <a:lstStyle/>
        <a:p>
          <a:r>
            <a:rPr lang="en-US" sz="800" dirty="0" smtClean="0"/>
            <a:t>If funds will be used for contract and professional services, then this information must be provided  </a:t>
          </a:r>
          <a:endParaRPr lang="en-US" sz="1400" dirty="0"/>
        </a:p>
      </dgm:t>
    </dgm:pt>
    <dgm:pt modelId="{29CB3AA9-BC85-4118-B244-10FFF420C220}" type="parTrans" cxnId="{3CCE5B0F-1352-44B5-B7F5-1EA6A400EE79}">
      <dgm:prSet/>
      <dgm:spPr/>
      <dgm:t>
        <a:bodyPr/>
        <a:lstStyle/>
        <a:p>
          <a:endParaRPr lang="en-US"/>
        </a:p>
      </dgm:t>
    </dgm:pt>
    <dgm:pt modelId="{7E358021-8F2D-43B3-AEBE-06A188039FC7}" type="sibTrans" cxnId="{3CCE5B0F-1352-44B5-B7F5-1EA6A400EE79}">
      <dgm:prSet/>
      <dgm:spPr/>
      <dgm:t>
        <a:bodyPr/>
        <a:lstStyle/>
        <a:p>
          <a:endParaRPr lang="en-US"/>
        </a:p>
      </dgm:t>
    </dgm:pt>
    <dgm:pt modelId="{44768DC7-41C8-438C-AB2B-2F40AAD89806}">
      <dgm:prSet phldrT="[Text]" custT="1"/>
      <dgm:spPr/>
      <dgm:t>
        <a:bodyPr tIns="18288"/>
        <a:lstStyle/>
        <a:p>
          <a:endParaRPr lang="en-US" sz="800" dirty="0"/>
        </a:p>
      </dgm:t>
    </dgm:pt>
    <dgm:pt modelId="{3EE1E831-E3B5-46A9-874B-D5CC3EE5F3D6}" type="parTrans" cxnId="{13D7EC3E-301A-4622-90A2-F571ACE56207}">
      <dgm:prSet/>
      <dgm:spPr/>
      <dgm:t>
        <a:bodyPr/>
        <a:lstStyle/>
        <a:p>
          <a:endParaRPr lang="en-US"/>
        </a:p>
      </dgm:t>
    </dgm:pt>
    <dgm:pt modelId="{1AB0F991-3935-4C41-A16A-B5CB423D88F4}" type="sibTrans" cxnId="{13D7EC3E-301A-4622-90A2-F571ACE56207}">
      <dgm:prSet/>
      <dgm:spPr/>
      <dgm:t>
        <a:bodyPr/>
        <a:lstStyle/>
        <a:p>
          <a:endParaRPr lang="en-US"/>
        </a:p>
      </dgm:t>
    </dgm:pt>
    <dgm:pt modelId="{2FD702DB-6233-41B6-9A32-D8F58F93225A}">
      <dgm:prSet phldrT="[Text]" custT="1"/>
      <dgm:spPr/>
      <dgm:t>
        <a:bodyPr tIns="18288"/>
        <a:lstStyle/>
        <a:p>
          <a:r>
            <a:rPr lang="en-US" sz="800" dirty="0" smtClean="0"/>
            <a:t>Generally, in-kind services are required of 10% unless an exception applies</a:t>
          </a:r>
          <a:endParaRPr lang="en-US" sz="800" dirty="0"/>
        </a:p>
      </dgm:t>
    </dgm:pt>
    <dgm:pt modelId="{B5E215AD-9436-4F8D-9B6A-CB3D553559A6}" type="parTrans" cxnId="{71115EEA-596B-442C-8727-617000777DAA}">
      <dgm:prSet/>
      <dgm:spPr/>
      <dgm:t>
        <a:bodyPr/>
        <a:lstStyle/>
        <a:p>
          <a:endParaRPr lang="en-US"/>
        </a:p>
      </dgm:t>
    </dgm:pt>
    <dgm:pt modelId="{E6AF5FA1-897A-4BD6-B1B4-2F6A2B10C217}" type="sibTrans" cxnId="{71115EEA-596B-442C-8727-617000777DAA}">
      <dgm:prSet/>
      <dgm:spPr/>
      <dgm:t>
        <a:bodyPr/>
        <a:lstStyle/>
        <a:p>
          <a:endParaRPr lang="en-US"/>
        </a:p>
      </dgm:t>
    </dgm:pt>
    <dgm:pt modelId="{B0D8597E-70FB-4C1C-BE50-9292B7C7D7FD}" type="pres">
      <dgm:prSet presAssocID="{3ACB8E91-7C18-4049-9872-60AD5ACB6790}" presName="Name0" presStyleCnt="0">
        <dgm:presLayoutVars>
          <dgm:dir/>
          <dgm:animLvl val="lvl"/>
          <dgm:resizeHandles val="exact"/>
        </dgm:presLayoutVars>
      </dgm:prSet>
      <dgm:spPr/>
      <dgm:t>
        <a:bodyPr/>
        <a:lstStyle/>
        <a:p>
          <a:endParaRPr lang="en-US"/>
        </a:p>
      </dgm:t>
    </dgm:pt>
    <dgm:pt modelId="{7DDFD650-A031-41F5-8FA1-90006FD8DEC9}" type="pres">
      <dgm:prSet presAssocID="{618A1E60-2A3D-4B43-BA0E-8E5254B9AFCD}" presName="linNode" presStyleCnt="0"/>
      <dgm:spPr/>
    </dgm:pt>
    <dgm:pt modelId="{5AEF30BE-186C-4C01-94BE-B32DF7A802D2}" type="pres">
      <dgm:prSet presAssocID="{618A1E60-2A3D-4B43-BA0E-8E5254B9AFCD}" presName="parentText" presStyleLbl="node1" presStyleIdx="0" presStyleCnt="3">
        <dgm:presLayoutVars>
          <dgm:chMax val="1"/>
          <dgm:bulletEnabled val="1"/>
        </dgm:presLayoutVars>
      </dgm:prSet>
      <dgm:spPr/>
      <dgm:t>
        <a:bodyPr/>
        <a:lstStyle/>
        <a:p>
          <a:endParaRPr lang="en-US"/>
        </a:p>
      </dgm:t>
    </dgm:pt>
    <dgm:pt modelId="{4023F0B4-BCBA-4EEC-8B11-22DA7C17ACCA}" type="pres">
      <dgm:prSet presAssocID="{618A1E60-2A3D-4B43-BA0E-8E5254B9AFCD}" presName="descendantText" presStyleLbl="alignAccFollowNode1" presStyleIdx="0" presStyleCnt="3">
        <dgm:presLayoutVars>
          <dgm:bulletEnabled val="1"/>
        </dgm:presLayoutVars>
      </dgm:prSet>
      <dgm:spPr/>
      <dgm:t>
        <a:bodyPr/>
        <a:lstStyle/>
        <a:p>
          <a:endParaRPr lang="en-US"/>
        </a:p>
      </dgm:t>
    </dgm:pt>
    <dgm:pt modelId="{BDFB967C-3662-4507-B938-6413702A5E4A}" type="pres">
      <dgm:prSet presAssocID="{4D462FD7-BC89-43E2-88C0-377C5FFBC49E}" presName="sp" presStyleCnt="0"/>
      <dgm:spPr/>
    </dgm:pt>
    <dgm:pt modelId="{A2F9DF2E-2486-406B-8A1D-1C22ED2EC98C}" type="pres">
      <dgm:prSet presAssocID="{DF4A717A-6BA2-4D7E-B214-7B4730E5F4C3}" presName="linNode" presStyleCnt="0"/>
      <dgm:spPr/>
    </dgm:pt>
    <dgm:pt modelId="{ACD817B7-23C7-470C-BB81-C3580CC66900}" type="pres">
      <dgm:prSet presAssocID="{DF4A717A-6BA2-4D7E-B214-7B4730E5F4C3}" presName="parentText" presStyleLbl="node1" presStyleIdx="1" presStyleCnt="3">
        <dgm:presLayoutVars>
          <dgm:chMax val="1"/>
          <dgm:bulletEnabled val="1"/>
        </dgm:presLayoutVars>
      </dgm:prSet>
      <dgm:spPr/>
      <dgm:t>
        <a:bodyPr/>
        <a:lstStyle/>
        <a:p>
          <a:endParaRPr lang="en-US"/>
        </a:p>
      </dgm:t>
    </dgm:pt>
    <dgm:pt modelId="{51FC8B40-3EFE-4B52-9CED-AB7F1166DAAC}" type="pres">
      <dgm:prSet presAssocID="{DF4A717A-6BA2-4D7E-B214-7B4730E5F4C3}" presName="descendantText" presStyleLbl="alignAccFollowNode1" presStyleIdx="1" presStyleCnt="3">
        <dgm:presLayoutVars>
          <dgm:bulletEnabled val="1"/>
        </dgm:presLayoutVars>
      </dgm:prSet>
      <dgm:spPr/>
      <dgm:t>
        <a:bodyPr/>
        <a:lstStyle/>
        <a:p>
          <a:endParaRPr lang="en-US"/>
        </a:p>
      </dgm:t>
    </dgm:pt>
    <dgm:pt modelId="{0EB0F42B-1418-4BD4-992A-13F7A2F56FF0}" type="pres">
      <dgm:prSet presAssocID="{D38412D2-DE86-4062-9284-35AE7D9C74D8}" presName="sp" presStyleCnt="0"/>
      <dgm:spPr/>
    </dgm:pt>
    <dgm:pt modelId="{AF5B24B3-5B6D-41A8-8EF7-3C38AB5AEA30}" type="pres">
      <dgm:prSet presAssocID="{F21CE7F5-D4D4-46EC-9287-D77EE87A2151}" presName="linNode" presStyleCnt="0"/>
      <dgm:spPr/>
    </dgm:pt>
    <dgm:pt modelId="{8FED31F3-2DB6-4F0C-8902-6AF8FE2CA1BA}" type="pres">
      <dgm:prSet presAssocID="{F21CE7F5-D4D4-46EC-9287-D77EE87A2151}" presName="parentText" presStyleLbl="node1" presStyleIdx="2" presStyleCnt="3">
        <dgm:presLayoutVars>
          <dgm:chMax val="1"/>
          <dgm:bulletEnabled val="1"/>
        </dgm:presLayoutVars>
      </dgm:prSet>
      <dgm:spPr/>
      <dgm:t>
        <a:bodyPr/>
        <a:lstStyle/>
        <a:p>
          <a:endParaRPr lang="en-US"/>
        </a:p>
      </dgm:t>
    </dgm:pt>
    <dgm:pt modelId="{5089815E-C6E5-4757-96C8-5D1B88CDAFAE}" type="pres">
      <dgm:prSet presAssocID="{F21CE7F5-D4D4-46EC-9287-D77EE87A2151}" presName="descendantText" presStyleLbl="alignAccFollowNode1" presStyleIdx="2" presStyleCnt="3" custScaleY="96783" custLinFactNeighborX="753" custLinFactNeighborY="2167">
        <dgm:presLayoutVars>
          <dgm:bulletEnabled val="1"/>
        </dgm:presLayoutVars>
      </dgm:prSet>
      <dgm:spPr/>
      <dgm:t>
        <a:bodyPr/>
        <a:lstStyle/>
        <a:p>
          <a:endParaRPr lang="en-US"/>
        </a:p>
      </dgm:t>
    </dgm:pt>
  </dgm:ptLst>
  <dgm:cxnLst>
    <dgm:cxn modelId="{6A6FF2F3-E735-4604-8263-7D954C1C1DBF}" type="presOf" srcId="{59DF9ABA-0C10-49CB-B104-78C032956C6B}" destId="{4023F0B4-BCBA-4EEC-8B11-22DA7C17ACCA}" srcOrd="0" destOrd="0" presId="urn:microsoft.com/office/officeart/2005/8/layout/vList5"/>
    <dgm:cxn modelId="{D82B2C37-4E0D-4461-A7A2-6F4E73276561}" type="presOf" srcId="{B8C78CF8-B4F9-409B-BCDC-DB80FD71FA0C}" destId="{4023F0B4-BCBA-4EEC-8B11-22DA7C17ACCA}" srcOrd="0" destOrd="2" presId="urn:microsoft.com/office/officeart/2005/8/layout/vList5"/>
    <dgm:cxn modelId="{EEE05290-6EE9-4DDF-A969-045B2C20D8E0}" type="presOf" srcId="{9CEF4305-4031-4191-9637-2A08596030B8}" destId="{51FC8B40-3EFE-4B52-9CED-AB7F1166DAAC}" srcOrd="0" destOrd="2" presId="urn:microsoft.com/office/officeart/2005/8/layout/vList5"/>
    <dgm:cxn modelId="{8F7EE59D-9469-483D-BEFA-70A9E7E88969}" type="presOf" srcId="{803F984D-DD69-41E5-80C7-567ADAC22FA8}" destId="{51FC8B40-3EFE-4B52-9CED-AB7F1166DAAC}" srcOrd="0" destOrd="0" presId="urn:microsoft.com/office/officeart/2005/8/layout/vList5"/>
    <dgm:cxn modelId="{3CCE5B0F-1352-44B5-B7F5-1EA6A400EE79}" srcId="{F21CE7F5-D4D4-46EC-9287-D77EE87A2151}" destId="{70EFC5CD-7A6C-41BA-81A1-539AE3E1F389}" srcOrd="0" destOrd="0" parTransId="{29CB3AA9-BC85-4118-B244-10FFF420C220}" sibTransId="{7E358021-8F2D-43B3-AEBE-06A188039FC7}"/>
    <dgm:cxn modelId="{91A9FC04-BB0D-416D-9FA5-86270580D957}" type="presOf" srcId="{A1106B0F-9A8A-4ABE-8744-79D676F5CB5D}" destId="{51FC8B40-3EFE-4B52-9CED-AB7F1166DAAC}" srcOrd="0" destOrd="1" presId="urn:microsoft.com/office/officeart/2005/8/layout/vList5"/>
    <dgm:cxn modelId="{D31DED1F-0768-4ED3-8628-80F6F07A7FBB}" srcId="{618A1E60-2A3D-4B43-BA0E-8E5254B9AFCD}" destId="{B8C78CF8-B4F9-409B-BCDC-DB80FD71FA0C}" srcOrd="2" destOrd="0" parTransId="{8853593F-E58B-4180-A3F5-B12963C23D03}" sibTransId="{30720DD6-BB89-4C07-A433-A16F72EA1769}"/>
    <dgm:cxn modelId="{BD651F3C-C8CC-4EDD-90B0-A05B69C07A23}" type="presOf" srcId="{910B122E-FAEB-40C1-BD34-F618B709772B}" destId="{4023F0B4-BCBA-4EEC-8B11-22DA7C17ACCA}" srcOrd="0" destOrd="3" presId="urn:microsoft.com/office/officeart/2005/8/layout/vList5"/>
    <dgm:cxn modelId="{FED80773-98FF-43AF-835F-EDB73C318935}" srcId="{DF4A717A-6BA2-4D7E-B214-7B4730E5F4C3}" destId="{A1106B0F-9A8A-4ABE-8744-79D676F5CB5D}" srcOrd="1" destOrd="0" parTransId="{B062CF67-6AA6-41C8-BEBC-6B068D76858B}" sibTransId="{AD62B800-1844-4707-BADA-8FE97D807E0D}"/>
    <dgm:cxn modelId="{22AB9B4F-FEB1-4454-AC1D-F6AB5CE60434}" srcId="{F21CE7F5-D4D4-46EC-9287-D77EE87A2151}" destId="{98C09A3C-4A70-4B79-9380-68D81C1A5EDF}" srcOrd="1" destOrd="0" parTransId="{2384DC8E-72C9-43B8-B9C4-216B44E8890A}" sibTransId="{9E9D6C59-B643-48BA-8A14-AE6CD8AE4653}"/>
    <dgm:cxn modelId="{998119FC-DA54-465B-8E25-E405B9609D5B}" srcId="{F21CE7F5-D4D4-46EC-9287-D77EE87A2151}" destId="{1CBAFD9E-8ADC-4C4A-9C22-14E93136CB11}" srcOrd="2" destOrd="0" parTransId="{79162F38-09F7-4A88-8A42-654029F1C00D}" sibTransId="{4D4BAC0F-5F2F-4352-AF85-E7B2738AA6B8}"/>
    <dgm:cxn modelId="{8D916CD8-F3E5-46C3-AD67-93027E4ABA84}" srcId="{3ACB8E91-7C18-4049-9872-60AD5ACB6790}" destId="{F21CE7F5-D4D4-46EC-9287-D77EE87A2151}" srcOrd="2" destOrd="0" parTransId="{16044EA4-948C-470A-ADF8-63A27E469619}" sibTransId="{8F1EA1F3-B62F-4BF8-9402-ABCAE4C3FD1F}"/>
    <dgm:cxn modelId="{C86D8ACE-36E0-4C7D-9856-137D24DA5D97}" type="presOf" srcId="{98C09A3C-4A70-4B79-9380-68D81C1A5EDF}" destId="{5089815E-C6E5-4757-96C8-5D1B88CDAFAE}" srcOrd="0" destOrd="1" presId="urn:microsoft.com/office/officeart/2005/8/layout/vList5"/>
    <dgm:cxn modelId="{DDBE3DF5-C549-4702-A7CF-33B75591BA96}" type="presOf" srcId="{F21CE7F5-D4D4-46EC-9287-D77EE87A2151}" destId="{8FED31F3-2DB6-4F0C-8902-6AF8FE2CA1BA}" srcOrd="0" destOrd="0" presId="urn:microsoft.com/office/officeart/2005/8/layout/vList5"/>
    <dgm:cxn modelId="{73717B01-A4C2-4AA7-98D9-FD90DE9F4674}" srcId="{618A1E60-2A3D-4B43-BA0E-8E5254B9AFCD}" destId="{59DF9ABA-0C10-49CB-B104-78C032956C6B}" srcOrd="0" destOrd="0" parTransId="{F8F7A933-5D69-4D1A-8FE3-4F1B0817194E}" sibTransId="{1187294C-B3D5-4B9F-B7FF-910C68BC2B3B}"/>
    <dgm:cxn modelId="{0CDC12AE-754F-442F-81F2-FCF04B28FBD6}" srcId="{DF4A717A-6BA2-4D7E-B214-7B4730E5F4C3}" destId="{803F984D-DD69-41E5-80C7-567ADAC22FA8}" srcOrd="0" destOrd="0" parTransId="{BABC07F9-D841-438C-B9EB-F03044C74B35}" sibTransId="{A1B45154-5070-4704-9C98-864A0273CF59}"/>
    <dgm:cxn modelId="{255A241C-5033-48B6-B28C-41C7DF9341CA}" type="presOf" srcId="{5143F7C5-34F9-444C-9C08-37ECCA009D37}" destId="{4023F0B4-BCBA-4EEC-8B11-22DA7C17ACCA}" srcOrd="0" destOrd="4" presId="urn:microsoft.com/office/officeart/2005/8/layout/vList5"/>
    <dgm:cxn modelId="{D15BF6E8-FE65-416B-A20B-AC43A9C4C0F1}" srcId="{3ACB8E91-7C18-4049-9872-60AD5ACB6790}" destId="{DF4A717A-6BA2-4D7E-B214-7B4730E5F4C3}" srcOrd="1" destOrd="0" parTransId="{8E95A894-8D3A-4BC2-83B3-8826EDB5282A}" sibTransId="{D38412D2-DE86-4062-9284-35AE7D9C74D8}"/>
    <dgm:cxn modelId="{549D05A5-F067-47C6-A16E-CAFAC1CD7B3E}" type="presOf" srcId="{618A1E60-2A3D-4B43-BA0E-8E5254B9AFCD}" destId="{5AEF30BE-186C-4C01-94BE-B32DF7A802D2}" srcOrd="0" destOrd="0" presId="urn:microsoft.com/office/officeart/2005/8/layout/vList5"/>
    <dgm:cxn modelId="{CE048A7F-1479-47A8-A219-732326B43551}" type="presOf" srcId="{44768DC7-41C8-438C-AB2B-2F40AAD89806}" destId="{5089815E-C6E5-4757-96C8-5D1B88CDAFAE}" srcOrd="0" destOrd="4" presId="urn:microsoft.com/office/officeart/2005/8/layout/vList5"/>
    <dgm:cxn modelId="{6D6BBF24-9A4A-43D4-B196-AF8ADFB81427}" type="presOf" srcId="{70EFC5CD-7A6C-41BA-81A1-539AE3E1F389}" destId="{5089815E-C6E5-4757-96C8-5D1B88CDAFAE}" srcOrd="0" destOrd="0" presId="urn:microsoft.com/office/officeart/2005/8/layout/vList5"/>
    <dgm:cxn modelId="{71115EEA-596B-442C-8727-617000777DAA}" srcId="{F21CE7F5-D4D4-46EC-9287-D77EE87A2151}" destId="{2FD702DB-6233-41B6-9A32-D8F58F93225A}" srcOrd="3" destOrd="0" parTransId="{B5E215AD-9436-4F8D-9B6A-CB3D553559A6}" sibTransId="{E6AF5FA1-897A-4BD6-B1B4-2F6A2B10C217}"/>
    <dgm:cxn modelId="{BCCE191A-0BF3-4C38-AF13-07A312F98832}" type="presOf" srcId="{1CBAFD9E-8ADC-4C4A-9C22-14E93136CB11}" destId="{5089815E-C6E5-4757-96C8-5D1B88CDAFAE}" srcOrd="0" destOrd="2" presId="urn:microsoft.com/office/officeart/2005/8/layout/vList5"/>
    <dgm:cxn modelId="{4331F7DB-DD7E-4761-8013-8A717A867B24}" type="presOf" srcId="{DF4A717A-6BA2-4D7E-B214-7B4730E5F4C3}" destId="{ACD817B7-23C7-470C-BB81-C3580CC66900}" srcOrd="0" destOrd="0" presId="urn:microsoft.com/office/officeart/2005/8/layout/vList5"/>
    <dgm:cxn modelId="{17B02363-F91A-42F2-8E8E-EC932F2DD181}" srcId="{DF4A717A-6BA2-4D7E-B214-7B4730E5F4C3}" destId="{9CEF4305-4031-4191-9637-2A08596030B8}" srcOrd="2" destOrd="0" parTransId="{4B96F32A-E96C-426C-A60E-5FF6E491AC2E}" sibTransId="{D8D3566D-096D-4982-AEE6-6CA700CE3026}"/>
    <dgm:cxn modelId="{B1B69F09-6060-474B-A697-EACBB9D33B02}" type="presOf" srcId="{3D075C69-AB4D-4FC4-89F0-89606A0A9D60}" destId="{4023F0B4-BCBA-4EEC-8B11-22DA7C17ACCA}" srcOrd="0" destOrd="1" presId="urn:microsoft.com/office/officeart/2005/8/layout/vList5"/>
    <dgm:cxn modelId="{9EFDE208-DCBD-471F-A44A-8308DC144E20}" srcId="{618A1E60-2A3D-4B43-BA0E-8E5254B9AFCD}" destId="{5143F7C5-34F9-444C-9C08-37ECCA009D37}" srcOrd="4" destOrd="0" parTransId="{AF5C157C-6E7A-4C53-ACD2-6913C7015160}" sibTransId="{EDB5D19D-2F21-4126-9E19-07F90743761D}"/>
    <dgm:cxn modelId="{81C46538-B70E-468E-B2AF-63834FB07FDE}" srcId="{618A1E60-2A3D-4B43-BA0E-8E5254B9AFCD}" destId="{3D075C69-AB4D-4FC4-89F0-89606A0A9D60}" srcOrd="1" destOrd="0" parTransId="{C0897DEB-C481-4EED-850D-CAE6675EDC13}" sibTransId="{35A6CB54-9BA6-4B5B-81FD-148250AB651A}"/>
    <dgm:cxn modelId="{1C83FDC7-8AF8-4BF6-BA81-162FBC8EF37B}" srcId="{3ACB8E91-7C18-4049-9872-60AD5ACB6790}" destId="{618A1E60-2A3D-4B43-BA0E-8E5254B9AFCD}" srcOrd="0" destOrd="0" parTransId="{FE94C989-CD4D-400F-8AF0-C0322DF20311}" sibTransId="{4D462FD7-BC89-43E2-88C0-377C5FFBC49E}"/>
    <dgm:cxn modelId="{E67A34A2-3276-41DA-8371-C58DEA7A8138}" type="presOf" srcId="{3ACB8E91-7C18-4049-9872-60AD5ACB6790}" destId="{B0D8597E-70FB-4C1C-BE50-9292B7C7D7FD}" srcOrd="0" destOrd="0" presId="urn:microsoft.com/office/officeart/2005/8/layout/vList5"/>
    <dgm:cxn modelId="{9FBC09EA-45C3-4460-A2C1-9E0BE11747D0}" srcId="{618A1E60-2A3D-4B43-BA0E-8E5254B9AFCD}" destId="{910B122E-FAEB-40C1-BD34-F618B709772B}" srcOrd="3" destOrd="0" parTransId="{D1E4EAFC-93D4-4348-86A5-D1438464DA3C}" sibTransId="{C3D76C9E-FFAB-4E1F-98F4-450F23D5816F}"/>
    <dgm:cxn modelId="{13D7EC3E-301A-4622-90A2-F571ACE56207}" srcId="{F21CE7F5-D4D4-46EC-9287-D77EE87A2151}" destId="{44768DC7-41C8-438C-AB2B-2F40AAD89806}" srcOrd="4" destOrd="0" parTransId="{3EE1E831-E3B5-46A9-874B-D5CC3EE5F3D6}" sibTransId="{1AB0F991-3935-4C41-A16A-B5CB423D88F4}"/>
    <dgm:cxn modelId="{6350D54F-E6C9-4E64-A4A4-44F89C068149}" type="presOf" srcId="{2FD702DB-6233-41B6-9A32-D8F58F93225A}" destId="{5089815E-C6E5-4757-96C8-5D1B88CDAFAE}" srcOrd="0" destOrd="3" presId="urn:microsoft.com/office/officeart/2005/8/layout/vList5"/>
    <dgm:cxn modelId="{E3BA2A52-40BB-49E8-ADBD-C1DE51FDC1E9}" type="presParOf" srcId="{B0D8597E-70FB-4C1C-BE50-9292B7C7D7FD}" destId="{7DDFD650-A031-41F5-8FA1-90006FD8DEC9}" srcOrd="0" destOrd="0" presId="urn:microsoft.com/office/officeart/2005/8/layout/vList5"/>
    <dgm:cxn modelId="{BC03E9D4-CD95-4A54-8162-8A6E875127A7}" type="presParOf" srcId="{7DDFD650-A031-41F5-8FA1-90006FD8DEC9}" destId="{5AEF30BE-186C-4C01-94BE-B32DF7A802D2}" srcOrd="0" destOrd="0" presId="urn:microsoft.com/office/officeart/2005/8/layout/vList5"/>
    <dgm:cxn modelId="{BCCD67CD-3642-438E-9E4F-ABEE6CC92882}" type="presParOf" srcId="{7DDFD650-A031-41F5-8FA1-90006FD8DEC9}" destId="{4023F0B4-BCBA-4EEC-8B11-22DA7C17ACCA}" srcOrd="1" destOrd="0" presId="urn:microsoft.com/office/officeart/2005/8/layout/vList5"/>
    <dgm:cxn modelId="{8F1A92C0-6F77-46D0-AC22-6873A349013C}" type="presParOf" srcId="{B0D8597E-70FB-4C1C-BE50-9292B7C7D7FD}" destId="{BDFB967C-3662-4507-B938-6413702A5E4A}" srcOrd="1" destOrd="0" presId="urn:microsoft.com/office/officeart/2005/8/layout/vList5"/>
    <dgm:cxn modelId="{41F13E67-8E58-410A-B268-FDCF8C7B8157}" type="presParOf" srcId="{B0D8597E-70FB-4C1C-BE50-9292B7C7D7FD}" destId="{A2F9DF2E-2486-406B-8A1D-1C22ED2EC98C}" srcOrd="2" destOrd="0" presId="urn:microsoft.com/office/officeart/2005/8/layout/vList5"/>
    <dgm:cxn modelId="{39A6754E-19FF-447D-B9E0-258EA588BF57}" type="presParOf" srcId="{A2F9DF2E-2486-406B-8A1D-1C22ED2EC98C}" destId="{ACD817B7-23C7-470C-BB81-C3580CC66900}" srcOrd="0" destOrd="0" presId="urn:microsoft.com/office/officeart/2005/8/layout/vList5"/>
    <dgm:cxn modelId="{6C79C624-46EB-436E-B745-62BBBA253BFA}" type="presParOf" srcId="{A2F9DF2E-2486-406B-8A1D-1C22ED2EC98C}" destId="{51FC8B40-3EFE-4B52-9CED-AB7F1166DAAC}" srcOrd="1" destOrd="0" presId="urn:microsoft.com/office/officeart/2005/8/layout/vList5"/>
    <dgm:cxn modelId="{484FC27E-027B-4407-AE0B-831716B30754}" type="presParOf" srcId="{B0D8597E-70FB-4C1C-BE50-9292B7C7D7FD}" destId="{0EB0F42B-1418-4BD4-992A-13F7A2F56FF0}" srcOrd="3" destOrd="0" presId="urn:microsoft.com/office/officeart/2005/8/layout/vList5"/>
    <dgm:cxn modelId="{E4C8A09E-34DA-4331-97AA-1BC1F7BDC699}" type="presParOf" srcId="{B0D8597E-70FB-4C1C-BE50-9292B7C7D7FD}" destId="{AF5B24B3-5B6D-41A8-8EF7-3C38AB5AEA30}" srcOrd="4" destOrd="0" presId="urn:microsoft.com/office/officeart/2005/8/layout/vList5"/>
    <dgm:cxn modelId="{8FA8DE37-D409-4A14-96F3-FA2ECB74C835}" type="presParOf" srcId="{AF5B24B3-5B6D-41A8-8EF7-3C38AB5AEA30}" destId="{8FED31F3-2DB6-4F0C-8902-6AF8FE2CA1BA}" srcOrd="0" destOrd="0" presId="urn:microsoft.com/office/officeart/2005/8/layout/vList5"/>
    <dgm:cxn modelId="{C8BA73B9-EFF9-4F79-BABE-D4270B56C8BD}" type="presParOf" srcId="{AF5B24B3-5B6D-41A8-8EF7-3C38AB5AEA30}" destId="{5089815E-C6E5-4757-96C8-5D1B88CDAF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F0B4-BCBA-4EEC-8B11-22DA7C17ACCA}">
      <dsp:nvSpPr>
        <dsp:cNvPr id="0" name=""/>
        <dsp:cNvSpPr/>
      </dsp:nvSpPr>
      <dsp:spPr>
        <a:xfrm rot="5400000">
          <a:off x="4116980" y="-1496883"/>
          <a:ext cx="1124922" cy="44041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JBE-2016 36, Section 3, a plan for monitoring compliance with the terms of the co-op, assigning a particular person as a monitor </a:t>
          </a:r>
          <a:endParaRPr lang="en-US" sz="800" kern="1200" dirty="0"/>
        </a:p>
        <a:p>
          <a:pPr marL="57150" lvl="1" indent="-57150" algn="l" defTabSz="355600">
            <a:lnSpc>
              <a:spcPct val="90000"/>
            </a:lnSpc>
            <a:spcBef>
              <a:spcPct val="0"/>
            </a:spcBef>
            <a:spcAft>
              <a:spcPct val="15000"/>
            </a:spcAft>
            <a:buChar char="••"/>
          </a:pPr>
          <a:r>
            <a:rPr lang="en-US" sz="800" kern="1200" dirty="0" smtClean="0"/>
            <a:t>Comprehensive budget, terms of project, goals and objectives including performance measures</a:t>
          </a:r>
          <a:endParaRPr lang="en-US" sz="800" kern="1200" dirty="0"/>
        </a:p>
        <a:p>
          <a:pPr marL="57150" lvl="1" indent="-57150" algn="l" defTabSz="355600">
            <a:lnSpc>
              <a:spcPct val="90000"/>
            </a:lnSpc>
            <a:spcBef>
              <a:spcPct val="0"/>
            </a:spcBef>
            <a:spcAft>
              <a:spcPct val="15000"/>
            </a:spcAft>
            <a:buChar char="••"/>
          </a:pPr>
          <a:r>
            <a:rPr lang="en-US" sz="800" kern="1200" dirty="0" smtClean="0"/>
            <a:t>JBE 2016-36 Section 6</a:t>
          </a:r>
          <a:endParaRPr lang="en-US" sz="800" kern="1200" dirty="0"/>
        </a:p>
        <a:p>
          <a:pPr marL="57150" lvl="1" indent="-57150" algn="l" defTabSz="355600">
            <a:lnSpc>
              <a:spcPct val="90000"/>
            </a:lnSpc>
            <a:spcBef>
              <a:spcPct val="0"/>
            </a:spcBef>
            <a:spcAft>
              <a:spcPct val="15000"/>
            </a:spcAft>
            <a:buChar char="••"/>
          </a:pPr>
          <a:r>
            <a:rPr lang="en-US" sz="800" kern="1200" dirty="0" smtClean="0"/>
            <a:t>JBE 2016-36, Section 7 Fiscal finding clause</a:t>
          </a:r>
          <a:endParaRPr lang="en-US" sz="800" kern="1200" dirty="0"/>
        </a:p>
        <a:p>
          <a:pPr marL="57150" lvl="1" indent="-57150" algn="l" defTabSz="355600">
            <a:lnSpc>
              <a:spcPct val="90000"/>
            </a:lnSpc>
            <a:spcBef>
              <a:spcPct val="0"/>
            </a:spcBef>
            <a:spcAft>
              <a:spcPct val="15000"/>
            </a:spcAft>
            <a:buChar char="••"/>
          </a:pPr>
          <a:r>
            <a:rPr lang="en-US" sz="800" kern="1200" dirty="0" smtClean="0"/>
            <a:t>JBE 2016-36, Section 7 Ba-22 OR other appropriate budgetary form </a:t>
          </a:r>
          <a:endParaRPr lang="en-US" sz="800" kern="1200" dirty="0"/>
        </a:p>
      </dsp:txBody>
      <dsp:txXfrm rot="-5400000">
        <a:off x="2477351" y="197660"/>
        <a:ext cx="4349266" cy="1015094"/>
      </dsp:txXfrm>
    </dsp:sp>
    <dsp:sp modelId="{5AEF30BE-186C-4C01-94BE-B32DF7A802D2}">
      <dsp:nvSpPr>
        <dsp:cNvPr id="0" name=""/>
        <dsp:cNvSpPr/>
      </dsp:nvSpPr>
      <dsp:spPr>
        <a:xfrm>
          <a:off x="0" y="2130"/>
          <a:ext cx="2477351" cy="14061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Executive Order JBE 2016-36 </a:t>
          </a:r>
          <a:endParaRPr lang="en-US" sz="1200" kern="1200" dirty="0"/>
        </a:p>
      </dsp:txBody>
      <dsp:txXfrm>
        <a:off x="68643" y="70773"/>
        <a:ext cx="2340065" cy="1268867"/>
      </dsp:txXfrm>
    </dsp:sp>
    <dsp:sp modelId="{51FC8B40-3EFE-4B52-9CED-AB7F1166DAAC}">
      <dsp:nvSpPr>
        <dsp:cNvPr id="0" name=""/>
        <dsp:cNvSpPr/>
      </dsp:nvSpPr>
      <dsp:spPr>
        <a:xfrm rot="5400000">
          <a:off x="4116980" y="-20422"/>
          <a:ext cx="1124922" cy="44041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LIA are those sums of money that the LA Legislators appropriates to non-state entities, quasi-public and private agencies/entities for public purpose</a:t>
          </a:r>
          <a:endParaRPr lang="en-US" sz="800" kern="1200" dirty="0"/>
        </a:p>
        <a:p>
          <a:pPr marL="57150" lvl="1" indent="-57150" algn="l" defTabSz="355600">
            <a:lnSpc>
              <a:spcPct val="90000"/>
            </a:lnSpc>
            <a:spcBef>
              <a:spcPct val="0"/>
            </a:spcBef>
            <a:spcAft>
              <a:spcPct val="15000"/>
            </a:spcAft>
            <a:buChar char="••"/>
          </a:pPr>
          <a:r>
            <a:rPr lang="en-US" sz="800" kern="1200" dirty="0" smtClean="0"/>
            <a:t>Provide detailed description of the public purpose sought to be achieved through the LIA which must conform to the program described in the appropriations Bill, and if applicable, supplemental information submitted to the Legislature. </a:t>
          </a:r>
          <a:endParaRPr lang="en-US" sz="800" kern="1200" dirty="0"/>
        </a:p>
        <a:p>
          <a:pPr marL="57150" lvl="1" indent="-57150" algn="l" defTabSz="355600">
            <a:lnSpc>
              <a:spcPct val="90000"/>
            </a:lnSpc>
            <a:spcBef>
              <a:spcPct val="0"/>
            </a:spcBef>
            <a:spcAft>
              <a:spcPct val="15000"/>
            </a:spcAft>
            <a:buChar char="••"/>
          </a:pPr>
          <a:r>
            <a:rPr lang="en-US" sz="800" kern="1200" dirty="0" smtClean="0"/>
            <a:t>Comprehensive budget and other sources of revenue and expenditures, duration of project, goals and objectives, including measures of performance, monitoring plan </a:t>
          </a:r>
          <a:endParaRPr lang="en-US" sz="800" kern="1200" dirty="0"/>
        </a:p>
      </dsp:txBody>
      <dsp:txXfrm rot="-5400000">
        <a:off x="2477351" y="1674121"/>
        <a:ext cx="4349266" cy="1015094"/>
      </dsp:txXfrm>
    </dsp:sp>
    <dsp:sp modelId="{ACD817B7-23C7-470C-BB81-C3580CC66900}">
      <dsp:nvSpPr>
        <dsp:cNvPr id="0" name=""/>
        <dsp:cNvSpPr/>
      </dsp:nvSpPr>
      <dsp:spPr>
        <a:xfrm>
          <a:off x="0" y="1478591"/>
          <a:ext cx="2477351" cy="14061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kern="1200" dirty="0" smtClean="0"/>
            <a:t>Executive 2016-38 Line Item Appropriation (LIA)</a:t>
          </a:r>
          <a:endParaRPr lang="en-US" sz="1200" kern="1200" dirty="0"/>
        </a:p>
      </dsp:txBody>
      <dsp:txXfrm>
        <a:off x="68643" y="1547234"/>
        <a:ext cx="2340065" cy="1268867"/>
      </dsp:txXfrm>
    </dsp:sp>
    <dsp:sp modelId="{5089815E-C6E5-4757-96C8-5D1B88CDAFAE}">
      <dsp:nvSpPr>
        <dsp:cNvPr id="0" name=""/>
        <dsp:cNvSpPr/>
      </dsp:nvSpPr>
      <dsp:spPr>
        <a:xfrm rot="5400000">
          <a:off x="4135074" y="1480415"/>
          <a:ext cx="1088733" cy="440418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smtClean="0"/>
            <a:t>If funds will be used for contract and professional services, then this information must be provided  </a:t>
          </a:r>
          <a:endParaRPr lang="en-US" sz="1400" kern="1200" dirty="0"/>
        </a:p>
        <a:p>
          <a:pPr marL="57150" lvl="1" indent="-57150" algn="l" defTabSz="355600">
            <a:lnSpc>
              <a:spcPct val="90000"/>
            </a:lnSpc>
            <a:spcBef>
              <a:spcPct val="0"/>
            </a:spcBef>
            <a:spcAft>
              <a:spcPct val="15000"/>
            </a:spcAft>
            <a:buChar char="••"/>
          </a:pPr>
          <a:r>
            <a:rPr lang="en-US" sz="800" kern="1200" dirty="0" smtClean="0"/>
            <a:t>All CEAs which are require an expenditure of public funds must be submitted to OSP for review and approval unless exempted by written delegation of authority granted by the OSP Director. </a:t>
          </a:r>
          <a:endParaRPr lang="en-US" sz="800" kern="1200" dirty="0"/>
        </a:p>
        <a:p>
          <a:pPr marL="57150" lvl="1" indent="-57150" algn="l" defTabSz="355600">
            <a:lnSpc>
              <a:spcPct val="90000"/>
            </a:lnSpc>
            <a:spcBef>
              <a:spcPct val="0"/>
            </a:spcBef>
            <a:spcAft>
              <a:spcPct val="15000"/>
            </a:spcAft>
            <a:buChar char="••"/>
          </a:pPr>
          <a:r>
            <a:rPr lang="en-US" sz="800" kern="1200" dirty="0" smtClean="0"/>
            <a:t>Appropriate CEA agreement format</a:t>
          </a:r>
          <a:endParaRPr lang="en-US" sz="800" kern="1200" dirty="0"/>
        </a:p>
        <a:p>
          <a:pPr marL="57150" lvl="1" indent="-57150" algn="l" defTabSz="355600">
            <a:lnSpc>
              <a:spcPct val="90000"/>
            </a:lnSpc>
            <a:spcBef>
              <a:spcPct val="0"/>
            </a:spcBef>
            <a:spcAft>
              <a:spcPct val="15000"/>
            </a:spcAft>
            <a:buChar char="••"/>
          </a:pPr>
          <a:r>
            <a:rPr lang="en-US" sz="800" kern="1200" dirty="0" smtClean="0"/>
            <a:t>Generally, in-kind services are required of 10% unless an exception applies</a:t>
          </a: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rot="-5400000">
        <a:off x="2477351" y="3191286"/>
        <a:ext cx="4351032" cy="982437"/>
      </dsp:txXfrm>
    </dsp:sp>
    <dsp:sp modelId="{8FED31F3-2DB6-4F0C-8902-6AF8FE2CA1BA}">
      <dsp:nvSpPr>
        <dsp:cNvPr id="0" name=""/>
        <dsp:cNvSpPr/>
      </dsp:nvSpPr>
      <dsp:spPr>
        <a:xfrm>
          <a:off x="0" y="2955052"/>
          <a:ext cx="2477351" cy="14061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t>Procurement Rules</a:t>
          </a:r>
          <a:endParaRPr lang="en-US" sz="1400" kern="1200" dirty="0"/>
        </a:p>
      </dsp:txBody>
      <dsp:txXfrm>
        <a:off x="68643" y="3023695"/>
        <a:ext cx="2340065" cy="12688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7858F-6309-4F09-BEA0-6CBF97E55806}" type="datetimeFigureOut">
              <a:rPr lang="en-US" smtClean="0"/>
              <a:t>11/9/2022</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53C5D-CD12-6D4C-A980-0612968271E2}"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smtClean="0"/>
              <a:t>Click to edit Master title style</a:t>
            </a:r>
            <a:endParaRPr lang="en-US" noProof="0"/>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11/9/2022</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smtClean="0"/>
              <a:t>Click to edit Master title style</a:t>
            </a:r>
            <a:endParaRPr lang="en-US" noProof="0"/>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11/9/2022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smtClean="0"/>
              <a:t>Click to edit Master title style</a:t>
            </a:r>
            <a:endParaRPr lang="en-US" noProof="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11/9/2022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21B17C1C-DA5E-F743-826B-CB70C940D4E6}" type="datetime1">
              <a:rPr lang="en-US" noProof="0" smtClean="0"/>
              <a:t>11/9/2022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E6F10E4C-E478-1D40-94DF-17D7429B053A}" type="datetime1">
              <a:rPr lang="en-US" noProof="0" smtClean="0"/>
              <a:t>11/9/2022</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AC1A9061-1D22-724D-9508-7BAEAF287353}" type="datetime1">
              <a:rPr lang="en-US" noProof="0" smtClean="0"/>
              <a:t>11/9/2022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AC1A9061-1D22-724D-9508-7BAEAF287353}" type="datetime1">
              <a:rPr lang="en-US" noProof="0" smtClean="0"/>
              <a:t>11/9/2022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11/9/2022</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06D41EE2-1449-2741-9D08-61623EFC2A0E}"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7DD9237C-03C9-D843-906B-96D98C6B2D61}"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397BD2BD-1F35-9841-A6BF-76BE540EE01F}"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6E94F40A-5592-5744-BFD7-61B04D70BFE7}"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A177F711-7020-994E-A797-D04033A0CF12}"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A177F711-7020-994E-A797-D04033A0CF12}"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8C369370-372E-0846-B090-5E6EF97A3B62}" type="datetime1">
              <a:rPr lang="en-US" noProof="0" smtClean="0"/>
              <a:t>11/9/2022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11/9/2022</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hyperlink" Target="https://www.doa.la.gov/pages/osp/se/secv.aspx" TargetMode="External"/><Relationship Id="rId3" Type="http://schemas.openxmlformats.org/officeDocument/2006/relationships/hyperlink" Target="mailto:Kristie.Haydel@LA.GOV" TargetMode="External"/><Relationship Id="rId7" Type="http://schemas.openxmlformats.org/officeDocument/2006/relationships/hyperlink" Target="https://wwwcfprd.doa.louisiana.gov/OSP/LaPAC/eCat/dsp_eCat" TargetMode="External"/><Relationship Id="rId2" Type="http://schemas.openxmlformats.org/officeDocument/2006/relationships/hyperlink" Target="mailto:Charles.Daspit@LA.GOV" TargetMode="External"/><Relationship Id="rId1" Type="http://schemas.openxmlformats.org/officeDocument/2006/relationships/slideLayout" Target="../slideLayouts/slideLayout15.xml"/><Relationship Id="rId6" Type="http://schemas.openxmlformats.org/officeDocument/2006/relationships/hyperlink" Target="https://lagoverpsrm.doa.louisiana.gov/irj/poral" TargetMode="External"/><Relationship Id="rId5" Type="http://schemas.openxmlformats.org/officeDocument/2006/relationships/hyperlink" Target="https://www.doa.la.gov/Pages/osp/PC/agencies.aspx" TargetMode="External"/><Relationship Id="rId4" Type="http://schemas.openxmlformats.org/officeDocument/2006/relationships/hyperlink" Target="mailto:William.Fell@LA.GOV"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621097" y="2876166"/>
            <a:ext cx="8825658" cy="2403021"/>
          </a:xfrm>
        </p:spPr>
        <p:txBody>
          <a:bodyPr/>
          <a:lstStyle/>
          <a:p>
            <a:pPr algn="ctr"/>
            <a:r>
              <a:rPr lang="en-US" dirty="0" smtClean="0">
                <a:solidFill>
                  <a:schemeClr val="bg1"/>
                </a:solidFill>
              </a:rPr>
              <a:t>GENERAL OVERVIEW </a:t>
            </a:r>
            <a:br>
              <a:rPr lang="en-US" dirty="0" smtClean="0">
                <a:solidFill>
                  <a:schemeClr val="bg1"/>
                </a:solidFill>
              </a:rPr>
            </a:br>
            <a:r>
              <a:rPr lang="en-US" dirty="0" smtClean="0">
                <a:solidFill>
                  <a:schemeClr val="bg1"/>
                </a:solidFill>
              </a:rPr>
              <a:t>OF PROFESSIONAL </a:t>
            </a:r>
            <a:r>
              <a:rPr lang="en-US" dirty="0" smtClean="0">
                <a:solidFill>
                  <a:schemeClr val="bg1"/>
                </a:solidFill>
              </a:rPr>
              <a:t>SERVICES CONTRACTS</a:t>
            </a:r>
            <a:endParaRPr lang="en-US" dirty="0">
              <a:solidFill>
                <a:schemeClr val="bg1"/>
              </a:solidFill>
            </a:endParaRP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679093" y="5421192"/>
            <a:ext cx="8825658" cy="861420"/>
          </a:xfrm>
        </p:spPr>
        <p:txBody>
          <a:bodyPr/>
          <a:lstStyle/>
          <a:p>
            <a:r>
              <a:rPr lang="en-US" dirty="0" smtClean="0"/>
              <a:t> </a:t>
            </a:r>
            <a:endParaRPr lang="en-US" dirty="0">
              <a:solidFill>
                <a:schemeClr val="bg1"/>
              </a:solidFill>
            </a:endParaRPr>
          </a:p>
        </p:txBody>
      </p:sp>
      <p:pic>
        <p:nvPicPr>
          <p:cNvPr id="4"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93" y="951382"/>
            <a:ext cx="6251942" cy="178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639443" y="352425"/>
            <a:ext cx="4930932" cy="1325196"/>
          </a:xfrm>
        </p:spPr>
        <p:txBody>
          <a:bodyPr vert="horz" lIns="91440" tIns="45720" rIns="91440" bIns="45720" rtlCol="0" anchor="ctr">
            <a:normAutofit/>
          </a:bodyPr>
          <a:lstStyle/>
          <a:p>
            <a:pPr>
              <a:lnSpc>
                <a:spcPct val="90000"/>
              </a:lnSpc>
            </a:pPr>
            <a:r>
              <a:rPr lang="en-US" dirty="0">
                <a:solidFill>
                  <a:schemeClr val="bg1"/>
                </a:solidFill>
              </a:rPr>
              <a:t>TYPES OF CONTRACTS: </a:t>
            </a: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sz="2300" b="1" dirty="0" smtClean="0">
                <a:solidFill>
                  <a:schemeClr val="bg1"/>
                </a:solidFill>
              </a:rPr>
              <a:t>Interagency/Intergovernmental </a:t>
            </a:r>
            <a:endParaRPr lang="en-US" sz="2300" b="1" dirty="0">
              <a:solidFill>
                <a:schemeClr val="bg1"/>
              </a:solidFill>
            </a:endParaRPr>
          </a:p>
        </p:txBody>
      </p:sp>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577121" y="1861274"/>
            <a:ext cx="5055577" cy="1528136"/>
          </a:xfrm>
        </p:spPr>
        <p:txBody>
          <a:bodyPr vert="horz" lIns="91440" tIns="45720" rIns="91440" bIns="45720" rtlCol="0">
            <a:normAutofit fontScale="40000" lnSpcReduction="20000"/>
          </a:bodyPr>
          <a:lstStyle/>
          <a:p>
            <a:pPr marL="0" indent="0">
              <a:buNone/>
            </a:pPr>
            <a:r>
              <a:rPr lang="en-US" sz="4000" dirty="0">
                <a:latin typeface="+mj-lt"/>
              </a:rPr>
              <a:t>Interagency contract" means any contract in which each of the parties thereto is a "governmental body" as defined in this Section</a:t>
            </a:r>
            <a:endParaRPr lang="en-US" sz="4000" dirty="0" smtClean="0">
              <a:latin typeface="+mj-lt"/>
            </a:endParaRPr>
          </a:p>
          <a:p>
            <a:pPr marL="0" indent="0">
              <a:buNone/>
            </a:pPr>
            <a:r>
              <a:rPr lang="en-US" sz="4000" dirty="0">
                <a:latin typeface="+mj-lt"/>
              </a:rPr>
              <a:t>Governmental entity" means any governmental unit which is not included in the definition of "governmental body" in this Section</a:t>
            </a:r>
          </a:p>
          <a:p>
            <a:endParaRPr lang="en-US" sz="1600" dirty="0" smtClean="0"/>
          </a:p>
          <a:p>
            <a:pPr marL="0" indent="0">
              <a:buNone/>
            </a:pPr>
            <a:endParaRPr lang="en-US" sz="1600" b="1" u="sng" dirty="0">
              <a:solidFill>
                <a:schemeClr val="bg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a:xfrm>
            <a:off x="10248900" y="352425"/>
            <a:ext cx="1085850" cy="571500"/>
          </a:xfrm>
        </p:spPr>
        <p:txBody>
          <a:bodyPr/>
          <a:lstStyle/>
          <a:p>
            <a:r>
              <a:rPr lang="en-US" dirty="0" smtClean="0"/>
              <a:t>10</a:t>
            </a:r>
            <a:endParaRPr lang="en-US" dirty="0"/>
          </a:p>
        </p:txBody>
      </p:sp>
      <p:sp>
        <p:nvSpPr>
          <p:cNvPr id="8" name="Rectangle 7"/>
          <p:cNvSpPr/>
          <p:nvPr/>
        </p:nvSpPr>
        <p:spPr>
          <a:xfrm>
            <a:off x="5990475" y="1677621"/>
            <a:ext cx="5934047" cy="1754326"/>
          </a:xfrm>
          <a:prstGeom prst="rect">
            <a:avLst/>
          </a:prstGeom>
          <a:noFill/>
          <a:effectLst>
            <a:softEdge rad="63500"/>
          </a:effectLst>
        </p:spPr>
        <p:txBody>
          <a:bodyPr wrap="square">
            <a:spAutoFit/>
          </a:bodyPr>
          <a:lstStyle/>
          <a:p>
            <a:r>
              <a:rPr lang="en-US" sz="1200" dirty="0">
                <a:latin typeface="Times New Roman" panose="02020603050405020304" pitchFamily="18" charset="0"/>
              </a:rPr>
              <a:t> </a:t>
            </a:r>
            <a:r>
              <a:rPr lang="en-US" sz="1400" dirty="0" smtClean="0"/>
              <a:t>Interagency/Intergovernmental contracts which require expenditure of public funds for professional, consulting, personal, social services require</a:t>
            </a:r>
          </a:p>
          <a:p>
            <a:pPr marL="742950" lvl="1" indent="-285750">
              <a:buFont typeface="Arial" panose="020B0604020202020204" pitchFamily="34" charset="0"/>
              <a:buChar char="•"/>
            </a:pPr>
            <a:r>
              <a:rPr lang="en-US" sz="1400" dirty="0" smtClean="0"/>
              <a:t>Submission to OSP for review and approval, unless exempted by written delegation of authority granted by the OSP Director </a:t>
            </a:r>
          </a:p>
          <a:p>
            <a:r>
              <a:rPr lang="en-US" sz="1200" dirty="0">
                <a:latin typeface="Times New Roman" panose="02020603050405020304" pitchFamily="18" charset="0"/>
              </a:rPr>
              <a:t>	</a:t>
            </a:r>
            <a:endParaRPr lang="en-US" sz="1200" dirty="0"/>
          </a:p>
          <a:p>
            <a:r>
              <a:rPr lang="en-US" sz="1200" dirty="0">
                <a:latin typeface="Times New Roman" panose="02020603050405020304" pitchFamily="18" charset="0"/>
              </a:rPr>
              <a:t>                      </a:t>
            </a:r>
            <a:endParaRPr lang="en-US" sz="1200" dirty="0">
              <a:effectLst/>
            </a:endParaRPr>
          </a:p>
        </p:txBody>
      </p:sp>
      <p:sp>
        <p:nvSpPr>
          <p:cNvPr id="6" name="Rectangle 5"/>
          <p:cNvSpPr/>
          <p:nvPr/>
        </p:nvSpPr>
        <p:spPr>
          <a:xfrm>
            <a:off x="552120" y="3389410"/>
            <a:ext cx="4980933" cy="2523768"/>
          </a:xfrm>
          <a:prstGeom prst="rect">
            <a:avLst/>
          </a:prstGeom>
        </p:spPr>
        <p:txBody>
          <a:bodyPr wrap="square">
            <a:spAutoFit/>
          </a:bodyPr>
          <a:lstStyle/>
          <a:p>
            <a:r>
              <a:rPr lang="en-US" sz="1600" dirty="0">
                <a:solidFill>
                  <a:schemeClr val="bg1"/>
                </a:solidFill>
              </a:rPr>
              <a:t>Governmental body" means any department, office, division, commission, council, board, bureau, committee, institution, agency, government corporation, or other establishment or official of the executive branch of state government. For purposes of procurement of personal, professional, consulting, and social services contracts, governmental shall not include the judicial branch of state government.</a:t>
            </a:r>
          </a:p>
          <a:p>
            <a:endParaRPr lang="en-US" sz="1400" dirty="0" smtClean="0">
              <a:solidFill>
                <a:schemeClr val="bg1"/>
              </a:solidFill>
              <a:latin typeface="Times New Roman" panose="02020603050405020304" pitchFamily="18" charset="0"/>
            </a:endParaRPr>
          </a:p>
        </p:txBody>
      </p:sp>
      <p:pic>
        <p:nvPicPr>
          <p:cNvPr id="7"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0913" y="6414409"/>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0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a:xfrm>
            <a:off x="564942" y="295729"/>
            <a:ext cx="3438881" cy="1108723"/>
          </a:xfrm>
        </p:spPr>
        <p:txBody>
          <a:bodyPr>
            <a:normAutofit fontScale="90000"/>
          </a:bodyPr>
          <a:lstStyle/>
          <a:p>
            <a:r>
              <a:rPr lang="en-US" dirty="0">
                <a:solidFill>
                  <a:schemeClr val="bg1"/>
                </a:solidFill>
              </a:rPr>
              <a:t>TYPES OF CONTRACTS: </a:t>
            </a:r>
            <a:r>
              <a:rPr lang="en-US" dirty="0" smtClean="0">
                <a:solidFill>
                  <a:schemeClr val="bg1"/>
                </a:solidFill>
              </a:rPr>
              <a:t/>
            </a:r>
            <a:br>
              <a:rPr lang="en-US" dirty="0" smtClean="0">
                <a:solidFill>
                  <a:schemeClr val="bg1"/>
                </a:solidFill>
              </a:rPr>
            </a:br>
            <a:r>
              <a:rPr lang="en-US" sz="2300" b="1" dirty="0" smtClean="0">
                <a:solidFill>
                  <a:schemeClr val="bg1"/>
                </a:solidFill>
              </a:rPr>
              <a:t>Cooperative Endeavors</a:t>
            </a:r>
            <a:r>
              <a:rPr lang="en-US" sz="2300" dirty="0" smtClean="0">
                <a:solidFill>
                  <a:schemeClr val="bg1"/>
                </a:solidFill>
              </a:rPr>
              <a:t/>
            </a:r>
            <a:br>
              <a:rPr lang="en-US" sz="2300" dirty="0" smtClean="0">
                <a:solidFill>
                  <a:schemeClr val="bg1"/>
                </a:solidFill>
              </a:rPr>
            </a:br>
            <a:r>
              <a:rPr lang="en-US" sz="2300" dirty="0" smtClean="0">
                <a:solidFill>
                  <a:schemeClr val="bg1"/>
                </a:solidFill>
              </a:rPr>
              <a:t/>
            </a:r>
            <a:br>
              <a:rPr lang="en-US" sz="2300" dirty="0" smtClean="0">
                <a:solidFill>
                  <a:schemeClr val="bg1"/>
                </a:solidFill>
              </a:rPr>
            </a:br>
            <a:endParaRPr lang="en-US" sz="2300" dirty="0">
              <a:solidFill>
                <a:schemeClr val="bg1"/>
              </a:solidFill>
            </a:endParaRP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a:lstStyle/>
          <a:p>
            <a:fld id="{9FF96B15-8338-45D5-A943-561235072D66}" type="slidenum">
              <a:rPr lang="en-US" smtClean="0"/>
              <a:t>11</a:t>
            </a:fld>
            <a:endParaRPr lang="en-US" dirty="0"/>
          </a:p>
        </p:txBody>
      </p:sp>
      <p:sp>
        <p:nvSpPr>
          <p:cNvPr id="4" name="Rectangle 3"/>
          <p:cNvSpPr/>
          <p:nvPr/>
        </p:nvSpPr>
        <p:spPr>
          <a:xfrm>
            <a:off x="5009090" y="136296"/>
            <a:ext cx="5233446" cy="1877437"/>
          </a:xfrm>
          <a:prstGeom prst="rect">
            <a:avLst/>
          </a:prstGeom>
        </p:spPr>
        <p:txBody>
          <a:bodyPr wrap="square">
            <a:spAutoFit/>
          </a:bodyPr>
          <a:lstStyle/>
          <a:p>
            <a:pPr algn="ctr"/>
            <a:r>
              <a:rPr lang="en-US" sz="1400" dirty="0" smtClean="0"/>
              <a:t>Executive Order JBE 2016-36 &amp; JBE 2016-38</a:t>
            </a:r>
          </a:p>
          <a:p>
            <a:pPr lvl="0"/>
            <a:endParaRPr lang="en-US" sz="900" dirty="0"/>
          </a:p>
          <a:p>
            <a:pPr lvl="0"/>
            <a:r>
              <a:rPr lang="en-US" sz="1400" dirty="0"/>
              <a:t>Louisiana Constitution Article VII, Section 14C</a:t>
            </a:r>
          </a:p>
          <a:p>
            <a:endParaRPr lang="en-US" sz="900" dirty="0" smtClean="0"/>
          </a:p>
          <a:p>
            <a:r>
              <a:rPr lang="en-ZA" sz="1400" dirty="0"/>
              <a:t>For a public purpose, the state and its political </a:t>
            </a:r>
            <a:r>
              <a:rPr lang="en-ZA" sz="1400" dirty="0" smtClean="0"/>
              <a:t>subdivisions </a:t>
            </a:r>
            <a:r>
              <a:rPr lang="en-ZA" sz="1400" dirty="0"/>
              <a:t>or political corporations may engage in cooperative </a:t>
            </a:r>
            <a:r>
              <a:rPr lang="en-ZA" sz="1400" dirty="0" err="1"/>
              <a:t>endeavors</a:t>
            </a:r>
            <a:r>
              <a:rPr lang="en-ZA" sz="1400" dirty="0"/>
              <a:t> with each other, with the Untied States or its agencies, or with any public or private association, corporations or </a:t>
            </a:r>
            <a:r>
              <a:rPr lang="en-ZA" sz="1400" dirty="0" smtClean="0"/>
              <a:t>individual</a:t>
            </a:r>
            <a:endParaRPr lang="en-US" sz="1400" dirty="0"/>
          </a:p>
        </p:txBody>
      </p:sp>
      <p:sp>
        <p:nvSpPr>
          <p:cNvPr id="6" name="Rectangle 5"/>
          <p:cNvSpPr/>
          <p:nvPr/>
        </p:nvSpPr>
        <p:spPr>
          <a:xfrm>
            <a:off x="564942" y="932474"/>
            <a:ext cx="4164564" cy="5693866"/>
          </a:xfrm>
          <a:prstGeom prst="rect">
            <a:avLst/>
          </a:prstGeom>
        </p:spPr>
        <p:txBody>
          <a:bodyPr wrap="square">
            <a:spAutoFit/>
          </a:bodyPr>
          <a:lstStyle/>
          <a:p>
            <a:r>
              <a:rPr lang="en-US" sz="1400" dirty="0">
                <a:solidFill>
                  <a:schemeClr val="bg1"/>
                </a:solidFill>
              </a:rPr>
              <a:t>Cooperative </a:t>
            </a:r>
            <a:r>
              <a:rPr lang="en-US" sz="1400" dirty="0" smtClean="0">
                <a:solidFill>
                  <a:schemeClr val="bg1"/>
                </a:solidFill>
              </a:rPr>
              <a:t>endeavor  </a:t>
            </a:r>
            <a:r>
              <a:rPr lang="en-US" sz="1400" dirty="0">
                <a:solidFill>
                  <a:schemeClr val="bg1"/>
                </a:solidFill>
              </a:rPr>
              <a:t>means any agreement including one of cooperative financing, other than a competitive bid or competitively negotiated contract, whether contracted pursuant to Chapter 10 of Title 38 or Chapter 17 of Title 39 of the Louisiana Revised Statutes of 1950 or pursuant to a request for proposals, request for qualifications, solicitation for offers, or other recognized process for competitively seeking qualified contractors, to which the state is a party and pursuant to which the state has obligated state resources, whether funds, credit, property, or things of value of the state to a nonpublic person for the accomplishment of a public purpose or in the public interest, but shall not include projects contained in the comprehensive state capital outlay budget, projects pursuant to the Governor's Economic Development Rapid Response Program, and integrated coastal protection programs and projects authorized in the annual coastal protection and restoration plan and administered by the Coastal Protection and Restoration Authority.</a:t>
            </a:r>
          </a:p>
          <a:p>
            <a:r>
              <a:rPr lang="en-US" sz="1400" dirty="0">
                <a:solidFill>
                  <a:schemeClr val="bg1"/>
                </a:solidFill>
                <a:latin typeface="Corbel" panose="020B0503020204020204" pitchFamily="34" charset="0"/>
              </a:rPr>
              <a:t>          </a:t>
            </a:r>
            <a:endParaRPr lang="en-US" sz="1400" dirty="0">
              <a:solidFill>
                <a:schemeClr val="bg1"/>
              </a:solidFill>
              <a:effectLst/>
              <a:latin typeface="Corbel" panose="020B0503020204020204" pitchFamily="34" charset="0"/>
            </a:endParaRPr>
          </a:p>
        </p:txBody>
      </p:sp>
      <p:sp>
        <p:nvSpPr>
          <p:cNvPr id="7" name="TextBox 6"/>
          <p:cNvSpPr txBox="1"/>
          <p:nvPr/>
        </p:nvSpPr>
        <p:spPr>
          <a:xfrm>
            <a:off x="5313044" y="1982955"/>
            <a:ext cx="6223518" cy="369332"/>
          </a:xfrm>
          <a:prstGeom prst="rect">
            <a:avLst/>
          </a:prstGeom>
          <a:noFill/>
        </p:spPr>
        <p:txBody>
          <a:bodyPr wrap="square" rtlCol="0">
            <a:spAutoFit/>
          </a:bodyPr>
          <a:lstStyle/>
          <a:p>
            <a:pPr algn="ctr"/>
            <a:r>
              <a:rPr lang="en-US" dirty="0" smtClean="0"/>
              <a:t>REQUIREMENTS</a:t>
            </a:r>
            <a:endParaRPr lang="en-US" dirty="0"/>
          </a:p>
        </p:txBody>
      </p:sp>
      <p:graphicFrame>
        <p:nvGraphicFramePr>
          <p:cNvPr id="9" name="Diagram 8"/>
          <p:cNvGraphicFramePr/>
          <p:nvPr>
            <p:extLst>
              <p:ext uri="{D42A27DB-BD31-4B8C-83A1-F6EECF244321}">
                <p14:modId xmlns:p14="http://schemas.microsoft.com/office/powerpoint/2010/main" val="3226699440"/>
              </p:ext>
            </p:extLst>
          </p:nvPr>
        </p:nvGraphicFramePr>
        <p:xfrm>
          <a:off x="5009090" y="2360542"/>
          <a:ext cx="6881532" cy="436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Image result for la department of heal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3610" y="6496704"/>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3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30EF-AD71-4BCA-912D-98E229FAD44D}"/>
              </a:ext>
            </a:extLst>
          </p:cNvPr>
          <p:cNvSpPr>
            <a:spLocks noGrp="1"/>
          </p:cNvSpPr>
          <p:nvPr>
            <p:ph type="title"/>
          </p:nvPr>
        </p:nvSpPr>
        <p:spPr>
          <a:xfrm>
            <a:off x="800393" y="679572"/>
            <a:ext cx="3827591" cy="1429146"/>
          </a:xfrm>
        </p:spPr>
        <p:txBody>
          <a:bodyPr/>
          <a:lstStyle/>
          <a:p>
            <a:r>
              <a:rPr lang="en-US" b="1" dirty="0" smtClean="0"/>
              <a:t>Contract Process and Approval Requirements</a:t>
            </a:r>
            <a:endParaRPr lang="en-US" b="1" dirty="0"/>
          </a:p>
        </p:txBody>
      </p:sp>
      <p:pic>
        <p:nvPicPr>
          <p:cNvPr id="12" name="Picture Placeholder 11">
            <a:extLst>
              <a:ext uri="{FF2B5EF4-FFF2-40B4-BE49-F238E27FC236}">
                <a16:creationId xmlns:a16="http://schemas.microsoft.com/office/drawing/2014/main" id="{FC1B2E2C-6C17-4D56-85F9-61C465254BB8}"/>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4925417" y="1874188"/>
            <a:ext cx="1223643" cy="1226710"/>
          </a:xfrm>
        </p:spPr>
      </p:pic>
      <p:sp>
        <p:nvSpPr>
          <p:cNvPr id="4" name="Text Placeholder 3">
            <a:extLst>
              <a:ext uri="{FF2B5EF4-FFF2-40B4-BE49-F238E27FC236}">
                <a16:creationId xmlns:a16="http://schemas.microsoft.com/office/drawing/2014/main" id="{DC64ADBA-9106-4F0D-B92F-73E23D3A267F}"/>
              </a:ext>
            </a:extLst>
          </p:cNvPr>
          <p:cNvSpPr>
            <a:spLocks noGrp="1"/>
          </p:cNvSpPr>
          <p:nvPr>
            <p:ph type="body" sz="quarter" idx="14"/>
          </p:nvPr>
        </p:nvSpPr>
        <p:spPr>
          <a:xfrm>
            <a:off x="6020838" y="1254191"/>
            <a:ext cx="2232509" cy="2111984"/>
          </a:xfrm>
        </p:spPr>
        <p:txBody>
          <a:bodyPr tIns="18288">
            <a:normAutofit/>
          </a:bodyPr>
          <a:lstStyle/>
          <a:p>
            <a:pPr>
              <a:spcBef>
                <a:spcPts val="0"/>
              </a:spcBef>
            </a:pPr>
            <a:r>
              <a:rPr lang="en-US" sz="1050" b="1" dirty="0"/>
              <a:t>C</a:t>
            </a:r>
            <a:r>
              <a:rPr lang="en-US" sz="1050" b="1" dirty="0" smtClean="0"/>
              <a:t>ontract Templates</a:t>
            </a:r>
          </a:p>
          <a:p>
            <a:pPr marL="228600" indent="-228600">
              <a:spcBef>
                <a:spcPts val="0"/>
              </a:spcBef>
              <a:buFont typeface="Arial" panose="020B0604020202020204" pitchFamily="34" charset="0"/>
              <a:buChar char="•"/>
            </a:pPr>
            <a:r>
              <a:rPr lang="en-US" sz="1050" dirty="0" smtClean="0"/>
              <a:t>CF-1 </a:t>
            </a:r>
          </a:p>
          <a:p>
            <a:pPr marL="228600" indent="-228600">
              <a:spcBef>
                <a:spcPts val="0"/>
              </a:spcBef>
              <a:buFont typeface="Arial" panose="020B0604020202020204" pitchFamily="34" charset="0"/>
              <a:buChar char="•"/>
            </a:pPr>
            <a:r>
              <a:rPr lang="en-US" sz="1050" dirty="0" smtClean="0"/>
              <a:t>CF-6</a:t>
            </a:r>
          </a:p>
          <a:p>
            <a:pPr marL="228600" indent="-228600">
              <a:spcBef>
                <a:spcPts val="0"/>
              </a:spcBef>
              <a:buFont typeface="Arial" panose="020B0604020202020204" pitchFamily="34" charset="0"/>
              <a:buChar char="•"/>
            </a:pPr>
            <a:r>
              <a:rPr lang="en-US" sz="1050" dirty="0" smtClean="0"/>
              <a:t>Cooperative Endeavors Agreement CEA</a:t>
            </a:r>
            <a:endParaRPr lang="en-US" sz="1050" dirty="0"/>
          </a:p>
        </p:txBody>
      </p:sp>
      <p:pic>
        <p:nvPicPr>
          <p:cNvPr id="14" name="Picture Placeholder 13">
            <a:extLst>
              <a:ext uri="{FF2B5EF4-FFF2-40B4-BE49-F238E27FC236}">
                <a16:creationId xmlns:a16="http://schemas.microsoft.com/office/drawing/2014/main" id="{BFF29EC3-B08A-46B9-868D-D15E5E1EF3F9}"/>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336398" y="1979561"/>
            <a:ext cx="1152123" cy="909384"/>
          </a:xfrm>
        </p:spPr>
      </p:pic>
      <p:sp>
        <p:nvSpPr>
          <p:cNvPr id="6" name="Text Placeholder 5">
            <a:extLst>
              <a:ext uri="{FF2B5EF4-FFF2-40B4-BE49-F238E27FC236}">
                <a16:creationId xmlns:a16="http://schemas.microsoft.com/office/drawing/2014/main" id="{EFDEDC41-3977-462C-A56C-268F31CB5F74}"/>
              </a:ext>
            </a:extLst>
          </p:cNvPr>
          <p:cNvSpPr>
            <a:spLocks noGrp="1"/>
          </p:cNvSpPr>
          <p:nvPr>
            <p:ph type="body" sz="quarter" idx="16"/>
          </p:nvPr>
        </p:nvSpPr>
        <p:spPr>
          <a:xfrm>
            <a:off x="9488521" y="1407580"/>
            <a:ext cx="2585712" cy="2578184"/>
          </a:xfrm>
        </p:spPr>
        <p:txBody>
          <a:bodyPr>
            <a:normAutofit fontScale="62500" lnSpcReduction="20000"/>
          </a:bodyPr>
          <a:lstStyle/>
          <a:p>
            <a:pPr>
              <a:spcBef>
                <a:spcPts val="0"/>
              </a:spcBef>
            </a:pPr>
            <a:endParaRPr lang="en-US" dirty="0" smtClean="0"/>
          </a:p>
          <a:p>
            <a:pPr>
              <a:spcBef>
                <a:spcPts val="0"/>
              </a:spcBef>
            </a:pPr>
            <a:endParaRPr lang="en-US" dirty="0"/>
          </a:p>
          <a:p>
            <a:pPr>
              <a:spcBef>
                <a:spcPts val="0"/>
              </a:spcBef>
            </a:pPr>
            <a:r>
              <a:rPr lang="en-US" sz="1700" b="1" dirty="0" smtClean="0"/>
              <a:t>Required Documents</a:t>
            </a:r>
          </a:p>
          <a:p>
            <a:pPr>
              <a:spcBef>
                <a:spcPts val="0"/>
              </a:spcBef>
            </a:pPr>
            <a:endParaRPr lang="en-US" sz="1700" b="1" dirty="0" smtClean="0"/>
          </a:p>
          <a:p>
            <a:pPr marL="171450" indent="-171450">
              <a:spcBef>
                <a:spcPts val="0"/>
              </a:spcBef>
              <a:buFont typeface="Arial" panose="020B0604020202020204" pitchFamily="34" charset="0"/>
              <a:buChar char="•"/>
            </a:pPr>
            <a:r>
              <a:rPr lang="en-US" sz="1400" dirty="0" smtClean="0"/>
              <a:t>Statement of Work</a:t>
            </a:r>
            <a:endParaRPr lang="en-US" sz="1400" dirty="0"/>
          </a:p>
          <a:p>
            <a:pPr marL="171450" lvl="1" indent="-171450">
              <a:spcBef>
                <a:spcPts val="0"/>
              </a:spcBef>
              <a:buFont typeface="Arial" panose="020B0604020202020204" pitchFamily="34" charset="0"/>
              <a:buChar char="•"/>
            </a:pPr>
            <a:r>
              <a:rPr lang="en-US" sz="1400" dirty="0" smtClean="0"/>
              <a:t>HIPAA Business Associates Form </a:t>
            </a:r>
          </a:p>
          <a:p>
            <a:pPr marL="171450" lvl="1" indent="-171450">
              <a:spcBef>
                <a:spcPts val="0"/>
              </a:spcBef>
              <a:buFont typeface="Arial" panose="020B0604020202020204" pitchFamily="34" charset="0"/>
              <a:buChar char="•"/>
            </a:pPr>
            <a:r>
              <a:rPr lang="en-US" sz="1400" dirty="0" smtClean="0"/>
              <a:t>BA-22</a:t>
            </a:r>
          </a:p>
          <a:p>
            <a:pPr marL="171450" lvl="1" indent="-171450">
              <a:spcBef>
                <a:spcPts val="0"/>
              </a:spcBef>
              <a:buFont typeface="Arial" panose="020B0604020202020204" pitchFamily="34" charset="0"/>
              <a:buChar char="•"/>
            </a:pPr>
            <a:r>
              <a:rPr lang="en-US" sz="1400" dirty="0" smtClean="0"/>
              <a:t>Fee Schedule Cost Reimbursement Budget (if applicable)</a:t>
            </a:r>
          </a:p>
          <a:p>
            <a:pPr marL="171450" lvl="1" indent="-171450">
              <a:spcBef>
                <a:spcPts val="0"/>
              </a:spcBef>
              <a:buFont typeface="Arial" panose="020B0604020202020204" pitchFamily="34" charset="0"/>
              <a:buChar char="•"/>
            </a:pPr>
            <a:r>
              <a:rPr lang="en-US" sz="1400" dirty="0" smtClean="0"/>
              <a:t>Board Resolution/Signature of Authority</a:t>
            </a:r>
          </a:p>
          <a:p>
            <a:pPr marL="171450" lvl="1" indent="-171450">
              <a:spcBef>
                <a:spcPts val="0"/>
              </a:spcBef>
              <a:buFont typeface="Arial" panose="020B0604020202020204" pitchFamily="34" charset="0"/>
              <a:buChar char="•"/>
            </a:pPr>
            <a:r>
              <a:rPr lang="en-US" sz="1400" dirty="0" smtClean="0"/>
              <a:t>System for Award Management (SAM) (if applicable)</a:t>
            </a:r>
          </a:p>
          <a:p>
            <a:pPr marL="171450" lvl="1" indent="-171450">
              <a:spcBef>
                <a:spcPts val="0"/>
              </a:spcBef>
              <a:buFont typeface="Arial" panose="020B0604020202020204" pitchFamily="34" charset="0"/>
              <a:buChar char="•"/>
            </a:pPr>
            <a:r>
              <a:rPr lang="en-US" sz="1400" dirty="0" smtClean="0"/>
              <a:t>Audit Requirements (LDH Policy 13.1)</a:t>
            </a:r>
          </a:p>
          <a:p>
            <a:pPr marL="171450" lvl="1" indent="-171450">
              <a:spcBef>
                <a:spcPts val="0"/>
              </a:spcBef>
              <a:buFont typeface="Arial" panose="020B0604020202020204" pitchFamily="34" charset="0"/>
              <a:buChar char="•"/>
            </a:pPr>
            <a:r>
              <a:rPr lang="en-US" sz="1400" dirty="0" smtClean="0"/>
              <a:t>Multi Year Letter (if applicable)</a:t>
            </a:r>
          </a:p>
          <a:p>
            <a:pPr marL="171450" lvl="1" indent="-171450">
              <a:spcBef>
                <a:spcPts val="0"/>
              </a:spcBef>
              <a:buFont typeface="Arial" panose="020B0604020202020204" pitchFamily="34" charset="0"/>
              <a:buChar char="•"/>
            </a:pPr>
            <a:r>
              <a:rPr lang="en-US" sz="1400" dirty="0" smtClean="0"/>
              <a:t>Late Letter (if applicable)</a:t>
            </a:r>
          </a:p>
          <a:p>
            <a:pPr marL="171450" lvl="1" indent="-171450">
              <a:spcBef>
                <a:spcPts val="0"/>
              </a:spcBef>
              <a:buFont typeface="Arial" panose="020B0604020202020204" pitchFamily="34" charset="0"/>
              <a:buChar char="•"/>
            </a:pPr>
            <a:r>
              <a:rPr lang="en-US" sz="1400" dirty="0" smtClean="0"/>
              <a:t>Out of State Justification (if Applicable)</a:t>
            </a:r>
          </a:p>
          <a:p>
            <a:pPr marL="171450" lvl="1" indent="-171450">
              <a:spcBef>
                <a:spcPts val="0"/>
              </a:spcBef>
              <a:buFont typeface="Arial" panose="020B0604020202020204" pitchFamily="34" charset="0"/>
              <a:buChar char="•"/>
            </a:pPr>
            <a:r>
              <a:rPr lang="en-US" sz="1400" dirty="0" smtClean="0"/>
              <a:t>Disclosure of Ownership (if Applicable)</a:t>
            </a:r>
          </a:p>
          <a:p>
            <a:pPr marL="171450" lvl="1" indent="-171450">
              <a:spcBef>
                <a:spcPts val="0"/>
              </a:spcBef>
              <a:buFont typeface="Arial" panose="020B0604020202020204" pitchFamily="34" charset="0"/>
              <a:buChar char="•"/>
            </a:pPr>
            <a:r>
              <a:rPr lang="en-US" sz="1400" dirty="0" smtClean="0"/>
              <a:t>Certificate of Authority (If applicable)</a:t>
            </a:r>
          </a:p>
          <a:p>
            <a:pPr marL="171450" lvl="1" indent="-171450">
              <a:spcBef>
                <a:spcPts val="0"/>
              </a:spcBef>
              <a:buFont typeface="Arial" panose="020B0604020202020204" pitchFamily="34" charset="0"/>
              <a:buChar char="•"/>
            </a:pPr>
            <a:r>
              <a:rPr lang="en-US" sz="1400" dirty="0" smtClean="0"/>
              <a:t>Resume (for Consulting and Personal only)</a:t>
            </a:r>
          </a:p>
          <a:p>
            <a:pPr marL="171450" lvl="1" indent="-171450">
              <a:spcBef>
                <a:spcPts val="0"/>
              </a:spcBef>
              <a:buFont typeface="Arial" panose="020B0604020202020204" pitchFamily="34" charset="0"/>
              <a:buChar char="•"/>
            </a:pPr>
            <a:r>
              <a:rPr lang="en-US" sz="1400" dirty="0" smtClean="0"/>
              <a:t>License (Professional and Personal) </a:t>
            </a:r>
          </a:p>
          <a:p>
            <a:pPr marL="171450" lvl="1" indent="-171450">
              <a:spcBef>
                <a:spcPts val="0"/>
              </a:spcBef>
              <a:buFont typeface="Arial" panose="020B0604020202020204" pitchFamily="34" charset="0"/>
              <a:buChar char="•"/>
            </a:pPr>
            <a:endParaRPr lang="en-US" sz="1200" dirty="0" smtClean="0"/>
          </a:p>
          <a:p>
            <a:pPr marL="171450" lvl="1" indent="-171450">
              <a:spcBef>
                <a:spcPts val="0"/>
              </a:spcBef>
              <a:buFont typeface="Arial" panose="020B0604020202020204" pitchFamily="34" charset="0"/>
              <a:buChar char="•"/>
            </a:pPr>
            <a:endParaRPr lang="en-US" sz="1200" dirty="0" smtClean="0"/>
          </a:p>
          <a:p>
            <a:pPr marL="171450" lvl="1" indent="-171450">
              <a:spcBef>
                <a:spcPts val="0"/>
              </a:spcBef>
              <a:buFont typeface="Arial" panose="020B0604020202020204" pitchFamily="34" charset="0"/>
              <a:buChar char="•"/>
            </a:pPr>
            <a:endParaRPr lang="en-US" sz="1200" dirty="0" smtClean="0"/>
          </a:p>
          <a:p>
            <a:pPr marL="914400" lvl="1" indent="-171450">
              <a:spcBef>
                <a:spcPts val="0"/>
              </a:spcBef>
              <a:buFont typeface="Arial" panose="020B0604020202020204" pitchFamily="34" charset="0"/>
              <a:buChar char="•"/>
            </a:pPr>
            <a:endParaRPr lang="en-US" dirty="0"/>
          </a:p>
        </p:txBody>
      </p:sp>
      <p:pic>
        <p:nvPicPr>
          <p:cNvPr id="16" name="Picture Placeholder 15">
            <a:extLst>
              <a:ext uri="{FF2B5EF4-FFF2-40B4-BE49-F238E27FC236}">
                <a16:creationId xmlns:a16="http://schemas.microsoft.com/office/drawing/2014/main" id="{FD570080-EB17-406F-9FA9-54B4145DCEF4}"/>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4900060" y="3985764"/>
            <a:ext cx="1241236" cy="1073667"/>
          </a:xfrm>
        </p:spPr>
      </p:pic>
      <p:sp>
        <p:nvSpPr>
          <p:cNvPr id="8" name="Text Placeholder 7">
            <a:extLst>
              <a:ext uri="{FF2B5EF4-FFF2-40B4-BE49-F238E27FC236}">
                <a16:creationId xmlns:a16="http://schemas.microsoft.com/office/drawing/2014/main" id="{D4480B4D-7DFB-4ED2-BE16-ED0D78C3F233}"/>
              </a:ext>
            </a:extLst>
          </p:cNvPr>
          <p:cNvSpPr>
            <a:spLocks noGrp="1"/>
          </p:cNvSpPr>
          <p:nvPr>
            <p:ph type="body" sz="quarter" idx="18"/>
          </p:nvPr>
        </p:nvSpPr>
        <p:spPr>
          <a:xfrm>
            <a:off x="6045228" y="3711926"/>
            <a:ext cx="1855466" cy="1929922"/>
          </a:xfrm>
        </p:spPr>
        <p:txBody>
          <a:bodyPr>
            <a:normAutofit/>
          </a:bodyPr>
          <a:lstStyle/>
          <a:p>
            <a:pPr marL="171450" indent="-171450">
              <a:spcBef>
                <a:spcPts val="0"/>
              </a:spcBef>
              <a:buFont typeface="Arial" panose="020B0604020202020204" pitchFamily="34" charset="0"/>
              <a:buChar char="•"/>
            </a:pPr>
            <a:r>
              <a:rPr lang="en-US" dirty="0" smtClean="0"/>
              <a:t>LaGov Procurement SRM</a:t>
            </a:r>
          </a:p>
        </p:txBody>
      </p:sp>
      <p:pic>
        <p:nvPicPr>
          <p:cNvPr id="18" name="Picture Placeholder 17">
            <a:extLst>
              <a:ext uri="{FF2B5EF4-FFF2-40B4-BE49-F238E27FC236}">
                <a16:creationId xmlns:a16="http://schemas.microsoft.com/office/drawing/2014/main" id="{A5AF2A59-1CC2-4D6E-82C6-4995A03532D8}"/>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7976840" y="3918857"/>
            <a:ext cx="1671129" cy="1530221"/>
          </a:xfrm>
        </p:spPr>
      </p:pic>
      <p:sp>
        <p:nvSpPr>
          <p:cNvPr id="10" name="Text Placeholder 9">
            <a:extLst>
              <a:ext uri="{FF2B5EF4-FFF2-40B4-BE49-F238E27FC236}">
                <a16:creationId xmlns:a16="http://schemas.microsoft.com/office/drawing/2014/main" id="{83E86EAF-D8FA-4229-BD4A-CCAAF9A19DD6}"/>
              </a:ext>
            </a:extLst>
          </p:cNvPr>
          <p:cNvSpPr>
            <a:spLocks noGrp="1"/>
          </p:cNvSpPr>
          <p:nvPr>
            <p:ph type="body" sz="quarter" idx="20"/>
          </p:nvPr>
        </p:nvSpPr>
        <p:spPr>
          <a:xfrm>
            <a:off x="9724115" y="4020264"/>
            <a:ext cx="2272813" cy="2341356"/>
          </a:xfrm>
        </p:spPr>
        <p:txBody>
          <a:bodyPr>
            <a:normAutofit fontScale="92500" lnSpcReduction="20000"/>
          </a:bodyPr>
          <a:lstStyle/>
          <a:p>
            <a:pPr>
              <a:spcBef>
                <a:spcPts val="0"/>
              </a:spcBef>
            </a:pPr>
            <a:endParaRPr lang="en-US" dirty="0" smtClean="0"/>
          </a:p>
          <a:p>
            <a:pPr>
              <a:spcBef>
                <a:spcPts val="0"/>
              </a:spcBef>
            </a:pPr>
            <a:endParaRPr lang="en-US" dirty="0"/>
          </a:p>
          <a:p>
            <a:pPr>
              <a:spcBef>
                <a:spcPts val="0"/>
              </a:spcBef>
            </a:pPr>
            <a:r>
              <a:rPr lang="en-US" b="1" dirty="0" smtClean="0"/>
              <a:t>Internal and External Approvals for All Contracts</a:t>
            </a:r>
          </a:p>
          <a:p>
            <a:pPr marL="171450" indent="-171450">
              <a:spcBef>
                <a:spcPts val="0"/>
              </a:spcBef>
              <a:buFont typeface="Arial" panose="020B0604020202020204" pitchFamily="34" charset="0"/>
              <a:buChar char="•"/>
            </a:pPr>
            <a:r>
              <a:rPr lang="en-US" sz="1100" dirty="0" smtClean="0"/>
              <a:t>LDH Agency Head</a:t>
            </a:r>
          </a:p>
          <a:p>
            <a:pPr marL="171450" indent="-171450">
              <a:spcBef>
                <a:spcPts val="0"/>
              </a:spcBef>
              <a:buFont typeface="Arial" panose="020B0604020202020204" pitchFamily="34" charset="0"/>
              <a:buChar char="•"/>
            </a:pPr>
            <a:r>
              <a:rPr lang="en-US" sz="1100" dirty="0" smtClean="0"/>
              <a:t>LDH Budget</a:t>
            </a:r>
          </a:p>
          <a:p>
            <a:pPr marL="171450" indent="-171450">
              <a:spcBef>
                <a:spcPts val="0"/>
              </a:spcBef>
              <a:buFont typeface="Arial" panose="020B0604020202020204" pitchFamily="34" charset="0"/>
              <a:buChar char="•"/>
            </a:pPr>
            <a:r>
              <a:rPr lang="en-US" sz="1100" dirty="0" smtClean="0"/>
              <a:t>LDH Legal</a:t>
            </a:r>
          </a:p>
          <a:p>
            <a:pPr marL="171450" indent="-171450">
              <a:spcBef>
                <a:spcPts val="0"/>
              </a:spcBef>
              <a:buFont typeface="Arial" panose="020B0604020202020204" pitchFamily="34" charset="0"/>
              <a:buChar char="•"/>
            </a:pPr>
            <a:r>
              <a:rPr lang="en-US" sz="1100" dirty="0" smtClean="0"/>
              <a:t>LDH Undersecretary </a:t>
            </a:r>
          </a:p>
          <a:p>
            <a:pPr marL="0" lvl="1" indent="0">
              <a:spcBef>
                <a:spcPts val="0"/>
              </a:spcBef>
              <a:buNone/>
            </a:pPr>
            <a:endParaRPr lang="en-US" sz="1200" dirty="0" smtClean="0"/>
          </a:p>
          <a:p>
            <a:pPr marL="0" lvl="1" indent="0">
              <a:spcBef>
                <a:spcPts val="0"/>
              </a:spcBef>
              <a:buNone/>
            </a:pPr>
            <a:r>
              <a:rPr lang="en-US" sz="1200" b="1" u="sng" dirty="0" smtClean="0"/>
              <a:t>Pre-Approvals</a:t>
            </a:r>
            <a:r>
              <a:rPr lang="en-US" sz="1200" dirty="0" smtClean="0"/>
              <a:t> </a:t>
            </a:r>
            <a:r>
              <a:rPr lang="en-US" sz="1200" dirty="0"/>
              <a:t>for all  </a:t>
            </a:r>
            <a:r>
              <a:rPr lang="en-US" sz="1200" dirty="0" smtClean="0"/>
              <a:t>Sole </a:t>
            </a:r>
            <a:r>
              <a:rPr lang="en-US" sz="1200" dirty="0"/>
              <a:t>Source, </a:t>
            </a:r>
            <a:r>
              <a:rPr lang="en-US" sz="1200" dirty="0" smtClean="0"/>
              <a:t>Emergency and JLCB Extension </a:t>
            </a:r>
            <a:r>
              <a:rPr lang="en-US" sz="1200" dirty="0"/>
              <a:t>Request </a:t>
            </a:r>
          </a:p>
          <a:p>
            <a:pPr marL="171450" indent="-171450">
              <a:spcBef>
                <a:spcPts val="0"/>
              </a:spcBef>
              <a:buFont typeface="Arial" panose="020B0604020202020204" pitchFamily="34" charset="0"/>
              <a:buChar char="•"/>
            </a:pPr>
            <a:r>
              <a:rPr lang="en-US" sz="1100" dirty="0" smtClean="0"/>
              <a:t>LDH Statewide Program Manager </a:t>
            </a:r>
          </a:p>
          <a:p>
            <a:pPr marL="171450" indent="-171450">
              <a:spcBef>
                <a:spcPts val="0"/>
              </a:spcBef>
              <a:buFont typeface="Arial" panose="020B0604020202020204" pitchFamily="34" charset="0"/>
              <a:buChar char="•"/>
            </a:pPr>
            <a:r>
              <a:rPr lang="en-US" sz="1100" dirty="0" smtClean="0"/>
              <a:t>Office of State Procurement </a:t>
            </a:r>
            <a:endParaRPr lang="en-US" sz="1100" dirty="0" smtClean="0"/>
          </a:p>
          <a:p>
            <a:pPr marL="171450" indent="-171450">
              <a:spcBef>
                <a:spcPts val="0"/>
              </a:spcBef>
              <a:buFont typeface="Arial" panose="020B0604020202020204" pitchFamily="34" charset="0"/>
              <a:buChar char="•"/>
            </a:pPr>
            <a:r>
              <a:rPr lang="en-US" sz="1100" dirty="0" smtClean="0"/>
              <a:t>Legal </a:t>
            </a:r>
            <a:endParaRPr lang="en-US" sz="1100" dirty="0" smtClean="0"/>
          </a:p>
          <a:p>
            <a:pPr marL="171450" indent="-171450">
              <a:spcBef>
                <a:spcPts val="0"/>
              </a:spcBef>
              <a:buFont typeface="Arial" panose="020B0604020202020204" pitchFamily="34" charset="0"/>
              <a:buChar char="•"/>
            </a:pPr>
            <a:endParaRPr lang="en-US" sz="1100" dirty="0" smtClean="0"/>
          </a:p>
          <a:p>
            <a:pPr marL="171450" indent="-171450">
              <a:spcBef>
                <a:spcPts val="0"/>
              </a:spcBef>
              <a:buFont typeface="Arial" panose="020B0604020202020204" pitchFamily="34" charset="0"/>
              <a:buChar char="•"/>
            </a:pPr>
            <a:endParaRPr lang="en-US" dirty="0" smtClean="0"/>
          </a:p>
          <a:p>
            <a:pPr marL="171450" indent="-171450">
              <a:spcBef>
                <a:spcPts val="0"/>
              </a:spcBef>
              <a:buFont typeface="Arial" panose="020B0604020202020204" pitchFamily="34" charset="0"/>
              <a:buChar char="•"/>
            </a:pPr>
            <a:endParaRPr lang="en-US" dirty="0" smtClean="0"/>
          </a:p>
          <a:p>
            <a:endParaRPr lang="en-US" dirty="0" smtClean="0"/>
          </a:p>
        </p:txBody>
      </p:sp>
      <p:sp>
        <p:nvSpPr>
          <p:cNvPr id="29" name="Slide Number Placeholder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a:lstStyle/>
          <a:p>
            <a:fld id="{9FF96B15-8338-45D5-A943-561235072D66}" type="slidenum">
              <a:rPr lang="en-US" smtClean="0"/>
              <a:t>12</a:t>
            </a:fld>
            <a:endParaRPr lang="en-US" dirty="0"/>
          </a:p>
        </p:txBody>
      </p:sp>
      <p:sp>
        <p:nvSpPr>
          <p:cNvPr id="3" name="TextBox 2"/>
          <p:cNvSpPr txBox="1"/>
          <p:nvPr/>
        </p:nvSpPr>
        <p:spPr>
          <a:xfrm>
            <a:off x="1045029" y="2491273"/>
            <a:ext cx="3582955" cy="2308324"/>
          </a:xfrm>
          <a:prstGeom prst="rect">
            <a:avLst/>
          </a:prstGeom>
          <a:noFill/>
        </p:spPr>
        <p:txBody>
          <a:bodyPr wrap="square" rtlCol="0">
            <a:spAutoFit/>
          </a:bodyPr>
          <a:lstStyle/>
          <a:p>
            <a:r>
              <a:rPr lang="en-US" dirty="0" smtClean="0">
                <a:solidFill>
                  <a:schemeClr val="bg1"/>
                </a:solidFill>
              </a:rPr>
              <a:t>Contract Forms and Formats</a:t>
            </a:r>
          </a:p>
          <a:p>
            <a:endParaRPr lang="en-US" dirty="0">
              <a:solidFill>
                <a:schemeClr val="bg1"/>
              </a:solidFill>
            </a:endParaRPr>
          </a:p>
          <a:p>
            <a:r>
              <a:rPr lang="en-US" dirty="0" smtClean="0">
                <a:solidFill>
                  <a:schemeClr val="bg1"/>
                </a:solidFill>
              </a:rPr>
              <a:t>Required Documents</a:t>
            </a:r>
          </a:p>
          <a:p>
            <a:endParaRPr lang="en-US" dirty="0">
              <a:solidFill>
                <a:schemeClr val="bg1"/>
              </a:solidFill>
            </a:endParaRPr>
          </a:p>
          <a:p>
            <a:r>
              <a:rPr lang="en-US" dirty="0" smtClean="0">
                <a:solidFill>
                  <a:schemeClr val="bg1"/>
                </a:solidFill>
              </a:rPr>
              <a:t>Processing Application Systems</a:t>
            </a:r>
          </a:p>
          <a:p>
            <a:endParaRPr lang="en-US" dirty="0">
              <a:solidFill>
                <a:schemeClr val="bg1"/>
              </a:solidFill>
            </a:endParaRPr>
          </a:p>
          <a:p>
            <a:r>
              <a:rPr lang="en-US" dirty="0" smtClean="0">
                <a:solidFill>
                  <a:schemeClr val="bg1"/>
                </a:solidFill>
              </a:rPr>
              <a:t>Approval Requirements</a:t>
            </a:r>
            <a:endParaRPr lang="en-US" dirty="0">
              <a:solidFill>
                <a:schemeClr val="bg1"/>
              </a:solidFill>
            </a:endParaRPr>
          </a:p>
        </p:txBody>
      </p:sp>
      <p:pic>
        <p:nvPicPr>
          <p:cNvPr id="13" name="Picture 2" descr="Image result for la department of heal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7233" y="6496704"/>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05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96A9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664532" y="571500"/>
            <a:ext cx="4597669" cy="571500"/>
          </a:xfrm>
        </p:spPr>
        <p:txBody>
          <a:bodyPr>
            <a:normAutofit/>
          </a:bodyPr>
          <a:lstStyle/>
          <a:p>
            <a:r>
              <a:rPr lang="en-US" sz="2300" b="1" dirty="0" smtClean="0">
                <a:solidFill>
                  <a:schemeClr val="bg1"/>
                </a:solidFill>
              </a:rPr>
              <a:t>Contract Forms and Formats</a:t>
            </a:r>
            <a:endParaRPr lang="en-US" sz="2300" b="1" dirty="0">
              <a:solidFill>
                <a:schemeClr val="bg1"/>
              </a:solidFill>
            </a:endParaRPr>
          </a:p>
        </p:txBody>
      </p:sp>
      <p:sp>
        <p:nvSpPr>
          <p:cNvPr id="9" name="Content Placeholder 8">
            <a:extLst>
              <a:ext uri="{FF2B5EF4-FFF2-40B4-BE49-F238E27FC236}">
                <a16:creationId xmlns:a16="http://schemas.microsoft.com/office/drawing/2014/main" id="{00B1292E-B737-4FE7-9300-AC938EA7FB39}"/>
              </a:ext>
            </a:extLst>
          </p:cNvPr>
          <p:cNvSpPr>
            <a:spLocks noGrp="1"/>
          </p:cNvSpPr>
          <p:nvPr>
            <p:ph type="body" sz="half" idx="2"/>
          </p:nvPr>
        </p:nvSpPr>
        <p:spPr>
          <a:xfrm>
            <a:off x="664532" y="1308014"/>
            <a:ext cx="4953238" cy="1625686"/>
          </a:xfrm>
        </p:spPr>
        <p:txBody>
          <a:bodyPr>
            <a:normAutofit fontScale="85000" lnSpcReduction="20000"/>
          </a:bodyPr>
          <a:lstStyle/>
          <a:p>
            <a:pPr marL="0" indent="0">
              <a:buNone/>
            </a:pPr>
            <a:r>
              <a:rPr lang="en-US" sz="1600" dirty="0" smtClean="0">
                <a:solidFill>
                  <a:schemeClr val="bg1"/>
                </a:solidFill>
              </a:rPr>
              <a:t>Contract Templates</a:t>
            </a:r>
          </a:p>
          <a:p>
            <a:pPr marL="0" indent="0">
              <a:buNone/>
            </a:pPr>
            <a:r>
              <a:rPr lang="en-US" sz="1600" dirty="0" smtClean="0"/>
              <a:t>CF-1 – Standard Professional Template</a:t>
            </a:r>
          </a:p>
          <a:p>
            <a:pPr marL="0" indent="0">
              <a:buNone/>
            </a:pPr>
            <a:r>
              <a:rPr lang="en-US" sz="1600" dirty="0" smtClean="0">
                <a:solidFill>
                  <a:schemeClr val="bg1"/>
                </a:solidFill>
              </a:rPr>
              <a:t>CF-6 – Standard Amendment Template </a:t>
            </a:r>
          </a:p>
          <a:p>
            <a:pPr marL="0" indent="0">
              <a:buNone/>
            </a:pPr>
            <a:r>
              <a:rPr lang="en-US" sz="1600" dirty="0" smtClean="0"/>
              <a:t>Cooperative Endeavor - CEA</a:t>
            </a:r>
          </a:p>
          <a:p>
            <a:pPr marL="0" indent="0">
              <a:buNone/>
            </a:pPr>
            <a:r>
              <a:rPr lang="en-US" sz="1600" dirty="0" smtClean="0">
                <a:solidFill>
                  <a:schemeClr val="bg1"/>
                </a:solidFill>
              </a:rPr>
              <a:t>Cooperative Endeavor – CEA (LIA) Line Item Appropriation </a:t>
            </a:r>
          </a:p>
          <a:p>
            <a:pPr marL="0" indent="0">
              <a:buNone/>
            </a:pPr>
            <a:endParaRPr lang="en-US"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437812" y="-100123"/>
            <a:ext cx="752927" cy="671623"/>
          </a:xfrm>
        </p:spPr>
        <p:txBody>
          <a:bodyPr/>
          <a:lstStyle/>
          <a:p>
            <a:fld id="{9FF96B15-8338-45D5-A943-561235072D66}" type="slidenum">
              <a:rPr lang="en-US" smtClean="0"/>
              <a:t>13</a:t>
            </a:fld>
            <a:endParaRPr lang="en-US" dirty="0"/>
          </a:p>
        </p:txBody>
      </p:sp>
      <p:pic>
        <p:nvPicPr>
          <p:cNvPr id="14" name="Picture 13"/>
          <p:cNvPicPr>
            <a:picLocks noChangeAspect="1"/>
          </p:cNvPicPr>
          <p:nvPr/>
        </p:nvPicPr>
        <p:blipFill>
          <a:blip r:embed="rId2"/>
          <a:stretch>
            <a:fillRect/>
          </a:stretch>
        </p:blipFill>
        <p:spPr>
          <a:xfrm>
            <a:off x="6137685" y="361909"/>
            <a:ext cx="1885254" cy="3089216"/>
          </a:xfrm>
          <a:prstGeom prst="rect">
            <a:avLst/>
          </a:prstGeom>
        </p:spPr>
      </p:pic>
      <p:pic>
        <p:nvPicPr>
          <p:cNvPr id="15" name="Picture 14"/>
          <p:cNvPicPr>
            <a:picLocks noChangeAspect="1"/>
          </p:cNvPicPr>
          <p:nvPr/>
        </p:nvPicPr>
        <p:blipFill>
          <a:blip r:embed="rId3"/>
          <a:stretch>
            <a:fillRect/>
          </a:stretch>
        </p:blipFill>
        <p:spPr>
          <a:xfrm>
            <a:off x="8786948" y="356452"/>
            <a:ext cx="1894958" cy="3105117"/>
          </a:xfrm>
          <a:prstGeom prst="rect">
            <a:avLst/>
          </a:prstGeom>
        </p:spPr>
      </p:pic>
      <p:pic>
        <p:nvPicPr>
          <p:cNvPr id="16" name="Picture 15"/>
          <p:cNvPicPr>
            <a:picLocks noChangeAspect="1"/>
          </p:cNvPicPr>
          <p:nvPr/>
        </p:nvPicPr>
        <p:blipFill>
          <a:blip r:embed="rId4"/>
          <a:stretch>
            <a:fillRect/>
          </a:stretch>
        </p:blipFill>
        <p:spPr>
          <a:xfrm>
            <a:off x="6207023" y="3871610"/>
            <a:ext cx="2335831" cy="3005207"/>
          </a:xfrm>
          <a:prstGeom prst="rect">
            <a:avLst/>
          </a:prstGeom>
        </p:spPr>
      </p:pic>
      <p:pic>
        <p:nvPicPr>
          <p:cNvPr id="18" name="Picture 17"/>
          <p:cNvPicPr>
            <a:picLocks noChangeAspect="1"/>
          </p:cNvPicPr>
          <p:nvPr/>
        </p:nvPicPr>
        <p:blipFill>
          <a:blip r:embed="rId5"/>
          <a:stretch>
            <a:fillRect/>
          </a:stretch>
        </p:blipFill>
        <p:spPr>
          <a:xfrm>
            <a:off x="9203149" y="3818021"/>
            <a:ext cx="2197151" cy="2826121"/>
          </a:xfrm>
          <a:prstGeom prst="rect">
            <a:avLst/>
          </a:prstGeom>
        </p:spPr>
      </p:pic>
      <p:sp>
        <p:nvSpPr>
          <p:cNvPr id="19" name="TextBox 18"/>
          <p:cNvSpPr txBox="1"/>
          <p:nvPr/>
        </p:nvSpPr>
        <p:spPr>
          <a:xfrm>
            <a:off x="6285766" y="84910"/>
            <a:ext cx="1981267" cy="307777"/>
          </a:xfrm>
          <a:prstGeom prst="rect">
            <a:avLst/>
          </a:prstGeom>
          <a:noFill/>
        </p:spPr>
        <p:txBody>
          <a:bodyPr wrap="square" rtlCol="0">
            <a:spAutoFit/>
          </a:bodyPr>
          <a:lstStyle/>
          <a:p>
            <a:r>
              <a:rPr lang="en-US" sz="1400" dirty="0" smtClean="0"/>
              <a:t>CF-1 TEMPLATE</a:t>
            </a:r>
            <a:endParaRPr lang="en-US" sz="1400" dirty="0"/>
          </a:p>
        </p:txBody>
      </p:sp>
      <p:sp>
        <p:nvSpPr>
          <p:cNvPr id="20" name="TextBox 19"/>
          <p:cNvSpPr txBox="1"/>
          <p:nvPr/>
        </p:nvSpPr>
        <p:spPr>
          <a:xfrm>
            <a:off x="8836090" y="84910"/>
            <a:ext cx="1249060" cy="276999"/>
          </a:xfrm>
          <a:prstGeom prst="rect">
            <a:avLst/>
          </a:prstGeom>
          <a:noFill/>
        </p:spPr>
        <p:txBody>
          <a:bodyPr wrap="none" rtlCol="0">
            <a:spAutoFit/>
          </a:bodyPr>
          <a:lstStyle/>
          <a:p>
            <a:r>
              <a:rPr lang="en-US" sz="1200" dirty="0" smtClean="0"/>
              <a:t>Cf-6 TEMPLATE</a:t>
            </a:r>
            <a:endParaRPr lang="en-US" sz="1200" dirty="0"/>
          </a:p>
        </p:txBody>
      </p:sp>
      <p:sp>
        <p:nvSpPr>
          <p:cNvPr id="21" name="TextBox 20"/>
          <p:cNvSpPr txBox="1"/>
          <p:nvPr/>
        </p:nvSpPr>
        <p:spPr>
          <a:xfrm>
            <a:off x="6625317" y="3594611"/>
            <a:ext cx="1612808" cy="276999"/>
          </a:xfrm>
          <a:prstGeom prst="rect">
            <a:avLst/>
          </a:prstGeom>
          <a:noFill/>
        </p:spPr>
        <p:txBody>
          <a:bodyPr wrap="square" rtlCol="0">
            <a:spAutoFit/>
          </a:bodyPr>
          <a:lstStyle/>
          <a:p>
            <a:r>
              <a:rPr lang="en-US" sz="1200" dirty="0" smtClean="0"/>
              <a:t>CEA TEMPLATE</a:t>
            </a:r>
            <a:endParaRPr lang="en-US" sz="1200" dirty="0"/>
          </a:p>
        </p:txBody>
      </p:sp>
      <p:sp>
        <p:nvSpPr>
          <p:cNvPr id="23" name="TextBox 22"/>
          <p:cNvSpPr txBox="1"/>
          <p:nvPr/>
        </p:nvSpPr>
        <p:spPr>
          <a:xfrm>
            <a:off x="9412712" y="3594611"/>
            <a:ext cx="1778027" cy="276999"/>
          </a:xfrm>
          <a:prstGeom prst="rect">
            <a:avLst/>
          </a:prstGeom>
          <a:noFill/>
        </p:spPr>
        <p:txBody>
          <a:bodyPr wrap="square" rtlCol="0">
            <a:spAutoFit/>
          </a:bodyPr>
          <a:lstStyle/>
          <a:p>
            <a:r>
              <a:rPr lang="en-US" sz="1200" dirty="0" smtClean="0"/>
              <a:t>CEA LIA TEMPALTE</a:t>
            </a:r>
            <a:endParaRPr lang="en-US" sz="1200" dirty="0"/>
          </a:p>
        </p:txBody>
      </p:sp>
      <p:sp>
        <p:nvSpPr>
          <p:cNvPr id="25" name="TextBox 24"/>
          <p:cNvSpPr txBox="1"/>
          <p:nvPr/>
        </p:nvSpPr>
        <p:spPr>
          <a:xfrm>
            <a:off x="592017" y="2933700"/>
            <a:ext cx="5168424" cy="3323987"/>
          </a:xfrm>
          <a:prstGeom prst="rect">
            <a:avLst/>
          </a:prstGeom>
          <a:noFill/>
        </p:spPr>
        <p:txBody>
          <a:bodyPr wrap="square" rtlCol="0">
            <a:spAutoFit/>
          </a:bodyPr>
          <a:lstStyle/>
          <a:p>
            <a:r>
              <a:rPr lang="en-US" sz="1400" b="1" dirty="0" smtClean="0">
                <a:solidFill>
                  <a:schemeClr val="bg1"/>
                </a:solidFill>
              </a:rPr>
              <a:t>Required Content for Every Contract</a:t>
            </a:r>
          </a:p>
          <a:p>
            <a:pPr marL="285750" indent="-285750">
              <a:buFont typeface="Arial" panose="020B0604020202020204" pitchFamily="34" charset="0"/>
              <a:buChar char="•"/>
            </a:pPr>
            <a:r>
              <a:rPr lang="en-US" sz="1400" dirty="0" smtClean="0">
                <a:solidFill>
                  <a:schemeClr val="bg1"/>
                </a:solidFill>
              </a:rPr>
              <a:t>Maximum amount of contract and terms of pay</a:t>
            </a:r>
          </a:p>
          <a:p>
            <a:pPr marL="285750" indent="-285750">
              <a:buFont typeface="Arial" panose="020B0604020202020204" pitchFamily="34" charset="0"/>
              <a:buChar char="•"/>
            </a:pPr>
            <a:r>
              <a:rPr lang="en-US" sz="1400" dirty="0" smtClean="0">
                <a:solidFill>
                  <a:schemeClr val="bg1"/>
                </a:solidFill>
              </a:rPr>
              <a:t>Start and End Dates</a:t>
            </a:r>
          </a:p>
          <a:p>
            <a:pPr marL="285750" indent="-285750">
              <a:buFont typeface="Arial" panose="020B0604020202020204" pitchFamily="34" charset="0"/>
              <a:buChar char="•"/>
            </a:pPr>
            <a:r>
              <a:rPr lang="en-US" sz="1400" dirty="0" smtClean="0">
                <a:solidFill>
                  <a:schemeClr val="bg1"/>
                </a:solidFill>
              </a:rPr>
              <a:t>Description of work </a:t>
            </a:r>
          </a:p>
          <a:p>
            <a:pPr marL="742950" lvl="1" indent="-285750">
              <a:buFont typeface="Arial" panose="020B0604020202020204" pitchFamily="34" charset="0"/>
              <a:buChar char="•"/>
            </a:pPr>
            <a:r>
              <a:rPr lang="en-US" sz="1400" dirty="0" smtClean="0">
                <a:solidFill>
                  <a:schemeClr val="bg1"/>
                </a:solidFill>
              </a:rPr>
              <a:t>Goals and Objectives</a:t>
            </a:r>
          </a:p>
          <a:p>
            <a:pPr marL="742950" lvl="1" indent="-285750">
              <a:buFont typeface="Arial" panose="020B0604020202020204" pitchFamily="34" charset="0"/>
              <a:buChar char="•"/>
            </a:pPr>
            <a:r>
              <a:rPr lang="en-US" sz="1400" dirty="0" smtClean="0">
                <a:solidFill>
                  <a:schemeClr val="bg1"/>
                </a:solidFill>
              </a:rPr>
              <a:t>Deliverables</a:t>
            </a:r>
          </a:p>
          <a:p>
            <a:pPr marL="742950" lvl="1" indent="-285750">
              <a:buFont typeface="Arial" panose="020B0604020202020204" pitchFamily="34" charset="0"/>
              <a:buChar char="•"/>
            </a:pPr>
            <a:r>
              <a:rPr lang="en-US" sz="1400" dirty="0" smtClean="0">
                <a:solidFill>
                  <a:schemeClr val="bg1"/>
                </a:solidFill>
              </a:rPr>
              <a:t>Performance Measures</a:t>
            </a:r>
          </a:p>
          <a:p>
            <a:pPr marL="742950" lvl="1" indent="-285750">
              <a:buFont typeface="Arial" panose="020B0604020202020204" pitchFamily="34" charset="0"/>
              <a:buChar char="•"/>
            </a:pPr>
            <a:r>
              <a:rPr lang="en-US" sz="1400" dirty="0" smtClean="0">
                <a:solidFill>
                  <a:schemeClr val="bg1"/>
                </a:solidFill>
              </a:rPr>
              <a:t>Monitoring Plan</a:t>
            </a:r>
          </a:p>
          <a:p>
            <a:pPr marL="742950" lvl="1" indent="-285750">
              <a:buFont typeface="Arial" panose="020B0604020202020204" pitchFamily="34" charset="0"/>
              <a:buChar char="•"/>
            </a:pPr>
            <a:r>
              <a:rPr lang="en-US" sz="1400" dirty="0" smtClean="0">
                <a:solidFill>
                  <a:schemeClr val="bg1"/>
                </a:solidFill>
              </a:rPr>
              <a:t>When applicable: </a:t>
            </a:r>
          </a:p>
          <a:p>
            <a:pPr marL="1200150" lvl="2" indent="-285750">
              <a:buFont typeface="Arial" panose="020B0604020202020204" pitchFamily="34" charset="0"/>
              <a:buChar char="•"/>
            </a:pPr>
            <a:r>
              <a:rPr lang="en-US" sz="1400" dirty="0" smtClean="0">
                <a:solidFill>
                  <a:schemeClr val="bg1"/>
                </a:solidFill>
              </a:rPr>
              <a:t>Travel Reimbursement terms – PPM49</a:t>
            </a:r>
          </a:p>
          <a:p>
            <a:pPr marL="1200150" lvl="2" indent="-285750">
              <a:buFont typeface="Arial" panose="020B0604020202020204" pitchFamily="34" charset="0"/>
              <a:buChar char="•"/>
            </a:pPr>
            <a:r>
              <a:rPr lang="en-US" sz="1400" dirty="0" smtClean="0">
                <a:solidFill>
                  <a:schemeClr val="bg1"/>
                </a:solidFill>
              </a:rPr>
              <a:t>Cost Reimbursement – itemized budget is required</a:t>
            </a:r>
          </a:p>
          <a:p>
            <a:pPr marL="1200150" lvl="2" indent="-285750">
              <a:buFont typeface="Arial" panose="020B0604020202020204" pitchFamily="34" charset="0"/>
              <a:buChar char="•"/>
            </a:pPr>
            <a:r>
              <a:rPr lang="en-US" sz="1400" dirty="0" smtClean="0">
                <a:solidFill>
                  <a:schemeClr val="bg1"/>
                </a:solidFill>
              </a:rPr>
              <a:t>A schedule for delivery of task and reports</a:t>
            </a:r>
          </a:p>
          <a:p>
            <a:pPr marL="1200150" lvl="2" indent="-285750">
              <a:buFont typeface="Arial" panose="020B0604020202020204" pitchFamily="34" charset="0"/>
              <a:buChar char="•"/>
            </a:pPr>
            <a:r>
              <a:rPr lang="en-US" sz="1400" dirty="0" smtClean="0">
                <a:solidFill>
                  <a:schemeClr val="bg1"/>
                </a:solidFill>
              </a:rPr>
              <a:t>Advance payment justification R.S. 39: 1619</a:t>
            </a:r>
            <a:endParaRPr lang="en-US" sz="1400" dirty="0">
              <a:solidFill>
                <a:schemeClr val="bg1"/>
              </a:solidFill>
            </a:endParaRPr>
          </a:p>
          <a:p>
            <a:pPr marL="288925" lvl="2" indent="-288925">
              <a:buFont typeface="Arial" panose="020B0604020202020204" pitchFamily="34" charset="0"/>
              <a:buChar char="•"/>
            </a:pPr>
            <a:r>
              <a:rPr lang="en-US" sz="1400" dirty="0" smtClean="0">
                <a:solidFill>
                  <a:schemeClr val="bg1"/>
                </a:solidFill>
              </a:rPr>
              <a:t>Performance Evaluation </a:t>
            </a:r>
          </a:p>
        </p:txBody>
      </p:sp>
      <p:pic>
        <p:nvPicPr>
          <p:cNvPr id="17" name="Picture 2" descr="Image result for la department of heal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0907" y="6463494"/>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23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785726" y="897804"/>
            <a:ext cx="4597669" cy="793836"/>
          </a:xfrm>
        </p:spPr>
        <p:txBody>
          <a:bodyPr>
            <a:normAutofit/>
          </a:bodyPr>
          <a:lstStyle/>
          <a:p>
            <a:r>
              <a:rPr lang="en-US" sz="2300" b="1" dirty="0" smtClean="0">
                <a:solidFill>
                  <a:schemeClr val="bg1"/>
                </a:solidFill>
              </a:rPr>
              <a:t>Required Documents</a:t>
            </a:r>
            <a:br>
              <a:rPr lang="en-US" sz="2300" b="1" dirty="0" smtClean="0">
                <a:solidFill>
                  <a:schemeClr val="bg1"/>
                </a:solidFill>
              </a:rPr>
            </a:br>
            <a:endParaRPr lang="en-US" sz="2300" b="1"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a:lstStyle/>
          <a:p>
            <a:fld id="{9FF96B15-8338-45D5-A943-561235072D66}" type="slidenum">
              <a:rPr lang="en-US" smtClean="0"/>
              <a:t>14</a:t>
            </a:fld>
            <a:endParaRPr lang="en-US" dirty="0"/>
          </a:p>
        </p:txBody>
      </p:sp>
      <p:sp>
        <p:nvSpPr>
          <p:cNvPr id="7" name="TextBox 6"/>
          <p:cNvSpPr txBox="1"/>
          <p:nvPr/>
        </p:nvSpPr>
        <p:spPr>
          <a:xfrm>
            <a:off x="785726" y="1541155"/>
            <a:ext cx="4726170" cy="2369880"/>
          </a:xfrm>
          <a:prstGeom prst="rect">
            <a:avLst/>
          </a:prstGeom>
          <a:noFill/>
        </p:spPr>
        <p:txBody>
          <a:bodyPr wrap="square" rtlCol="0">
            <a:spAutoFit/>
          </a:bodyPr>
          <a:lstStyle/>
          <a:p>
            <a:pPr marL="0" lvl="2"/>
            <a:r>
              <a:rPr lang="en-US" sz="1600" dirty="0" smtClean="0">
                <a:solidFill>
                  <a:schemeClr val="bg1"/>
                </a:solidFill>
              </a:rPr>
              <a:t>HIPAA Business Associates</a:t>
            </a:r>
          </a:p>
          <a:p>
            <a:pPr marL="0" lvl="2"/>
            <a:r>
              <a:rPr lang="en-US" sz="1600" dirty="0" smtClean="0">
                <a:solidFill>
                  <a:schemeClr val="bg1"/>
                </a:solidFill>
              </a:rPr>
              <a:t>Statement of Work</a:t>
            </a:r>
          </a:p>
          <a:p>
            <a:pPr marL="0" lvl="2"/>
            <a:r>
              <a:rPr lang="en-US" sz="1600" dirty="0" smtClean="0">
                <a:solidFill>
                  <a:schemeClr val="bg1"/>
                </a:solidFill>
              </a:rPr>
              <a:t>BA-22</a:t>
            </a:r>
          </a:p>
          <a:p>
            <a:pPr marL="0" lvl="2"/>
            <a:r>
              <a:rPr lang="en-US" sz="1600" dirty="0" smtClean="0">
                <a:solidFill>
                  <a:schemeClr val="bg1"/>
                </a:solidFill>
              </a:rPr>
              <a:t>Budget Form or Fee Schedule</a:t>
            </a:r>
          </a:p>
          <a:p>
            <a:pPr marL="0" lvl="2"/>
            <a:r>
              <a:rPr lang="en-US" sz="1600" dirty="0" smtClean="0">
                <a:solidFill>
                  <a:schemeClr val="bg1"/>
                </a:solidFill>
              </a:rPr>
              <a:t>Audit Requirements </a:t>
            </a:r>
          </a:p>
          <a:p>
            <a:pPr marL="0" lvl="2"/>
            <a:r>
              <a:rPr lang="en-US" sz="1600" dirty="0" smtClean="0">
                <a:solidFill>
                  <a:schemeClr val="bg1"/>
                </a:solidFill>
              </a:rPr>
              <a:t>Performance Evaluation – Due 60 days after completion of services </a:t>
            </a:r>
          </a:p>
          <a:p>
            <a:pPr lvl="2"/>
            <a:endParaRPr lang="en-US" sz="1200" dirty="0" smtClean="0">
              <a:solidFill>
                <a:schemeClr val="bg1"/>
              </a:solidFill>
            </a:endParaRPr>
          </a:p>
          <a:p>
            <a:pPr lvl="2"/>
            <a:endParaRPr lang="en-US" sz="1200" dirty="0" smtClean="0">
              <a:solidFill>
                <a:schemeClr val="bg1"/>
              </a:solidFill>
            </a:endParaRPr>
          </a:p>
          <a:p>
            <a:pPr lvl="2"/>
            <a:r>
              <a:rPr lang="en-US" sz="1200" dirty="0" smtClean="0"/>
              <a:t>:</a:t>
            </a:r>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1507174240"/>
              </p:ext>
            </p:extLst>
          </p:nvPr>
        </p:nvGraphicFramePr>
        <p:xfrm>
          <a:off x="5963168" y="1759115"/>
          <a:ext cx="6109270" cy="3434739"/>
        </p:xfrm>
        <a:graphic>
          <a:graphicData uri="http://schemas.openxmlformats.org/drawingml/2006/table">
            <a:tbl>
              <a:tblPr/>
              <a:tblGrid>
                <a:gridCol w="2695640">
                  <a:extLst>
                    <a:ext uri="{9D8B030D-6E8A-4147-A177-3AD203B41FA5}">
                      <a16:colId xmlns:a16="http://schemas.microsoft.com/office/drawing/2014/main" val="3487234740"/>
                    </a:ext>
                  </a:extLst>
                </a:gridCol>
                <a:gridCol w="3413630">
                  <a:extLst>
                    <a:ext uri="{9D8B030D-6E8A-4147-A177-3AD203B41FA5}">
                      <a16:colId xmlns:a16="http://schemas.microsoft.com/office/drawing/2014/main" val="3036835862"/>
                    </a:ext>
                  </a:extLst>
                </a:gridCol>
              </a:tblGrid>
              <a:tr h="242090">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Contract </a:t>
                      </a:r>
                      <a:r>
                        <a:rPr lang="en-US" sz="1200" dirty="0" smtClean="0">
                          <a:solidFill>
                            <a:srgbClr val="000000"/>
                          </a:solidFill>
                          <a:effectLst/>
                          <a:latin typeface="+mn-lt"/>
                          <a:ea typeface="Calibri" panose="020F0502020204030204" pitchFamily="34" charset="0"/>
                          <a:cs typeface="Times New Roman" panose="02020603050405020304" pitchFamily="18" charset="0"/>
                        </a:rPr>
                        <a:t>&gt;$2000</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Certification letter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9714504"/>
                  </a:ext>
                </a:extLst>
              </a:tr>
              <a:tr h="242090">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Contract exceeds 12 months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Multi-year explanation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8937579"/>
                  </a:ext>
                </a:extLst>
              </a:tr>
              <a:tr h="599245">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Contractor is a corporation, either profit or non-profit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Board Resolution documenting who can sign contracts for the Corporation and should not be more than 2 years old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076427"/>
                  </a:ext>
                </a:extLst>
              </a:tr>
              <a:tr h="587829">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Contractor is a for-profit corporation whose stock is not publicly traded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Disclosure of Ownership affidavit is on file with the Secretary of State and indicates that the contractor is in good standing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243051"/>
                  </a:ext>
                </a:extLst>
              </a:tr>
              <a:tr h="242090">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Contractor is an out-of-state corporation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Certification of Authority to do business in Louisiana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3555253"/>
                  </a:ext>
                </a:extLst>
              </a:tr>
              <a:tr h="242090">
                <a:tc>
                  <a:txBody>
                    <a:bodyPr/>
                    <a:lstStyle/>
                    <a:p>
                      <a:pPr marL="0" marR="0">
                        <a:lnSpc>
                          <a:spcPct val="107000"/>
                        </a:lnSpc>
                        <a:spcBef>
                          <a:spcPts val="0"/>
                        </a:spcBef>
                        <a:spcAft>
                          <a:spcPts val="0"/>
                        </a:spcAft>
                      </a:pPr>
                      <a:r>
                        <a:rPr lang="en-US" sz="1200">
                          <a:solidFill>
                            <a:srgbClr val="000000"/>
                          </a:solidFill>
                          <a:effectLst/>
                          <a:latin typeface="+mn-lt"/>
                          <a:ea typeface="Calibri" panose="020F0502020204030204" pitchFamily="34" charset="0"/>
                          <a:cs typeface="Times New Roman" panose="02020603050405020304" pitchFamily="18" charset="0"/>
                        </a:rPr>
                        <a:t>Contract is a consulting contract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Resumes of individual consultants providing services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867958"/>
                  </a:ext>
                </a:extLst>
              </a:tr>
              <a:tr h="242090">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Outsourcing Contract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Key Internal Control documentation with the agency file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012046"/>
                  </a:ext>
                </a:extLst>
              </a:tr>
              <a:tr h="589243">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Contract or amendment is for </a:t>
                      </a:r>
                    </a:p>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Professional, Personal, Consulting or Social Services </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solidFill>
                            <a:srgbClr val="000000"/>
                          </a:solidFill>
                          <a:effectLst/>
                          <a:latin typeface="+mn-lt"/>
                          <a:ea typeface="Calibri" panose="020F0502020204030204" pitchFamily="34" charset="0"/>
                          <a:cs typeface="Times New Roman" panose="02020603050405020304" pitchFamily="18" charset="0"/>
                        </a:rPr>
                        <a:t>Vendor Profile Data form as required by Act 589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8142877"/>
                  </a:ext>
                </a:extLst>
              </a:tr>
            </a:tbl>
          </a:graphicData>
        </a:graphic>
      </p:graphicFrame>
      <p:sp>
        <p:nvSpPr>
          <p:cNvPr id="2" name="Rectangle 1"/>
          <p:cNvSpPr/>
          <p:nvPr/>
        </p:nvSpPr>
        <p:spPr>
          <a:xfrm>
            <a:off x="6750514" y="1063416"/>
            <a:ext cx="4534578" cy="677108"/>
          </a:xfrm>
          <a:prstGeom prst="rect">
            <a:avLst/>
          </a:prstGeom>
        </p:spPr>
        <p:txBody>
          <a:bodyPr wrap="square">
            <a:spAutoFit/>
          </a:bodyPr>
          <a:lstStyle/>
          <a:p>
            <a:pPr lvl="2"/>
            <a:endParaRPr lang="en-US" sz="1000" dirty="0"/>
          </a:p>
          <a:p>
            <a:pPr marL="0" lvl="2"/>
            <a:r>
              <a:rPr lang="en-US" sz="1400" b="1" dirty="0"/>
              <a:t>Additional Documents Required when </a:t>
            </a:r>
            <a:r>
              <a:rPr lang="en-US" sz="1400" b="1" dirty="0" smtClean="0"/>
              <a:t>Indicated</a:t>
            </a:r>
          </a:p>
          <a:p>
            <a:pPr marL="0" lvl="2"/>
            <a:endParaRPr lang="en-US" sz="1400" b="1" dirty="0"/>
          </a:p>
        </p:txBody>
      </p:sp>
      <p:graphicFrame>
        <p:nvGraphicFramePr>
          <p:cNvPr id="4" name="Table 3"/>
          <p:cNvGraphicFramePr>
            <a:graphicFrameLocks noGrp="1"/>
          </p:cNvGraphicFramePr>
          <p:nvPr>
            <p:extLst>
              <p:ext uri="{D42A27DB-BD31-4B8C-83A1-F6EECF244321}">
                <p14:modId xmlns:p14="http://schemas.microsoft.com/office/powerpoint/2010/main" val="4045171221"/>
              </p:ext>
            </p:extLst>
          </p:nvPr>
        </p:nvGraphicFramePr>
        <p:xfrm>
          <a:off x="5963168" y="5435944"/>
          <a:ext cx="6109270" cy="242090"/>
        </p:xfrm>
        <a:graphic>
          <a:graphicData uri="http://schemas.openxmlformats.org/drawingml/2006/table">
            <a:tbl>
              <a:tblPr/>
              <a:tblGrid>
                <a:gridCol w="2704971">
                  <a:extLst>
                    <a:ext uri="{9D8B030D-6E8A-4147-A177-3AD203B41FA5}">
                      <a16:colId xmlns:a16="http://schemas.microsoft.com/office/drawing/2014/main" val="1076015622"/>
                    </a:ext>
                  </a:extLst>
                </a:gridCol>
                <a:gridCol w="3404299">
                  <a:extLst>
                    <a:ext uri="{9D8B030D-6E8A-4147-A177-3AD203B41FA5}">
                      <a16:colId xmlns:a16="http://schemas.microsoft.com/office/drawing/2014/main" val="3481167498"/>
                    </a:ext>
                  </a:extLst>
                </a:gridCol>
              </a:tblGrid>
              <a:tr h="242090">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License/Certificates</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Professional and Personal Contracts</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766375"/>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4241373962"/>
              </p:ext>
            </p:extLst>
          </p:nvPr>
        </p:nvGraphicFramePr>
        <p:xfrm>
          <a:off x="5963168" y="5193854"/>
          <a:ext cx="6109270" cy="242090"/>
        </p:xfrm>
        <a:graphic>
          <a:graphicData uri="http://schemas.openxmlformats.org/drawingml/2006/table">
            <a:tbl>
              <a:tblPr/>
              <a:tblGrid>
                <a:gridCol w="2704971">
                  <a:extLst>
                    <a:ext uri="{9D8B030D-6E8A-4147-A177-3AD203B41FA5}">
                      <a16:colId xmlns:a16="http://schemas.microsoft.com/office/drawing/2014/main" val="1076015622"/>
                    </a:ext>
                  </a:extLst>
                </a:gridCol>
                <a:gridCol w="3404299">
                  <a:extLst>
                    <a:ext uri="{9D8B030D-6E8A-4147-A177-3AD203B41FA5}">
                      <a16:colId xmlns:a16="http://schemas.microsoft.com/office/drawing/2014/main" val="3481167498"/>
                    </a:ext>
                  </a:extLst>
                </a:gridCol>
              </a:tblGrid>
              <a:tr h="242090">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Resumes</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Consulting Contracts</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766375"/>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681814220"/>
              </p:ext>
            </p:extLst>
          </p:nvPr>
        </p:nvGraphicFramePr>
        <p:xfrm>
          <a:off x="5963168" y="5678034"/>
          <a:ext cx="6109270" cy="391414"/>
        </p:xfrm>
        <a:graphic>
          <a:graphicData uri="http://schemas.openxmlformats.org/drawingml/2006/table">
            <a:tbl>
              <a:tblPr/>
              <a:tblGrid>
                <a:gridCol w="2704971">
                  <a:extLst>
                    <a:ext uri="{9D8B030D-6E8A-4147-A177-3AD203B41FA5}">
                      <a16:colId xmlns:a16="http://schemas.microsoft.com/office/drawing/2014/main" val="1076015622"/>
                    </a:ext>
                  </a:extLst>
                </a:gridCol>
                <a:gridCol w="3404299">
                  <a:extLst>
                    <a:ext uri="{9D8B030D-6E8A-4147-A177-3AD203B41FA5}">
                      <a16:colId xmlns:a16="http://schemas.microsoft.com/office/drawing/2014/main" val="3481167498"/>
                    </a:ext>
                  </a:extLst>
                </a:gridCol>
              </a:tblGrid>
              <a:tr h="242090">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System</a:t>
                      </a:r>
                      <a:r>
                        <a:rPr lang="en-US" sz="1200" baseline="0" dirty="0" smtClean="0">
                          <a:solidFill>
                            <a:srgbClr val="000000"/>
                          </a:solidFill>
                          <a:effectLst/>
                          <a:latin typeface="+mn-lt"/>
                          <a:ea typeface="Calibri" panose="020F0502020204030204" pitchFamily="34" charset="0"/>
                          <a:cs typeface="Times New Roman" panose="02020603050405020304" pitchFamily="18" charset="0"/>
                        </a:rPr>
                        <a:t> of Award Management (SAM)</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smtClean="0">
                          <a:solidFill>
                            <a:srgbClr val="000000"/>
                          </a:solidFill>
                          <a:effectLst/>
                          <a:latin typeface="+mn-lt"/>
                          <a:ea typeface="Calibri" panose="020F0502020204030204" pitchFamily="34" charset="0"/>
                          <a:cs typeface="Times New Roman" panose="02020603050405020304" pitchFamily="18" charset="0"/>
                        </a:rPr>
                        <a:t>OSRAP Memo 15-18</a:t>
                      </a:r>
                      <a:endParaRPr lang="en-US"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766375"/>
                  </a:ext>
                </a:extLst>
              </a:tr>
            </a:tbl>
          </a:graphicData>
        </a:graphic>
      </p:graphicFrame>
      <p:pic>
        <p:nvPicPr>
          <p:cNvPr id="12"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1586" y="6423553"/>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3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653449" y="571501"/>
            <a:ext cx="4597669" cy="491916"/>
          </a:xfrm>
        </p:spPr>
        <p:txBody>
          <a:bodyPr>
            <a:normAutofit/>
          </a:bodyPr>
          <a:lstStyle/>
          <a:p>
            <a:r>
              <a:rPr lang="en-US" sz="2300" b="1" dirty="0" smtClean="0">
                <a:solidFill>
                  <a:schemeClr val="bg1"/>
                </a:solidFill>
              </a:rPr>
              <a:t>Processing Application System</a:t>
            </a:r>
            <a:endParaRPr lang="en-US" sz="2300" b="1"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361612" y="-168469"/>
            <a:ext cx="838199" cy="1231886"/>
          </a:xfrm>
        </p:spPr>
        <p:txBody>
          <a:bodyPr/>
          <a:lstStyle/>
          <a:p>
            <a:fld id="{9FF96B15-8338-45D5-A943-561235072D66}" type="slidenum">
              <a:rPr lang="en-US" smtClean="0"/>
              <a:t>15</a:t>
            </a:fld>
            <a:endParaRPr lang="en-US" dirty="0"/>
          </a:p>
        </p:txBody>
      </p:sp>
      <p:sp>
        <p:nvSpPr>
          <p:cNvPr id="7" name="TextBox 6"/>
          <p:cNvSpPr txBox="1"/>
          <p:nvPr/>
        </p:nvSpPr>
        <p:spPr>
          <a:xfrm>
            <a:off x="475862" y="1105447"/>
            <a:ext cx="5337108" cy="2246769"/>
          </a:xfrm>
          <a:prstGeom prst="rect">
            <a:avLst/>
          </a:prstGeom>
          <a:noFill/>
        </p:spPr>
        <p:txBody>
          <a:bodyPr wrap="square" rtlCol="0">
            <a:spAutoFit/>
          </a:bodyPr>
          <a:lstStyle/>
          <a:p>
            <a:pPr marL="401638" lvl="2"/>
            <a:r>
              <a:rPr lang="en-US" sz="1400" b="1" u="sng" dirty="0" smtClean="0">
                <a:solidFill>
                  <a:schemeClr val="bg1"/>
                </a:solidFill>
              </a:rPr>
              <a:t>Systems Required User Security Access</a:t>
            </a:r>
          </a:p>
          <a:p>
            <a:pPr marL="401638" lvl="2"/>
            <a:endParaRPr lang="en-US" sz="1400" b="1" u="sng" dirty="0" smtClean="0">
              <a:solidFill>
                <a:schemeClr val="bg1"/>
              </a:solidFill>
            </a:endParaRPr>
          </a:p>
          <a:p>
            <a:pPr marL="0" lvl="1"/>
            <a:r>
              <a:rPr lang="en-US" sz="1400" dirty="0">
                <a:solidFill>
                  <a:schemeClr val="bg1"/>
                </a:solidFill>
              </a:rPr>
              <a:t>All Vendors must be registered in LaGov Vendor Database managed by  Office of State Reporting and Accounting Policy (OSRAP) </a:t>
            </a:r>
          </a:p>
          <a:p>
            <a:pPr marL="742950" lvl="2" indent="-285750">
              <a:buFont typeface="Arial" panose="020B0604020202020204" pitchFamily="34" charset="0"/>
              <a:buChar char="•"/>
            </a:pPr>
            <a:r>
              <a:rPr lang="en-US" sz="1400" dirty="0" smtClean="0">
                <a:solidFill>
                  <a:schemeClr val="bg1"/>
                </a:solidFill>
              </a:rPr>
              <a:t>LaGov </a:t>
            </a:r>
            <a:r>
              <a:rPr lang="en-US" sz="1400" dirty="0">
                <a:solidFill>
                  <a:schemeClr val="bg1"/>
                </a:solidFill>
              </a:rPr>
              <a:t>Vendor Number - assign </a:t>
            </a:r>
            <a:r>
              <a:rPr lang="en-US" sz="1400" dirty="0" smtClean="0">
                <a:solidFill>
                  <a:schemeClr val="bg1"/>
                </a:solidFill>
              </a:rPr>
              <a:t>vendor number and activate</a:t>
            </a:r>
            <a:endParaRPr lang="en-US" sz="1400" dirty="0">
              <a:solidFill>
                <a:schemeClr val="bg1"/>
              </a:solidFill>
            </a:endParaRPr>
          </a:p>
          <a:p>
            <a:pPr marL="0" lvl="1"/>
            <a:r>
              <a:rPr lang="en-US" sz="1400" dirty="0" smtClean="0">
                <a:solidFill>
                  <a:schemeClr val="bg1"/>
                </a:solidFill>
              </a:rPr>
              <a:t>LaGov eProcurement SRM </a:t>
            </a:r>
          </a:p>
          <a:p>
            <a:pPr marL="1371600" lvl="5" indent="-171450">
              <a:buFont typeface="Arial" panose="020B0604020202020204" pitchFamily="34" charset="0"/>
              <a:buChar char="•"/>
            </a:pPr>
            <a:r>
              <a:rPr lang="en-US" sz="1400" dirty="0" smtClean="0">
                <a:solidFill>
                  <a:schemeClr val="bg1"/>
                </a:solidFill>
              </a:rPr>
              <a:t>Create Shopping Cart</a:t>
            </a:r>
          </a:p>
          <a:p>
            <a:pPr marL="1371600" lvl="4" indent="-171450">
              <a:buFont typeface="Arial" panose="020B0604020202020204" pitchFamily="34" charset="0"/>
              <a:buChar char="•"/>
            </a:pPr>
            <a:r>
              <a:rPr lang="en-US" sz="1400" dirty="0" smtClean="0">
                <a:solidFill>
                  <a:schemeClr val="bg1"/>
                </a:solidFill>
              </a:rPr>
              <a:t>Create Purchase </a:t>
            </a:r>
            <a:r>
              <a:rPr lang="en-US" sz="1400" dirty="0" smtClean="0">
                <a:solidFill>
                  <a:schemeClr val="bg1"/>
                </a:solidFill>
              </a:rPr>
              <a:t>Order</a:t>
            </a:r>
            <a:endParaRPr lang="en-US" sz="1400" dirty="0">
              <a:solidFill>
                <a:schemeClr val="bg1"/>
              </a:solidFill>
            </a:endParaRPr>
          </a:p>
        </p:txBody>
      </p:sp>
      <p:pic>
        <p:nvPicPr>
          <p:cNvPr id="3" name="Picture 2"/>
          <p:cNvPicPr>
            <a:picLocks noChangeAspect="1"/>
          </p:cNvPicPr>
          <p:nvPr/>
        </p:nvPicPr>
        <p:blipFill>
          <a:blip r:embed="rId2"/>
          <a:stretch>
            <a:fillRect/>
          </a:stretch>
        </p:blipFill>
        <p:spPr>
          <a:xfrm>
            <a:off x="6133322" y="1063417"/>
            <a:ext cx="5561854" cy="2725394"/>
          </a:xfrm>
          <a:prstGeom prst="rect">
            <a:avLst/>
          </a:prstGeom>
        </p:spPr>
      </p:pic>
      <p:pic>
        <p:nvPicPr>
          <p:cNvPr id="10" name="Picture 2" descr="Image result for la department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305" y="6386977"/>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1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653448" y="599218"/>
            <a:ext cx="4972911" cy="789740"/>
          </a:xfrm>
        </p:spPr>
        <p:txBody>
          <a:bodyPr>
            <a:normAutofit fontScale="90000"/>
          </a:bodyPr>
          <a:lstStyle/>
          <a:p>
            <a:r>
              <a:rPr lang="en-US" sz="2300" b="1" dirty="0" smtClean="0">
                <a:solidFill>
                  <a:schemeClr val="bg1"/>
                </a:solidFill>
              </a:rPr>
              <a:t>Professional Services Contract Approvals </a:t>
            </a:r>
            <a:endParaRPr lang="en-US" sz="2300" b="1"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361612" y="-168469"/>
            <a:ext cx="838199" cy="767687"/>
          </a:xfrm>
        </p:spPr>
        <p:txBody>
          <a:bodyPr/>
          <a:lstStyle/>
          <a:p>
            <a:fld id="{9FF96B15-8338-45D5-A943-561235072D66}" type="slidenum">
              <a:rPr lang="en-US" smtClean="0"/>
              <a:t>16</a:t>
            </a:fld>
            <a:endParaRPr lang="en-US" dirty="0"/>
          </a:p>
        </p:txBody>
      </p:sp>
      <p:sp>
        <p:nvSpPr>
          <p:cNvPr id="2" name="TextBox 1"/>
          <p:cNvSpPr txBox="1"/>
          <p:nvPr/>
        </p:nvSpPr>
        <p:spPr>
          <a:xfrm>
            <a:off x="653448" y="1538234"/>
            <a:ext cx="5112870" cy="3816429"/>
          </a:xfrm>
          <a:prstGeom prst="rect">
            <a:avLst/>
          </a:prstGeom>
          <a:noFill/>
        </p:spPr>
        <p:txBody>
          <a:bodyPr wrap="square" rtlCol="0">
            <a:spAutoFit/>
          </a:bodyPr>
          <a:lstStyle/>
          <a:p>
            <a:r>
              <a:rPr lang="en-US" sz="1400" dirty="0" smtClean="0">
                <a:solidFill>
                  <a:schemeClr val="bg1"/>
                </a:solidFill>
              </a:rPr>
              <a:t>LDH Approval Process</a:t>
            </a:r>
          </a:p>
          <a:p>
            <a:r>
              <a:rPr lang="en-US" sz="1400" dirty="0">
                <a:solidFill>
                  <a:schemeClr val="bg1"/>
                </a:solidFill>
              </a:rPr>
              <a:t>	</a:t>
            </a:r>
            <a:r>
              <a:rPr lang="en-US" sz="1400" dirty="0" smtClean="0">
                <a:solidFill>
                  <a:schemeClr val="bg1"/>
                </a:solidFill>
              </a:rPr>
              <a:t>LaGov </a:t>
            </a:r>
          </a:p>
          <a:p>
            <a:pPr marL="742950" lvl="1" indent="-285750">
              <a:buFont typeface="Arial" panose="020B0604020202020204" pitchFamily="34" charset="0"/>
              <a:buChar char="•"/>
            </a:pPr>
            <a:r>
              <a:rPr lang="en-US" sz="1400" dirty="0" smtClean="0">
                <a:solidFill>
                  <a:schemeClr val="bg1"/>
                </a:solidFill>
              </a:rPr>
              <a:t>Shopping Cart </a:t>
            </a:r>
          </a:p>
          <a:p>
            <a:pPr marL="742950" lvl="1" indent="-285750">
              <a:buFont typeface="Arial" panose="020B0604020202020204" pitchFamily="34" charset="0"/>
              <a:buChar char="•"/>
            </a:pPr>
            <a:r>
              <a:rPr lang="en-US" sz="1400" dirty="0" smtClean="0">
                <a:solidFill>
                  <a:schemeClr val="bg1"/>
                </a:solidFill>
              </a:rPr>
              <a:t>Purchase Orders </a:t>
            </a:r>
          </a:p>
          <a:p>
            <a:pPr lvl="1"/>
            <a:r>
              <a:rPr lang="en-US" sz="1400" dirty="0" smtClean="0">
                <a:solidFill>
                  <a:schemeClr val="bg1"/>
                </a:solidFill>
              </a:rPr>
              <a:t>LDH Delegation of Authority </a:t>
            </a:r>
          </a:p>
          <a:p>
            <a:pPr marL="742950" lvl="1" indent="-285750">
              <a:buFont typeface="Arial" panose="020B0604020202020204" pitchFamily="34" charset="0"/>
              <a:buChar char="•"/>
            </a:pPr>
            <a:r>
              <a:rPr lang="en-US" sz="1400" dirty="0" smtClean="0">
                <a:solidFill>
                  <a:schemeClr val="bg1"/>
                </a:solidFill>
              </a:rPr>
              <a:t>Approve and Sign Contracts</a:t>
            </a:r>
          </a:p>
          <a:p>
            <a:pPr lvl="1"/>
            <a:r>
              <a:rPr lang="en-US" sz="1400" dirty="0" smtClean="0">
                <a:solidFill>
                  <a:schemeClr val="bg1"/>
                </a:solidFill>
              </a:rPr>
              <a:t>LDH Bureau of Legal Services </a:t>
            </a:r>
          </a:p>
          <a:p>
            <a:pPr marL="742950" lvl="1" indent="-285750">
              <a:buFont typeface="Arial" panose="020B0604020202020204" pitchFamily="34" charset="0"/>
              <a:buChar char="•"/>
            </a:pPr>
            <a:r>
              <a:rPr lang="en-US" sz="1400" dirty="0" smtClean="0">
                <a:solidFill>
                  <a:schemeClr val="bg1"/>
                </a:solidFill>
              </a:rPr>
              <a:t>Review and Approve all documents</a:t>
            </a:r>
          </a:p>
          <a:p>
            <a:pPr lvl="1"/>
            <a:r>
              <a:rPr lang="en-US" sz="1400" dirty="0" smtClean="0">
                <a:solidFill>
                  <a:schemeClr val="bg1"/>
                </a:solidFill>
              </a:rPr>
              <a:t>LDH Undersecretary</a:t>
            </a:r>
          </a:p>
          <a:p>
            <a:pPr marL="742950" lvl="1" indent="-285750">
              <a:buFont typeface="Arial" panose="020B0604020202020204" pitchFamily="34" charset="0"/>
              <a:buChar char="•"/>
            </a:pPr>
            <a:r>
              <a:rPr lang="en-US" sz="1400" dirty="0" smtClean="0">
                <a:solidFill>
                  <a:schemeClr val="bg1"/>
                </a:solidFill>
              </a:rPr>
              <a:t>Expenditure Freeze Form JBE 2016-03</a:t>
            </a:r>
          </a:p>
          <a:p>
            <a:pPr marL="742950" lvl="1" indent="-285750">
              <a:buFont typeface="Arial" panose="020B0604020202020204" pitchFamily="34" charset="0"/>
              <a:buChar char="•"/>
            </a:pPr>
            <a:r>
              <a:rPr lang="en-US" sz="1400" dirty="0" smtClean="0">
                <a:solidFill>
                  <a:schemeClr val="bg1"/>
                </a:solidFill>
              </a:rPr>
              <a:t>Pre-Approvals for:</a:t>
            </a:r>
          </a:p>
          <a:p>
            <a:pPr marL="1200150" lvl="2" indent="-285750">
              <a:buFont typeface="Arial" panose="020B0604020202020204" pitchFamily="34" charset="0"/>
              <a:buChar char="•"/>
            </a:pPr>
            <a:r>
              <a:rPr lang="en-US" sz="1400" dirty="0" smtClean="0">
                <a:solidFill>
                  <a:schemeClr val="bg1"/>
                </a:solidFill>
              </a:rPr>
              <a:t>Emergency Contracts</a:t>
            </a:r>
          </a:p>
          <a:p>
            <a:pPr marL="1200150" lvl="2" indent="-285750">
              <a:buFont typeface="Arial" panose="020B0604020202020204" pitchFamily="34" charset="0"/>
              <a:buChar char="•"/>
            </a:pPr>
            <a:r>
              <a:rPr lang="en-US" sz="1400" dirty="0" smtClean="0">
                <a:solidFill>
                  <a:schemeClr val="bg1"/>
                </a:solidFill>
              </a:rPr>
              <a:t>Sole Source Contracts</a:t>
            </a:r>
          </a:p>
          <a:p>
            <a:pPr marL="1200150" lvl="2" indent="-285750">
              <a:buFont typeface="Arial" panose="020B0604020202020204" pitchFamily="34" charset="0"/>
              <a:buChar char="•"/>
            </a:pPr>
            <a:r>
              <a:rPr lang="en-US" sz="1400" dirty="0" smtClean="0">
                <a:solidFill>
                  <a:schemeClr val="bg1"/>
                </a:solidFill>
              </a:rPr>
              <a:t>JLBC Contract Extensions</a:t>
            </a:r>
          </a:p>
          <a:p>
            <a:pPr marL="460375" lvl="2"/>
            <a:r>
              <a:rPr lang="en-US" sz="1400" dirty="0" smtClean="0">
                <a:solidFill>
                  <a:schemeClr val="bg1"/>
                </a:solidFill>
              </a:rPr>
              <a:t>LDH Budget</a:t>
            </a:r>
          </a:p>
          <a:p>
            <a:pPr marL="746125" lvl="2" indent="-285750">
              <a:buFont typeface="Arial" panose="020B0604020202020204" pitchFamily="34" charset="0"/>
              <a:buChar char="•"/>
            </a:pPr>
            <a:r>
              <a:rPr lang="en-US" sz="1400" dirty="0" smtClean="0">
                <a:solidFill>
                  <a:schemeClr val="bg1"/>
                </a:solidFill>
              </a:rPr>
              <a:t>BA-22</a:t>
            </a:r>
          </a:p>
          <a:p>
            <a:pPr marL="460375" lvl="2"/>
            <a:endParaRPr lang="en-US" dirty="0" smtClean="0">
              <a:solidFill>
                <a:schemeClr val="bg1"/>
              </a:solidFill>
            </a:endParaRPr>
          </a:p>
        </p:txBody>
      </p:sp>
      <p:pic>
        <p:nvPicPr>
          <p:cNvPr id="10" name="Picture 9"/>
          <p:cNvPicPr/>
          <p:nvPr/>
        </p:nvPicPr>
        <p:blipFill>
          <a:blip r:embed="rId2"/>
          <a:stretch>
            <a:fillRect/>
          </a:stretch>
        </p:blipFill>
        <p:spPr>
          <a:xfrm>
            <a:off x="6162835" y="737603"/>
            <a:ext cx="5036976" cy="2509450"/>
          </a:xfrm>
          <a:prstGeom prst="rect">
            <a:avLst/>
          </a:prstGeom>
        </p:spPr>
      </p:pic>
      <p:pic>
        <p:nvPicPr>
          <p:cNvPr id="11" name="Picture 10"/>
          <p:cNvPicPr/>
          <p:nvPr/>
        </p:nvPicPr>
        <p:blipFill>
          <a:blip r:embed="rId3"/>
          <a:stretch>
            <a:fillRect/>
          </a:stretch>
        </p:blipFill>
        <p:spPr>
          <a:xfrm>
            <a:off x="6183019" y="3419709"/>
            <a:ext cx="5016791" cy="2766487"/>
          </a:xfrm>
          <a:prstGeom prst="rect">
            <a:avLst/>
          </a:prstGeom>
        </p:spPr>
      </p:pic>
      <p:pic>
        <p:nvPicPr>
          <p:cNvPr id="9" name="Picture 2" descr="Image result for la department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6304" y="6423553"/>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04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95FDB2-AFE9-4654-B647-0B61FFE74E5F}"/>
              </a:ext>
            </a:extLst>
          </p:cNvPr>
          <p:cNvSpPr>
            <a:spLocks noGrp="1"/>
          </p:cNvSpPr>
          <p:nvPr>
            <p:ph type="title"/>
          </p:nvPr>
        </p:nvSpPr>
        <p:spPr>
          <a:xfrm>
            <a:off x="466836" y="571500"/>
            <a:ext cx="5299482" cy="474558"/>
          </a:xfrm>
        </p:spPr>
        <p:txBody>
          <a:bodyPr>
            <a:normAutofit/>
          </a:bodyPr>
          <a:lstStyle/>
          <a:p>
            <a:r>
              <a:rPr lang="en-US" sz="2000" b="1" dirty="0" smtClean="0">
                <a:solidFill>
                  <a:schemeClr val="bg1"/>
                </a:solidFill>
              </a:rPr>
              <a:t>Professional Services Contract Approvals </a:t>
            </a:r>
            <a:endParaRPr lang="en-US" sz="2000" b="1" dirty="0">
              <a:solidFill>
                <a:schemeClr val="bg1"/>
              </a:solidFill>
            </a:endParaRPr>
          </a:p>
        </p:txBody>
      </p:sp>
      <p:sp>
        <p:nvSpPr>
          <p:cNvPr id="5" name="Rectangle 4">
            <a:extLst>
              <a:ext uri="{FF2B5EF4-FFF2-40B4-BE49-F238E27FC236}">
                <a16:creationId xmlns:a16="http://schemas.microsoft.com/office/drawing/2014/main" id="{8F1F545D-EFC6-4292-A41D-186A85833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7CAE59E7-4ACA-354D-B7B9-2DF31F54686F}"/>
              </a:ext>
            </a:extLst>
          </p:cNvPr>
          <p:cNvSpPr>
            <a:spLocks noGrp="1"/>
          </p:cNvSpPr>
          <p:nvPr>
            <p:ph type="sldNum" sz="quarter" idx="12"/>
          </p:nvPr>
        </p:nvSpPr>
        <p:spPr>
          <a:xfrm>
            <a:off x="10361612" y="-168469"/>
            <a:ext cx="838199" cy="767687"/>
          </a:xfrm>
        </p:spPr>
        <p:txBody>
          <a:bodyPr/>
          <a:lstStyle/>
          <a:p>
            <a:fld id="{9FF96B15-8338-45D5-A943-561235072D66}" type="slidenum">
              <a:rPr lang="en-US" smtClean="0"/>
              <a:t>17</a:t>
            </a:fld>
            <a:endParaRPr lang="en-US" dirty="0"/>
          </a:p>
        </p:txBody>
      </p:sp>
      <p:pic>
        <p:nvPicPr>
          <p:cNvPr id="3" name="Picture 2"/>
          <p:cNvPicPr>
            <a:picLocks noChangeAspect="1"/>
          </p:cNvPicPr>
          <p:nvPr/>
        </p:nvPicPr>
        <p:blipFill>
          <a:blip r:embed="rId2"/>
          <a:stretch>
            <a:fillRect/>
          </a:stretch>
        </p:blipFill>
        <p:spPr>
          <a:xfrm>
            <a:off x="6133322" y="1063417"/>
            <a:ext cx="4803678" cy="2725394"/>
          </a:xfrm>
          <a:prstGeom prst="rect">
            <a:avLst/>
          </a:prstGeom>
        </p:spPr>
      </p:pic>
      <p:sp>
        <p:nvSpPr>
          <p:cNvPr id="2" name="TextBox 1"/>
          <p:cNvSpPr txBox="1"/>
          <p:nvPr/>
        </p:nvSpPr>
        <p:spPr>
          <a:xfrm>
            <a:off x="560142" y="1143000"/>
            <a:ext cx="5112870" cy="5170646"/>
          </a:xfrm>
          <a:prstGeom prst="rect">
            <a:avLst/>
          </a:prstGeom>
          <a:noFill/>
        </p:spPr>
        <p:txBody>
          <a:bodyPr wrap="square" rtlCol="0">
            <a:spAutoFit/>
          </a:bodyPr>
          <a:lstStyle/>
          <a:p>
            <a:r>
              <a:rPr lang="en-US" sz="1200" dirty="0" smtClean="0">
                <a:solidFill>
                  <a:schemeClr val="bg1"/>
                </a:solidFill>
              </a:rPr>
              <a:t>OSP Approval Process</a:t>
            </a:r>
          </a:p>
          <a:p>
            <a:r>
              <a:rPr lang="en-US" sz="1200" dirty="0">
                <a:solidFill>
                  <a:schemeClr val="bg1"/>
                </a:solidFill>
              </a:rPr>
              <a:t>	</a:t>
            </a:r>
            <a:r>
              <a:rPr lang="en-US" sz="1200" dirty="0" smtClean="0">
                <a:solidFill>
                  <a:schemeClr val="bg1"/>
                </a:solidFill>
              </a:rPr>
              <a:t>LaGov </a:t>
            </a:r>
          </a:p>
          <a:p>
            <a:pPr marL="742950" lvl="1" indent="-285750">
              <a:buFont typeface="Arial" panose="020B0604020202020204" pitchFamily="34" charset="0"/>
              <a:buChar char="•"/>
            </a:pPr>
            <a:r>
              <a:rPr lang="en-US" sz="1200" dirty="0" smtClean="0">
                <a:solidFill>
                  <a:schemeClr val="bg1"/>
                </a:solidFill>
              </a:rPr>
              <a:t>Purchase Orders </a:t>
            </a:r>
          </a:p>
          <a:p>
            <a:pPr marL="742950" lvl="6" indent="-285750">
              <a:buFont typeface="Arial" panose="020B0604020202020204" pitchFamily="34" charset="0"/>
              <a:buChar char="•"/>
            </a:pPr>
            <a:r>
              <a:rPr lang="en-US" sz="1200" dirty="0" smtClean="0">
                <a:solidFill>
                  <a:schemeClr val="bg1"/>
                </a:solidFill>
              </a:rPr>
              <a:t>Submit </a:t>
            </a:r>
            <a:r>
              <a:rPr lang="en-US" sz="1200" dirty="0">
                <a:solidFill>
                  <a:schemeClr val="bg1"/>
                </a:solidFill>
              </a:rPr>
              <a:t>for Approval from Planning and Budgeting, Depart of Revenue and Final </a:t>
            </a:r>
            <a:r>
              <a:rPr lang="en-US" sz="1200" dirty="0" smtClean="0">
                <a:solidFill>
                  <a:schemeClr val="bg1"/>
                </a:solidFill>
              </a:rPr>
              <a:t>OSP</a:t>
            </a:r>
          </a:p>
          <a:p>
            <a:pPr marL="742950" lvl="2" indent="-285750">
              <a:buFont typeface="Arial" panose="020B0604020202020204" pitchFamily="34" charset="0"/>
              <a:buChar char="•"/>
            </a:pPr>
            <a:r>
              <a:rPr lang="en-US" sz="1200" dirty="0">
                <a:solidFill>
                  <a:schemeClr val="bg1"/>
                </a:solidFill>
              </a:rPr>
              <a:t>Additional Approvals may be required by Other State Agencies </a:t>
            </a:r>
            <a:r>
              <a:rPr lang="en-US" sz="1200" dirty="0" smtClean="0">
                <a:solidFill>
                  <a:schemeClr val="bg1"/>
                </a:solidFill>
              </a:rPr>
              <a:t>based </a:t>
            </a:r>
            <a:r>
              <a:rPr lang="en-US" sz="1200" dirty="0">
                <a:solidFill>
                  <a:schemeClr val="bg1"/>
                </a:solidFill>
              </a:rPr>
              <a:t>on Contract Content </a:t>
            </a:r>
            <a:endParaRPr lang="en-US" sz="1200" dirty="0" smtClean="0">
              <a:solidFill>
                <a:schemeClr val="bg1"/>
              </a:solidFill>
            </a:endParaRPr>
          </a:p>
          <a:p>
            <a:pPr marL="1085850" lvl="3" indent="-171450">
              <a:buFont typeface="Arial" panose="020B0604020202020204" pitchFamily="34" charset="0"/>
              <a:buChar char="•"/>
            </a:pPr>
            <a:r>
              <a:rPr lang="en-US" sz="1200" dirty="0" smtClean="0">
                <a:solidFill>
                  <a:schemeClr val="bg1"/>
                </a:solidFill>
              </a:rPr>
              <a:t>Division of Administration, </a:t>
            </a:r>
          </a:p>
          <a:p>
            <a:pPr marL="1085850" lvl="3" indent="-171450">
              <a:buFont typeface="Arial" panose="020B0604020202020204" pitchFamily="34" charset="0"/>
              <a:buChar char="•"/>
            </a:pPr>
            <a:r>
              <a:rPr lang="en-US" sz="1200" dirty="0" smtClean="0">
                <a:solidFill>
                  <a:schemeClr val="bg1"/>
                </a:solidFill>
              </a:rPr>
              <a:t>Attorney General’s Office (AG)</a:t>
            </a:r>
          </a:p>
          <a:p>
            <a:pPr marL="1085850" lvl="3" indent="-171450">
              <a:buFont typeface="Arial" panose="020B0604020202020204" pitchFamily="34" charset="0"/>
              <a:buChar char="•"/>
            </a:pPr>
            <a:r>
              <a:rPr lang="en-US" sz="1200" dirty="0" smtClean="0">
                <a:solidFill>
                  <a:schemeClr val="bg1"/>
                </a:solidFill>
              </a:rPr>
              <a:t>Office </a:t>
            </a:r>
            <a:r>
              <a:rPr lang="en-US" sz="1200" dirty="0">
                <a:solidFill>
                  <a:schemeClr val="bg1"/>
                </a:solidFill>
              </a:rPr>
              <a:t>of General Counsel (OGC)</a:t>
            </a:r>
          </a:p>
          <a:p>
            <a:pPr marL="1085850" lvl="3" indent="-171450">
              <a:buFont typeface="Arial" panose="020B0604020202020204" pitchFamily="34" charset="0"/>
              <a:buChar char="•"/>
            </a:pPr>
            <a:r>
              <a:rPr lang="en-US" sz="1200" dirty="0">
                <a:solidFill>
                  <a:schemeClr val="bg1"/>
                </a:solidFill>
              </a:rPr>
              <a:t>Civil Services (CS) </a:t>
            </a:r>
          </a:p>
          <a:p>
            <a:pPr marL="0" lvl="3"/>
            <a:r>
              <a:rPr lang="en-US" sz="1200" dirty="0">
                <a:solidFill>
                  <a:schemeClr val="bg1"/>
                </a:solidFill>
              </a:rPr>
              <a:t>All legal contracts must be reviewed and approved by the Attorney General’s Office and the Office of General Counsel. Amendments to legal contracts require approval from the Attorney General’s office but not approval from the Office of General Counsel. </a:t>
            </a:r>
          </a:p>
          <a:p>
            <a:pPr marL="0" lvl="3"/>
            <a:endParaRPr lang="en-US" sz="1200" dirty="0">
              <a:solidFill>
                <a:schemeClr val="bg1"/>
              </a:solidFill>
            </a:endParaRPr>
          </a:p>
          <a:p>
            <a:pPr marL="0" lvl="3"/>
            <a:r>
              <a:rPr lang="en-US" sz="1200" dirty="0">
                <a:solidFill>
                  <a:schemeClr val="bg1"/>
                </a:solidFill>
              </a:rPr>
              <a:t>Civil Service Rule 3.1(o) requires the Director to review agencies’ proposed contracts for personal services to determine whether classified employees will be involuntarily displaced due to the personal service contract. If so, Rule 2.9(h) requires the Commission to approve the contract. In order to determine if a contract will involuntarily replace a classified employee, the Director has established the following procedures for agencies to submit their proposed contracts for review.</a:t>
            </a:r>
          </a:p>
          <a:p>
            <a:pPr marL="398463" lvl="6"/>
            <a:endParaRPr lang="en-US" dirty="0" smtClean="0">
              <a:solidFill>
                <a:schemeClr val="bg1"/>
              </a:solidFill>
            </a:endParaRPr>
          </a:p>
        </p:txBody>
      </p:sp>
      <p:pic>
        <p:nvPicPr>
          <p:cNvPr id="10" name="Picture 2" descr="Image result for la department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0106" y="6396121"/>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11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78" y="514271"/>
            <a:ext cx="3438881" cy="670717"/>
          </a:xfrm>
        </p:spPr>
        <p:txBody>
          <a:bodyPr/>
          <a:lstStyle/>
          <a:p>
            <a:r>
              <a:rPr lang="en-US" dirty="0" smtClean="0"/>
              <a:t>LINKS TO FORMS </a:t>
            </a:r>
            <a:endParaRPr lang="en-US" dirty="0"/>
          </a:p>
        </p:txBody>
      </p:sp>
      <p:sp>
        <p:nvSpPr>
          <p:cNvPr id="3" name="Slide Number Placeholder 2"/>
          <p:cNvSpPr>
            <a:spLocks noGrp="1"/>
          </p:cNvSpPr>
          <p:nvPr>
            <p:ph type="sldNum" sz="quarter" idx="12"/>
          </p:nvPr>
        </p:nvSpPr>
        <p:spPr>
          <a:xfrm>
            <a:off x="10399194" y="-225698"/>
            <a:ext cx="838199" cy="767687"/>
          </a:xfrm>
        </p:spPr>
        <p:txBody>
          <a:bodyPr/>
          <a:lstStyle/>
          <a:p>
            <a:fld id="{9FF96B15-8338-45D5-A943-561235072D66}" type="slidenum">
              <a:rPr lang="en-US" noProof="0" smtClean="0"/>
              <a:t>18</a:t>
            </a:fld>
            <a:endParaRPr lang="en-US" noProof="0" dirty="0"/>
          </a:p>
        </p:txBody>
      </p:sp>
      <p:sp>
        <p:nvSpPr>
          <p:cNvPr id="4" name="TextBox 3"/>
          <p:cNvSpPr txBox="1"/>
          <p:nvPr/>
        </p:nvSpPr>
        <p:spPr>
          <a:xfrm>
            <a:off x="503853" y="1744824"/>
            <a:ext cx="4217437" cy="2369880"/>
          </a:xfrm>
          <a:prstGeom prst="rect">
            <a:avLst/>
          </a:prstGeom>
          <a:noFill/>
        </p:spPr>
        <p:txBody>
          <a:bodyPr wrap="square" rtlCol="0">
            <a:spAutoFit/>
          </a:bodyPr>
          <a:lstStyle/>
          <a:p>
            <a:r>
              <a:rPr lang="en-US" sz="1600" dirty="0" smtClean="0">
                <a:solidFill>
                  <a:schemeClr val="bg1"/>
                </a:solidFill>
              </a:rPr>
              <a:t>Templates</a:t>
            </a:r>
          </a:p>
          <a:p>
            <a:pPr marL="285750" indent="-285750">
              <a:buFont typeface="Arial" panose="020B0604020202020204" pitchFamily="34" charset="0"/>
              <a:buChar char="•"/>
            </a:pPr>
            <a:r>
              <a:rPr lang="en-US" sz="1600" dirty="0" smtClean="0">
                <a:solidFill>
                  <a:schemeClr val="bg1"/>
                </a:solidFill>
              </a:rPr>
              <a:t>CF-1 Contract</a:t>
            </a:r>
          </a:p>
          <a:p>
            <a:pPr marL="285750" indent="-285750">
              <a:buFont typeface="Arial" panose="020B0604020202020204" pitchFamily="34" charset="0"/>
              <a:buChar char="•"/>
            </a:pPr>
            <a:r>
              <a:rPr lang="en-US" sz="1600" dirty="0" smtClean="0">
                <a:solidFill>
                  <a:schemeClr val="bg1"/>
                </a:solidFill>
              </a:rPr>
              <a:t>CF-6 Contract Amendments</a:t>
            </a:r>
          </a:p>
          <a:p>
            <a:pPr marL="285750" indent="-285750">
              <a:buFont typeface="Arial" panose="020B0604020202020204" pitchFamily="34" charset="0"/>
              <a:buChar char="•"/>
            </a:pPr>
            <a:r>
              <a:rPr lang="en-US" sz="1600" dirty="0" smtClean="0">
                <a:solidFill>
                  <a:schemeClr val="bg1"/>
                </a:solidFill>
              </a:rPr>
              <a:t>BA-22 – Planning and Budget Form</a:t>
            </a:r>
          </a:p>
          <a:p>
            <a:pPr marL="285750" indent="-285750">
              <a:buFont typeface="Arial" panose="020B0604020202020204" pitchFamily="34" charset="0"/>
              <a:buChar char="•"/>
            </a:pPr>
            <a:r>
              <a:rPr lang="en-US" sz="1600" dirty="0" smtClean="0">
                <a:solidFill>
                  <a:schemeClr val="bg1"/>
                </a:solidFill>
              </a:rPr>
              <a:t>Cost Reimbursement Form</a:t>
            </a:r>
          </a:p>
          <a:p>
            <a:pPr marL="285750" indent="-285750">
              <a:buFont typeface="Arial" panose="020B0604020202020204" pitchFamily="34" charset="0"/>
              <a:buChar char="•"/>
            </a:pPr>
            <a:r>
              <a:rPr lang="en-US" sz="1600" dirty="0" smtClean="0">
                <a:solidFill>
                  <a:schemeClr val="bg1"/>
                </a:solidFill>
              </a:rPr>
              <a:t>Civil Services Form</a:t>
            </a:r>
          </a:p>
          <a:p>
            <a:pPr marL="285750" indent="-285750">
              <a:buFont typeface="Arial" panose="020B0604020202020204" pitchFamily="34" charset="0"/>
              <a:buChar char="•"/>
            </a:pPr>
            <a:r>
              <a:rPr lang="en-US" sz="1600" dirty="0" smtClean="0">
                <a:solidFill>
                  <a:schemeClr val="bg1"/>
                </a:solidFill>
              </a:rPr>
              <a:t>Performance Evaluation Form</a:t>
            </a:r>
          </a:p>
          <a:p>
            <a:endParaRPr lang="en-US" dirty="0" smtClean="0">
              <a:solidFill>
                <a:schemeClr val="bg1"/>
              </a:solidFill>
            </a:endParaRPr>
          </a:p>
          <a:p>
            <a:endParaRPr lang="en-US" dirty="0">
              <a:solidFill>
                <a:schemeClr val="bg1"/>
              </a:solidFill>
            </a:endParaRPr>
          </a:p>
        </p:txBody>
      </p:sp>
      <p:sp>
        <p:nvSpPr>
          <p:cNvPr id="5" name="TextBox 4"/>
          <p:cNvSpPr txBox="1"/>
          <p:nvPr/>
        </p:nvSpPr>
        <p:spPr>
          <a:xfrm>
            <a:off x="4889046" y="408639"/>
            <a:ext cx="7184571" cy="6278642"/>
          </a:xfrm>
          <a:prstGeom prst="rect">
            <a:avLst/>
          </a:prstGeom>
          <a:noFill/>
        </p:spPr>
        <p:txBody>
          <a:bodyPr wrap="square" rtlCol="0">
            <a:spAutoFit/>
          </a:bodyPr>
          <a:lstStyle/>
          <a:p>
            <a:r>
              <a:rPr lang="en-US" b="1" dirty="0" smtClean="0"/>
              <a:t>CHECKLIST FOR SUBMITTING CONTRACT FOR REVIEW AND APPROVAL</a:t>
            </a:r>
          </a:p>
          <a:p>
            <a:endParaRPr lang="en-US" sz="1200" dirty="0"/>
          </a:p>
          <a:p>
            <a:r>
              <a:rPr lang="en-US" sz="1200" dirty="0" smtClean="0"/>
              <a:t>Contract (Required)</a:t>
            </a:r>
          </a:p>
          <a:p>
            <a:pPr marL="742950" lvl="1" indent="-285750">
              <a:buFont typeface="Arial" panose="020B0604020202020204" pitchFamily="34" charset="0"/>
              <a:buChar char="•"/>
            </a:pPr>
            <a:r>
              <a:rPr lang="en-US" sz="1200" dirty="0" smtClean="0"/>
              <a:t>Complete CF-1 Form 1-15</a:t>
            </a:r>
          </a:p>
          <a:p>
            <a:pPr marL="742950" lvl="1" indent="-285750">
              <a:buFont typeface="Arial" panose="020B0604020202020204" pitchFamily="34" charset="0"/>
              <a:buChar char="•"/>
            </a:pPr>
            <a:r>
              <a:rPr lang="en-US" sz="1200" dirty="0" smtClean="0"/>
              <a:t>Statement of work</a:t>
            </a:r>
          </a:p>
          <a:p>
            <a:pPr marL="742950" lvl="1" indent="-285750">
              <a:buFont typeface="Arial" panose="020B0604020202020204" pitchFamily="34" charset="0"/>
              <a:buChar char="•"/>
            </a:pPr>
            <a:r>
              <a:rPr lang="en-US" sz="1200" dirty="0" smtClean="0"/>
              <a:t>Fee Schedule/Cost Reimbursement/Travel Language</a:t>
            </a:r>
          </a:p>
          <a:p>
            <a:pPr marL="742950" lvl="1" indent="-285750">
              <a:buFont typeface="Arial" panose="020B0604020202020204" pitchFamily="34" charset="0"/>
              <a:buChar char="•"/>
            </a:pPr>
            <a:r>
              <a:rPr lang="en-US" sz="1200" dirty="0" smtClean="0"/>
              <a:t>BA-22</a:t>
            </a:r>
          </a:p>
          <a:p>
            <a:pPr marL="742950" lvl="1" indent="-285750">
              <a:buFont typeface="Arial" panose="020B0604020202020204" pitchFamily="34" charset="0"/>
              <a:buChar char="•"/>
            </a:pPr>
            <a:r>
              <a:rPr lang="en-US" sz="1200" dirty="0" smtClean="0"/>
              <a:t>Certification letter (Contract Amount is greater than $5000)</a:t>
            </a:r>
          </a:p>
          <a:p>
            <a:pPr marL="742950" lvl="1" indent="-285750">
              <a:buFont typeface="Arial" panose="020B0604020202020204" pitchFamily="34" charset="0"/>
              <a:buChar char="•"/>
            </a:pPr>
            <a:r>
              <a:rPr lang="en-US" sz="1200" dirty="0" smtClean="0"/>
              <a:t>Multi-year Letter, contract exceeds 12 months</a:t>
            </a:r>
          </a:p>
          <a:p>
            <a:pPr marL="742950" lvl="1" indent="-285750">
              <a:buFont typeface="Arial" panose="020B0604020202020204" pitchFamily="34" charset="0"/>
              <a:buChar char="•"/>
            </a:pPr>
            <a:r>
              <a:rPr lang="en-US" sz="1200" dirty="0" smtClean="0"/>
              <a:t>Late Letter, contract submitted more than 60 days after start date</a:t>
            </a:r>
          </a:p>
          <a:p>
            <a:pPr marL="742950" lvl="1" indent="-285750">
              <a:buFont typeface="Arial" panose="020B0604020202020204" pitchFamily="34" charset="0"/>
              <a:buChar char="•"/>
            </a:pPr>
            <a:r>
              <a:rPr lang="en-US" sz="1200" dirty="0" smtClean="0"/>
              <a:t>Board Resolution, less than 2 years old (Corporation profit or non-profit)</a:t>
            </a:r>
          </a:p>
          <a:p>
            <a:pPr marL="742950" lvl="1" indent="-285750">
              <a:buFont typeface="Arial" panose="020B0604020202020204" pitchFamily="34" charset="0"/>
              <a:buChar char="•"/>
            </a:pPr>
            <a:r>
              <a:rPr lang="en-US" sz="1200" dirty="0" smtClean="0"/>
              <a:t>Disclosure of Ownership Affidavit which has been filed with the Secretary of State’s Office if contractor is a for profit corporation whose stock is not publicly traded</a:t>
            </a:r>
          </a:p>
          <a:p>
            <a:pPr marL="742950" lvl="1" indent="-285750">
              <a:buFont typeface="Arial" panose="020B0604020202020204" pitchFamily="34" charset="0"/>
              <a:buChar char="•"/>
            </a:pPr>
            <a:r>
              <a:rPr lang="en-US" sz="1200" dirty="0" smtClean="0"/>
              <a:t>Certificate of Authority to do business in Louisiana if contractor is an </a:t>
            </a:r>
            <a:r>
              <a:rPr lang="en-US" sz="1200" dirty="0" err="1" smtClean="0"/>
              <a:t>out-of</a:t>
            </a:r>
            <a:r>
              <a:rPr lang="en-US" sz="1200" dirty="0" smtClean="0"/>
              <a:t>–state corporation and in Louisiana for more than 30 days.  Justification letter is required when contractor is in the state of Louisiana for less than 30 days. </a:t>
            </a:r>
          </a:p>
          <a:p>
            <a:pPr marL="742950" lvl="1" indent="-285750">
              <a:buFont typeface="Arial" panose="020B0604020202020204" pitchFamily="34" charset="0"/>
              <a:buChar char="•"/>
            </a:pPr>
            <a:r>
              <a:rPr lang="en-US" sz="1200" dirty="0" smtClean="0"/>
              <a:t>Resume for Consultants</a:t>
            </a:r>
          </a:p>
          <a:p>
            <a:pPr marL="742950" lvl="1" indent="-285750">
              <a:buFont typeface="Arial" panose="020B0604020202020204" pitchFamily="34" charset="0"/>
              <a:buChar char="•"/>
            </a:pPr>
            <a:r>
              <a:rPr lang="en-US" sz="1200" dirty="0" smtClean="0"/>
              <a:t>Audit Requirements (LDH Policy 13.1)</a:t>
            </a:r>
          </a:p>
          <a:p>
            <a:pPr marL="742950" lvl="1" indent="-285750">
              <a:buFont typeface="Arial" panose="020B0604020202020204" pitchFamily="34" charset="0"/>
              <a:buChar char="•"/>
            </a:pPr>
            <a:r>
              <a:rPr lang="en-US" sz="1200" dirty="0" smtClean="0"/>
              <a:t>Vendor Profile Data Form for Professional Service Contracts and Amendments.  Last update status data of form must not be greater than 12 months. </a:t>
            </a:r>
          </a:p>
          <a:p>
            <a:pPr marL="0" lvl="1"/>
            <a:r>
              <a:rPr lang="en-US" sz="1200" dirty="0" smtClean="0"/>
              <a:t>Contract (When Applicable)</a:t>
            </a:r>
          </a:p>
          <a:p>
            <a:pPr marL="742950" lvl="1" indent="-285750">
              <a:buFont typeface="Arial" panose="020B0604020202020204" pitchFamily="34" charset="0"/>
              <a:buChar char="•"/>
            </a:pPr>
            <a:r>
              <a:rPr lang="en-US" sz="1200" dirty="0" smtClean="0"/>
              <a:t>License or Certificates (Professionals and Personal Contracts)</a:t>
            </a:r>
          </a:p>
          <a:p>
            <a:pPr marL="742950" lvl="1" indent="-285750">
              <a:buFont typeface="Arial" panose="020B0604020202020204" pitchFamily="34" charset="0"/>
              <a:buChar char="•"/>
            </a:pPr>
            <a:r>
              <a:rPr lang="en-US" sz="1200" dirty="0" smtClean="0"/>
              <a:t>Advance Payment Justification ( R.S. 39:1613)</a:t>
            </a:r>
          </a:p>
          <a:p>
            <a:pPr marL="0" lvl="1"/>
            <a:r>
              <a:rPr lang="en-US" sz="1200" dirty="0" smtClean="0"/>
              <a:t>Contract Amendments</a:t>
            </a:r>
          </a:p>
          <a:p>
            <a:pPr marL="628650" lvl="2" indent="-171450">
              <a:buFont typeface="Arial" panose="020B0604020202020204" pitchFamily="34" charset="0"/>
              <a:buChar char="•"/>
            </a:pPr>
            <a:r>
              <a:rPr lang="en-US" sz="1200" dirty="0" smtClean="0"/>
              <a:t>CF-6(From and To Changes)</a:t>
            </a:r>
          </a:p>
          <a:p>
            <a:pPr marL="628650" lvl="2" indent="-171450">
              <a:buFont typeface="Arial" panose="020B0604020202020204" pitchFamily="34" charset="0"/>
              <a:buChar char="•"/>
            </a:pPr>
            <a:r>
              <a:rPr lang="en-US" sz="1200" dirty="0" smtClean="0"/>
              <a:t>Revised Statement of Work (bold and strike through changes)</a:t>
            </a:r>
          </a:p>
          <a:p>
            <a:pPr marL="628650" lvl="2" indent="-171450">
              <a:buFont typeface="Arial" panose="020B0604020202020204" pitchFamily="34" charset="0"/>
              <a:buChar char="•"/>
            </a:pPr>
            <a:r>
              <a:rPr lang="en-US" sz="1200" dirty="0" smtClean="0"/>
              <a:t>Revised Fee Schedule/Cost Reimbursement</a:t>
            </a:r>
          </a:p>
          <a:p>
            <a:pPr marL="628650" lvl="2" indent="-171450">
              <a:buFont typeface="Arial" panose="020B0604020202020204" pitchFamily="34" charset="0"/>
              <a:buChar char="•"/>
            </a:pPr>
            <a:r>
              <a:rPr lang="en-US" sz="1200" dirty="0" smtClean="0"/>
              <a:t>Vendor Profile (updated)</a:t>
            </a:r>
          </a:p>
          <a:p>
            <a:pPr marL="628650" lvl="2" indent="-171450">
              <a:buFont typeface="Arial" panose="020B0604020202020204" pitchFamily="34" charset="0"/>
              <a:buChar char="•"/>
            </a:pPr>
            <a:endParaRPr lang="en-US" sz="1200" dirty="0" smtClean="0"/>
          </a:p>
          <a:p>
            <a:pPr marL="628650" lvl="2" indent="-171450">
              <a:buFont typeface="Arial" panose="020B0604020202020204" pitchFamily="34" charset="0"/>
              <a:buChar char="•"/>
            </a:pPr>
            <a:endParaRPr lang="en-US" sz="1200" dirty="0" smtClean="0"/>
          </a:p>
          <a:p>
            <a:pPr lvl="1"/>
            <a:endParaRPr lang="en-US" dirty="0" smtClean="0"/>
          </a:p>
        </p:txBody>
      </p:sp>
      <p:pic>
        <p:nvPicPr>
          <p:cNvPr id="6"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133" y="6396121"/>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17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154953" y="973668"/>
            <a:ext cx="9397969" cy="706964"/>
          </a:xfrm>
        </p:spPr>
        <p:txBody>
          <a:bodyPr/>
          <a:lstStyle/>
          <a:p>
            <a:pPr algn="ctr"/>
            <a:r>
              <a:rPr lang="en-US" dirty="0" smtClean="0"/>
              <a:t>Contract Review and Approval Timeline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64960793"/>
              </p:ext>
            </p:extLst>
          </p:nvPr>
        </p:nvGraphicFramePr>
        <p:xfrm>
          <a:off x="1724623" y="4078686"/>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87013155"/>
                    </a:ext>
                  </a:extLst>
                </a:gridCol>
                <a:gridCol w="4064000">
                  <a:extLst>
                    <a:ext uri="{9D8B030D-6E8A-4147-A177-3AD203B41FA5}">
                      <a16:colId xmlns:a16="http://schemas.microsoft.com/office/drawing/2014/main" val="2526701844"/>
                    </a:ext>
                  </a:extLst>
                </a:gridCol>
              </a:tblGrid>
              <a:tr h="370840">
                <a:tc>
                  <a:txBody>
                    <a:bodyPr/>
                    <a:lstStyle/>
                    <a:p>
                      <a:r>
                        <a:rPr lang="en-US" sz="1400" b="0" dirty="0" smtClean="0"/>
                        <a:t>Legal</a:t>
                      </a:r>
                      <a:r>
                        <a:rPr lang="en-US" sz="1400" b="0" baseline="0" dirty="0" smtClean="0"/>
                        <a:t> Contract Review and Approvals </a:t>
                      </a:r>
                      <a:endParaRPr lang="en-US" sz="1400" b="0" dirty="0"/>
                    </a:p>
                  </a:txBody>
                  <a:tcPr>
                    <a:solidFill>
                      <a:schemeClr val="accent5">
                        <a:lumMod val="50000"/>
                        <a:alpha val="87000"/>
                      </a:schemeClr>
                    </a:solidFill>
                  </a:tcPr>
                </a:tc>
                <a:tc>
                  <a:txBody>
                    <a:bodyPr/>
                    <a:lstStyle/>
                    <a:p>
                      <a:r>
                        <a:rPr lang="en-US" sz="1400" b="0" dirty="0" smtClean="0"/>
                        <a:t>1-3 days</a:t>
                      </a:r>
                      <a:endParaRPr lang="en-US" sz="1400" b="0" dirty="0"/>
                    </a:p>
                  </a:txBody>
                  <a:tcPr>
                    <a:solidFill>
                      <a:schemeClr val="accent5">
                        <a:lumMod val="50000"/>
                        <a:alpha val="87000"/>
                      </a:schemeClr>
                    </a:solidFill>
                  </a:tcPr>
                </a:tc>
                <a:extLst>
                  <a:ext uri="{0D108BD9-81ED-4DB2-BD59-A6C34878D82A}">
                    <a16:rowId xmlns:a16="http://schemas.microsoft.com/office/drawing/2014/main" val="1397864972"/>
                  </a:ext>
                </a:extLst>
              </a:tr>
              <a:tr h="370840">
                <a:tc>
                  <a:txBody>
                    <a:bodyPr/>
                    <a:lstStyle/>
                    <a:p>
                      <a:r>
                        <a:rPr lang="en-US" sz="1400" dirty="0" smtClean="0">
                          <a:solidFill>
                            <a:schemeClr val="bg1"/>
                          </a:solidFill>
                        </a:rPr>
                        <a:t>PST</a:t>
                      </a:r>
                      <a:r>
                        <a:rPr lang="en-US" sz="1400" baseline="0" dirty="0" smtClean="0">
                          <a:solidFill>
                            <a:schemeClr val="bg1"/>
                          </a:solidFill>
                        </a:rPr>
                        <a:t> (if applicable)</a:t>
                      </a:r>
                      <a:endParaRPr lang="en-US" sz="1400" dirty="0">
                        <a:solidFill>
                          <a:schemeClr val="bg1"/>
                        </a:solidFill>
                      </a:endParaRPr>
                    </a:p>
                  </a:txBody>
                  <a:tcPr>
                    <a:solidFill>
                      <a:schemeClr val="accent5">
                        <a:lumMod val="50000"/>
                        <a:alpha val="87000"/>
                      </a:schemeClr>
                    </a:solidFill>
                  </a:tcPr>
                </a:tc>
                <a:tc>
                  <a:txBody>
                    <a:bodyPr/>
                    <a:lstStyle/>
                    <a:p>
                      <a:r>
                        <a:rPr lang="en-US" sz="1400" dirty="0" smtClean="0">
                          <a:solidFill>
                            <a:schemeClr val="bg1"/>
                          </a:solidFill>
                        </a:rPr>
                        <a:t>3-4-</a:t>
                      </a:r>
                      <a:r>
                        <a:rPr lang="en-US" sz="1400" baseline="0" dirty="0" smtClean="0">
                          <a:solidFill>
                            <a:schemeClr val="bg1"/>
                          </a:solidFill>
                        </a:rPr>
                        <a:t> weeks (Depending on Schedule)</a:t>
                      </a:r>
                      <a:endParaRPr lang="en-US" sz="1400" dirty="0">
                        <a:solidFill>
                          <a:schemeClr val="bg1"/>
                        </a:solidFill>
                      </a:endParaRPr>
                    </a:p>
                  </a:txBody>
                  <a:tcPr>
                    <a:solidFill>
                      <a:schemeClr val="accent5">
                        <a:lumMod val="50000"/>
                        <a:alpha val="87000"/>
                      </a:schemeClr>
                    </a:solidFill>
                  </a:tcPr>
                </a:tc>
                <a:extLst>
                  <a:ext uri="{0D108BD9-81ED-4DB2-BD59-A6C34878D82A}">
                    <a16:rowId xmlns:a16="http://schemas.microsoft.com/office/drawing/2014/main" val="2634123775"/>
                  </a:ext>
                </a:extLst>
              </a:tr>
              <a:tr h="370840">
                <a:tc>
                  <a:txBody>
                    <a:bodyPr/>
                    <a:lstStyle/>
                    <a:p>
                      <a:r>
                        <a:rPr lang="en-US" sz="1200" dirty="0" smtClean="0">
                          <a:solidFill>
                            <a:schemeClr val="bg1"/>
                          </a:solidFill>
                        </a:rPr>
                        <a:t>OSP Review and Approvals</a:t>
                      </a:r>
                      <a:endParaRPr lang="en-US" sz="1200" dirty="0">
                        <a:solidFill>
                          <a:schemeClr val="bg1"/>
                        </a:solidFill>
                      </a:endParaRPr>
                    </a:p>
                  </a:txBody>
                  <a:tcPr>
                    <a:solidFill>
                      <a:schemeClr val="accent5">
                        <a:lumMod val="50000"/>
                        <a:alpha val="87000"/>
                      </a:schemeClr>
                    </a:solidFill>
                  </a:tcPr>
                </a:tc>
                <a:tc>
                  <a:txBody>
                    <a:bodyPr/>
                    <a:lstStyle/>
                    <a:p>
                      <a:r>
                        <a:rPr lang="en-US" sz="1200" dirty="0" smtClean="0">
                          <a:solidFill>
                            <a:schemeClr val="bg1"/>
                          </a:solidFill>
                        </a:rPr>
                        <a:t>3 Weeks</a:t>
                      </a:r>
                    </a:p>
                  </a:txBody>
                  <a:tcPr>
                    <a:solidFill>
                      <a:schemeClr val="accent5">
                        <a:lumMod val="50000"/>
                        <a:alpha val="87000"/>
                      </a:schemeClr>
                    </a:solidFill>
                  </a:tcPr>
                </a:tc>
                <a:extLst>
                  <a:ext uri="{0D108BD9-81ED-4DB2-BD59-A6C34878D82A}">
                    <a16:rowId xmlns:a16="http://schemas.microsoft.com/office/drawing/2014/main" val="2506741944"/>
                  </a:ext>
                </a:extLst>
              </a:tr>
            </a:tbl>
          </a:graphicData>
        </a:graphic>
      </p:graphicFrame>
      <p:sp>
        <p:nvSpPr>
          <p:cNvPr id="9" name="TextBox 8"/>
          <p:cNvSpPr txBox="1"/>
          <p:nvPr/>
        </p:nvSpPr>
        <p:spPr>
          <a:xfrm>
            <a:off x="1789938" y="2789853"/>
            <a:ext cx="8128000" cy="954107"/>
          </a:xfrm>
          <a:prstGeom prst="rect">
            <a:avLst/>
          </a:prstGeom>
          <a:noFill/>
        </p:spPr>
        <p:txBody>
          <a:bodyPr wrap="square" rtlCol="0">
            <a:spAutoFit/>
          </a:bodyPr>
          <a:lstStyle/>
          <a:p>
            <a:r>
              <a:rPr lang="en-US" sz="1400" b="1" dirty="0" smtClean="0"/>
              <a:t>This timeline can be used as a guide in planning the contract approval process.  Several steps are dependent on the agency activities in the process, including but not limited to, quality of the contract and its documents, complexity of the contract and agency responsiveness to LDH Legal and  OSP-PC’s comments, questions and suggested revisions. </a:t>
            </a:r>
            <a:endParaRPr lang="en-US" sz="1400" b="1" dirty="0"/>
          </a:p>
        </p:txBody>
      </p:sp>
      <p:pic>
        <p:nvPicPr>
          <p:cNvPr id="5"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117" y="6396121"/>
            <a:ext cx="1267012" cy="3612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10399194" y="-225698"/>
            <a:ext cx="838199" cy="767687"/>
          </a:xfrm>
        </p:spPr>
        <p:txBody>
          <a:bodyPr/>
          <a:lstStyle/>
          <a:p>
            <a:fld id="{9FF96B15-8338-45D5-A943-561235072D66}" type="slidenum">
              <a:rPr lang="en-US" noProof="0" smtClean="0"/>
              <a:t>19</a:t>
            </a:fld>
            <a:endParaRPr lang="en-US" noProof="0" dirty="0"/>
          </a:p>
        </p:txBody>
      </p:sp>
    </p:spTree>
    <p:extLst>
      <p:ext uri="{BB962C8B-B14F-4D97-AF65-F5344CB8AC3E}">
        <p14:creationId xmlns:p14="http://schemas.microsoft.com/office/powerpoint/2010/main" val="2169568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a:xfrm>
            <a:off x="1585835" y="4567107"/>
            <a:ext cx="4175023" cy="2576125"/>
          </a:xfrm>
        </p:spPr>
        <p:txBody>
          <a:bodyPr/>
          <a:lstStyle/>
          <a:p>
            <a:r>
              <a:rPr lang="en-US" sz="1400" dirty="0" smtClean="0"/>
              <a:t/>
            </a:r>
            <a:br>
              <a:rPr lang="en-US" sz="1400" dirty="0" smtClean="0"/>
            </a:br>
            <a:r>
              <a:rPr lang="en-US" sz="1400" dirty="0"/>
              <a:t/>
            </a:r>
            <a:br>
              <a:rPr lang="en-US" sz="1400" dirty="0"/>
            </a:br>
            <a:r>
              <a:rPr lang="en-US" sz="1400" dirty="0" smtClean="0"/>
              <a:t/>
            </a:r>
            <a:br>
              <a:rPr lang="en-US" sz="1400" dirty="0" smtClean="0"/>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dirty="0"/>
              <a:t/>
            </a:r>
            <a:br>
              <a:rPr lang="en-US" dirty="0"/>
            </a:br>
            <a:r>
              <a:rPr lang="en-US" dirty="0" smtClean="0"/>
              <a:t/>
            </a:r>
            <a:br>
              <a:rPr lang="en-US" dirty="0" smtClean="0"/>
            </a:br>
            <a:endParaRPr lang="en-US" dirty="0"/>
          </a:p>
        </p:txBody>
      </p:sp>
      <p:pic>
        <p:nvPicPr>
          <p:cNvPr id="12" name="Picture Placeholder 11">
            <a:extLst>
              <a:ext uri="{FF2B5EF4-FFF2-40B4-BE49-F238E27FC236}">
                <a16:creationId xmlns:a16="http://schemas.microsoft.com/office/drawing/2014/main" id="{E1DDCE14-088F-46E3-A4A0-3D2F40EA673F}"/>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6485246" y="1010777"/>
            <a:ext cx="867746" cy="781877"/>
          </a:xfrm>
        </p:spPr>
      </p:pic>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a:xfrm>
            <a:off x="6271144" y="2086701"/>
            <a:ext cx="2102337" cy="1615773"/>
          </a:xfrm>
        </p:spPr>
        <p:txBody>
          <a:bodyPr>
            <a:normAutofit fontScale="25000" lnSpcReduction="20000"/>
          </a:bodyPr>
          <a:lstStyle/>
          <a:p>
            <a:pPr algn="l"/>
            <a:r>
              <a:rPr lang="en-US" sz="3700" dirty="0" smtClean="0"/>
              <a:t>PROFESSIONAL SERVICES</a:t>
            </a:r>
          </a:p>
          <a:p>
            <a:pPr algn="l"/>
            <a:r>
              <a:rPr lang="en-US" sz="3700" dirty="0" smtClean="0"/>
              <a:t>CONSULTING</a:t>
            </a:r>
          </a:p>
          <a:p>
            <a:pPr algn="l"/>
            <a:r>
              <a:rPr lang="en-US" sz="3700" dirty="0"/>
              <a:t>SOCIAL SERIVICES</a:t>
            </a:r>
          </a:p>
          <a:p>
            <a:pPr algn="l"/>
            <a:r>
              <a:rPr lang="en-US" sz="3700" dirty="0"/>
              <a:t>PERSONAL</a:t>
            </a:r>
          </a:p>
          <a:p>
            <a:pPr algn="l"/>
            <a:r>
              <a:rPr lang="en-US" sz="3700" dirty="0" smtClean="0"/>
              <a:t>INTERAGENCY</a:t>
            </a:r>
          </a:p>
          <a:p>
            <a:pPr algn="l"/>
            <a:r>
              <a:rPr lang="en-US" sz="3700" dirty="0" smtClean="0"/>
              <a:t>INTERGOVERNMENTAL</a:t>
            </a:r>
          </a:p>
          <a:p>
            <a:pPr algn="l"/>
            <a:r>
              <a:rPr lang="en-US" sz="3700" dirty="0" smtClean="0"/>
              <a:t>COOPERATIVE ENDEAVORS</a:t>
            </a:r>
          </a:p>
          <a:p>
            <a:endParaRPr lang="en-US" dirty="0" smtClean="0"/>
          </a:p>
          <a:p>
            <a:endParaRPr lang="en-US" dirty="0"/>
          </a:p>
          <a:p>
            <a:endParaRPr lang="en-US" dirty="0"/>
          </a:p>
        </p:txBody>
      </p:sp>
      <p:pic>
        <p:nvPicPr>
          <p:cNvPr id="14" name="Picture Placeholder 13">
            <a:extLst>
              <a:ext uri="{FF2B5EF4-FFF2-40B4-BE49-F238E27FC236}">
                <a16:creationId xmlns:a16="http://schemas.microsoft.com/office/drawing/2014/main" id="{9B25FBAB-6696-4071-A181-E7F39B4AA1EF}"/>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879518" y="1010777"/>
            <a:ext cx="901121" cy="901121"/>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a:xfrm>
            <a:off x="8564458" y="2201372"/>
            <a:ext cx="3144322" cy="1357561"/>
          </a:xfrm>
        </p:spPr>
        <p:txBody>
          <a:bodyPr>
            <a:normAutofit fontScale="92500"/>
          </a:bodyPr>
          <a:lstStyle/>
          <a:p>
            <a:pPr algn="l">
              <a:spcBef>
                <a:spcPts val="0"/>
              </a:spcBef>
            </a:pPr>
            <a:r>
              <a:rPr lang="en-US" dirty="0" smtClean="0"/>
              <a:t>R.S. 39: 1593  Method for Source Selection </a:t>
            </a:r>
            <a:endParaRPr lang="en-US" dirty="0"/>
          </a:p>
          <a:p>
            <a:pPr algn="l">
              <a:spcBef>
                <a:spcPts val="0"/>
              </a:spcBef>
            </a:pPr>
            <a:r>
              <a:rPr lang="en-US" dirty="0" smtClean="0"/>
              <a:t>R.S. 39: 1597  Sole Source </a:t>
            </a:r>
            <a:endParaRPr lang="en-US" dirty="0"/>
          </a:p>
          <a:p>
            <a:pPr algn="l">
              <a:spcBef>
                <a:spcPts val="0"/>
              </a:spcBef>
            </a:pPr>
            <a:r>
              <a:rPr lang="en-US" dirty="0" smtClean="0"/>
              <a:t>R.S. 39: 1598  Emergency Procurement</a:t>
            </a:r>
          </a:p>
          <a:p>
            <a:pPr algn="l">
              <a:spcBef>
                <a:spcPts val="0"/>
              </a:spcBef>
            </a:pPr>
            <a:r>
              <a:rPr lang="en-US" dirty="0" smtClean="0"/>
              <a:t>R.S. 39: 1617  Professional Service Contracts </a:t>
            </a:r>
          </a:p>
          <a:p>
            <a:pPr algn="l">
              <a:spcBef>
                <a:spcPts val="0"/>
              </a:spcBef>
            </a:pPr>
            <a:r>
              <a:rPr lang="en-US" dirty="0" smtClean="0"/>
              <a:t>R.S.39:  1619  Social Service Contracts</a:t>
            </a:r>
          </a:p>
          <a:p>
            <a:pPr algn="l">
              <a:spcBef>
                <a:spcPts val="0"/>
              </a:spcBef>
            </a:pPr>
            <a:r>
              <a:rPr lang="en-US" dirty="0" smtClean="0"/>
              <a:t>R.S.39: 1620   Personal Contracts </a:t>
            </a:r>
          </a:p>
          <a:p>
            <a:pPr algn="l">
              <a:spcBef>
                <a:spcPts val="0"/>
              </a:spcBef>
            </a:pPr>
            <a:r>
              <a:rPr lang="en-US" dirty="0" smtClean="0"/>
              <a:t>R.S.39: 1621   Consulting Service</a:t>
            </a:r>
          </a:p>
          <a:p>
            <a:pPr>
              <a:spcBef>
                <a:spcPts val="0"/>
              </a:spcBef>
            </a:pPr>
            <a:endParaRPr lang="en-US" dirty="0" smtClean="0"/>
          </a:p>
          <a:p>
            <a:endParaRPr lang="en-US" dirty="0" smtClean="0"/>
          </a:p>
          <a:p>
            <a:endParaRPr lang="en-US" dirty="0"/>
          </a:p>
          <a:p>
            <a:endParaRPr lang="en-US" dirty="0"/>
          </a:p>
        </p:txBody>
      </p:sp>
      <p:pic>
        <p:nvPicPr>
          <p:cNvPr id="16" name="Picture Placeholder 15">
            <a:extLst>
              <a:ext uri="{FF2B5EF4-FFF2-40B4-BE49-F238E27FC236}">
                <a16:creationId xmlns:a16="http://schemas.microsoft.com/office/drawing/2014/main" id="{2ABB9B2C-8073-4AE8-9BDD-46925F1DD0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6485246" y="3988225"/>
            <a:ext cx="928693" cy="696520"/>
          </a:xfrm>
        </p:spPr>
      </p:pic>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a:xfrm>
            <a:off x="6159901" y="5190614"/>
            <a:ext cx="2325688" cy="908899"/>
          </a:xfrm>
        </p:spPr>
        <p:txBody>
          <a:bodyPr>
            <a:normAutofit fontScale="92500"/>
          </a:bodyPr>
          <a:lstStyle/>
          <a:p>
            <a:pPr>
              <a:spcBef>
                <a:spcPts val="0"/>
              </a:spcBef>
            </a:pPr>
            <a:r>
              <a:rPr lang="en-US" dirty="0" smtClean="0"/>
              <a:t>LA DEPARTMENT OF HEALTH </a:t>
            </a:r>
          </a:p>
          <a:p>
            <a:pPr>
              <a:spcBef>
                <a:spcPts val="0"/>
              </a:spcBef>
            </a:pPr>
            <a:r>
              <a:rPr lang="en-US" dirty="0" smtClean="0"/>
              <a:t>OFFICE OF STATE PROCUREMENT</a:t>
            </a:r>
          </a:p>
          <a:p>
            <a:pPr>
              <a:spcBef>
                <a:spcPts val="0"/>
              </a:spcBef>
            </a:pPr>
            <a:r>
              <a:rPr lang="en-US" dirty="0" smtClean="0"/>
              <a:t>OFFICE OF TECHNICAL SUPPORT</a:t>
            </a:r>
            <a:endParaRPr lang="en-US" dirty="0"/>
          </a:p>
          <a:p>
            <a:endParaRPr lang="en-US" dirty="0"/>
          </a:p>
        </p:txBody>
      </p:sp>
      <p:pic>
        <p:nvPicPr>
          <p:cNvPr id="18" name="Picture Placeholder 17">
            <a:extLst>
              <a:ext uri="{FF2B5EF4-FFF2-40B4-BE49-F238E27FC236}">
                <a16:creationId xmlns:a16="http://schemas.microsoft.com/office/drawing/2014/main" id="{DC211434-F1B3-4E2F-B008-4EEA0ACB3356}"/>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8862715" y="3988225"/>
            <a:ext cx="928693" cy="696520"/>
          </a:xfrm>
        </p:spPr>
      </p:pic>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a:xfrm>
            <a:off x="8653559" y="5190614"/>
            <a:ext cx="2325688" cy="774700"/>
          </a:xfrm>
        </p:spPr>
        <p:txBody>
          <a:bodyPr/>
          <a:lstStyle/>
          <a:p>
            <a:pPr>
              <a:spcBef>
                <a:spcPts val="0"/>
              </a:spcBef>
            </a:pPr>
            <a:r>
              <a:rPr lang="en-US" dirty="0" smtClean="0"/>
              <a:t>LDH CONTACTS</a:t>
            </a:r>
          </a:p>
          <a:p>
            <a:pPr>
              <a:spcBef>
                <a:spcPts val="0"/>
              </a:spcBef>
            </a:pPr>
            <a:r>
              <a:rPr lang="en-US" dirty="0" smtClean="0"/>
              <a:t>DOA/OSP CONTACTS AND WEBSITRES</a:t>
            </a:r>
          </a:p>
          <a:p>
            <a:endParaRPr lang="en-US" dirty="0"/>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2</a:t>
            </a:fld>
            <a:endParaRPr lang="en-US" dirty="0"/>
          </a:p>
        </p:txBody>
      </p:sp>
      <p:sp>
        <p:nvSpPr>
          <p:cNvPr id="5" name="Rectangle 4"/>
          <p:cNvSpPr/>
          <p:nvPr/>
        </p:nvSpPr>
        <p:spPr>
          <a:xfrm>
            <a:off x="796426" y="417962"/>
            <a:ext cx="2295821" cy="523220"/>
          </a:xfrm>
          <a:prstGeom prst="rect">
            <a:avLst/>
          </a:prstGeom>
        </p:spPr>
        <p:txBody>
          <a:bodyPr wrap="none">
            <a:spAutoFit/>
          </a:bodyPr>
          <a:lstStyle/>
          <a:p>
            <a:r>
              <a:rPr lang="en-US" sz="2800" dirty="0">
                <a:solidFill>
                  <a:schemeClr val="bg1"/>
                </a:solidFill>
              </a:rPr>
              <a:t>Introduction</a:t>
            </a:r>
          </a:p>
        </p:txBody>
      </p:sp>
      <p:sp>
        <p:nvSpPr>
          <p:cNvPr id="9" name="TextBox 8"/>
          <p:cNvSpPr txBox="1"/>
          <p:nvPr/>
        </p:nvSpPr>
        <p:spPr>
          <a:xfrm>
            <a:off x="701362" y="878841"/>
            <a:ext cx="3713356" cy="5355312"/>
          </a:xfrm>
          <a:prstGeom prst="rect">
            <a:avLst/>
          </a:prstGeom>
          <a:noFill/>
        </p:spPr>
        <p:txBody>
          <a:bodyPr wrap="square" rtlCol="0">
            <a:spAutoFit/>
          </a:bodyPr>
          <a:lstStyle/>
          <a:p>
            <a:pPr marL="342900" indent="-342900">
              <a:buFont typeface="+mj-lt"/>
              <a:buAutoNum type="alphaUcPeriod"/>
            </a:pPr>
            <a:r>
              <a:rPr lang="en-US" dirty="0">
                <a:solidFill>
                  <a:schemeClr val="bg1"/>
                </a:solidFill>
              </a:rPr>
              <a:t>Types of Professional </a:t>
            </a:r>
            <a:r>
              <a:rPr lang="en-US" dirty="0" smtClean="0">
                <a:solidFill>
                  <a:schemeClr val="bg1"/>
                </a:solidFill>
              </a:rPr>
              <a:t>Contracts – are listed on the right </a:t>
            </a:r>
            <a:endParaRPr lang="en-US" dirty="0" smtClean="0">
              <a:solidFill>
                <a:schemeClr val="bg1"/>
              </a:solidFill>
            </a:endParaRPr>
          </a:p>
          <a:p>
            <a:pPr marL="342900" indent="-342900">
              <a:buFont typeface="+mj-lt"/>
              <a:buAutoNum type="alphaUcPeriod"/>
            </a:pPr>
            <a:r>
              <a:rPr lang="en-US" dirty="0" smtClean="0">
                <a:solidFill>
                  <a:schemeClr val="bg1"/>
                </a:solidFill>
              </a:rPr>
              <a:t>Identify which </a:t>
            </a:r>
            <a:r>
              <a:rPr lang="en-US" dirty="0">
                <a:solidFill>
                  <a:schemeClr val="bg1"/>
                </a:solidFill>
              </a:rPr>
              <a:t>type of contract to </a:t>
            </a:r>
            <a:r>
              <a:rPr lang="en-US" dirty="0" smtClean="0">
                <a:solidFill>
                  <a:schemeClr val="bg1"/>
                </a:solidFill>
              </a:rPr>
              <a:t>use through the procurement process</a:t>
            </a:r>
            <a:endParaRPr lang="en-US" dirty="0" smtClean="0">
              <a:solidFill>
                <a:schemeClr val="bg1"/>
              </a:solidFill>
            </a:endParaRPr>
          </a:p>
          <a:p>
            <a:pPr marL="342900" indent="-342900">
              <a:buFont typeface="+mj-lt"/>
              <a:buAutoNum type="alphaUcPeriod"/>
            </a:pPr>
            <a:r>
              <a:rPr lang="en-US" dirty="0">
                <a:solidFill>
                  <a:schemeClr val="bg1"/>
                </a:solidFill>
              </a:rPr>
              <a:t>Contracts are prepared by the program offices with legal assistance and then undergo an internal approval process, followed by an external process through the </a:t>
            </a:r>
            <a:r>
              <a:rPr lang="en-US" dirty="0" err="1">
                <a:solidFill>
                  <a:schemeClr val="bg1"/>
                </a:solidFill>
              </a:rPr>
              <a:t>LaGOV</a:t>
            </a:r>
            <a:r>
              <a:rPr lang="en-US" dirty="0">
                <a:solidFill>
                  <a:schemeClr val="bg1"/>
                </a:solidFill>
              </a:rPr>
              <a:t> contract procurement </a:t>
            </a:r>
            <a:r>
              <a:rPr lang="en-US" dirty="0" smtClean="0">
                <a:solidFill>
                  <a:schemeClr val="bg1"/>
                </a:solidFill>
              </a:rPr>
              <a:t>system with </a:t>
            </a:r>
            <a:r>
              <a:rPr lang="en-US" dirty="0">
                <a:solidFill>
                  <a:schemeClr val="bg1"/>
                </a:solidFill>
              </a:rPr>
              <a:t>OSP </a:t>
            </a:r>
            <a:r>
              <a:rPr lang="en-US" dirty="0" smtClean="0">
                <a:solidFill>
                  <a:schemeClr val="bg1"/>
                </a:solidFill>
              </a:rPr>
              <a:t>as </a:t>
            </a:r>
            <a:r>
              <a:rPr lang="en-US" dirty="0">
                <a:solidFill>
                  <a:schemeClr val="bg1"/>
                </a:solidFill>
              </a:rPr>
              <a:t>the last approver</a:t>
            </a:r>
            <a:r>
              <a:rPr lang="en-US" dirty="0" smtClean="0">
                <a:solidFill>
                  <a:schemeClr val="bg1"/>
                </a:solidFill>
              </a:rPr>
              <a:t>. Technical consulting contracts are reviewed by OTS.</a:t>
            </a:r>
            <a:endParaRPr lang="en-US" dirty="0"/>
          </a:p>
          <a:p>
            <a:pPr marL="342900" indent="-342900">
              <a:buFont typeface="+mj-lt"/>
              <a:buAutoNum type="alphaUcPeriod"/>
            </a:pPr>
            <a:r>
              <a:rPr lang="en-US" dirty="0" smtClean="0">
                <a:solidFill>
                  <a:schemeClr val="bg1"/>
                </a:solidFill>
              </a:rPr>
              <a:t>Support </a:t>
            </a:r>
            <a:r>
              <a:rPr lang="en-US" dirty="0">
                <a:solidFill>
                  <a:schemeClr val="bg1"/>
                </a:solidFill>
              </a:rPr>
              <a:t>and </a:t>
            </a:r>
            <a:r>
              <a:rPr lang="en-US" dirty="0" smtClean="0">
                <a:solidFill>
                  <a:schemeClr val="bg1"/>
                </a:solidFill>
              </a:rPr>
              <a:t>Resources</a:t>
            </a:r>
          </a:p>
        </p:txBody>
      </p:sp>
      <p:sp>
        <p:nvSpPr>
          <p:cNvPr id="15" name="TextBox 14"/>
          <p:cNvSpPr txBox="1"/>
          <p:nvPr/>
        </p:nvSpPr>
        <p:spPr>
          <a:xfrm>
            <a:off x="5876217" y="2215808"/>
            <a:ext cx="394927" cy="369332"/>
          </a:xfrm>
          <a:prstGeom prst="rect">
            <a:avLst/>
          </a:prstGeom>
          <a:solidFill>
            <a:schemeClr val="tx2">
              <a:lumMod val="60000"/>
              <a:lumOff val="40000"/>
            </a:schemeClr>
          </a:solidFill>
        </p:spPr>
        <p:txBody>
          <a:bodyPr wrap="square" rtlCol="0">
            <a:spAutoFit/>
          </a:bodyPr>
          <a:lstStyle/>
          <a:p>
            <a:r>
              <a:rPr lang="en-US" dirty="0" smtClean="0"/>
              <a:t>A</a:t>
            </a:r>
            <a:endParaRPr lang="en-US" dirty="0"/>
          </a:p>
        </p:txBody>
      </p:sp>
      <p:sp>
        <p:nvSpPr>
          <p:cNvPr id="17" name="TextBox 16"/>
          <p:cNvSpPr txBox="1"/>
          <p:nvPr/>
        </p:nvSpPr>
        <p:spPr>
          <a:xfrm>
            <a:off x="8231522" y="2215808"/>
            <a:ext cx="332936" cy="369332"/>
          </a:xfrm>
          <a:prstGeom prst="rect">
            <a:avLst/>
          </a:prstGeom>
          <a:solidFill>
            <a:srgbClr val="008080"/>
          </a:solidFill>
        </p:spPr>
        <p:txBody>
          <a:bodyPr wrap="square" rtlCol="0">
            <a:spAutoFit/>
          </a:bodyPr>
          <a:lstStyle/>
          <a:p>
            <a:r>
              <a:rPr lang="en-US" dirty="0" smtClean="0">
                <a:solidFill>
                  <a:schemeClr val="bg1"/>
                </a:solidFill>
              </a:rPr>
              <a:t>B</a:t>
            </a:r>
            <a:endParaRPr lang="en-US" dirty="0">
              <a:solidFill>
                <a:schemeClr val="bg1"/>
              </a:solidFill>
            </a:endParaRPr>
          </a:p>
        </p:txBody>
      </p:sp>
      <p:sp>
        <p:nvSpPr>
          <p:cNvPr id="19" name="TextBox 18"/>
          <p:cNvSpPr txBox="1"/>
          <p:nvPr/>
        </p:nvSpPr>
        <p:spPr>
          <a:xfrm>
            <a:off x="5941244" y="4993055"/>
            <a:ext cx="350169" cy="369332"/>
          </a:xfrm>
          <a:prstGeom prst="rect">
            <a:avLst/>
          </a:prstGeom>
          <a:solidFill>
            <a:srgbClr val="FFC000"/>
          </a:solidFill>
        </p:spPr>
        <p:txBody>
          <a:bodyPr wrap="square" rtlCol="0">
            <a:spAutoFit/>
          </a:bodyPr>
          <a:lstStyle/>
          <a:p>
            <a:r>
              <a:rPr lang="en-US" dirty="0" smtClean="0">
                <a:solidFill>
                  <a:schemeClr val="bg1"/>
                </a:solidFill>
              </a:rPr>
              <a:t>C</a:t>
            </a:r>
            <a:endParaRPr lang="en-US" dirty="0">
              <a:solidFill>
                <a:schemeClr val="bg1"/>
              </a:solidFill>
            </a:endParaRPr>
          </a:p>
        </p:txBody>
      </p:sp>
      <p:sp>
        <p:nvSpPr>
          <p:cNvPr id="20" name="TextBox 19"/>
          <p:cNvSpPr txBox="1"/>
          <p:nvPr/>
        </p:nvSpPr>
        <p:spPr>
          <a:xfrm>
            <a:off x="8485589" y="5047814"/>
            <a:ext cx="344576" cy="369332"/>
          </a:xfrm>
          <a:prstGeom prst="rect">
            <a:avLst/>
          </a:prstGeom>
          <a:solidFill>
            <a:srgbClr val="003399"/>
          </a:solidFill>
        </p:spPr>
        <p:txBody>
          <a:bodyPr wrap="square" rtlCol="0">
            <a:spAutoFit/>
          </a:bodyPr>
          <a:lstStyle/>
          <a:p>
            <a:r>
              <a:rPr lang="en-US" dirty="0" smtClean="0">
                <a:solidFill>
                  <a:schemeClr val="bg1"/>
                </a:solidFill>
              </a:rPr>
              <a:t>D</a:t>
            </a:r>
            <a:endParaRPr lang="en-US" dirty="0">
              <a:solidFill>
                <a:schemeClr val="bg1"/>
              </a:solidFill>
            </a:endParaRPr>
          </a:p>
        </p:txBody>
      </p:sp>
      <p:pic>
        <p:nvPicPr>
          <p:cNvPr id="21" name="Picture 2" descr="Image result for la department of heal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1768" y="6471183"/>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5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1269253" y="691205"/>
            <a:ext cx="8761413" cy="706964"/>
          </a:xfrm>
        </p:spPr>
        <p:txBody>
          <a:bodyPr/>
          <a:lstStyle/>
          <a:p>
            <a:pPr algn="ctr"/>
            <a:r>
              <a:rPr lang="en-US" dirty="0" smtClean="0"/>
              <a:t>Support Services</a:t>
            </a:r>
            <a:endParaRPr lang="en-US" dirty="0"/>
          </a:p>
        </p:txBody>
      </p:sp>
      <p:sp>
        <p:nvSpPr>
          <p:cNvPr id="5" name="TextBox 4"/>
          <p:cNvSpPr txBox="1"/>
          <p:nvPr/>
        </p:nvSpPr>
        <p:spPr>
          <a:xfrm>
            <a:off x="507816" y="1398169"/>
            <a:ext cx="6203766" cy="369332"/>
          </a:xfrm>
          <a:prstGeom prst="rect">
            <a:avLst/>
          </a:prstGeom>
          <a:solidFill>
            <a:srgbClr val="327E9E"/>
          </a:solidFill>
        </p:spPr>
        <p:txBody>
          <a:bodyPr wrap="square" rtlCol="0">
            <a:spAutoFit/>
          </a:bodyPr>
          <a:lstStyle/>
          <a:p>
            <a:pPr algn="ctr"/>
            <a:r>
              <a:rPr lang="en-US" b="1" dirty="0" smtClean="0">
                <a:solidFill>
                  <a:schemeClr val="bg1"/>
                </a:solidFill>
              </a:rPr>
              <a:t>Louisiana </a:t>
            </a:r>
            <a:r>
              <a:rPr lang="en-US" b="1" dirty="0">
                <a:solidFill>
                  <a:schemeClr val="bg1"/>
                </a:solidFill>
              </a:rPr>
              <a:t>Depart</a:t>
            </a:r>
            <a:r>
              <a:rPr lang="en-US" b="1" i="1" dirty="0">
                <a:solidFill>
                  <a:schemeClr val="bg1"/>
                </a:solidFill>
              </a:rPr>
              <a:t>me</a:t>
            </a:r>
            <a:r>
              <a:rPr lang="en-US" b="1" dirty="0">
                <a:solidFill>
                  <a:schemeClr val="bg1"/>
                </a:solidFill>
              </a:rPr>
              <a:t>nt of </a:t>
            </a:r>
            <a:r>
              <a:rPr lang="en-US" b="1" dirty="0" smtClean="0">
                <a:solidFill>
                  <a:schemeClr val="bg1"/>
                </a:solidFill>
              </a:rPr>
              <a:t>Health</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7246722"/>
              </p:ext>
            </p:extLst>
          </p:nvPr>
        </p:nvGraphicFramePr>
        <p:xfrm>
          <a:off x="42862" y="1767501"/>
          <a:ext cx="6254382" cy="3484926"/>
        </p:xfrm>
        <a:graphic>
          <a:graphicData uri="http://schemas.openxmlformats.org/drawingml/2006/table">
            <a:tbl>
              <a:tblPr firstRow="1" bandRow="1">
                <a:tableStyleId>{5DA37D80-6434-44D0-A028-1B22A696006F}</a:tableStyleId>
              </a:tblPr>
              <a:tblGrid>
                <a:gridCol w="1877607">
                  <a:extLst>
                    <a:ext uri="{9D8B030D-6E8A-4147-A177-3AD203B41FA5}">
                      <a16:colId xmlns:a16="http://schemas.microsoft.com/office/drawing/2014/main" val="252200606"/>
                    </a:ext>
                  </a:extLst>
                </a:gridCol>
                <a:gridCol w="1708556">
                  <a:extLst>
                    <a:ext uri="{9D8B030D-6E8A-4147-A177-3AD203B41FA5}">
                      <a16:colId xmlns:a16="http://schemas.microsoft.com/office/drawing/2014/main" val="710903760"/>
                    </a:ext>
                  </a:extLst>
                </a:gridCol>
                <a:gridCol w="2668219">
                  <a:extLst>
                    <a:ext uri="{9D8B030D-6E8A-4147-A177-3AD203B41FA5}">
                      <a16:colId xmlns:a16="http://schemas.microsoft.com/office/drawing/2014/main" val="698222665"/>
                    </a:ext>
                  </a:extLst>
                </a:gridCol>
              </a:tblGrid>
              <a:tr h="451094">
                <a:tc>
                  <a:txBody>
                    <a:bodyPr/>
                    <a:lstStyle/>
                    <a:p>
                      <a:r>
                        <a:rPr lang="en-US" dirty="0" smtClean="0">
                          <a:solidFill>
                            <a:schemeClr val="bg1"/>
                          </a:solidFill>
                        </a:rPr>
                        <a:t>NAME</a:t>
                      </a:r>
                      <a:endParaRPr lang="en-US" dirty="0">
                        <a:solidFill>
                          <a:schemeClr val="bg1"/>
                        </a:solidFill>
                      </a:endParaRPr>
                    </a:p>
                  </a:txBody>
                  <a:tcPr>
                    <a:solidFill>
                      <a:srgbClr val="327E9E"/>
                    </a:solidFill>
                  </a:tcPr>
                </a:tc>
                <a:tc>
                  <a:txBody>
                    <a:bodyPr/>
                    <a:lstStyle/>
                    <a:p>
                      <a:r>
                        <a:rPr lang="en-US" dirty="0" smtClean="0">
                          <a:solidFill>
                            <a:schemeClr val="bg1"/>
                          </a:solidFill>
                        </a:rPr>
                        <a:t>TITLE</a:t>
                      </a:r>
                      <a:endParaRPr lang="en-US" dirty="0">
                        <a:solidFill>
                          <a:schemeClr val="bg1"/>
                        </a:solidFill>
                      </a:endParaRPr>
                    </a:p>
                  </a:txBody>
                  <a:tcPr>
                    <a:solidFill>
                      <a:srgbClr val="327E9E"/>
                    </a:solidFill>
                  </a:tcPr>
                </a:tc>
                <a:tc>
                  <a:txBody>
                    <a:bodyPr/>
                    <a:lstStyle/>
                    <a:p>
                      <a:r>
                        <a:rPr lang="en-US" dirty="0" smtClean="0">
                          <a:solidFill>
                            <a:schemeClr val="bg1"/>
                          </a:solidFill>
                        </a:rPr>
                        <a:t>EMAIL</a:t>
                      </a:r>
                      <a:endParaRPr lang="en-US" dirty="0">
                        <a:solidFill>
                          <a:schemeClr val="bg1"/>
                        </a:solidFill>
                      </a:endParaRPr>
                    </a:p>
                  </a:txBody>
                  <a:tcPr>
                    <a:solidFill>
                      <a:srgbClr val="327E9E"/>
                    </a:solidFill>
                  </a:tcPr>
                </a:tc>
                <a:extLst>
                  <a:ext uri="{0D108BD9-81ED-4DB2-BD59-A6C34878D82A}">
                    <a16:rowId xmlns:a16="http://schemas.microsoft.com/office/drawing/2014/main" val="1994190434"/>
                  </a:ext>
                </a:extLst>
              </a:tr>
              <a:tr h="526276">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LDH Contract</a:t>
                      </a:r>
                      <a:r>
                        <a:rPr lang="en-US" sz="14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Review</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Contract Review Team</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accent1">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OMFContractReview@LA.GOV</a:t>
                      </a:r>
                      <a:endParaRPr lang="en-US" sz="1400" b="1" u="sng" dirty="0">
                        <a:solidFill>
                          <a:schemeClr val="accent1">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2751976728"/>
                  </a:ext>
                </a:extLst>
              </a:tr>
              <a:tr h="526276">
                <a:tc>
                  <a:txBody>
                    <a:bodyPr/>
                    <a:lstStyle/>
                    <a:p>
                      <a:pPr marL="0" marR="26035" algn="ctr">
                        <a:spcBef>
                          <a:spcPts val="0"/>
                        </a:spcBef>
                        <a:spcAft>
                          <a:spcPts val="0"/>
                        </a:spcAft>
                      </a:pPr>
                      <a:r>
                        <a:rPr lang="en-US" sz="1400" b="1" dirty="0" smtClean="0">
                          <a:solidFill>
                            <a:schemeClr val="bg1"/>
                          </a:solidFill>
                          <a:effectLst/>
                        </a:rPr>
                        <a:t>  Charles </a:t>
                      </a:r>
                      <a:r>
                        <a:rPr lang="en-US" sz="1400" b="1" dirty="0">
                          <a:solidFill>
                            <a:schemeClr val="bg1"/>
                          </a:solidFill>
                          <a:effectLst/>
                        </a:rPr>
                        <a:t>Daspit</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rPr>
                        <a:t>  Deputy General</a:t>
                      </a:r>
                    </a:p>
                    <a:p>
                      <a:pPr marL="0" marR="26035" algn="ctr">
                        <a:spcBef>
                          <a:spcPts val="0"/>
                        </a:spcBef>
                        <a:spcAft>
                          <a:spcPts val="0"/>
                        </a:spcAft>
                      </a:pPr>
                      <a:r>
                        <a:rPr lang="en-US" sz="14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Counsel</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bg1"/>
                          </a:solidFill>
                          <a:effectLst/>
                          <a:hlinkClick r:id="rId2"/>
                        </a:rPr>
                        <a:t>Charles.Daspit@LA.GOV</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1171848936"/>
                  </a:ext>
                </a:extLst>
              </a:tr>
              <a:tr h="526276">
                <a:tc>
                  <a:txBody>
                    <a:bodyPr/>
                    <a:lstStyle/>
                    <a:p>
                      <a:pPr marL="0" marR="26035" algn="ctr">
                        <a:spcBef>
                          <a:spcPts val="0"/>
                        </a:spcBef>
                        <a:spcAft>
                          <a:spcPts val="0"/>
                        </a:spcAft>
                      </a:pPr>
                      <a:r>
                        <a:rPr lang="en-US" sz="1400" b="1" dirty="0" smtClean="0">
                          <a:solidFill>
                            <a:schemeClr val="bg1"/>
                          </a:solidFill>
                          <a:effectLst/>
                        </a:rPr>
                        <a:t>  Kristie </a:t>
                      </a:r>
                      <a:r>
                        <a:rPr lang="en-US" sz="1400" b="1" dirty="0">
                          <a:solidFill>
                            <a:schemeClr val="bg1"/>
                          </a:solidFill>
                          <a:effectLst/>
                        </a:rPr>
                        <a:t>Haydel</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rPr>
                        <a:t>  Attorney </a:t>
                      </a:r>
                      <a:r>
                        <a:rPr lang="en-US" sz="1400" b="1" dirty="0">
                          <a:solidFill>
                            <a:schemeClr val="bg1"/>
                          </a:solidFill>
                          <a:effectLst/>
                        </a:rPr>
                        <a:t>Supervisor</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bg1"/>
                          </a:solidFill>
                          <a:effectLst/>
                          <a:hlinkClick r:id="rId3"/>
                        </a:rPr>
                        <a:t>Kristie.Haydel@LA.GOV</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2841458839"/>
                  </a:ext>
                </a:extLst>
              </a:tr>
              <a:tr h="464364">
                <a:tc>
                  <a:txBody>
                    <a:bodyPr/>
                    <a:lstStyle/>
                    <a:p>
                      <a:pPr marL="0" marR="26035" algn="ctr">
                        <a:spcBef>
                          <a:spcPts val="0"/>
                        </a:spcBef>
                        <a:spcAft>
                          <a:spcPts val="0"/>
                        </a:spcAft>
                      </a:pPr>
                      <a:r>
                        <a:rPr lang="en-US" sz="1400" b="1" dirty="0" smtClean="0">
                          <a:solidFill>
                            <a:schemeClr val="bg1"/>
                          </a:solidFill>
                          <a:effectLst/>
                        </a:rPr>
                        <a:t>  William Fell</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rPr>
                        <a:t>  Attorney </a:t>
                      </a:r>
                      <a:r>
                        <a:rPr lang="en-US" sz="1400" b="1" dirty="0">
                          <a:solidFill>
                            <a:schemeClr val="bg1"/>
                          </a:solidFill>
                          <a:effectLst/>
                        </a:rPr>
                        <a:t>III</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bg1"/>
                          </a:solidFill>
                          <a:effectLst/>
                          <a:hlinkClick r:id="rId4"/>
                        </a:rPr>
                        <a:t>William</a:t>
                      </a:r>
                      <a:r>
                        <a:rPr lang="en-US" sz="1400" b="1" u="sng" baseline="0" dirty="0" smtClean="0">
                          <a:solidFill>
                            <a:schemeClr val="bg1"/>
                          </a:solidFill>
                          <a:effectLst/>
                          <a:hlinkClick r:id="rId4"/>
                        </a:rPr>
                        <a:t>.Fell</a:t>
                      </a:r>
                      <a:r>
                        <a:rPr lang="en-US" sz="1400" b="1" u="sng" dirty="0" smtClean="0">
                          <a:solidFill>
                            <a:schemeClr val="bg1"/>
                          </a:solidFill>
                          <a:effectLst/>
                          <a:hlinkClick r:id="rId4"/>
                        </a:rPr>
                        <a:t>@LA.GOV</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1037332220"/>
                  </a:ext>
                </a:extLst>
              </a:tr>
              <a:tr h="464364">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Jeremy</a:t>
                      </a:r>
                      <a:r>
                        <a:rPr lang="en-US" sz="1400" b="1" baseline="0"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baseline="0" dirty="0" err="1"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Woolard</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Attorney IV</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t>Jeremy.Woolard@LA.GOV</a:t>
                      </a:r>
                      <a:endParaRPr lang="en-US" sz="1400" b="1" u="sng" dirty="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3054095051"/>
                  </a:ext>
                </a:extLst>
              </a:tr>
              <a:tr h="526276">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Haley Williams</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dirty="0" smtClea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Medicaid Procurement Attorney</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tc>
                  <a:txBody>
                    <a:bodyPr/>
                    <a:lstStyle/>
                    <a:p>
                      <a:pPr marL="0" marR="26035" algn="ctr">
                        <a:spcBef>
                          <a:spcPts val="0"/>
                        </a:spcBef>
                        <a:spcAft>
                          <a:spcPts val="0"/>
                        </a:spcAft>
                      </a:pPr>
                      <a:r>
                        <a:rPr lang="en-US" sz="1400" b="1" u="sng" dirty="0" smtClean="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rPr>
                        <a:t>Haley.Williams2@LA.GOV</a:t>
                      </a:r>
                      <a:endParaRPr lang="en-US" sz="1400" b="1" u="sng" dirty="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327E9E"/>
                    </a:solidFill>
                  </a:tcPr>
                </a:tc>
                <a:extLst>
                  <a:ext uri="{0D108BD9-81ED-4DB2-BD59-A6C34878D82A}">
                    <a16:rowId xmlns:a16="http://schemas.microsoft.com/office/drawing/2014/main" val="148930187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0151092"/>
              </p:ext>
            </p:extLst>
          </p:nvPr>
        </p:nvGraphicFramePr>
        <p:xfrm>
          <a:off x="6355614" y="1411709"/>
          <a:ext cx="5892984" cy="4196511"/>
        </p:xfrm>
        <a:graphic>
          <a:graphicData uri="http://schemas.openxmlformats.org/drawingml/2006/table">
            <a:tbl>
              <a:tblPr firstRow="1" bandRow="1">
                <a:tableStyleId>{5C22544A-7EE6-4342-B048-85BDC9FD1C3A}</a:tableStyleId>
              </a:tblPr>
              <a:tblGrid>
                <a:gridCol w="2457553">
                  <a:extLst>
                    <a:ext uri="{9D8B030D-6E8A-4147-A177-3AD203B41FA5}">
                      <a16:colId xmlns:a16="http://schemas.microsoft.com/office/drawing/2014/main" val="874974291"/>
                    </a:ext>
                  </a:extLst>
                </a:gridCol>
                <a:gridCol w="3435431">
                  <a:extLst>
                    <a:ext uri="{9D8B030D-6E8A-4147-A177-3AD203B41FA5}">
                      <a16:colId xmlns:a16="http://schemas.microsoft.com/office/drawing/2014/main" val="3654767283"/>
                    </a:ext>
                  </a:extLst>
                </a:gridCol>
              </a:tblGrid>
              <a:tr h="12499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Louisiana</a:t>
                      </a:r>
                      <a:r>
                        <a:rPr lang="en-US" baseline="0" dirty="0" smtClean="0"/>
                        <a:t> Division of Administration, Office of State Procurement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smtClean="0">
                          <a:solidFill>
                            <a:schemeClr val="bg1"/>
                          </a:solidFill>
                          <a:effectLst/>
                          <a:latin typeface="+mn-lt"/>
                          <a:ea typeface="+mn-ea"/>
                          <a:cs typeface="+mn-cs"/>
                        </a:rPr>
                        <a:t>DOA-PCHELPDESK@LA.GOV</a:t>
                      </a:r>
                      <a:endParaRPr lang="en-US" sz="1800" b="1" kern="1200" dirty="0" smtClean="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225-342-8010</a:t>
                      </a:r>
                      <a:endParaRPr lang="en-US" dirty="0"/>
                    </a:p>
                  </a:txBody>
                  <a:tcPr>
                    <a:solidFill>
                      <a:srgbClr val="327E9E"/>
                    </a:solidFill>
                  </a:tcPr>
                </a:tc>
                <a:tc hMerge="1">
                  <a:txBody>
                    <a:bodyPr/>
                    <a:lstStyle/>
                    <a:p>
                      <a:endParaRPr lang="en-US" dirty="0"/>
                    </a:p>
                  </a:txBody>
                  <a:tcPr/>
                </a:tc>
                <a:extLst>
                  <a:ext uri="{0D108BD9-81ED-4DB2-BD59-A6C34878D82A}">
                    <a16:rowId xmlns:a16="http://schemas.microsoft.com/office/drawing/2014/main" val="1206591527"/>
                  </a:ext>
                </a:extLst>
              </a:tr>
              <a:tr h="480760">
                <a:tc>
                  <a:txBody>
                    <a:bodyPr/>
                    <a:lstStyle/>
                    <a:p>
                      <a:r>
                        <a:rPr lang="en-US" sz="1200" b="1" dirty="0" smtClean="0">
                          <a:solidFill>
                            <a:schemeClr val="tx1"/>
                          </a:solidFill>
                        </a:rPr>
                        <a:t>DOA/OSP</a:t>
                      </a:r>
                      <a:r>
                        <a:rPr lang="en-US" sz="1200" b="1" baseline="0" dirty="0" smtClean="0">
                          <a:solidFill>
                            <a:schemeClr val="tx1"/>
                          </a:solidFill>
                        </a:rPr>
                        <a:t> Website</a:t>
                      </a:r>
                      <a:endParaRPr lang="en-US" sz="1200" b="1" dirty="0">
                        <a:solidFill>
                          <a:schemeClr val="tx1"/>
                        </a:solidFill>
                      </a:endParaRPr>
                    </a:p>
                  </a:txBody>
                  <a:tcPr>
                    <a:solidFill>
                      <a:srgbClr val="327E9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bg1"/>
                          </a:solidFill>
                          <a:effectLst/>
                          <a:latin typeface="+mn-lt"/>
                          <a:ea typeface="+mn-ea"/>
                          <a:cs typeface="+mn-cs"/>
                          <a:hlinkClick r:id="rId5"/>
                        </a:rPr>
                        <a:t>https://www.doa.la.gov/Pages/osp/PC/agencies.aspx</a:t>
                      </a:r>
                      <a:endParaRPr lang="en-US" sz="1200" b="1" u="sng" kern="1200" dirty="0" smtClean="0">
                        <a:solidFill>
                          <a:schemeClr val="bg1"/>
                        </a:solidFill>
                        <a:effectLst/>
                        <a:latin typeface="+mn-lt"/>
                        <a:ea typeface="+mn-ea"/>
                        <a:cs typeface="+mn-cs"/>
                      </a:endParaRPr>
                    </a:p>
                  </a:txBody>
                  <a:tcPr>
                    <a:solidFill>
                      <a:srgbClr val="327E9E"/>
                    </a:solidFill>
                  </a:tcPr>
                </a:tc>
                <a:extLst>
                  <a:ext uri="{0D108BD9-81ED-4DB2-BD59-A6C34878D82A}">
                    <a16:rowId xmlns:a16="http://schemas.microsoft.com/office/drawing/2014/main" val="3760533115"/>
                  </a:ext>
                </a:extLst>
              </a:tr>
              <a:tr h="673064">
                <a:tc>
                  <a:txBody>
                    <a:bodyPr/>
                    <a:lstStyle/>
                    <a:p>
                      <a:r>
                        <a:rPr lang="en-US" sz="1200" b="1" dirty="0" err="1" smtClean="0">
                          <a:solidFill>
                            <a:schemeClr val="tx1"/>
                          </a:solidFill>
                        </a:rPr>
                        <a:t>LaGOV</a:t>
                      </a:r>
                      <a:r>
                        <a:rPr lang="en-US" sz="1200" b="1" baseline="0" dirty="0" smtClean="0">
                          <a:solidFill>
                            <a:schemeClr val="tx1"/>
                          </a:solidFill>
                        </a:rPr>
                        <a:t> ERP eProcurement (SRM)</a:t>
                      </a:r>
                      <a:endParaRPr lang="en-US" sz="1200" b="1" dirty="0">
                        <a:solidFill>
                          <a:schemeClr val="tx1"/>
                        </a:solidFill>
                      </a:endParaRPr>
                    </a:p>
                  </a:txBody>
                  <a:tcPr>
                    <a:solidFill>
                      <a:srgbClr val="327E9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mn-lt"/>
                          <a:ea typeface="+mn-ea"/>
                          <a:cs typeface="+mn-cs"/>
                          <a:hlinkClick r:id="rId6"/>
                        </a:rPr>
                        <a:t>https://lagoverpsrm.doa.louisiana.gov/irj/poral</a:t>
                      </a:r>
                      <a:endParaRPr lang="en-US" sz="1200" b="1" kern="1200" dirty="0" smtClean="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bg1"/>
                        </a:solidFill>
                        <a:effectLst/>
                        <a:latin typeface="+mn-lt"/>
                        <a:ea typeface="+mn-ea"/>
                        <a:cs typeface="+mn-cs"/>
                      </a:endParaRPr>
                    </a:p>
                  </a:txBody>
                  <a:tcPr>
                    <a:solidFill>
                      <a:srgbClr val="327E9E"/>
                    </a:solidFill>
                  </a:tcPr>
                </a:tc>
                <a:extLst>
                  <a:ext uri="{0D108BD9-81ED-4DB2-BD59-A6C34878D82A}">
                    <a16:rowId xmlns:a16="http://schemas.microsoft.com/office/drawing/2014/main" val="2152461761"/>
                  </a:ext>
                </a:extLst>
              </a:tr>
              <a:tr h="678951">
                <a:tc>
                  <a:txBody>
                    <a:bodyPr/>
                    <a:lstStyle/>
                    <a:p>
                      <a:r>
                        <a:rPr lang="en-US" sz="1200" b="1" dirty="0" smtClean="0">
                          <a:solidFill>
                            <a:schemeClr val="tx1"/>
                          </a:solidFill>
                        </a:rPr>
                        <a:t>Louisiana Electronic Catalog (La</a:t>
                      </a:r>
                      <a:r>
                        <a:rPr lang="en-US" sz="1200" b="1" baseline="0" dirty="0" smtClean="0">
                          <a:solidFill>
                            <a:schemeClr val="tx1"/>
                          </a:solidFill>
                        </a:rPr>
                        <a:t> </a:t>
                      </a:r>
                      <a:r>
                        <a:rPr lang="en-US" sz="1200" b="1" baseline="0" dirty="0" err="1" smtClean="0">
                          <a:solidFill>
                            <a:schemeClr val="tx1"/>
                          </a:solidFill>
                        </a:rPr>
                        <a:t>eCat</a:t>
                      </a:r>
                      <a:r>
                        <a:rPr lang="en-US" sz="1200" b="1" baseline="0" dirty="0" smtClean="0">
                          <a:solidFill>
                            <a:schemeClr val="tx1"/>
                          </a:solidFill>
                        </a:rPr>
                        <a:t>)</a:t>
                      </a:r>
                      <a:endParaRPr lang="en-US" sz="1200" b="1" dirty="0">
                        <a:solidFill>
                          <a:schemeClr val="tx1"/>
                        </a:solidFill>
                      </a:endParaRPr>
                    </a:p>
                  </a:txBody>
                  <a:tcPr>
                    <a:solidFill>
                      <a:srgbClr val="327E9E"/>
                    </a:solidFill>
                  </a:tcPr>
                </a:tc>
                <a:tc>
                  <a:txBody>
                    <a:bodyPr/>
                    <a:lstStyle/>
                    <a:p>
                      <a:r>
                        <a:rPr lang="en-US" sz="1200" b="1" i="0" u="none" strike="noStrike" kern="1200" baseline="0" dirty="0" smtClean="0">
                          <a:solidFill>
                            <a:schemeClr val="tx1"/>
                          </a:solidFill>
                          <a:latin typeface="+mn-lt"/>
                          <a:ea typeface="+mn-ea"/>
                          <a:cs typeface="+mn-cs"/>
                          <a:hlinkClick r:id="rId7"/>
                        </a:rPr>
                        <a:t>https://wwwcfprd.doa.louisiana.gov/OSP/LaPAC/eCat/dsp_eCat</a:t>
                      </a:r>
                    </a:p>
                    <a:p>
                      <a:r>
                        <a:rPr lang="en-US" sz="1200" b="1" i="0" u="none" strike="noStrike" kern="1200" baseline="0" dirty="0" err="1" smtClean="0">
                          <a:solidFill>
                            <a:schemeClr val="tx1"/>
                          </a:solidFill>
                          <a:latin typeface="+mn-lt"/>
                          <a:ea typeface="+mn-ea"/>
                          <a:cs typeface="+mn-cs"/>
                          <a:hlinkClick r:id="rId7"/>
                        </a:rPr>
                        <a:t>SearchLagovm</a:t>
                      </a:r>
                      <a:endParaRPr lang="en-US" sz="1200" b="1" i="0" u="none" strike="noStrike" kern="1200" baseline="0" dirty="0" smtClean="0">
                        <a:solidFill>
                          <a:schemeClr val="tx1"/>
                        </a:solidFill>
                        <a:latin typeface="+mn-lt"/>
                        <a:ea typeface="+mn-ea"/>
                        <a:cs typeface="+mn-cs"/>
                      </a:endParaRPr>
                    </a:p>
                  </a:txBody>
                  <a:tcPr>
                    <a:solidFill>
                      <a:srgbClr val="327E9E"/>
                    </a:solidFill>
                  </a:tcPr>
                </a:tc>
                <a:extLst>
                  <a:ext uri="{0D108BD9-81ED-4DB2-BD59-A6C34878D82A}">
                    <a16:rowId xmlns:a16="http://schemas.microsoft.com/office/drawing/2014/main" val="1325830225"/>
                  </a:ext>
                </a:extLst>
              </a:tr>
              <a:tr h="1113760">
                <a:tc>
                  <a:txBody>
                    <a:bodyPr/>
                    <a:lstStyle/>
                    <a:p>
                      <a:r>
                        <a:rPr lang="en-US" sz="1200" b="1" dirty="0" smtClean="0">
                          <a:solidFill>
                            <a:schemeClr val="tx1"/>
                          </a:solidFill>
                        </a:rPr>
                        <a:t>Louisiana Procurement and Contract</a:t>
                      </a:r>
                      <a:r>
                        <a:rPr lang="en-US" sz="1200" b="1" baseline="0" dirty="0" smtClean="0">
                          <a:solidFill>
                            <a:schemeClr val="tx1"/>
                          </a:solidFill>
                        </a:rPr>
                        <a:t> Network (</a:t>
                      </a:r>
                      <a:r>
                        <a:rPr lang="en-US" sz="1200" b="1" baseline="0" dirty="0" err="1" smtClean="0">
                          <a:solidFill>
                            <a:schemeClr val="tx1"/>
                          </a:solidFill>
                        </a:rPr>
                        <a:t>LaPAC</a:t>
                      </a:r>
                      <a:r>
                        <a:rPr lang="en-US" sz="1200" b="1" baseline="0" dirty="0" smtClean="0">
                          <a:solidFill>
                            <a:schemeClr val="tx1"/>
                          </a:solidFill>
                        </a:rPr>
                        <a:t>)</a:t>
                      </a:r>
                      <a:endParaRPr lang="en-US" sz="1200" b="1" dirty="0">
                        <a:solidFill>
                          <a:schemeClr val="tx1"/>
                        </a:solidFill>
                      </a:endParaRPr>
                    </a:p>
                  </a:txBody>
                  <a:tcPr>
                    <a:solidFill>
                      <a:srgbClr val="327E9E"/>
                    </a:solidFill>
                  </a:tcPr>
                </a:tc>
                <a:tc>
                  <a:txBody>
                    <a:bodyPr/>
                    <a:lstStyle/>
                    <a:p>
                      <a:r>
                        <a:rPr lang="en-US" sz="1200" b="1" i="0" u="none" strike="noStrike" kern="1200" baseline="0" dirty="0" smtClean="0">
                          <a:solidFill>
                            <a:schemeClr val="dk1"/>
                          </a:solidFill>
                          <a:latin typeface="+mn-lt"/>
                          <a:ea typeface="+mn-ea"/>
                          <a:cs typeface="+mn-cs"/>
                        </a:rPr>
                        <a:t>https://wwwcfprd.doa.louisiana.gov/osp/lapac/pubMain.cfm</a:t>
                      </a:r>
                    </a:p>
                    <a:p>
                      <a:endParaRPr lang="en-US" sz="1200" b="1" i="0" u="none" strike="noStrike" kern="1200" baseline="0" dirty="0" smtClean="0">
                        <a:solidFill>
                          <a:schemeClr val="tx1"/>
                        </a:solidFill>
                        <a:latin typeface="+mn-lt"/>
                        <a:ea typeface="+mn-ea"/>
                        <a:cs typeface="+mn-cs"/>
                      </a:endParaRPr>
                    </a:p>
                  </a:txBody>
                  <a:tcPr>
                    <a:solidFill>
                      <a:srgbClr val="327E9E"/>
                    </a:solidFill>
                  </a:tcPr>
                </a:tc>
                <a:extLst>
                  <a:ext uri="{0D108BD9-81ED-4DB2-BD59-A6C34878D82A}">
                    <a16:rowId xmlns:a16="http://schemas.microsoft.com/office/drawing/2014/main" val="1231754074"/>
                  </a:ext>
                </a:extLst>
              </a:tr>
            </a:tbl>
          </a:graphicData>
        </a:graphic>
      </p:graphicFrame>
      <p:sp>
        <p:nvSpPr>
          <p:cNvPr id="12" name="Rectangle 11"/>
          <p:cNvSpPr/>
          <p:nvPr/>
        </p:nvSpPr>
        <p:spPr>
          <a:xfrm>
            <a:off x="0" y="5402640"/>
            <a:ext cx="6340107" cy="1569660"/>
          </a:xfrm>
          <a:prstGeom prst="rect">
            <a:avLst/>
          </a:prstGeom>
          <a:solidFill>
            <a:schemeClr val="bg1"/>
          </a:solidFill>
          <a:ln>
            <a:noFill/>
          </a:ln>
        </p:spPr>
        <p:txBody>
          <a:bodyPr wrap="square">
            <a:spAutoFit/>
          </a:bodyPr>
          <a:lstStyle/>
          <a:p>
            <a:r>
              <a:rPr lang="en-US" sz="1200" dirty="0"/>
              <a:t>Office of State Reporting and Accounting </a:t>
            </a:r>
            <a:r>
              <a:rPr lang="en-US" sz="1200" dirty="0" smtClean="0"/>
              <a:t>Policy</a:t>
            </a:r>
          </a:p>
          <a:p>
            <a:r>
              <a:rPr lang="en-US" sz="1200" b="1" u="sng" dirty="0"/>
              <a:t>DOA-OSRAP-LAGOV@LA.GOV</a:t>
            </a:r>
          </a:p>
          <a:p>
            <a:r>
              <a:rPr lang="en-US" sz="1200" b="1" u="sng" dirty="0" smtClean="0">
                <a:solidFill>
                  <a:srgbClr val="133B45"/>
                </a:solidFill>
              </a:rPr>
              <a:t>(</a:t>
            </a:r>
            <a:r>
              <a:rPr lang="en-US" sz="1200" b="1" u="sng" dirty="0">
                <a:solidFill>
                  <a:srgbClr val="133B45"/>
                </a:solidFill>
              </a:rPr>
              <a:t>225) 342-1097</a:t>
            </a:r>
          </a:p>
          <a:p>
            <a:endParaRPr lang="en-US" sz="1200" dirty="0"/>
          </a:p>
          <a:p>
            <a:r>
              <a:rPr lang="en-US" sz="1200" dirty="0" smtClean="0"/>
              <a:t>Louisiana Economic Development (Hudson Initiative Program)</a:t>
            </a:r>
          </a:p>
          <a:p>
            <a:r>
              <a:rPr lang="en-US" sz="1200" dirty="0" smtClean="0">
                <a:ln>
                  <a:solidFill>
                    <a:srgbClr val="133B45"/>
                  </a:solidFill>
                </a:ln>
                <a:noFill/>
                <a:hlinkClick r:id="rId8"/>
              </a:rPr>
              <a:t>https</a:t>
            </a:r>
            <a:r>
              <a:rPr lang="en-US" sz="1200" dirty="0">
                <a:ln>
                  <a:solidFill>
                    <a:srgbClr val="133B45"/>
                  </a:solidFill>
                </a:ln>
                <a:noFill/>
                <a:hlinkClick r:id="rId8"/>
              </a:rPr>
              <a:t>://</a:t>
            </a:r>
            <a:r>
              <a:rPr lang="en-US" sz="1200" dirty="0" smtClean="0">
                <a:ln>
                  <a:solidFill>
                    <a:srgbClr val="133B45"/>
                  </a:solidFill>
                </a:ln>
                <a:noFill/>
                <a:hlinkClick r:id="rId8"/>
              </a:rPr>
              <a:t>www.doa.la.gov/pages/osp/se/secv.aspx</a:t>
            </a:r>
            <a:endParaRPr lang="en-US" sz="1200" dirty="0" smtClean="0">
              <a:ln>
                <a:solidFill>
                  <a:srgbClr val="133B45"/>
                </a:solidFill>
              </a:ln>
              <a:noFill/>
            </a:endParaRPr>
          </a:p>
          <a:p>
            <a:r>
              <a:rPr lang="en-US" sz="1200" dirty="0" smtClean="0">
                <a:ln>
                  <a:solidFill>
                    <a:srgbClr val="133B45"/>
                  </a:solidFill>
                </a:ln>
                <a:noFill/>
              </a:rPr>
              <a:t>(225) 342-7000</a:t>
            </a:r>
            <a:endParaRPr lang="en-US" sz="1200" dirty="0">
              <a:ln>
                <a:solidFill>
                  <a:srgbClr val="133B45"/>
                </a:solidFill>
              </a:ln>
              <a:noFill/>
            </a:endParaRPr>
          </a:p>
          <a:p>
            <a:endParaRPr lang="en-US" sz="1200" dirty="0"/>
          </a:p>
        </p:txBody>
      </p:sp>
      <p:pic>
        <p:nvPicPr>
          <p:cNvPr id="9" name="Picture 2" descr="Image result for la department of heal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45541" y="6440346"/>
            <a:ext cx="1267012" cy="36129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a:spLocks noGrp="1"/>
          </p:cNvSpPr>
          <p:nvPr>
            <p:ph type="sldNum" sz="quarter" idx="12"/>
          </p:nvPr>
        </p:nvSpPr>
        <p:spPr>
          <a:xfrm>
            <a:off x="10399194" y="-225698"/>
            <a:ext cx="838199" cy="767687"/>
          </a:xfrm>
        </p:spPr>
        <p:txBody>
          <a:bodyPr/>
          <a:lstStyle/>
          <a:p>
            <a:fld id="{9FF96B15-8338-45D5-A943-561235072D66}" type="slidenum">
              <a:rPr lang="en-US" noProof="0" smtClean="0"/>
              <a:t>20</a:t>
            </a:fld>
            <a:endParaRPr lang="en-US" noProof="0" dirty="0"/>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8723-F88E-4F02-B1A9-D1224233BEEF}"/>
              </a:ext>
            </a:extLst>
          </p:cNvPr>
          <p:cNvSpPr>
            <a:spLocks noGrp="1"/>
          </p:cNvSpPr>
          <p:nvPr>
            <p:ph type="title"/>
          </p:nvPr>
        </p:nvSpPr>
        <p:spPr>
          <a:xfrm>
            <a:off x="572577" y="437807"/>
            <a:ext cx="3986211" cy="1046941"/>
          </a:xfrm>
        </p:spPr>
        <p:txBody>
          <a:bodyPr>
            <a:normAutofit/>
          </a:bodyPr>
          <a:lstStyle/>
          <a:p>
            <a:pPr>
              <a:lnSpc>
                <a:spcPct val="90000"/>
              </a:lnSpc>
            </a:pPr>
            <a:r>
              <a:rPr lang="en-US" dirty="0" smtClean="0">
                <a:solidFill>
                  <a:schemeClr val="bg1"/>
                </a:solidFill>
              </a:rPr>
              <a:t>TYPES OF CONTRACTS: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PROFESSIONAL </a:t>
            </a:r>
            <a:r>
              <a:rPr lang="en-US" dirty="0" smtClean="0">
                <a:solidFill>
                  <a:schemeClr val="bg1"/>
                </a:solidFill>
              </a:rPr>
              <a:t>SERVICES </a:t>
            </a:r>
            <a:endParaRPr lang="en-US" sz="2300" dirty="0">
              <a:solidFill>
                <a:schemeClr val="bg1"/>
              </a:solidFill>
            </a:endParaRPr>
          </a:p>
        </p:txBody>
      </p:sp>
      <p:sp>
        <p:nvSpPr>
          <p:cNvPr id="3" name="Text Placeholder 2">
            <a:extLst>
              <a:ext uri="{FF2B5EF4-FFF2-40B4-BE49-F238E27FC236}">
                <a16:creationId xmlns:a16="http://schemas.microsoft.com/office/drawing/2014/main" id="{902B5742-D468-45B7-9156-641CD4D80AD3}"/>
              </a:ext>
            </a:extLst>
          </p:cNvPr>
          <p:cNvSpPr>
            <a:spLocks noGrp="1"/>
          </p:cNvSpPr>
          <p:nvPr>
            <p:ph type="body" sz="quarter" idx="13"/>
          </p:nvPr>
        </p:nvSpPr>
        <p:spPr>
          <a:xfrm>
            <a:off x="5062109" y="1250459"/>
            <a:ext cx="3271749" cy="468579"/>
          </a:xfrm>
          <a:ln>
            <a:solidFill>
              <a:schemeClr val="accent4">
                <a:lumMod val="50000"/>
              </a:schemeClr>
            </a:solidFill>
          </a:ln>
        </p:spPr>
        <p:txBody>
          <a:bodyPr>
            <a:normAutofit/>
          </a:bodyPr>
          <a:lstStyle/>
          <a:p>
            <a:r>
              <a:rPr lang="en-US" sz="1400" dirty="0" smtClean="0"/>
              <a:t>LAWYERS</a:t>
            </a:r>
            <a:endParaRPr lang="en-US" sz="1400" dirty="0"/>
          </a:p>
        </p:txBody>
      </p:sp>
      <p:sp>
        <p:nvSpPr>
          <p:cNvPr id="4" name="Text Placeholder 3">
            <a:extLst>
              <a:ext uri="{FF2B5EF4-FFF2-40B4-BE49-F238E27FC236}">
                <a16:creationId xmlns:a16="http://schemas.microsoft.com/office/drawing/2014/main" id="{D88D3AC9-532C-45CE-A886-41FE54A32E61}"/>
              </a:ext>
            </a:extLst>
          </p:cNvPr>
          <p:cNvSpPr>
            <a:spLocks noGrp="1"/>
          </p:cNvSpPr>
          <p:nvPr>
            <p:ph type="body" sz="quarter" idx="14"/>
          </p:nvPr>
        </p:nvSpPr>
        <p:spPr>
          <a:xfrm>
            <a:off x="5070584" y="1639912"/>
            <a:ext cx="3271749" cy="471068"/>
          </a:xfrm>
          <a:ln>
            <a:solidFill>
              <a:srgbClr val="009999"/>
            </a:solidFill>
          </a:ln>
        </p:spPr>
        <p:txBody>
          <a:bodyPr>
            <a:normAutofit/>
          </a:bodyPr>
          <a:lstStyle/>
          <a:p>
            <a:r>
              <a:rPr lang="en-US" sz="1400" dirty="0" smtClean="0"/>
              <a:t>DOCTORS</a:t>
            </a:r>
            <a:endParaRPr lang="en-US" sz="1400" dirty="0"/>
          </a:p>
        </p:txBody>
      </p:sp>
      <p:sp>
        <p:nvSpPr>
          <p:cNvPr id="5" name="Text Placeholder 4">
            <a:extLst>
              <a:ext uri="{FF2B5EF4-FFF2-40B4-BE49-F238E27FC236}">
                <a16:creationId xmlns:a16="http://schemas.microsoft.com/office/drawing/2014/main" id="{CB033E00-5119-4205-BD29-9D1A753BE3C3}"/>
              </a:ext>
            </a:extLst>
          </p:cNvPr>
          <p:cNvSpPr>
            <a:spLocks noGrp="1"/>
          </p:cNvSpPr>
          <p:nvPr>
            <p:ph type="body" sz="quarter" idx="15"/>
          </p:nvPr>
        </p:nvSpPr>
        <p:spPr>
          <a:xfrm>
            <a:off x="5070584" y="2037474"/>
            <a:ext cx="3271749" cy="471068"/>
          </a:xfrm>
          <a:ln>
            <a:solidFill>
              <a:srgbClr val="FFC000"/>
            </a:solidFill>
          </a:ln>
        </p:spPr>
        <p:txBody>
          <a:bodyPr>
            <a:normAutofit/>
          </a:bodyPr>
          <a:lstStyle/>
          <a:p>
            <a:r>
              <a:rPr lang="en-US" sz="1400" dirty="0" smtClean="0"/>
              <a:t>DENTISTS</a:t>
            </a:r>
            <a:endParaRPr lang="en-US" sz="1400" dirty="0"/>
          </a:p>
        </p:txBody>
      </p:sp>
      <p:sp>
        <p:nvSpPr>
          <p:cNvPr id="6" name="Text Placeholder 5">
            <a:extLst>
              <a:ext uri="{FF2B5EF4-FFF2-40B4-BE49-F238E27FC236}">
                <a16:creationId xmlns:a16="http://schemas.microsoft.com/office/drawing/2014/main" id="{0C0A6450-4901-4648-A1D8-F9E19429FA66}"/>
              </a:ext>
            </a:extLst>
          </p:cNvPr>
          <p:cNvSpPr>
            <a:spLocks noGrp="1"/>
          </p:cNvSpPr>
          <p:nvPr>
            <p:ph type="body" sz="quarter" idx="16"/>
          </p:nvPr>
        </p:nvSpPr>
        <p:spPr>
          <a:xfrm>
            <a:off x="5079060" y="2432565"/>
            <a:ext cx="3274047" cy="471068"/>
          </a:xfrm>
          <a:ln>
            <a:solidFill>
              <a:srgbClr val="0070C0"/>
            </a:solidFill>
          </a:ln>
        </p:spPr>
        <p:txBody>
          <a:bodyPr>
            <a:normAutofit/>
          </a:bodyPr>
          <a:lstStyle/>
          <a:p>
            <a:r>
              <a:rPr lang="en-US" sz="1400" dirty="0" smtClean="0"/>
              <a:t>PSYCHOLOGISTS</a:t>
            </a:r>
            <a:endParaRPr lang="en-US" sz="1400" dirty="0"/>
          </a:p>
        </p:txBody>
      </p:sp>
      <p:sp>
        <p:nvSpPr>
          <p:cNvPr id="7" name="Slide Number Placeholder 6">
            <a:extLst>
              <a:ext uri="{FF2B5EF4-FFF2-40B4-BE49-F238E27FC236}">
                <a16:creationId xmlns:a16="http://schemas.microsoft.com/office/drawing/2014/main" id="{6B48CA6F-C72D-F944-B10D-0504BB669B47}"/>
              </a:ext>
            </a:extLst>
          </p:cNvPr>
          <p:cNvSpPr>
            <a:spLocks noGrp="1"/>
          </p:cNvSpPr>
          <p:nvPr>
            <p:ph type="sldNum" sz="quarter" idx="12"/>
          </p:nvPr>
        </p:nvSpPr>
        <p:spPr>
          <a:xfrm>
            <a:off x="10520729" y="162406"/>
            <a:ext cx="838199" cy="767687"/>
          </a:xfrm>
        </p:spPr>
        <p:txBody>
          <a:bodyPr/>
          <a:lstStyle/>
          <a:p>
            <a:fld id="{9FF96B15-8338-45D5-A943-561235072D66}" type="slidenum">
              <a:rPr lang="en-US" smtClean="0"/>
              <a:t>3</a:t>
            </a:fld>
            <a:endParaRPr lang="en-US" dirty="0"/>
          </a:p>
        </p:txBody>
      </p:sp>
      <p:sp>
        <p:nvSpPr>
          <p:cNvPr id="14" name="Text Placeholder 8">
            <a:extLst>
              <a:ext uri="{FF2B5EF4-FFF2-40B4-BE49-F238E27FC236}">
                <a16:creationId xmlns:a16="http://schemas.microsoft.com/office/drawing/2014/main" id="{246A07C8-F3A3-4A79-ADA4-D3DF410E6827}"/>
              </a:ext>
            </a:extLst>
          </p:cNvPr>
          <p:cNvSpPr txBox="1">
            <a:spLocks/>
          </p:cNvSpPr>
          <p:nvPr/>
        </p:nvSpPr>
        <p:spPr>
          <a:xfrm>
            <a:off x="5056487" y="2917625"/>
            <a:ext cx="3296620" cy="471068"/>
          </a:xfrm>
          <a:prstGeom prst="roundRect">
            <a:avLst/>
          </a:prstGeom>
          <a:solidFill>
            <a:schemeClr val="bg1">
              <a:lumMod val="95000"/>
            </a:schemeClr>
          </a:solidFill>
          <a:ln w="31750">
            <a:solidFill>
              <a:srgbClr val="009999"/>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VETERINARIANS</a:t>
            </a:r>
            <a:endParaRPr lang="en-US" sz="1400" dirty="0"/>
          </a:p>
        </p:txBody>
      </p:sp>
      <p:sp>
        <p:nvSpPr>
          <p:cNvPr id="15" name="Text Placeholder 8">
            <a:extLst>
              <a:ext uri="{FF2B5EF4-FFF2-40B4-BE49-F238E27FC236}">
                <a16:creationId xmlns:a16="http://schemas.microsoft.com/office/drawing/2014/main" id="{246A07C8-F3A3-4A79-ADA4-D3DF410E6827}"/>
              </a:ext>
            </a:extLst>
          </p:cNvPr>
          <p:cNvSpPr txBox="1">
            <a:spLocks/>
          </p:cNvSpPr>
          <p:nvPr/>
        </p:nvSpPr>
        <p:spPr>
          <a:xfrm>
            <a:off x="8633766" y="2008305"/>
            <a:ext cx="3535661" cy="446908"/>
          </a:xfrm>
          <a:prstGeom prst="roundRect">
            <a:avLst/>
          </a:prstGeom>
          <a:solidFill>
            <a:schemeClr val="bg1">
              <a:lumMod val="95000"/>
            </a:schemeClr>
          </a:solidFill>
          <a:ln w="31750">
            <a:solidFill>
              <a:srgbClr val="FFC000"/>
            </a:solidFill>
          </a:ln>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CERTIFIED ADVANCE PRACTICE NURSE</a:t>
            </a:r>
            <a:endParaRPr lang="en-US" sz="1400" dirty="0"/>
          </a:p>
        </p:txBody>
      </p:sp>
      <p:sp>
        <p:nvSpPr>
          <p:cNvPr id="22" name="Text Placeholder 8">
            <a:extLst>
              <a:ext uri="{FF2B5EF4-FFF2-40B4-BE49-F238E27FC236}">
                <a16:creationId xmlns:a16="http://schemas.microsoft.com/office/drawing/2014/main" id="{246A07C8-F3A3-4A79-ADA4-D3DF410E6827}"/>
              </a:ext>
            </a:extLst>
          </p:cNvPr>
          <p:cNvSpPr txBox="1">
            <a:spLocks/>
          </p:cNvSpPr>
          <p:nvPr/>
        </p:nvSpPr>
        <p:spPr>
          <a:xfrm>
            <a:off x="8656338" y="2486702"/>
            <a:ext cx="3535662" cy="446908"/>
          </a:xfrm>
          <a:prstGeom prst="roundRect">
            <a:avLst/>
          </a:prstGeom>
          <a:solidFill>
            <a:schemeClr val="bg1">
              <a:lumMod val="95000"/>
            </a:schemeClr>
          </a:solidFill>
          <a:ln w="31750">
            <a:solidFill>
              <a:schemeClr val="accent4">
                <a:lumMod val="50000"/>
              </a:schemeClr>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ENGINEERS</a:t>
            </a:r>
            <a:endParaRPr lang="en-US" sz="1400" dirty="0"/>
          </a:p>
        </p:txBody>
      </p:sp>
      <p:sp>
        <p:nvSpPr>
          <p:cNvPr id="23" name="Text Placeholder 8">
            <a:extLst>
              <a:ext uri="{FF2B5EF4-FFF2-40B4-BE49-F238E27FC236}">
                <a16:creationId xmlns:a16="http://schemas.microsoft.com/office/drawing/2014/main" id="{246A07C8-F3A3-4A79-ADA4-D3DF410E6827}"/>
              </a:ext>
            </a:extLst>
          </p:cNvPr>
          <p:cNvSpPr txBox="1">
            <a:spLocks/>
          </p:cNvSpPr>
          <p:nvPr/>
        </p:nvSpPr>
        <p:spPr>
          <a:xfrm>
            <a:off x="8633765" y="2973148"/>
            <a:ext cx="3535662" cy="437209"/>
          </a:xfrm>
          <a:prstGeom prst="roundRect">
            <a:avLst/>
          </a:prstGeom>
          <a:solidFill>
            <a:schemeClr val="bg1">
              <a:lumMod val="95000"/>
            </a:schemeClr>
          </a:solidFill>
          <a:ln w="31750">
            <a:solidFill>
              <a:srgbClr val="FFC000"/>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LAND SURVEYERS</a:t>
            </a:r>
            <a:endParaRPr lang="en-US" sz="1400" dirty="0"/>
          </a:p>
        </p:txBody>
      </p:sp>
      <p:sp>
        <p:nvSpPr>
          <p:cNvPr id="24" name="Text Placeholder 8">
            <a:extLst>
              <a:ext uri="{FF2B5EF4-FFF2-40B4-BE49-F238E27FC236}">
                <a16:creationId xmlns:a16="http://schemas.microsoft.com/office/drawing/2014/main" id="{246A07C8-F3A3-4A79-ADA4-D3DF410E6827}"/>
              </a:ext>
            </a:extLst>
          </p:cNvPr>
          <p:cNvSpPr txBox="1">
            <a:spLocks/>
          </p:cNvSpPr>
          <p:nvPr/>
        </p:nvSpPr>
        <p:spPr>
          <a:xfrm>
            <a:off x="8633765" y="3449895"/>
            <a:ext cx="3535662" cy="446908"/>
          </a:xfrm>
          <a:prstGeom prst="roundRect">
            <a:avLst/>
          </a:prstGeom>
          <a:solidFill>
            <a:schemeClr val="bg1">
              <a:lumMod val="95000"/>
            </a:schemeClr>
          </a:solidFill>
          <a:ln w="31750">
            <a:solidFill>
              <a:srgbClr val="0070C0"/>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LANDSCAPE ARCHITECTS</a:t>
            </a:r>
            <a:endParaRPr lang="en-US" sz="1400" dirty="0"/>
          </a:p>
        </p:txBody>
      </p:sp>
      <p:sp>
        <p:nvSpPr>
          <p:cNvPr id="25" name="Text Placeholder 8">
            <a:extLst>
              <a:ext uri="{FF2B5EF4-FFF2-40B4-BE49-F238E27FC236}">
                <a16:creationId xmlns:a16="http://schemas.microsoft.com/office/drawing/2014/main" id="{246A07C8-F3A3-4A79-ADA4-D3DF410E6827}"/>
              </a:ext>
            </a:extLst>
          </p:cNvPr>
          <p:cNvSpPr txBox="1">
            <a:spLocks/>
          </p:cNvSpPr>
          <p:nvPr/>
        </p:nvSpPr>
        <p:spPr>
          <a:xfrm>
            <a:off x="8653036" y="3912659"/>
            <a:ext cx="3535662" cy="446908"/>
          </a:xfrm>
          <a:prstGeom prst="roundRect">
            <a:avLst/>
          </a:prstGeom>
          <a:solidFill>
            <a:schemeClr val="bg1">
              <a:lumMod val="95000"/>
            </a:schemeClr>
          </a:solidFill>
          <a:ln w="31750">
            <a:solidFill>
              <a:srgbClr val="009999"/>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ACCOUNTANTS</a:t>
            </a:r>
            <a:endParaRPr lang="en-US" sz="1400" dirty="0"/>
          </a:p>
        </p:txBody>
      </p:sp>
      <p:sp>
        <p:nvSpPr>
          <p:cNvPr id="26" name="Text Placeholder 8">
            <a:extLst>
              <a:ext uri="{FF2B5EF4-FFF2-40B4-BE49-F238E27FC236}">
                <a16:creationId xmlns:a16="http://schemas.microsoft.com/office/drawing/2014/main" id="{246A07C8-F3A3-4A79-ADA4-D3DF410E6827}"/>
              </a:ext>
            </a:extLst>
          </p:cNvPr>
          <p:cNvSpPr txBox="1">
            <a:spLocks/>
          </p:cNvSpPr>
          <p:nvPr/>
        </p:nvSpPr>
        <p:spPr>
          <a:xfrm>
            <a:off x="5105266" y="4439850"/>
            <a:ext cx="3715730" cy="419698"/>
          </a:xfrm>
          <a:prstGeom prst="roundRect">
            <a:avLst/>
          </a:prstGeom>
          <a:solidFill>
            <a:schemeClr val="bg1">
              <a:lumMod val="95000"/>
            </a:schemeClr>
          </a:solidFill>
          <a:ln w="31750">
            <a:solidFill>
              <a:srgbClr val="FFC000"/>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ACTUARIES</a:t>
            </a:r>
            <a:endParaRPr lang="en-US" sz="1400" dirty="0"/>
          </a:p>
        </p:txBody>
      </p:sp>
      <p:sp>
        <p:nvSpPr>
          <p:cNvPr id="27" name="Text Placeholder 8">
            <a:extLst>
              <a:ext uri="{FF2B5EF4-FFF2-40B4-BE49-F238E27FC236}">
                <a16:creationId xmlns:a16="http://schemas.microsoft.com/office/drawing/2014/main" id="{246A07C8-F3A3-4A79-ADA4-D3DF410E6827}"/>
              </a:ext>
            </a:extLst>
          </p:cNvPr>
          <p:cNvSpPr txBox="1">
            <a:spLocks/>
          </p:cNvSpPr>
          <p:nvPr/>
        </p:nvSpPr>
        <p:spPr>
          <a:xfrm>
            <a:off x="5110999" y="4898095"/>
            <a:ext cx="3715730" cy="419698"/>
          </a:xfrm>
          <a:prstGeom prst="roundRect">
            <a:avLst/>
          </a:prstGeom>
          <a:solidFill>
            <a:schemeClr val="bg1">
              <a:lumMod val="95000"/>
            </a:schemeClr>
          </a:solidFill>
          <a:ln w="31750">
            <a:solidFill>
              <a:srgbClr val="0070C0"/>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CLAIM ADJUSTTERS</a:t>
            </a:r>
            <a:endParaRPr lang="en-US" sz="1400" dirty="0"/>
          </a:p>
        </p:txBody>
      </p:sp>
      <p:sp>
        <p:nvSpPr>
          <p:cNvPr id="28" name="Text Placeholder 8">
            <a:extLst>
              <a:ext uri="{FF2B5EF4-FFF2-40B4-BE49-F238E27FC236}">
                <a16:creationId xmlns:a16="http://schemas.microsoft.com/office/drawing/2014/main" id="{246A07C8-F3A3-4A79-ADA4-D3DF410E6827}"/>
              </a:ext>
            </a:extLst>
          </p:cNvPr>
          <p:cNvSpPr txBox="1">
            <a:spLocks/>
          </p:cNvSpPr>
          <p:nvPr/>
        </p:nvSpPr>
        <p:spPr>
          <a:xfrm>
            <a:off x="5118993" y="5326193"/>
            <a:ext cx="3715730" cy="419698"/>
          </a:xfrm>
          <a:prstGeom prst="roundRect">
            <a:avLst/>
          </a:prstGeom>
          <a:solidFill>
            <a:schemeClr val="bg1">
              <a:lumMod val="95000"/>
            </a:schemeClr>
          </a:solidFill>
          <a:ln w="31750">
            <a:solidFill>
              <a:srgbClr val="002060"/>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ARCHITECTS</a:t>
            </a:r>
            <a:endParaRPr lang="en-US" sz="1400" dirty="0"/>
          </a:p>
        </p:txBody>
      </p:sp>
      <p:sp>
        <p:nvSpPr>
          <p:cNvPr id="29" name="Text Placeholder 8">
            <a:extLst>
              <a:ext uri="{FF2B5EF4-FFF2-40B4-BE49-F238E27FC236}">
                <a16:creationId xmlns:a16="http://schemas.microsoft.com/office/drawing/2014/main" id="{246A07C8-F3A3-4A79-ADA4-D3DF410E6827}"/>
              </a:ext>
            </a:extLst>
          </p:cNvPr>
          <p:cNvSpPr txBox="1">
            <a:spLocks/>
          </p:cNvSpPr>
          <p:nvPr/>
        </p:nvSpPr>
        <p:spPr>
          <a:xfrm>
            <a:off x="5099504" y="5742217"/>
            <a:ext cx="3727255" cy="583938"/>
          </a:xfrm>
          <a:prstGeom prst="roundRect">
            <a:avLst/>
          </a:prstGeom>
          <a:solidFill>
            <a:schemeClr val="bg1">
              <a:lumMod val="95000"/>
            </a:schemeClr>
          </a:solidFill>
          <a:ln w="31750">
            <a:solidFill>
              <a:srgbClr val="009999"/>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smtClean="0"/>
              <a:t>PHARMACIST, VISITING PROFESSORS, SCIENTIS</a:t>
            </a:r>
            <a:endParaRPr lang="en-US" sz="1400" dirty="0"/>
          </a:p>
        </p:txBody>
      </p:sp>
      <p:sp>
        <p:nvSpPr>
          <p:cNvPr id="16" name="Rectangle 15"/>
          <p:cNvSpPr/>
          <p:nvPr/>
        </p:nvSpPr>
        <p:spPr>
          <a:xfrm>
            <a:off x="4843828" y="278995"/>
            <a:ext cx="5531813" cy="923330"/>
          </a:xfrm>
          <a:prstGeom prst="rect">
            <a:avLst/>
          </a:prstGeom>
        </p:spPr>
        <p:txBody>
          <a:bodyPr wrap="square">
            <a:spAutoFit/>
          </a:bodyPr>
          <a:lstStyle/>
          <a:p>
            <a:r>
              <a:rPr lang="en-US" dirty="0">
                <a:latin typeface="Times New Roman" panose="02020603050405020304" pitchFamily="18" charset="0"/>
              </a:rPr>
              <a:t>Contracts for professional services may be awarded without the necessity of competitive bidding or competitive negotiation.</a:t>
            </a:r>
            <a:endParaRPr lang="en-US" dirty="0"/>
          </a:p>
        </p:txBody>
      </p:sp>
      <p:sp>
        <p:nvSpPr>
          <p:cNvPr id="17" name="Rectangle 16"/>
          <p:cNvSpPr/>
          <p:nvPr/>
        </p:nvSpPr>
        <p:spPr>
          <a:xfrm>
            <a:off x="530590" y="1446639"/>
            <a:ext cx="4070186" cy="2862322"/>
          </a:xfrm>
          <a:prstGeom prst="rect">
            <a:avLst/>
          </a:prstGeom>
        </p:spPr>
        <p:txBody>
          <a:bodyPr wrap="square">
            <a:spAutoFit/>
          </a:bodyPr>
          <a:lstStyle/>
          <a:p>
            <a:r>
              <a:rPr lang="en-US" dirty="0">
                <a:solidFill>
                  <a:schemeClr val="bg1"/>
                </a:solidFill>
              </a:rPr>
              <a:t>Professional </a:t>
            </a:r>
            <a:r>
              <a:rPr lang="en-US" dirty="0" smtClean="0">
                <a:solidFill>
                  <a:schemeClr val="bg1"/>
                </a:solidFill>
              </a:rPr>
              <a:t>service </a:t>
            </a:r>
            <a:r>
              <a:rPr lang="en-US" dirty="0">
                <a:solidFill>
                  <a:schemeClr val="bg1"/>
                </a:solidFill>
              </a:rPr>
              <a:t>means work rendered by an independent contractor who has a professed knowledge of some department of learning or science used by its practical application to the affairs of others or in the practice of an art founded on </a:t>
            </a:r>
            <a:r>
              <a:rPr lang="en-US" dirty="0" smtClean="0">
                <a:solidFill>
                  <a:schemeClr val="bg1"/>
                </a:solidFill>
              </a:rPr>
              <a:t>it.</a:t>
            </a:r>
          </a:p>
          <a:p>
            <a:endParaRPr lang="en-US" dirty="0">
              <a:solidFill>
                <a:schemeClr val="bg1"/>
              </a:solidFill>
            </a:endParaRPr>
          </a:p>
          <a:p>
            <a:r>
              <a:rPr lang="en-US" dirty="0" smtClean="0">
                <a:solidFill>
                  <a:schemeClr val="bg1"/>
                </a:solidFill>
              </a:rPr>
              <a:t>Independent </a:t>
            </a:r>
            <a:r>
              <a:rPr lang="en-US" dirty="0">
                <a:solidFill>
                  <a:schemeClr val="bg1"/>
                </a:solidFill>
              </a:rPr>
              <a:t>contractor </a:t>
            </a:r>
            <a:r>
              <a:rPr lang="en-US" dirty="0" smtClean="0">
                <a:solidFill>
                  <a:schemeClr val="bg1"/>
                </a:solidFill>
              </a:rPr>
              <a:t>include: </a:t>
            </a:r>
            <a:endParaRPr lang="en-US" dirty="0">
              <a:solidFill>
                <a:schemeClr val="bg1"/>
              </a:solidFill>
            </a:endParaRPr>
          </a:p>
        </p:txBody>
      </p:sp>
      <p:cxnSp>
        <p:nvCxnSpPr>
          <p:cNvPr id="19" name="Straight Arrow Connector 18"/>
          <p:cNvCxnSpPr/>
          <p:nvPr/>
        </p:nvCxnSpPr>
        <p:spPr>
          <a:xfrm flipV="1">
            <a:off x="4287426" y="2877801"/>
            <a:ext cx="517859" cy="1274848"/>
          </a:xfrm>
          <a:prstGeom prst="straightConnector1">
            <a:avLst/>
          </a:prstGeom>
          <a:ln>
            <a:solidFill>
              <a:srgbClr val="133B4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47" idx="1"/>
          </p:cNvCxnSpPr>
          <p:nvPr/>
        </p:nvCxnSpPr>
        <p:spPr>
          <a:xfrm flipV="1">
            <a:off x="3765329" y="3572714"/>
            <a:ext cx="4510327" cy="626542"/>
          </a:xfrm>
          <a:prstGeom prst="straightConnector1">
            <a:avLst/>
          </a:prstGeom>
          <a:ln>
            <a:solidFill>
              <a:srgbClr val="133B4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87426" y="4181567"/>
            <a:ext cx="556402" cy="1136226"/>
          </a:xfrm>
          <a:prstGeom prst="straightConnector1">
            <a:avLst/>
          </a:prstGeom>
          <a:ln>
            <a:solidFill>
              <a:srgbClr val="133B45"/>
            </a:solidFill>
            <a:tailEnd type="triangle"/>
          </a:ln>
        </p:spPr>
        <p:style>
          <a:lnRef idx="1">
            <a:schemeClr val="accent1"/>
          </a:lnRef>
          <a:fillRef idx="0">
            <a:schemeClr val="accent1"/>
          </a:fillRef>
          <a:effectRef idx="0">
            <a:schemeClr val="accent1"/>
          </a:effectRef>
          <a:fontRef idx="minor">
            <a:schemeClr val="tx1"/>
          </a:fontRef>
        </p:style>
      </p:cxnSp>
      <p:sp>
        <p:nvSpPr>
          <p:cNvPr id="46" name="Left Brace 45"/>
          <p:cNvSpPr/>
          <p:nvPr/>
        </p:nvSpPr>
        <p:spPr>
          <a:xfrm>
            <a:off x="4787561" y="1334840"/>
            <a:ext cx="316536" cy="2284971"/>
          </a:xfrm>
          <a:prstGeom prst="leftBrace">
            <a:avLst>
              <a:gd name="adj1" fmla="val 8333"/>
              <a:gd name="adj2" fmla="val 675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Left Brace 46"/>
          <p:cNvSpPr/>
          <p:nvPr/>
        </p:nvSpPr>
        <p:spPr>
          <a:xfrm>
            <a:off x="8275656" y="2183363"/>
            <a:ext cx="396651" cy="2108719"/>
          </a:xfrm>
          <a:prstGeom prst="leftBrace">
            <a:avLst>
              <a:gd name="adj1" fmla="val 8333"/>
              <a:gd name="adj2" fmla="val 658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Left Brace 47"/>
          <p:cNvSpPr/>
          <p:nvPr/>
        </p:nvSpPr>
        <p:spPr>
          <a:xfrm>
            <a:off x="4863317" y="4610781"/>
            <a:ext cx="255676" cy="134360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429" y="6414409"/>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7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6F9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BB6A-049C-45E8-AC09-2F0B9BB2F304}"/>
              </a:ext>
            </a:extLst>
          </p:cNvPr>
          <p:cNvSpPr>
            <a:spLocks noGrp="1"/>
          </p:cNvSpPr>
          <p:nvPr>
            <p:ph type="title"/>
          </p:nvPr>
        </p:nvSpPr>
        <p:spPr>
          <a:xfrm>
            <a:off x="697757" y="485776"/>
            <a:ext cx="3836921" cy="1081768"/>
          </a:xfrm>
        </p:spPr>
        <p:txBody>
          <a:bodyPr/>
          <a:lstStyle/>
          <a:p>
            <a:r>
              <a:rPr lang="en-US" dirty="0">
                <a:solidFill>
                  <a:schemeClr val="bg1"/>
                </a:solidFill>
              </a:rPr>
              <a:t>TYPES OF CONTRACTS</a:t>
            </a:r>
            <a:r>
              <a:rPr lang="en-US" dirty="0" smtClean="0">
                <a:solidFill>
                  <a:schemeClr val="bg1"/>
                </a:solidFill>
              </a:rPr>
              <a:t>:</a:t>
            </a:r>
            <a:br>
              <a:rPr lang="en-US" dirty="0" smtClean="0">
                <a:solidFill>
                  <a:schemeClr val="bg1"/>
                </a:solidFill>
              </a:rPr>
            </a:br>
            <a:r>
              <a:rPr lang="en-US" dirty="0">
                <a:solidFill>
                  <a:schemeClr val="bg1"/>
                </a:solidFill>
              </a:rPr>
              <a:t/>
            </a:r>
            <a:br>
              <a:rPr lang="en-US" dirty="0">
                <a:solidFill>
                  <a:schemeClr val="bg1"/>
                </a:solidFill>
              </a:rPr>
            </a:br>
            <a:r>
              <a:rPr lang="en-US" b="1" dirty="0" smtClean="0"/>
              <a:t>CONSULTING SERVICES</a:t>
            </a:r>
            <a:endParaRPr lang="en-US" dirty="0"/>
          </a:p>
        </p:txBody>
      </p:sp>
      <p:sp>
        <p:nvSpPr>
          <p:cNvPr id="3" name="Slide Number Placeholder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a:lstStyle/>
          <a:p>
            <a:fld id="{9FF96B15-8338-45D5-A943-561235072D66}" type="slidenum">
              <a:rPr lang="en-US" smtClean="0"/>
              <a:pPr/>
              <a:t>4</a:t>
            </a:fld>
            <a:endParaRPr lang="en-US" dirty="0"/>
          </a:p>
        </p:txBody>
      </p:sp>
      <p:sp>
        <p:nvSpPr>
          <p:cNvPr id="9" name="Rectangle 8"/>
          <p:cNvSpPr/>
          <p:nvPr/>
        </p:nvSpPr>
        <p:spPr>
          <a:xfrm>
            <a:off x="499041" y="1650866"/>
            <a:ext cx="4234352" cy="4031873"/>
          </a:xfrm>
          <a:prstGeom prst="rect">
            <a:avLst/>
          </a:prstGeom>
        </p:spPr>
        <p:txBody>
          <a:bodyPr wrap="square">
            <a:spAutoFit/>
          </a:bodyPr>
          <a:lstStyle/>
          <a:p>
            <a:r>
              <a:rPr lang="en-US" sz="1600" dirty="0">
                <a:solidFill>
                  <a:schemeClr val="bg1"/>
                </a:solidFill>
              </a:rPr>
              <a:t>Consulting </a:t>
            </a:r>
            <a:r>
              <a:rPr lang="en-US" sz="1600" dirty="0" smtClean="0">
                <a:solidFill>
                  <a:schemeClr val="bg1"/>
                </a:solidFill>
              </a:rPr>
              <a:t>service </a:t>
            </a:r>
            <a:r>
              <a:rPr lang="en-US" sz="1600" dirty="0">
                <a:solidFill>
                  <a:schemeClr val="bg1"/>
                </a:solidFill>
              </a:rPr>
              <a:t>means work, other than professional, personal, or social service, rendered by either individuals or firms who possess specialized knowledge, experience, and expertise to investigate assigned problems or projects and to provide counsel, review, design, development, analysis, or advice in formulating or implementing programs or services, or improvements in programs or services, including but not limited to such areas as management, personnel, finance, accounting, planning, information technology, and advertising contracts, except for printing associated </a:t>
            </a:r>
            <a:r>
              <a:rPr lang="en-US" sz="1600" dirty="0" smtClean="0">
                <a:solidFill>
                  <a:schemeClr val="bg1"/>
                </a:solidFill>
              </a:rPr>
              <a:t>therewith.</a:t>
            </a:r>
            <a:endParaRPr lang="en-US" sz="1600" dirty="0">
              <a:solidFill>
                <a:schemeClr val="bg1"/>
              </a:solidFill>
            </a:endParaRPr>
          </a:p>
        </p:txBody>
      </p:sp>
      <p:sp>
        <p:nvSpPr>
          <p:cNvPr id="11" name="TextBox 10"/>
          <p:cNvSpPr txBox="1"/>
          <p:nvPr/>
        </p:nvSpPr>
        <p:spPr>
          <a:xfrm>
            <a:off x="6316824" y="2705877"/>
            <a:ext cx="1324947" cy="307777"/>
          </a:xfrm>
          <a:prstGeom prst="rect">
            <a:avLst/>
          </a:prstGeom>
          <a:noFill/>
        </p:spPr>
        <p:txBody>
          <a:bodyPr wrap="square" rtlCol="0">
            <a:spAutoFit/>
          </a:bodyPr>
          <a:lstStyle/>
          <a:p>
            <a:r>
              <a:rPr lang="en-US" sz="1400" b="1" dirty="0"/>
              <a:t>R. S. 39:1621</a:t>
            </a:r>
          </a:p>
        </p:txBody>
      </p:sp>
      <p:sp>
        <p:nvSpPr>
          <p:cNvPr id="16" name="TextBox 15"/>
          <p:cNvSpPr txBox="1"/>
          <p:nvPr/>
        </p:nvSpPr>
        <p:spPr>
          <a:xfrm>
            <a:off x="6181527" y="3574500"/>
            <a:ext cx="3708921" cy="954107"/>
          </a:xfrm>
          <a:prstGeom prst="rect">
            <a:avLst/>
          </a:prstGeom>
          <a:noFill/>
        </p:spPr>
        <p:txBody>
          <a:bodyPr wrap="square" rtlCol="0">
            <a:spAutoFit/>
          </a:bodyPr>
          <a:lstStyle/>
          <a:p>
            <a:r>
              <a:rPr lang="en-US" sz="1400" b="1" u="sng" dirty="0" smtClean="0">
                <a:solidFill>
                  <a:schemeClr val="bg1"/>
                </a:solidFill>
              </a:rPr>
              <a:t>Non-Competitive</a:t>
            </a:r>
            <a:r>
              <a:rPr lang="en-US" sz="1400" b="1" u="sng" dirty="0">
                <a:solidFill>
                  <a:schemeClr val="bg1"/>
                </a:solidFill>
              </a:rPr>
              <a:t> </a:t>
            </a:r>
            <a:r>
              <a:rPr lang="en-US" sz="1400" b="1" u="sng" dirty="0" smtClean="0">
                <a:solidFill>
                  <a:schemeClr val="bg1"/>
                </a:solidFill>
              </a:rPr>
              <a:t>Exemptions</a:t>
            </a:r>
          </a:p>
          <a:p>
            <a:pPr marL="285750" indent="-285750">
              <a:buFont typeface="Arial" panose="020B0604020202020204" pitchFamily="34" charset="0"/>
              <a:buChar char="•"/>
            </a:pPr>
            <a:r>
              <a:rPr lang="en-US" sz="1400" dirty="0" smtClean="0">
                <a:solidFill>
                  <a:schemeClr val="bg1"/>
                </a:solidFill>
              </a:rPr>
              <a:t>Less than $75,000 (</a:t>
            </a:r>
            <a:r>
              <a:rPr lang="en-US" sz="1200" dirty="0" smtClean="0">
                <a:solidFill>
                  <a:schemeClr val="bg1"/>
                </a:solidFill>
              </a:rPr>
              <a:t>per 12 month Period</a:t>
            </a:r>
            <a:r>
              <a:rPr lang="en-US" sz="1400" dirty="0" smtClean="0">
                <a:solidFill>
                  <a:schemeClr val="bg1"/>
                </a:solidFill>
              </a:rPr>
              <a:t>)</a:t>
            </a:r>
          </a:p>
          <a:p>
            <a:pPr marL="285750" indent="-285750">
              <a:buFont typeface="Arial" panose="020B0604020202020204" pitchFamily="34" charset="0"/>
              <a:buChar char="•"/>
            </a:pPr>
            <a:r>
              <a:rPr lang="en-US" sz="1400" dirty="0" smtClean="0">
                <a:solidFill>
                  <a:schemeClr val="bg1"/>
                </a:solidFill>
              </a:rPr>
              <a:t>Sole Source </a:t>
            </a:r>
          </a:p>
          <a:p>
            <a:pPr marL="285750" indent="-285750">
              <a:buFont typeface="Arial" panose="020B0604020202020204" pitchFamily="34" charset="0"/>
              <a:buChar char="•"/>
            </a:pPr>
            <a:r>
              <a:rPr lang="en-US" sz="1400" dirty="0" smtClean="0">
                <a:solidFill>
                  <a:schemeClr val="bg1"/>
                </a:solidFill>
              </a:rPr>
              <a:t>Emergency </a:t>
            </a:r>
            <a:endParaRPr lang="en-US" sz="1400" dirty="0">
              <a:solidFill>
                <a:schemeClr val="bg1"/>
              </a:solidFill>
            </a:endParaRPr>
          </a:p>
        </p:txBody>
      </p:sp>
      <p:sp>
        <p:nvSpPr>
          <p:cNvPr id="17" name="TextBox 16"/>
          <p:cNvSpPr txBox="1"/>
          <p:nvPr/>
        </p:nvSpPr>
        <p:spPr>
          <a:xfrm>
            <a:off x="8531173" y="4528607"/>
            <a:ext cx="2967135" cy="1600438"/>
          </a:xfrm>
          <a:prstGeom prst="rect">
            <a:avLst/>
          </a:prstGeom>
          <a:noFill/>
        </p:spPr>
        <p:txBody>
          <a:bodyPr wrap="square" rtlCol="0">
            <a:spAutoFit/>
          </a:bodyPr>
          <a:lstStyle/>
          <a:p>
            <a:r>
              <a:rPr lang="en-US" sz="1400" b="1" u="sng" dirty="0" smtClean="0">
                <a:solidFill>
                  <a:schemeClr val="bg1"/>
                </a:solidFill>
              </a:rPr>
              <a:t>Other Requirements</a:t>
            </a:r>
          </a:p>
          <a:p>
            <a:pPr marL="285750" indent="-285750">
              <a:buFont typeface="Arial" panose="020B0604020202020204" pitchFamily="34" charset="0"/>
              <a:buChar char="•"/>
            </a:pPr>
            <a:r>
              <a:rPr lang="en-US" sz="1400" dirty="0" smtClean="0">
                <a:solidFill>
                  <a:schemeClr val="bg1"/>
                </a:solidFill>
              </a:rPr>
              <a:t>Procurement Support Team (PST) Review if Total Maximum amount of </a:t>
            </a:r>
            <a:r>
              <a:rPr lang="en-US" sz="1400" dirty="0" smtClean="0">
                <a:solidFill>
                  <a:schemeClr val="bg1"/>
                </a:solidFill>
              </a:rPr>
              <a:t>$</a:t>
            </a:r>
            <a:r>
              <a:rPr lang="en-US" sz="1400" dirty="0" smtClean="0">
                <a:solidFill>
                  <a:schemeClr val="bg1"/>
                </a:solidFill>
              </a:rPr>
              <a:t>225,000</a:t>
            </a:r>
            <a:r>
              <a:rPr lang="en-US" sz="1400" dirty="0" smtClean="0">
                <a:solidFill>
                  <a:schemeClr val="bg1"/>
                </a:solidFill>
              </a:rPr>
              <a:t> </a:t>
            </a:r>
            <a:r>
              <a:rPr lang="en-US" sz="1400" dirty="0" smtClean="0">
                <a:solidFill>
                  <a:schemeClr val="bg1"/>
                </a:solidFill>
              </a:rPr>
              <a:t>or more</a:t>
            </a:r>
          </a:p>
          <a:p>
            <a:pPr marL="285750" indent="-285750">
              <a:buFont typeface="Arial" panose="020B0604020202020204" pitchFamily="34" charset="0"/>
              <a:buChar char="•"/>
            </a:pPr>
            <a:r>
              <a:rPr lang="en-US" sz="1400" dirty="0" smtClean="0">
                <a:solidFill>
                  <a:schemeClr val="bg1"/>
                </a:solidFill>
              </a:rPr>
              <a:t>Resumes</a:t>
            </a:r>
          </a:p>
          <a:p>
            <a:r>
              <a:rPr lang="en-US" sz="1400" dirty="0" smtClean="0">
                <a:solidFill>
                  <a:schemeClr val="bg1"/>
                </a:solidFill>
              </a:rPr>
              <a:t> </a:t>
            </a:r>
          </a:p>
        </p:txBody>
      </p:sp>
      <p:pic>
        <p:nvPicPr>
          <p:cNvPr id="18" name="Picture Placeholder 39">
            <a:extLst>
              <a:ext uri="{FF2B5EF4-FFF2-40B4-BE49-F238E27FC236}">
                <a16:creationId xmlns:a16="http://schemas.microsoft.com/office/drawing/2014/main" id="{6DAD0805-FCC0-46BE-8281-FAE74450C713}"/>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8681031" y="1570495"/>
            <a:ext cx="2905164" cy="1936777"/>
          </a:xfrm>
        </p:spPr>
      </p:pic>
      <p:pic>
        <p:nvPicPr>
          <p:cNvPr id="10" name="Picture 2" descr="Image result for la department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7233" y="6414409"/>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716415" y="571500"/>
            <a:ext cx="3860260" cy="1294622"/>
          </a:xfrm>
        </p:spPr>
        <p:txBody>
          <a:bodyPr vert="horz" lIns="91440" tIns="45720" rIns="91440" bIns="45720" rtlCol="0" anchor="ctr">
            <a:normAutofit/>
          </a:bodyPr>
          <a:lstStyle/>
          <a:p>
            <a:pPr>
              <a:lnSpc>
                <a:spcPct val="90000"/>
              </a:lnSpc>
            </a:pPr>
            <a:r>
              <a:rPr lang="en-US" dirty="0">
                <a:solidFill>
                  <a:schemeClr val="bg1"/>
                </a:solidFill>
              </a:rPr>
              <a:t>TYPES OF CONTRACTS: </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2300" b="1" dirty="0" smtClean="0">
                <a:solidFill>
                  <a:schemeClr val="bg1"/>
                </a:solidFill>
              </a:rPr>
              <a:t>Social </a:t>
            </a:r>
            <a:r>
              <a:rPr lang="en-US" sz="2300" b="1" dirty="0" smtClean="0">
                <a:solidFill>
                  <a:schemeClr val="bg1"/>
                </a:solidFill>
              </a:rPr>
              <a:t>Services</a:t>
            </a:r>
            <a:endParaRPr lang="en-US" sz="2300" b="1" dirty="0">
              <a:solidFill>
                <a:schemeClr val="bg1"/>
              </a:solidFill>
            </a:endParaRPr>
          </a:p>
        </p:txBody>
      </p:sp>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639444" y="2094994"/>
            <a:ext cx="4555380" cy="1856792"/>
          </a:xfrm>
        </p:spPr>
        <p:txBody>
          <a:bodyPr vert="horz" lIns="91440" tIns="45720" rIns="91440" bIns="45720" rtlCol="0">
            <a:normAutofit lnSpcReduction="10000"/>
          </a:bodyPr>
          <a:lstStyle/>
          <a:p>
            <a:pPr marL="0" indent="0">
              <a:buNone/>
            </a:pPr>
            <a:r>
              <a:rPr lang="en-US" sz="1600" dirty="0"/>
              <a:t>Social </a:t>
            </a:r>
            <a:r>
              <a:rPr lang="en-US" sz="1600" dirty="0" smtClean="0"/>
              <a:t>service </a:t>
            </a:r>
            <a:r>
              <a:rPr lang="en-US" sz="1600" dirty="0"/>
              <a:t>means work rendered by any person, firm, corporation, organization, governmental body, or governmental entity in furtherance of the general welfare of the citizens of Louisiana, including but not limited to the objectives provided for </a:t>
            </a:r>
            <a:r>
              <a:rPr lang="en-US" sz="1600" dirty="0" smtClean="0"/>
              <a:t>in:</a:t>
            </a:r>
          </a:p>
          <a:p>
            <a:pPr marL="0" indent="0">
              <a:buNone/>
            </a:pPr>
            <a:r>
              <a:rPr lang="en-US" dirty="0" smtClean="0"/>
              <a:t> </a:t>
            </a:r>
            <a:r>
              <a:rPr lang="en-US" sz="1600" b="1" u="sng" dirty="0" smtClean="0"/>
              <a:t>R.S. 39:1619(A)</a:t>
            </a:r>
          </a:p>
          <a:p>
            <a:endParaRPr lang="en-US" sz="1600" dirty="0" smtClean="0"/>
          </a:p>
          <a:p>
            <a:pPr marL="0" indent="0">
              <a:buNone/>
            </a:pPr>
            <a:endParaRPr lang="en-US" sz="1600" b="1" u="sng" dirty="0">
              <a:solidFill>
                <a:schemeClr val="bg1"/>
              </a:solidFill>
            </a:endParaRPr>
          </a:p>
        </p:txBody>
      </p:sp>
      <p:sp>
        <p:nvSpPr>
          <p:cNvPr id="5" name="Rectangle 4">
            <a:extLst>
              <a:ext uri="{FF2B5EF4-FFF2-40B4-BE49-F238E27FC236}">
                <a16:creationId xmlns:a16="http://schemas.microsoft.com/office/drawing/2014/main" id="{8E502255-8BD2-43EF-A167-C5C8FB49F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a:xfrm>
            <a:off x="10580913" y="0"/>
            <a:ext cx="542700" cy="571500"/>
          </a:xfrm>
        </p:spPr>
        <p:txBody>
          <a:bodyPr/>
          <a:lstStyle/>
          <a:p>
            <a:fld id="{9FF96B15-8338-45D5-A943-561235072D66}" type="slidenum">
              <a:rPr lang="en-US" smtClean="0"/>
              <a:t>5</a:t>
            </a:fld>
            <a:endParaRPr lang="en-US" dirty="0"/>
          </a:p>
        </p:txBody>
      </p:sp>
      <p:sp>
        <p:nvSpPr>
          <p:cNvPr id="8" name="Rectangle 7"/>
          <p:cNvSpPr/>
          <p:nvPr/>
        </p:nvSpPr>
        <p:spPr>
          <a:xfrm>
            <a:off x="5943822" y="527294"/>
            <a:ext cx="6074007" cy="2677656"/>
          </a:xfrm>
          <a:prstGeom prst="rect">
            <a:avLst/>
          </a:prstGeom>
          <a:noFill/>
          <a:effectLst>
            <a:softEdge rad="63500"/>
          </a:effectLst>
        </p:spPr>
        <p:txBody>
          <a:bodyPr wrap="square">
            <a:spAutoFit/>
          </a:bodyPr>
          <a:lstStyle/>
          <a:p>
            <a:r>
              <a:rPr lang="en-US" sz="1200" dirty="0"/>
              <a:t> A. Social services include:</a:t>
            </a:r>
          </a:p>
          <a:p>
            <a:r>
              <a:rPr lang="en-US" sz="1200" dirty="0"/>
              <a:t>            (1) Rehabilitation and health supports include services rendered by a contractor with special knowledge or service available to assist individuals in attaining or maintaining a favorable condition of physical and mental health. These services include but are not limited to:</a:t>
            </a:r>
          </a:p>
          <a:p>
            <a:r>
              <a:rPr lang="en-US" sz="1200" dirty="0"/>
              <a:t>            (a) Health-related counseling.</a:t>
            </a:r>
          </a:p>
          <a:p>
            <a:r>
              <a:rPr lang="en-US" sz="1200" dirty="0"/>
              <a:t>            (b) Alcohol or drug abuse training and treatment.</a:t>
            </a:r>
          </a:p>
          <a:p>
            <a:r>
              <a:rPr lang="en-US" sz="1200" dirty="0"/>
              <a:t>            (c) Training to support emergency medical services.</a:t>
            </a:r>
          </a:p>
          <a:p>
            <a:r>
              <a:rPr lang="en-US" sz="1200" dirty="0"/>
              <a:t>            (d) Services to support family planning.</a:t>
            </a:r>
          </a:p>
          <a:p>
            <a:r>
              <a:rPr lang="en-US" sz="1200" dirty="0"/>
              <a:t>            (e) Counseling, delinquency prevention.</a:t>
            </a:r>
          </a:p>
          <a:p>
            <a:r>
              <a:rPr lang="en-US" sz="1200" dirty="0"/>
              <a:t>            (f) Genetic disease evaluation and counseling.</a:t>
            </a:r>
          </a:p>
          <a:p>
            <a:r>
              <a:rPr lang="en-US" sz="1200" dirty="0"/>
              <a:t>            (g) Community-based medical support services.</a:t>
            </a:r>
          </a:p>
          <a:p>
            <a:r>
              <a:rPr lang="en-US" sz="1200" dirty="0"/>
              <a:t>            (h) Evaluation and training for persons with physical or mental disabilities.</a:t>
            </a:r>
          </a:p>
          <a:p>
            <a:r>
              <a:rPr lang="en-US" sz="1200" dirty="0"/>
              <a:t>            (</a:t>
            </a:r>
            <a:r>
              <a:rPr lang="en-US" sz="1200" dirty="0" err="1"/>
              <a:t>i</a:t>
            </a:r>
            <a:r>
              <a:rPr lang="en-US" sz="1200" dirty="0"/>
              <a:t>) Other services in support of same.</a:t>
            </a:r>
            <a:endParaRPr lang="en-US" sz="1200" dirty="0">
              <a:effectLst/>
            </a:endParaRPr>
          </a:p>
        </p:txBody>
      </p:sp>
      <p:sp>
        <p:nvSpPr>
          <p:cNvPr id="9" name="Rectangle 8"/>
          <p:cNvSpPr/>
          <p:nvPr/>
        </p:nvSpPr>
        <p:spPr>
          <a:xfrm>
            <a:off x="6096000" y="3204950"/>
            <a:ext cx="6096000" cy="3231654"/>
          </a:xfrm>
          <a:prstGeom prst="rect">
            <a:avLst/>
          </a:prstGeom>
          <a:noFill/>
          <a:effectLst>
            <a:softEdge rad="63500"/>
          </a:effectLst>
        </p:spPr>
        <p:txBody>
          <a:bodyPr>
            <a:spAutoFit/>
          </a:bodyPr>
          <a:lstStyle/>
          <a:p>
            <a:r>
              <a:rPr lang="en-US" sz="1200" dirty="0">
                <a:latin typeface="Times New Roman" panose="02020603050405020304" pitchFamily="18" charset="0"/>
              </a:rPr>
              <a:t> </a:t>
            </a:r>
            <a:r>
              <a:rPr lang="en-US" sz="1200" dirty="0"/>
              <a:t>(2) Habilitation and socialization include services rendered by a contractor with special knowledge to assist specified client groups to enhance their self-sufficiency or alleviate their dependency or isolation from the community. These services include but are not limited to:</a:t>
            </a:r>
          </a:p>
          <a:p>
            <a:r>
              <a:rPr lang="en-US" sz="1200" dirty="0"/>
              <a:t>            (a) Day care.</a:t>
            </a:r>
          </a:p>
          <a:p>
            <a:r>
              <a:rPr lang="en-US" sz="1200" dirty="0"/>
              <a:t>            (b) Work and training.</a:t>
            </a:r>
          </a:p>
          <a:p>
            <a:r>
              <a:rPr lang="en-US" sz="1200" dirty="0"/>
              <a:t>            (c) Early intervention for persons with intellectual disabilities, developmental delays, or physical disabilities.</a:t>
            </a:r>
          </a:p>
          <a:p>
            <a:r>
              <a:rPr lang="en-US" sz="1200" dirty="0"/>
              <a:t>            (d) Transportation for service access.</a:t>
            </a:r>
          </a:p>
          <a:p>
            <a:r>
              <a:rPr lang="en-US" sz="1200" dirty="0"/>
              <a:t>            (e) Homemaker, home management, and housing improvement services.</a:t>
            </a:r>
          </a:p>
          <a:p>
            <a:r>
              <a:rPr lang="en-US" sz="1200" dirty="0"/>
              <a:t>            (f) In-home and out-of-home respite care.</a:t>
            </a:r>
          </a:p>
          <a:p>
            <a:r>
              <a:rPr lang="en-US" sz="1200" dirty="0"/>
              <a:t>            (g) Socialization services for low income and other special needs groups.</a:t>
            </a:r>
          </a:p>
          <a:p>
            <a:r>
              <a:rPr lang="en-US" sz="1200" dirty="0"/>
              <a:t>            (h) Nursing home ombudsman.</a:t>
            </a:r>
          </a:p>
          <a:p>
            <a:r>
              <a:rPr lang="en-US" sz="1200" dirty="0"/>
              <a:t>            (</a:t>
            </a:r>
            <a:r>
              <a:rPr lang="en-US" sz="1200" dirty="0" err="1"/>
              <a:t>i</a:t>
            </a:r>
            <a:r>
              <a:rPr lang="en-US" sz="1200" dirty="0"/>
              <a:t>) Nutritional, employment, case management, senior center activities, or other services to aid independent living by the elderly.</a:t>
            </a:r>
          </a:p>
          <a:p>
            <a:r>
              <a:rPr lang="en-US" sz="1200" dirty="0"/>
              <a:t>            (j) Training and community planning services for same</a:t>
            </a:r>
            <a:endParaRPr lang="en-US" sz="1200" dirty="0">
              <a:effectLst/>
            </a:endParaRPr>
          </a:p>
        </p:txBody>
      </p:sp>
      <p:pic>
        <p:nvPicPr>
          <p:cNvPr id="10"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817" y="6436604"/>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39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903029" y="958360"/>
            <a:ext cx="3860260" cy="508692"/>
          </a:xfrm>
        </p:spPr>
        <p:txBody>
          <a:bodyPr vert="horz" lIns="91440" tIns="45720" rIns="91440" bIns="45720" rtlCol="0" anchor="ctr">
            <a:normAutofit fontScale="90000"/>
          </a:bodyPr>
          <a:lstStyle/>
          <a:p>
            <a:pPr>
              <a:lnSpc>
                <a:spcPct val="90000"/>
              </a:lnSpc>
            </a:pPr>
            <a:r>
              <a:rPr lang="en-US" sz="2300" b="1" dirty="0" smtClean="0">
                <a:solidFill>
                  <a:schemeClr val="bg1"/>
                </a:solidFill>
              </a:rPr>
              <a:t>Social Services, </a:t>
            </a:r>
            <a:r>
              <a:rPr lang="en-US" sz="2300" b="1" dirty="0" smtClean="0">
                <a:solidFill>
                  <a:schemeClr val="bg1"/>
                </a:solidFill>
              </a:rPr>
              <a:t>con</a:t>
            </a:r>
            <a:r>
              <a:rPr lang="en-US" b="1" dirty="0" smtClean="0">
                <a:solidFill>
                  <a:schemeClr val="bg1"/>
                </a:solidFill>
              </a:rPr>
              <a:t>tinued</a:t>
            </a:r>
            <a:endParaRPr lang="en-US" sz="2300" b="1" dirty="0">
              <a:solidFill>
                <a:schemeClr val="bg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US" smtClean="0"/>
              <a:t>6</a:t>
            </a:fld>
            <a:endParaRPr lang="en-US" dirty="0"/>
          </a:p>
        </p:txBody>
      </p:sp>
      <p:sp>
        <p:nvSpPr>
          <p:cNvPr id="8" name="Rectangle 7"/>
          <p:cNvSpPr/>
          <p:nvPr/>
        </p:nvSpPr>
        <p:spPr>
          <a:xfrm>
            <a:off x="728205" y="1467052"/>
            <a:ext cx="4833034" cy="4770537"/>
          </a:xfrm>
          <a:prstGeom prst="rect">
            <a:avLst/>
          </a:prstGeom>
          <a:noFill/>
          <a:effectLst>
            <a:softEdge rad="63500"/>
          </a:effectLst>
        </p:spPr>
        <p:txBody>
          <a:bodyPr wrap="square">
            <a:spAutoFit/>
          </a:bodyPr>
          <a:lstStyle/>
          <a:p>
            <a:r>
              <a:rPr lang="en-US" sz="1600" dirty="0" smtClean="0">
                <a:solidFill>
                  <a:schemeClr val="bg1"/>
                </a:solidFill>
              </a:rPr>
              <a:t>(</a:t>
            </a:r>
            <a:r>
              <a:rPr lang="en-US" sz="1600" dirty="0">
                <a:solidFill>
                  <a:schemeClr val="bg1"/>
                </a:solidFill>
              </a:rPr>
              <a:t>3) Protection for adults and children include services rendered by a contractor to provide therapeutic intervention for adults or children who are in danger or threatened with danger of physical or mental injury, neglect, maltreatment, extortion, or exploitation, including victims of family violence. These services include but are not limited to:</a:t>
            </a:r>
          </a:p>
          <a:p>
            <a:r>
              <a:rPr lang="en-US" sz="1600" dirty="0">
                <a:solidFill>
                  <a:schemeClr val="bg1"/>
                </a:solidFill>
              </a:rPr>
              <a:t>            (a) Community planning for neglect/abuse.</a:t>
            </a:r>
          </a:p>
          <a:p>
            <a:r>
              <a:rPr lang="en-US" sz="1600" dirty="0">
                <a:solidFill>
                  <a:schemeClr val="bg1"/>
                </a:solidFill>
              </a:rPr>
              <a:t>            (b) Adoption.</a:t>
            </a:r>
          </a:p>
          <a:p>
            <a:r>
              <a:rPr lang="en-US" sz="1600" dirty="0">
                <a:solidFill>
                  <a:schemeClr val="bg1"/>
                </a:solidFill>
              </a:rPr>
              <a:t>            (c) Substitute care.</a:t>
            </a:r>
          </a:p>
          <a:p>
            <a:r>
              <a:rPr lang="en-US" sz="1600" dirty="0">
                <a:solidFill>
                  <a:schemeClr val="bg1"/>
                </a:solidFill>
              </a:rPr>
              <a:t>            (d) Education and training.</a:t>
            </a:r>
          </a:p>
          <a:p>
            <a:r>
              <a:rPr lang="en-US" sz="1600" dirty="0">
                <a:solidFill>
                  <a:schemeClr val="bg1"/>
                </a:solidFill>
              </a:rPr>
              <a:t>            (e) Crisis intervention type services.</a:t>
            </a:r>
          </a:p>
          <a:p>
            <a:r>
              <a:rPr lang="en-US" sz="1600" dirty="0">
                <a:solidFill>
                  <a:schemeClr val="bg1"/>
                </a:solidFill>
              </a:rPr>
              <a:t>            (f) Emergency shelter for victims of rape/family violence or services in support of same.</a:t>
            </a:r>
          </a:p>
          <a:p>
            <a:r>
              <a:rPr lang="en-US" sz="1600" dirty="0">
                <a:solidFill>
                  <a:schemeClr val="bg1"/>
                </a:solidFill>
              </a:rPr>
              <a:t>            (g) Training and evaluation services for same.</a:t>
            </a:r>
            <a:endParaRPr lang="en-US" sz="1600" dirty="0">
              <a:solidFill>
                <a:schemeClr val="bg1"/>
              </a:solidFill>
              <a:effectLst/>
            </a:endParaRPr>
          </a:p>
        </p:txBody>
      </p:sp>
      <p:sp>
        <p:nvSpPr>
          <p:cNvPr id="9" name="Rectangle 8"/>
          <p:cNvSpPr/>
          <p:nvPr/>
        </p:nvSpPr>
        <p:spPr>
          <a:xfrm>
            <a:off x="5981144" y="1362921"/>
            <a:ext cx="6046013" cy="3754874"/>
          </a:xfrm>
          <a:prstGeom prst="rect">
            <a:avLst/>
          </a:prstGeom>
          <a:noFill/>
          <a:effectLst>
            <a:softEdge rad="63500"/>
          </a:effectLst>
        </p:spPr>
        <p:txBody>
          <a:bodyPr wrap="square">
            <a:spAutoFit/>
          </a:bodyPr>
          <a:lstStyle/>
          <a:p>
            <a:r>
              <a:rPr lang="en-US" sz="1400" dirty="0"/>
              <a:t>(4) Improvement of living conditions and health include services rendered by an authorized contractor with special knowledge or services available to assist individuals to attain or maintain favorable conditions in which to live. These services include but are not limited to:</a:t>
            </a:r>
          </a:p>
          <a:p>
            <a:r>
              <a:rPr lang="en-US" sz="1400" dirty="0"/>
              <a:t>            (a) Distribution of foodstuffs either purchased or that are made available from government-owned commodities.</a:t>
            </a:r>
          </a:p>
          <a:p>
            <a:r>
              <a:rPr lang="en-US" sz="1400" dirty="0"/>
              <a:t>            (b) Determining the needs of the poor, and development of programs to distribute the available resources.</a:t>
            </a:r>
          </a:p>
          <a:p>
            <a:r>
              <a:rPr lang="en-US" sz="1400" dirty="0"/>
              <a:t>            (c) Determining the needs of the poor and identifying programs to alleviate these poverty conditions.</a:t>
            </a:r>
          </a:p>
          <a:p>
            <a:r>
              <a:rPr lang="en-US" sz="1400" dirty="0"/>
              <a:t>            (d) Providing services to respond to the educational/employment needs of eligible individuals in the communities needing these services. The primary purpose of this service is to provide the participating individuals with the skills necessary for them to advance socially, academically, and occupationally.</a:t>
            </a:r>
            <a:endParaRPr lang="en-US" sz="1400" dirty="0">
              <a:effectLst/>
            </a:endParaRPr>
          </a:p>
        </p:txBody>
      </p:sp>
      <p:pic>
        <p:nvPicPr>
          <p:cNvPr id="6"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8725" y="6405265"/>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6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903029" y="958360"/>
            <a:ext cx="3860260" cy="508692"/>
          </a:xfrm>
        </p:spPr>
        <p:txBody>
          <a:bodyPr vert="horz" lIns="91440" tIns="45720" rIns="91440" bIns="45720" rtlCol="0" anchor="ctr">
            <a:normAutofit fontScale="90000"/>
          </a:bodyPr>
          <a:lstStyle/>
          <a:p>
            <a:pPr>
              <a:lnSpc>
                <a:spcPct val="90000"/>
              </a:lnSpc>
            </a:pPr>
            <a:r>
              <a:rPr lang="en-US" sz="2300" b="1" dirty="0" smtClean="0">
                <a:solidFill>
                  <a:schemeClr val="bg1"/>
                </a:solidFill>
              </a:rPr>
              <a:t>Social Services, </a:t>
            </a:r>
            <a:r>
              <a:rPr lang="en-US" sz="2300" b="1" dirty="0" smtClean="0">
                <a:solidFill>
                  <a:schemeClr val="bg1"/>
                </a:solidFill>
              </a:rPr>
              <a:t>continued</a:t>
            </a:r>
            <a:endParaRPr lang="en-US" sz="2300" b="1" dirty="0">
              <a:solidFill>
                <a:schemeClr val="bg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a:lstStyle/>
          <a:p>
            <a:fld id="{9FF96B15-8338-45D5-A943-561235072D66}" type="slidenum">
              <a:rPr lang="en-US" smtClean="0"/>
              <a:t>7</a:t>
            </a:fld>
            <a:endParaRPr lang="en-US" dirty="0"/>
          </a:p>
        </p:txBody>
      </p:sp>
      <p:sp>
        <p:nvSpPr>
          <p:cNvPr id="8" name="Rectangle 7"/>
          <p:cNvSpPr/>
          <p:nvPr/>
        </p:nvSpPr>
        <p:spPr>
          <a:xfrm>
            <a:off x="728205" y="1467052"/>
            <a:ext cx="4833034" cy="4862870"/>
          </a:xfrm>
          <a:prstGeom prst="rect">
            <a:avLst/>
          </a:prstGeom>
          <a:noFill/>
          <a:effectLst>
            <a:softEdge rad="63500"/>
          </a:effectLst>
        </p:spPr>
        <p:txBody>
          <a:bodyPr wrap="square">
            <a:spAutoFit/>
          </a:bodyPr>
          <a:lstStyle/>
          <a:p>
            <a:r>
              <a:rPr lang="en-US" sz="1600" dirty="0" smtClean="0">
                <a:solidFill>
                  <a:schemeClr val="bg1"/>
                </a:solidFill>
              </a:rPr>
              <a:t>(5)   </a:t>
            </a:r>
            <a:r>
              <a:rPr lang="en-US" sz="1400" dirty="0">
                <a:solidFill>
                  <a:schemeClr val="bg1"/>
                </a:solidFill>
              </a:rPr>
              <a:t>Evaluation, testing, and remedial educational services for exceptional nonpublic school students with physical or learning disabilities include services rendered by a contractor with special knowledge or services available to provide special educational and related services for exceptional students or students with disabilities voluntarily enrolled in approved nonpublic schools of Louisiana who are not otherwise provided with such services through either their local school program or through other services afforded to them by local school boards or other public agencies. These services include but are not limited to:</a:t>
            </a:r>
          </a:p>
          <a:p>
            <a:r>
              <a:rPr lang="en-US" sz="1400" dirty="0">
                <a:solidFill>
                  <a:schemeClr val="bg1"/>
                </a:solidFill>
              </a:rPr>
              <a:t>            (a) Identification, assessment, appraisal, and evaluation of exceptional children and children with disabilities.</a:t>
            </a:r>
          </a:p>
          <a:p>
            <a:r>
              <a:rPr lang="en-US" sz="1400" dirty="0">
                <a:solidFill>
                  <a:schemeClr val="bg1"/>
                </a:solidFill>
              </a:rPr>
              <a:t>            (b) Development of individualized educational programs.</a:t>
            </a:r>
          </a:p>
          <a:p>
            <a:r>
              <a:rPr lang="en-US" sz="1400" dirty="0">
                <a:solidFill>
                  <a:schemeClr val="bg1"/>
                </a:solidFill>
              </a:rPr>
              <a:t>            (c) The providing of instructional and supportive services to such eligible students in accordance with the provisions of R.S. 17:1941 et seq. and P.L. 94-142 and their regulations.</a:t>
            </a:r>
          </a:p>
          <a:p>
            <a:r>
              <a:rPr lang="en-US" sz="1400" dirty="0" smtClean="0">
                <a:solidFill>
                  <a:schemeClr val="bg1"/>
                </a:solidFill>
              </a:rPr>
              <a:t>         </a:t>
            </a:r>
            <a:endParaRPr lang="en-US" sz="1400" dirty="0">
              <a:solidFill>
                <a:schemeClr val="bg1"/>
              </a:solidFill>
              <a:effectLst/>
            </a:endParaRPr>
          </a:p>
        </p:txBody>
      </p:sp>
      <p:pic>
        <p:nvPicPr>
          <p:cNvPr id="6"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8725" y="6405265"/>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83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3B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D910-12C6-474C-AE9A-EBF2857CDAC9}"/>
              </a:ext>
            </a:extLst>
          </p:cNvPr>
          <p:cNvSpPr>
            <a:spLocks noGrp="1"/>
          </p:cNvSpPr>
          <p:nvPr>
            <p:ph type="title"/>
          </p:nvPr>
        </p:nvSpPr>
        <p:spPr>
          <a:xfrm>
            <a:off x="613780" y="1215226"/>
            <a:ext cx="3860260" cy="508692"/>
          </a:xfrm>
        </p:spPr>
        <p:txBody>
          <a:bodyPr vert="horz" lIns="91440" tIns="45720" rIns="91440" bIns="45720" rtlCol="0" anchor="ctr">
            <a:normAutofit fontScale="90000"/>
          </a:bodyPr>
          <a:lstStyle/>
          <a:p>
            <a:pPr>
              <a:lnSpc>
                <a:spcPct val="90000"/>
              </a:lnSpc>
            </a:pPr>
            <a:r>
              <a:rPr lang="en-US" b="1" dirty="0" smtClean="0">
                <a:solidFill>
                  <a:schemeClr val="bg1"/>
                </a:solidFill>
              </a:rPr>
              <a:t>Social </a:t>
            </a:r>
            <a:r>
              <a:rPr lang="en-US" b="1" dirty="0" smtClean="0">
                <a:solidFill>
                  <a:schemeClr val="bg1"/>
                </a:solidFill>
              </a:rPr>
              <a:t>Services, continued </a:t>
            </a:r>
            <a:endParaRPr lang="en-US" sz="2300" b="1" dirty="0">
              <a:solidFill>
                <a:schemeClr val="bg1"/>
              </a:solidFill>
            </a:endParaRPr>
          </a:p>
        </p:txBody>
      </p:sp>
      <p:sp>
        <p:nvSpPr>
          <p:cNvPr id="3" name="Content Placeholder 2">
            <a:extLst>
              <a:ext uri="{FF2B5EF4-FFF2-40B4-BE49-F238E27FC236}">
                <a16:creationId xmlns:a16="http://schemas.microsoft.com/office/drawing/2014/main" id="{9CFC5D78-4E60-4B36-91B8-4DB29BB9C794}"/>
              </a:ext>
            </a:extLst>
          </p:cNvPr>
          <p:cNvSpPr>
            <a:spLocks noGrp="1"/>
          </p:cNvSpPr>
          <p:nvPr>
            <p:ph type="body" sz="half" idx="2"/>
          </p:nvPr>
        </p:nvSpPr>
        <p:spPr>
          <a:xfrm>
            <a:off x="6305454" y="1309035"/>
            <a:ext cx="5507101" cy="3701504"/>
          </a:xfrm>
          <a:noFill/>
        </p:spPr>
        <p:txBody>
          <a:bodyPr vert="horz" lIns="91440" tIns="45720" rIns="91440" bIns="45720" rtlCol="0">
            <a:normAutofit fontScale="25000" lnSpcReduction="20000"/>
          </a:bodyPr>
          <a:lstStyle/>
          <a:p>
            <a:pPr marL="0" indent="0">
              <a:buNone/>
            </a:pPr>
            <a:r>
              <a:rPr lang="en-US" sz="5600" b="1" u="sng" dirty="0" smtClean="0">
                <a:solidFill>
                  <a:schemeClr val="tx1"/>
                </a:solidFill>
              </a:rPr>
              <a:t>Exemptions:</a:t>
            </a:r>
          </a:p>
          <a:p>
            <a:pPr marL="0" indent="0">
              <a:buNone/>
            </a:pPr>
            <a:endParaRPr lang="en-US" sz="5600" b="1" u="sng" dirty="0" smtClean="0">
              <a:solidFill>
                <a:schemeClr val="tx1"/>
              </a:solidFill>
            </a:endParaRPr>
          </a:p>
          <a:p>
            <a:pPr>
              <a:spcBef>
                <a:spcPts val="0"/>
              </a:spcBef>
            </a:pPr>
            <a:r>
              <a:rPr lang="en-US" sz="5600" dirty="0" smtClean="0">
                <a:solidFill>
                  <a:schemeClr val="tx1"/>
                </a:solidFill>
              </a:rPr>
              <a:t>Less than $250,000 (per 12 month period)</a:t>
            </a:r>
          </a:p>
          <a:p>
            <a:pPr>
              <a:spcBef>
                <a:spcPts val="0"/>
              </a:spcBef>
            </a:pPr>
            <a:r>
              <a:rPr lang="en-US" sz="5600" dirty="0" smtClean="0">
                <a:solidFill>
                  <a:schemeClr val="tx1"/>
                </a:solidFill>
              </a:rPr>
              <a:t>Sole Source</a:t>
            </a:r>
          </a:p>
          <a:p>
            <a:pPr>
              <a:spcBef>
                <a:spcPts val="0"/>
              </a:spcBef>
            </a:pPr>
            <a:r>
              <a:rPr lang="en-US" sz="5600" dirty="0" smtClean="0">
                <a:solidFill>
                  <a:schemeClr val="tx1"/>
                </a:solidFill>
              </a:rPr>
              <a:t>Emergency </a:t>
            </a:r>
          </a:p>
          <a:p>
            <a:pPr>
              <a:spcBef>
                <a:spcPts val="0"/>
              </a:spcBef>
            </a:pPr>
            <a:r>
              <a:rPr lang="en-US" sz="5600" dirty="0" smtClean="0">
                <a:solidFill>
                  <a:schemeClr val="tx1"/>
                </a:solidFill>
              </a:rPr>
              <a:t>Quasi-public or nonprofit Corporation</a:t>
            </a:r>
          </a:p>
          <a:p>
            <a:pPr>
              <a:spcBef>
                <a:spcPts val="0"/>
              </a:spcBef>
            </a:pPr>
            <a:r>
              <a:rPr lang="en-US" sz="5600" dirty="0" smtClean="0">
                <a:solidFill>
                  <a:schemeClr val="tx1"/>
                </a:solidFill>
              </a:rPr>
              <a:t>Local matching funds greater than 10%  of contract amount</a:t>
            </a:r>
          </a:p>
          <a:p>
            <a:pPr>
              <a:spcBef>
                <a:spcPts val="0"/>
              </a:spcBef>
            </a:pPr>
            <a:r>
              <a:rPr lang="en-US" sz="5600" dirty="0">
                <a:solidFill>
                  <a:schemeClr val="tx1"/>
                </a:solidFill>
              </a:rPr>
              <a:t>The nature of the services being provided necessitates that a continuity of contractors be maintained as in but not limited to therapeutic and crisis support to clients and employment and training </a:t>
            </a:r>
            <a:r>
              <a:rPr lang="en-US" sz="5600" dirty="0" smtClean="0">
                <a:solidFill>
                  <a:schemeClr val="tx1"/>
                </a:solidFill>
              </a:rPr>
              <a:t>programs</a:t>
            </a:r>
          </a:p>
          <a:p>
            <a:pPr>
              <a:spcBef>
                <a:spcPts val="0"/>
              </a:spcBef>
            </a:pPr>
            <a:r>
              <a:rPr lang="en-US" sz="5600" dirty="0" smtClean="0">
                <a:solidFill>
                  <a:schemeClr val="tx1"/>
                </a:solidFill>
              </a:rPr>
              <a:t>Contract  is with another governmental entity or governmental body</a:t>
            </a:r>
          </a:p>
          <a:p>
            <a:pPr>
              <a:spcBef>
                <a:spcPts val="0"/>
              </a:spcBef>
            </a:pPr>
            <a:r>
              <a:rPr lang="en-US" sz="5600" dirty="0" smtClean="0">
                <a:solidFill>
                  <a:schemeClr val="tx1"/>
                </a:solidFill>
              </a:rPr>
              <a:t>Funds are specifically designated by the  federal </a:t>
            </a:r>
            <a:r>
              <a:rPr lang="en-US" sz="5600" dirty="0">
                <a:solidFill>
                  <a:schemeClr val="tx1"/>
                </a:solidFill>
              </a:rPr>
              <a:t>g</a:t>
            </a:r>
            <a:r>
              <a:rPr lang="en-US" sz="5600" dirty="0" smtClean="0">
                <a:solidFill>
                  <a:schemeClr val="tx1"/>
                </a:solidFill>
              </a:rPr>
              <a:t>overnment for a particular private or public contractor or political </a:t>
            </a:r>
            <a:r>
              <a:rPr lang="en-US" sz="5600" dirty="0" smtClean="0">
                <a:solidFill>
                  <a:schemeClr val="tx1"/>
                </a:solidFill>
              </a:rPr>
              <a:t>subdivision</a:t>
            </a:r>
          </a:p>
          <a:p>
            <a:pPr>
              <a:spcBef>
                <a:spcPts val="0"/>
              </a:spcBef>
            </a:pPr>
            <a:r>
              <a:rPr lang="en-US" sz="5600" dirty="0" smtClean="0">
                <a:solidFill>
                  <a:schemeClr val="tx1"/>
                </a:solidFill>
              </a:rPr>
              <a:t>Contract is with the same vendor under a contract in existence (continuous renewal) since November 30, 1985</a:t>
            </a:r>
            <a:endParaRPr lang="en-US" dirty="0" smtClean="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C79DD2B4-B372-0144-9E8A-188A2C9B2EC2}"/>
              </a:ext>
            </a:extLst>
          </p:cNvPr>
          <p:cNvSpPr>
            <a:spLocks noGrp="1"/>
          </p:cNvSpPr>
          <p:nvPr>
            <p:ph type="sldNum" sz="quarter" idx="12"/>
          </p:nvPr>
        </p:nvSpPr>
        <p:spPr>
          <a:xfrm>
            <a:off x="10343210" y="0"/>
            <a:ext cx="900178" cy="847725"/>
          </a:xfrm>
        </p:spPr>
        <p:txBody>
          <a:bodyPr/>
          <a:lstStyle/>
          <a:p>
            <a:fld id="{9FF96B15-8338-45D5-A943-561235072D66}" type="slidenum">
              <a:rPr lang="en-US" smtClean="0"/>
              <a:t>8</a:t>
            </a:fld>
            <a:endParaRPr lang="en-US" dirty="0"/>
          </a:p>
        </p:txBody>
      </p:sp>
      <p:sp>
        <p:nvSpPr>
          <p:cNvPr id="5" name="Rectangle 4"/>
          <p:cNvSpPr/>
          <p:nvPr/>
        </p:nvSpPr>
        <p:spPr>
          <a:xfrm>
            <a:off x="510073" y="1906194"/>
            <a:ext cx="5106956" cy="2308324"/>
          </a:xfrm>
          <a:prstGeom prst="rect">
            <a:avLst/>
          </a:prstGeom>
        </p:spPr>
        <p:txBody>
          <a:bodyPr wrap="square">
            <a:spAutoFit/>
          </a:bodyPr>
          <a:lstStyle/>
          <a:p>
            <a:r>
              <a:rPr lang="en-US" sz="1600" dirty="0">
                <a:solidFill>
                  <a:schemeClr val="bg1"/>
                </a:solidFill>
              </a:rPr>
              <a:t>Contracts for social services may be awarded without the necessity of competitive bidding or competitive negotiation only if the state chief procurement officer determines that any one of the following conditions is present. The using agency shall document the condition present and such documentation shall be part of the contract record submitted to the office of state procurement</a:t>
            </a:r>
          </a:p>
        </p:txBody>
      </p:sp>
      <p:pic>
        <p:nvPicPr>
          <p:cNvPr id="6" name="Picture 2" descr="Image result for la department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9882" y="6423553"/>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9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a:xfrm>
            <a:off x="607175" y="491945"/>
            <a:ext cx="3582551" cy="603473"/>
          </a:xfrm>
        </p:spPr>
        <p:txBody>
          <a:bodyPr/>
          <a:lstStyle/>
          <a:p>
            <a:r>
              <a:rPr lang="en-US" dirty="0">
                <a:solidFill>
                  <a:schemeClr val="bg1"/>
                </a:solidFill>
              </a:rPr>
              <a:t>TYPES OF CONTRACTS: </a:t>
            </a:r>
            <a:r>
              <a:rPr lang="en-US" b="1" dirty="0" smtClean="0"/>
              <a:t>Personal</a:t>
            </a:r>
            <a:endParaRPr lang="en-US" dirty="0"/>
          </a:p>
        </p:txBody>
      </p:sp>
      <p:pic>
        <p:nvPicPr>
          <p:cNvPr id="38" name="Picture Placeholder 37">
            <a:extLst>
              <a:ext uri="{FF2B5EF4-FFF2-40B4-BE49-F238E27FC236}">
                <a16:creationId xmlns:a16="http://schemas.microsoft.com/office/drawing/2014/main" id="{75D52F23-4559-4B75-A901-51E47C8B31C5}"/>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5029079" y="5280940"/>
            <a:ext cx="1041323" cy="1041323"/>
          </a:xfrm>
        </p:spPr>
      </p:pic>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a:xfrm>
            <a:off x="6070402" y="5478144"/>
            <a:ext cx="2095046" cy="1134239"/>
          </a:xfrm>
        </p:spPr>
        <p:txBody>
          <a:bodyPr>
            <a:normAutofit/>
          </a:bodyPr>
          <a:lstStyle/>
          <a:p>
            <a:r>
              <a:rPr lang="en-US" dirty="0" smtClean="0"/>
              <a:t>Paramedic</a:t>
            </a:r>
          </a:p>
          <a:p>
            <a:endParaRPr lang="en-US" dirty="0"/>
          </a:p>
        </p:txBody>
      </p:sp>
      <p:pic>
        <p:nvPicPr>
          <p:cNvPr id="40" name="Picture Placeholder 39">
            <a:extLst>
              <a:ext uri="{FF2B5EF4-FFF2-40B4-BE49-F238E27FC236}">
                <a16:creationId xmlns:a16="http://schemas.microsoft.com/office/drawing/2014/main" id="{6DAD0805-FCC0-46BE-8281-FAE74450C713}"/>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8369678" y="1931690"/>
            <a:ext cx="1079701" cy="1079701"/>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a:xfrm>
            <a:off x="9519533" y="1928699"/>
            <a:ext cx="2095046" cy="1134239"/>
          </a:xfrm>
        </p:spPr>
        <p:txBody>
          <a:bodyPr/>
          <a:lstStyle/>
          <a:p>
            <a:r>
              <a:rPr lang="en-US" dirty="0" smtClean="0"/>
              <a:t>Photographer</a:t>
            </a:r>
            <a:endParaRPr lang="en-US" dirty="0"/>
          </a:p>
        </p:txBody>
      </p:sp>
      <p:pic>
        <p:nvPicPr>
          <p:cNvPr id="42"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7256427" y="1322558"/>
            <a:ext cx="812939" cy="812939"/>
          </a:xfrm>
        </p:spPr>
      </p:pic>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a:xfrm>
            <a:off x="8086677" y="1481555"/>
            <a:ext cx="2095046" cy="409064"/>
          </a:xfrm>
        </p:spPr>
        <p:txBody>
          <a:bodyPr>
            <a:normAutofit/>
          </a:bodyPr>
          <a:lstStyle/>
          <a:p>
            <a:r>
              <a:rPr lang="en-US" dirty="0" smtClean="0"/>
              <a:t>Musicians</a:t>
            </a:r>
            <a:endParaRPr lang="en-US" dirty="0"/>
          </a:p>
        </p:txBody>
      </p:sp>
      <p:pic>
        <p:nvPicPr>
          <p:cNvPr id="44" name="Picture Placeholder 43">
            <a:extLst>
              <a:ext uri="{FF2B5EF4-FFF2-40B4-BE49-F238E27FC236}">
                <a16:creationId xmlns:a16="http://schemas.microsoft.com/office/drawing/2014/main" id="{A09A9329-706D-48C2-B319-28C120B9368D}"/>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8369678" y="4147713"/>
            <a:ext cx="1090737" cy="744663"/>
          </a:xfrm>
        </p:spPr>
      </p:pic>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a:xfrm>
            <a:off x="9452954" y="4298347"/>
            <a:ext cx="2095046" cy="436227"/>
          </a:xfrm>
        </p:spPr>
        <p:txBody>
          <a:bodyPr/>
          <a:lstStyle/>
          <a:p>
            <a:r>
              <a:rPr lang="en-US" dirty="0" smtClean="0"/>
              <a:t>Foreign Representative</a:t>
            </a:r>
            <a:endParaRPr lang="en-US" dirty="0"/>
          </a:p>
        </p:txBody>
      </p:sp>
      <p:sp>
        <p:nvSpPr>
          <p:cNvPr id="16" name="Slide Number Placeholder 15">
            <a:extLst>
              <a:ext uri="{FF2B5EF4-FFF2-40B4-BE49-F238E27FC236}">
                <a16:creationId xmlns:a16="http://schemas.microsoft.com/office/drawing/2014/main" id="{7CF36D8C-67BC-C442-916E-35C3E53D6B7D}"/>
              </a:ext>
            </a:extLst>
          </p:cNvPr>
          <p:cNvSpPr>
            <a:spLocks noGrp="1"/>
          </p:cNvSpPr>
          <p:nvPr>
            <p:ph type="sldNum" sz="quarter" idx="12"/>
          </p:nvPr>
        </p:nvSpPr>
        <p:spPr>
          <a:xfrm>
            <a:off x="10403633" y="572051"/>
            <a:ext cx="704236" cy="443262"/>
          </a:xfrm>
        </p:spPr>
        <p:txBody>
          <a:bodyPr/>
          <a:lstStyle/>
          <a:p>
            <a:fld id="{9FF96B15-8338-45D5-A943-561235072D66}" type="slidenum">
              <a:rPr lang="en-US" smtClean="0"/>
              <a:t>9</a:t>
            </a:fld>
            <a:endParaRPr lang="en-US" dirty="0"/>
          </a:p>
        </p:txBody>
      </p:sp>
      <p:sp>
        <p:nvSpPr>
          <p:cNvPr id="3" name="Rectangle 2"/>
          <p:cNvSpPr/>
          <p:nvPr/>
        </p:nvSpPr>
        <p:spPr>
          <a:xfrm>
            <a:off x="595087" y="1015313"/>
            <a:ext cx="4117910" cy="4493538"/>
          </a:xfrm>
          <a:prstGeom prst="rect">
            <a:avLst/>
          </a:prstGeom>
        </p:spPr>
        <p:txBody>
          <a:bodyPr wrap="square">
            <a:spAutoFit/>
          </a:bodyPr>
          <a:lstStyle/>
          <a:p>
            <a:r>
              <a:rPr lang="en-US" sz="1600" dirty="0">
                <a:solidFill>
                  <a:schemeClr val="bg1"/>
                </a:solidFill>
              </a:rPr>
              <a:t>Personal </a:t>
            </a:r>
            <a:r>
              <a:rPr lang="en-US" sz="1600" dirty="0" smtClean="0">
                <a:solidFill>
                  <a:schemeClr val="bg1"/>
                </a:solidFill>
              </a:rPr>
              <a:t>service means </a:t>
            </a:r>
            <a:r>
              <a:rPr lang="en-US" sz="1600" dirty="0">
                <a:solidFill>
                  <a:schemeClr val="bg1"/>
                </a:solidFill>
              </a:rPr>
              <a:t>work rendered by individuals which requires use of creative or artistic skills, including but not limited to graphic artists, sculptors, musicians, photographers, and writers, or which requires use of highly technical or unique individual skills or talents, including but not limited to </a:t>
            </a:r>
            <a:r>
              <a:rPr lang="en-US" sz="1600" dirty="0" err="1">
                <a:solidFill>
                  <a:schemeClr val="bg1"/>
                </a:solidFill>
              </a:rPr>
              <a:t>paramedicals</a:t>
            </a:r>
            <a:r>
              <a:rPr lang="en-US" sz="1600" dirty="0">
                <a:solidFill>
                  <a:schemeClr val="bg1"/>
                </a:solidFill>
              </a:rPr>
              <a:t>, therapists, handwriting analysts, foreign representatives, and expert witnesses for adjudications or other court proceedings. A "foreign representative" shall mean a person in a foreign country whose education and experience qualify such person to represent the state in such foreign </a:t>
            </a:r>
            <a:r>
              <a:rPr lang="en-US" sz="1600" dirty="0" smtClean="0">
                <a:solidFill>
                  <a:schemeClr val="bg1"/>
                </a:solidFill>
              </a:rPr>
              <a:t>country</a:t>
            </a:r>
          </a:p>
          <a:p>
            <a:endParaRPr lang="en-US" sz="1400" dirty="0">
              <a:solidFill>
                <a:schemeClr val="bg1"/>
              </a:solidFill>
              <a:latin typeface="Times New Roman" panose="02020603050405020304" pitchFamily="18" charset="0"/>
            </a:endParaRPr>
          </a:p>
        </p:txBody>
      </p:sp>
      <p:sp>
        <p:nvSpPr>
          <p:cNvPr id="5" name="Rectangle 4"/>
          <p:cNvSpPr/>
          <p:nvPr/>
        </p:nvSpPr>
        <p:spPr>
          <a:xfrm>
            <a:off x="530466" y="5514521"/>
            <a:ext cx="3977951" cy="810478"/>
          </a:xfrm>
          <a:prstGeom prst="rect">
            <a:avLst/>
          </a:prstGeom>
        </p:spPr>
        <p:txBody>
          <a:bodyPr wrap="square">
            <a:spAutoFit/>
          </a:bodyPr>
          <a:lstStyle/>
          <a:p>
            <a:pPr>
              <a:lnSpc>
                <a:spcPts val="1400"/>
              </a:lnSpc>
            </a:pPr>
            <a:r>
              <a:rPr lang="en-US" sz="1400" b="1" dirty="0" smtClean="0">
                <a:solidFill>
                  <a:schemeClr val="bg1"/>
                </a:solidFill>
              </a:rPr>
              <a:t>Contracts </a:t>
            </a:r>
            <a:r>
              <a:rPr lang="en-US" sz="1400" b="1" dirty="0">
                <a:solidFill>
                  <a:schemeClr val="bg1"/>
                </a:solidFill>
              </a:rPr>
              <a:t>for personal services may be awarded without </a:t>
            </a:r>
            <a:r>
              <a:rPr lang="en-US" sz="1400" b="1" dirty="0" smtClean="0">
                <a:solidFill>
                  <a:schemeClr val="bg1"/>
                </a:solidFill>
              </a:rPr>
              <a:t>the </a:t>
            </a:r>
            <a:r>
              <a:rPr lang="en-US" sz="1400" b="1" dirty="0">
                <a:solidFill>
                  <a:schemeClr val="bg1"/>
                </a:solidFill>
              </a:rPr>
              <a:t>necessity of competitive bidding or </a:t>
            </a:r>
            <a:r>
              <a:rPr lang="en-US" sz="1400" b="1" dirty="0" smtClean="0">
                <a:solidFill>
                  <a:schemeClr val="bg1"/>
                </a:solidFill>
              </a:rPr>
              <a:t>competitive negotiation</a:t>
            </a:r>
            <a:endParaRPr lang="en-US" sz="1400" b="1" dirty="0">
              <a:solidFill>
                <a:schemeClr val="bg1"/>
              </a:solidFill>
            </a:endParaRPr>
          </a:p>
        </p:txBody>
      </p:sp>
      <p:pic>
        <p:nvPicPr>
          <p:cNvPr id="14"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6">
            <a:extLst>
              <a:ext uri="{28A0092B-C50C-407E-A947-70E740481C1C}">
                <a14:useLocalDpi xmlns:a14="http://schemas.microsoft.com/office/drawing/2010/main" val="0"/>
              </a:ext>
            </a:extLst>
          </a:blip>
          <a:stretch>
            <a:fillRect/>
          </a:stretch>
        </p:blipFill>
        <p:spPr>
          <a:xfrm>
            <a:off x="8517156" y="5528418"/>
            <a:ext cx="812939" cy="643237"/>
          </a:xfrm>
        </p:spPr>
      </p:pic>
      <p:sp>
        <p:nvSpPr>
          <p:cNvPr id="7" name="TextBox 6"/>
          <p:cNvSpPr txBox="1"/>
          <p:nvPr/>
        </p:nvSpPr>
        <p:spPr>
          <a:xfrm>
            <a:off x="9506830" y="5642761"/>
            <a:ext cx="1665841" cy="276999"/>
          </a:xfrm>
          <a:prstGeom prst="rect">
            <a:avLst/>
          </a:prstGeom>
          <a:noFill/>
        </p:spPr>
        <p:txBody>
          <a:bodyPr wrap="none" rtlCol="0">
            <a:spAutoFit/>
          </a:bodyPr>
          <a:lstStyle/>
          <a:p>
            <a:r>
              <a:rPr lang="en-US" sz="1200" dirty="0" smtClean="0"/>
              <a:t>Handwriting Analyst</a:t>
            </a:r>
            <a:endParaRPr lang="en-US" sz="1200" dirty="0"/>
          </a:p>
        </p:txBody>
      </p:sp>
      <p:pic>
        <p:nvPicPr>
          <p:cNvPr id="17"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7">
            <a:extLst>
              <a:ext uri="{28A0092B-C50C-407E-A947-70E740481C1C}">
                <a14:useLocalDpi xmlns:a14="http://schemas.microsoft.com/office/drawing/2010/main" val="0"/>
              </a:ext>
            </a:extLst>
          </a:blip>
          <a:stretch>
            <a:fillRect/>
          </a:stretch>
        </p:blipFill>
        <p:spPr>
          <a:xfrm>
            <a:off x="9783939" y="2768337"/>
            <a:ext cx="525329" cy="643237"/>
          </a:xfrm>
        </p:spPr>
      </p:pic>
      <p:sp>
        <p:nvSpPr>
          <p:cNvPr id="9" name="TextBox 8"/>
          <p:cNvSpPr txBox="1"/>
          <p:nvPr/>
        </p:nvSpPr>
        <p:spPr>
          <a:xfrm>
            <a:off x="10379422" y="2918739"/>
            <a:ext cx="848309" cy="276999"/>
          </a:xfrm>
          <a:prstGeom prst="rect">
            <a:avLst/>
          </a:prstGeom>
          <a:noFill/>
        </p:spPr>
        <p:txBody>
          <a:bodyPr wrap="none" rtlCol="0">
            <a:spAutoFit/>
          </a:bodyPr>
          <a:lstStyle/>
          <a:p>
            <a:r>
              <a:rPr lang="en-US" sz="1200" dirty="0" smtClean="0"/>
              <a:t>Sculptors</a:t>
            </a:r>
            <a:endParaRPr lang="en-US" sz="1200" dirty="0"/>
          </a:p>
        </p:txBody>
      </p:sp>
      <p:pic>
        <p:nvPicPr>
          <p:cNvPr id="18"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8">
            <a:extLst>
              <a:ext uri="{28A0092B-C50C-407E-A947-70E740481C1C}">
                <a14:useLocalDpi xmlns:a14="http://schemas.microsoft.com/office/drawing/2010/main" val="0"/>
              </a:ext>
            </a:extLst>
          </a:blip>
          <a:stretch>
            <a:fillRect/>
          </a:stretch>
        </p:blipFill>
        <p:spPr>
          <a:xfrm>
            <a:off x="5078984" y="1969159"/>
            <a:ext cx="1063318" cy="1066788"/>
          </a:xfrm>
        </p:spPr>
      </p:pic>
      <p:sp>
        <p:nvSpPr>
          <p:cNvPr id="11" name="TextBox 10"/>
          <p:cNvSpPr txBox="1"/>
          <p:nvPr/>
        </p:nvSpPr>
        <p:spPr>
          <a:xfrm>
            <a:off x="6176830" y="2310860"/>
            <a:ext cx="1199367" cy="276999"/>
          </a:xfrm>
          <a:prstGeom prst="rect">
            <a:avLst/>
          </a:prstGeom>
          <a:noFill/>
        </p:spPr>
        <p:txBody>
          <a:bodyPr wrap="none" rtlCol="0">
            <a:spAutoFit/>
          </a:bodyPr>
          <a:lstStyle/>
          <a:p>
            <a:r>
              <a:rPr lang="en-US" sz="1200" dirty="0" smtClean="0"/>
              <a:t>Graphic Artist</a:t>
            </a:r>
            <a:endParaRPr lang="en-US" sz="1200" dirty="0"/>
          </a:p>
        </p:txBody>
      </p:sp>
      <p:pic>
        <p:nvPicPr>
          <p:cNvPr id="20"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9">
            <a:extLst>
              <a:ext uri="{28A0092B-C50C-407E-A947-70E740481C1C}">
                <a14:useLocalDpi xmlns:a14="http://schemas.microsoft.com/office/drawing/2010/main" val="0"/>
              </a:ext>
            </a:extLst>
          </a:blip>
          <a:stretch>
            <a:fillRect/>
          </a:stretch>
        </p:blipFill>
        <p:spPr>
          <a:xfrm>
            <a:off x="6529150" y="2648980"/>
            <a:ext cx="812939" cy="639871"/>
          </a:xfrm>
        </p:spPr>
      </p:pic>
      <p:sp>
        <p:nvSpPr>
          <p:cNvPr id="12" name="TextBox 11"/>
          <p:cNvSpPr txBox="1"/>
          <p:nvPr/>
        </p:nvSpPr>
        <p:spPr>
          <a:xfrm>
            <a:off x="7498278" y="2880761"/>
            <a:ext cx="667170" cy="276999"/>
          </a:xfrm>
          <a:prstGeom prst="rect">
            <a:avLst/>
          </a:prstGeom>
          <a:noFill/>
        </p:spPr>
        <p:txBody>
          <a:bodyPr wrap="none" rtlCol="0">
            <a:spAutoFit/>
          </a:bodyPr>
          <a:lstStyle/>
          <a:p>
            <a:r>
              <a:rPr lang="en-US" sz="1200" dirty="0" smtClean="0"/>
              <a:t>Writers</a:t>
            </a:r>
            <a:endParaRPr lang="en-US" sz="1200" dirty="0"/>
          </a:p>
        </p:txBody>
      </p:sp>
      <p:pic>
        <p:nvPicPr>
          <p:cNvPr id="22" name="Picture Placeholder 41">
            <a:extLst>
              <a:ext uri="{FF2B5EF4-FFF2-40B4-BE49-F238E27FC236}">
                <a16:creationId xmlns:a16="http://schemas.microsoft.com/office/drawing/2014/main" id="{3A3B6454-5613-4DC3-8C16-A358C1660553}"/>
              </a:ext>
            </a:extLst>
          </p:cNvPr>
          <p:cNvPicPr>
            <a:picLocks noGrp="1" noChangeAspect="1"/>
          </p:cNvPicPr>
          <p:nvPr>
            <p:ph type="pic" sz="quarter" idx="4294967295"/>
          </p:nvPr>
        </p:nvPicPr>
        <p:blipFill>
          <a:blip r:embed="rId10">
            <a:extLst>
              <a:ext uri="{28A0092B-C50C-407E-A947-70E740481C1C}">
                <a14:useLocalDpi xmlns:a14="http://schemas.microsoft.com/office/drawing/2010/main" val="0"/>
              </a:ext>
            </a:extLst>
          </a:blip>
          <a:stretch>
            <a:fillRect/>
          </a:stretch>
        </p:blipFill>
        <p:spPr>
          <a:xfrm>
            <a:off x="5180489" y="4236363"/>
            <a:ext cx="812939" cy="555508"/>
          </a:xfrm>
        </p:spPr>
      </p:pic>
      <p:sp>
        <p:nvSpPr>
          <p:cNvPr id="13" name="TextBox 12"/>
          <p:cNvSpPr txBox="1"/>
          <p:nvPr/>
        </p:nvSpPr>
        <p:spPr>
          <a:xfrm>
            <a:off x="5099845" y="3593330"/>
            <a:ext cx="5942652" cy="369332"/>
          </a:xfrm>
          <a:prstGeom prst="rect">
            <a:avLst/>
          </a:prstGeom>
          <a:noFill/>
        </p:spPr>
        <p:txBody>
          <a:bodyPr wrap="none" rtlCol="0">
            <a:spAutoFit/>
          </a:bodyPr>
          <a:lstStyle/>
          <a:p>
            <a:r>
              <a:rPr lang="en-US" b="1" u="sng" dirty="0" smtClean="0"/>
              <a:t>Highly Technical or unique individual skills or talents</a:t>
            </a:r>
            <a:endParaRPr lang="en-US" b="1" u="sng" dirty="0"/>
          </a:p>
        </p:txBody>
      </p:sp>
      <p:sp>
        <p:nvSpPr>
          <p:cNvPr id="15" name="TextBox 14"/>
          <p:cNvSpPr txBox="1"/>
          <p:nvPr/>
        </p:nvSpPr>
        <p:spPr>
          <a:xfrm>
            <a:off x="6178987" y="4362067"/>
            <a:ext cx="843501" cy="276999"/>
          </a:xfrm>
          <a:prstGeom prst="rect">
            <a:avLst/>
          </a:prstGeom>
          <a:noFill/>
        </p:spPr>
        <p:txBody>
          <a:bodyPr wrap="none" rtlCol="0">
            <a:spAutoFit/>
          </a:bodyPr>
          <a:lstStyle/>
          <a:p>
            <a:r>
              <a:rPr lang="en-US" sz="1200" dirty="0" smtClean="0"/>
              <a:t>Therapist</a:t>
            </a:r>
            <a:endParaRPr lang="en-US" sz="1200" dirty="0"/>
          </a:p>
        </p:txBody>
      </p:sp>
      <p:sp>
        <p:nvSpPr>
          <p:cNvPr id="19" name="Rectangle 18"/>
          <p:cNvSpPr/>
          <p:nvPr/>
        </p:nvSpPr>
        <p:spPr>
          <a:xfrm>
            <a:off x="566716" y="5181096"/>
            <a:ext cx="1146468" cy="738664"/>
          </a:xfrm>
          <a:prstGeom prst="rect">
            <a:avLst/>
          </a:prstGeom>
        </p:spPr>
        <p:txBody>
          <a:bodyPr wrap="none">
            <a:spAutoFit/>
          </a:bodyPr>
          <a:lstStyle/>
          <a:p>
            <a:r>
              <a:rPr lang="en-US" sz="1400" b="1" u="sng" dirty="0">
                <a:solidFill>
                  <a:schemeClr val="bg1"/>
                </a:solidFill>
                <a:latin typeface="Times New Roman" panose="02020603050405020304" pitchFamily="18" charset="0"/>
              </a:rPr>
              <a:t>R.S. </a:t>
            </a:r>
            <a:r>
              <a:rPr lang="en-US" sz="1400" b="1" u="sng" dirty="0" smtClean="0">
                <a:solidFill>
                  <a:schemeClr val="bg1"/>
                </a:solidFill>
                <a:latin typeface="Times New Roman" panose="02020603050405020304" pitchFamily="18" charset="0"/>
              </a:rPr>
              <a:t>39:1620</a:t>
            </a:r>
          </a:p>
          <a:p>
            <a:endParaRPr lang="en-US" sz="1400" b="1" u="sng" dirty="0" smtClean="0">
              <a:solidFill>
                <a:schemeClr val="bg1"/>
              </a:solidFill>
              <a:latin typeface="Times New Roman" panose="02020603050405020304" pitchFamily="18" charset="0"/>
            </a:endParaRPr>
          </a:p>
          <a:p>
            <a:pPr marL="285750" indent="-285750">
              <a:buFont typeface="Arial" panose="020B0604020202020204" pitchFamily="34" charset="0"/>
              <a:buChar char="•"/>
            </a:pPr>
            <a:endParaRPr lang="en-US" sz="1400" b="1" u="sng" dirty="0">
              <a:solidFill>
                <a:schemeClr val="bg1"/>
              </a:solidFill>
            </a:endParaRPr>
          </a:p>
        </p:txBody>
      </p:sp>
      <p:sp>
        <p:nvSpPr>
          <p:cNvPr id="21" name="Rectangle 20"/>
          <p:cNvSpPr/>
          <p:nvPr/>
        </p:nvSpPr>
        <p:spPr>
          <a:xfrm>
            <a:off x="5014412" y="756022"/>
            <a:ext cx="2773260" cy="369332"/>
          </a:xfrm>
          <a:prstGeom prst="rect">
            <a:avLst/>
          </a:prstGeom>
        </p:spPr>
        <p:txBody>
          <a:bodyPr wrap="none">
            <a:spAutoFit/>
          </a:bodyPr>
          <a:lstStyle/>
          <a:p>
            <a:r>
              <a:rPr lang="en-US" b="1" u="sng" dirty="0" smtClean="0">
                <a:latin typeface="Times New Roman" panose="02020603050405020304" pitchFamily="18" charset="0"/>
              </a:rPr>
              <a:t>Creative or Artistic Skills</a:t>
            </a:r>
            <a:endParaRPr lang="en-US" b="1" u="sng" dirty="0"/>
          </a:p>
        </p:txBody>
      </p:sp>
      <p:pic>
        <p:nvPicPr>
          <p:cNvPr id="27" name="Picture 2" descr="Image result for la department of healt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5751" y="6430638"/>
            <a:ext cx="1267012" cy="36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49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ba918b96-4cbe-4c8e-9cf2-0baf24dd48fc">Y6EUFFE7M22E-822425746-2</_dlc_DocId>
    <_dlc_DocIdUrl xmlns="ba918b96-4cbe-4c8e-9cf2-0baf24dd48fc">
      <Url>https://intranet.la.gov/ldh/omf/CM/_layouts/15/DocIdRedir.aspx?ID=Y6EUFFE7M22E-822425746-2</Url>
      <Description>Y6EUFFE7M22E-822425746-2</Description>
    </_dlc_DocIdUrl>
    <SharedWithUsers xmlns="3f6ce3f5-a843-4a85-a5c7-63aee90c5ae4">
      <UserInfo>
        <DisplayName>Capucinca Harris-Roberts</DisplayName>
        <AccountId>286</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256FA16E1030C4BB235D7725C485551" ma:contentTypeVersion="1" ma:contentTypeDescription="Create a new document." ma:contentTypeScope="" ma:versionID="a4e500956d4af1326bbbdf15112850d3">
  <xsd:schema xmlns:xsd="http://www.w3.org/2001/XMLSchema" xmlns:xs="http://www.w3.org/2001/XMLSchema" xmlns:p="http://schemas.microsoft.com/office/2006/metadata/properties" xmlns:ns2="ba918b96-4cbe-4c8e-9cf2-0baf24dd48fc" xmlns:ns3="3f6ce3f5-a843-4a85-a5c7-63aee90c5ae4" targetNamespace="http://schemas.microsoft.com/office/2006/metadata/properties" ma:root="true" ma:fieldsID="448c059ba491bc8f1bad48c8ad244676" ns2:_="" ns3:_="">
    <xsd:import namespace="ba918b96-4cbe-4c8e-9cf2-0baf24dd48fc"/>
    <xsd:import namespace="3f6ce3f5-a843-4a85-a5c7-63aee90c5ae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18b96-4cbe-4c8e-9cf2-0baf24dd48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f6ce3f5-a843-4a85-a5c7-63aee90c5ae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30B18328-9615-4B41-A339-E0128E0B7869}">
  <ds:schemaRefs>
    <ds:schemaRef ds:uri="http://schemas.microsoft.com/sharepoint/events"/>
  </ds:schemaRefs>
</ds:datastoreItem>
</file>

<file path=customXml/itemProps3.xml><?xml version="1.0" encoding="utf-8"?>
<ds:datastoreItem xmlns:ds="http://schemas.openxmlformats.org/officeDocument/2006/customXml" ds:itemID="{F983CA34-C6E2-49BA-ACFF-78ADEC0C28FA}">
  <ds:schemaRef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3f6ce3f5-a843-4a85-a5c7-63aee90c5ae4"/>
    <ds:schemaRef ds:uri="ba918b96-4cbe-4c8e-9cf2-0baf24dd48fc"/>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58A21F1-E3E6-471A-947A-30E29C0BE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918b96-4cbe-4c8e-9cf2-0baf24dd48fc"/>
    <ds:schemaRef ds:uri="3f6ce3f5-a843-4a85-a5c7-63aee90c5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Beginning of the year procedures</Template>
  <TotalTime>0</TotalTime>
  <Words>3769</Words>
  <Application>Microsoft Office PowerPoint</Application>
  <PresentationFormat>Widescreen</PresentationFormat>
  <Paragraphs>416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Corbel</vt:lpstr>
      <vt:lpstr>Times New Roman</vt:lpstr>
      <vt:lpstr>Wingdings 3</vt:lpstr>
      <vt:lpstr>Ion Boardroom</vt:lpstr>
      <vt:lpstr>GENERAL OVERVIEW  OF PROFESSIONAL SERVICES CONTRACTS</vt:lpstr>
      <vt:lpstr>        </vt:lpstr>
      <vt:lpstr>TYPES OF CONTRACTS:  PROFESSIONAL SERVICES </vt:lpstr>
      <vt:lpstr>TYPES OF CONTRACTS:  CONSULTING SERVICES</vt:lpstr>
      <vt:lpstr>TYPES OF CONTRACTS:   Social Services</vt:lpstr>
      <vt:lpstr>Social Services, continued</vt:lpstr>
      <vt:lpstr>Social Services, continued</vt:lpstr>
      <vt:lpstr>Social Services, continued </vt:lpstr>
      <vt:lpstr>TYPES OF CONTRACTS: Personal</vt:lpstr>
      <vt:lpstr>TYPES OF CONTRACTS:   Interagency/Intergovernmental </vt:lpstr>
      <vt:lpstr>TYPES OF CONTRACTS:  Cooperative Endeavors  </vt:lpstr>
      <vt:lpstr>Contract Process and Approval Requirements</vt:lpstr>
      <vt:lpstr>Contract Forms and Formats</vt:lpstr>
      <vt:lpstr>Required Documents </vt:lpstr>
      <vt:lpstr>Processing Application System</vt:lpstr>
      <vt:lpstr>Professional Services Contract Approvals </vt:lpstr>
      <vt:lpstr>Professional Services Contract Approvals </vt:lpstr>
      <vt:lpstr>LINKS TO FORMS </vt:lpstr>
      <vt:lpstr>Contract Review and Approval Timeline</vt:lpstr>
      <vt:lpstr>Support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2019-12-20T13:37:47Z</dcterms:created>
  <dcterms:modified xsi:type="dcterms:W3CDTF">2022-11-09T21:12:41Z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0x010100C256FA16E1030C4BB235D7725C485551</vt:lpwstr>
  </property>
  <property fmtid="{D5CDD505-2E9C-101B-9397-08002B2CF9AE}" pid="3" name="_dlc_DocIdItemGuid">
    <vt:lpwstr>5e67b4fb-07ed-4bcd-92b6-fb7524f9bc15</vt:lpwstr>
  </property>
</Properties>
</file>