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5"/>
  </p:notesMasterIdLst>
  <p:sldIdLst>
    <p:sldId id="322" r:id="rId5"/>
    <p:sldId id="323" r:id="rId6"/>
    <p:sldId id="417" r:id="rId7"/>
    <p:sldId id="420" r:id="rId8"/>
    <p:sldId id="418" r:id="rId9"/>
    <p:sldId id="419" r:id="rId10"/>
    <p:sldId id="421" r:id="rId11"/>
    <p:sldId id="395" r:id="rId12"/>
    <p:sldId id="340" r:id="rId13"/>
    <p:sldId id="33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8983AEE-15F3-4F2E-A9CE-6E9D8CA091AA}">
          <p14:sldIdLst>
            <p14:sldId id="322"/>
            <p14:sldId id="323"/>
            <p14:sldId id="417"/>
            <p14:sldId id="420"/>
            <p14:sldId id="418"/>
            <p14:sldId id="419"/>
            <p14:sldId id="421"/>
            <p14:sldId id="395"/>
            <p14:sldId id="340"/>
            <p14:sldId id="33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ana Owens" initials="SO" lastIdx="1" clrIdx="0">
    <p:extLst>
      <p:ext uri="{19B8F6BF-5375-455C-9EA6-DF929625EA0E}">
        <p15:presenceInfo xmlns:p15="http://schemas.microsoft.com/office/powerpoint/2012/main" userId="S-1-5-21-1106148654-1186277012-142223018-54494" providerId="AD"/>
      </p:ext>
    </p:extLst>
  </p:cmAuthor>
  <p:cmAuthor id="2" name="Kathryn Loechelt" initials="KL" lastIdx="9" clrIdx="1">
    <p:extLst>
      <p:ext uri="{19B8F6BF-5375-455C-9EA6-DF929625EA0E}">
        <p15:presenceInfo xmlns:p15="http://schemas.microsoft.com/office/powerpoint/2012/main" userId="S-1-5-21-1106148654-1186277012-142223018-906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9F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19" autoAdjust="0"/>
    <p:restoredTop sz="70752" autoAdjust="0"/>
  </p:normalViewPr>
  <p:slideViewPr>
    <p:cSldViewPr snapToGrid="0">
      <p:cViewPr varScale="1">
        <p:scale>
          <a:sx n="115" d="100"/>
          <a:sy n="115" d="100"/>
        </p:scale>
        <p:origin x="330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75BCB5-88F5-4E16-81B6-C32B97B51E3E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95533-9289-41D5-8F59-ACA828EAD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675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8982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288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167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0247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2880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3462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3808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3226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0077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184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6A5F2.C55096B0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0739" name="MSTSHP_03"/>
          <p:cNvSpPr>
            <a:spLocks noGrp="1" noChangeArrowheads="1"/>
          </p:cNvSpPr>
          <p:nvPr>
            <p:ph type="ctrTitle" sz="quarter"/>
          </p:nvPr>
        </p:nvSpPr>
        <p:spPr>
          <a:xfrm>
            <a:off x="1189567" y="2695576"/>
            <a:ext cx="8775700" cy="549275"/>
          </a:xfrm>
          <a:ln algn="ctr"/>
        </p:spPr>
        <p:txBody>
          <a:bodyPr/>
          <a:lstStyle>
            <a:lvl1pPr>
              <a:lnSpc>
                <a:spcPts val="4000"/>
              </a:lnSpc>
              <a:spcBef>
                <a:spcPct val="10000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8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700740" name="MSTSHP_0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189568" y="3516314"/>
            <a:ext cx="8777817" cy="439737"/>
          </a:xfrm>
          <a:ln/>
        </p:spPr>
        <p:txBody>
          <a:bodyPr/>
          <a:lstStyle>
            <a:lvl1pPr>
              <a:lnSpc>
                <a:spcPts val="2800"/>
              </a:lnSpc>
              <a:spcBef>
                <a:spcPct val="15000"/>
              </a:spcBef>
              <a:buClrTx/>
              <a:buNone/>
              <a:defRPr sz="2000" b="1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9" name="Picture 8" descr="LDH Logo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8300" y="165100"/>
            <a:ext cx="3314700" cy="6984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4745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text slide (2 col w/hdrs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82496"/>
            <a:ext cx="5340096" cy="4610354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682496"/>
            <a:ext cx="5340096" cy="4610354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28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86868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0"/>
          </p:nvPr>
        </p:nvSpPr>
        <p:spPr>
          <a:xfrm>
            <a:off x="536448" y="2176272"/>
            <a:ext cx="11119104" cy="405079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536524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evron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0"/>
          </p:nvPr>
        </p:nvSpPr>
        <p:spPr>
          <a:xfrm>
            <a:off x="536448" y="1747838"/>
            <a:ext cx="11119104" cy="454501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353660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jor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3547872" y="1155700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3542453" y="2898648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542453" y="4645152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44674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jor Points w/pa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3542453" y="2185416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547872" y="3931920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01922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point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841248" y="1536192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841248" y="2779776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841248" y="4023360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841248" y="5266944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20"/>
          </p:nvPr>
        </p:nvSpPr>
        <p:spPr>
          <a:xfrm>
            <a:off x="6620256" y="1536192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21"/>
          </p:nvPr>
        </p:nvSpPr>
        <p:spPr>
          <a:xfrm>
            <a:off x="6620256" y="2779776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22"/>
          </p:nvPr>
        </p:nvSpPr>
        <p:spPr>
          <a:xfrm>
            <a:off x="6620256" y="4023360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23"/>
          </p:nvPr>
        </p:nvSpPr>
        <p:spPr>
          <a:xfrm>
            <a:off x="6620256" y="5266944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657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 w/ 2 Chevr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2852928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083808" y="2852928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620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chelangelo (to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3200400"/>
            <a:ext cx="5559552" cy="3090672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3200400"/>
            <a:ext cx="5340096" cy="3090672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None/>
              <a:tabLst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442488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1434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083808" y="1828800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536448" y="4251960"/>
            <a:ext cx="11119104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250376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3304032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6083808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8863584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536448" y="4251960"/>
            <a:ext cx="11119104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84779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563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4230624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7949184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536448" y="4242816"/>
            <a:ext cx="5340096" cy="204825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6303264" y="4242816"/>
            <a:ext cx="5340096" cy="204825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925543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3019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s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82496"/>
            <a:ext cx="5340096" cy="460857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5"/>
          </p:nvPr>
        </p:nvSpPr>
        <p:spPr>
          <a:xfrm>
            <a:off x="524256" y="1728216"/>
            <a:ext cx="5291328" cy="398678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 dirty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93994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s (to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33400" y="5056632"/>
            <a:ext cx="11122152" cy="1243584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5"/>
          </p:nvPr>
        </p:nvSpPr>
        <p:spPr>
          <a:xfrm>
            <a:off x="585216" y="1197864"/>
            <a:ext cx="11033760" cy="338328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 dirty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114367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404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u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3044952"/>
            <a:ext cx="5340096" cy="3246120"/>
          </a:xfrm>
        </p:spPr>
        <p:txBody>
          <a:bodyPr/>
          <a:lstStyle>
            <a:lvl1pPr marL="0" inden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3044952"/>
            <a:ext cx="5340096" cy="3246120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75551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180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07989"/>
            <a:ext cx="11116733" cy="365125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1154113"/>
            <a:ext cx="11116733" cy="513556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4119978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945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rt ope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1524000" y="2551176"/>
            <a:ext cx="9144000" cy="1344168"/>
          </a:xfrm>
          <a:ln w="28575">
            <a:solidFill>
              <a:srgbClr val="003399"/>
            </a:solidFill>
          </a:ln>
        </p:spPr>
        <p:txBody>
          <a:bodyPr lIns="228600" rIns="228600" anchor="ctr" anchorCtr="1"/>
          <a:lstStyle>
            <a:lvl1pPr algn="ctr">
              <a:spcBef>
                <a:spcPts val="0"/>
              </a:spcBef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4618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524000" y="2551176"/>
            <a:ext cx="9144000" cy="1344168"/>
          </a:xfrm>
        </p:spPr>
        <p:txBody>
          <a:bodyPr anchor="ctr"/>
          <a:lstStyle>
            <a:lvl1pPr>
              <a:spcBef>
                <a:spcPts val="200"/>
              </a:spcBef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78942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41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slide (full page w/2 col. hdr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2715768"/>
            <a:ext cx="5340096" cy="358444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2706624"/>
            <a:ext cx="5340096" cy="358444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865413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11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chelangelo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None/>
              <a:tabLst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822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slide (2 col w/hdrs)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71638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671638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6315456" y="4241102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536448" y="4251960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97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 u="none" dirty="0"/>
          </a:p>
        </p:txBody>
      </p:sp>
      <p:sp>
        <p:nvSpPr>
          <p:cNvPr id="20482" name="MSTSHP_01"/>
          <p:cNvSpPr>
            <a:spLocks noGrp="1" noChangeArrowheads="1"/>
          </p:cNvSpPr>
          <p:nvPr>
            <p:ph type="title"/>
          </p:nvPr>
        </p:nvSpPr>
        <p:spPr bwMode="invGray">
          <a:xfrm>
            <a:off x="533399" y="436065"/>
            <a:ext cx="1111673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483" name="MSTSHP_02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533400" y="1154113"/>
            <a:ext cx="11116733" cy="51355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38" name="SHP_DOCTRACKER"/>
          <p:cNvSpPr txBox="1">
            <a:spLocks noChangeArrowheads="1"/>
          </p:cNvSpPr>
          <p:nvPr/>
        </p:nvSpPr>
        <p:spPr bwMode="gray">
          <a:xfrm rot="-5400000">
            <a:off x="11885613" y="6532563"/>
            <a:ext cx="422275" cy="889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lnSpc>
                <a:spcPct val="106000"/>
              </a:lnSpc>
              <a:defRPr/>
            </a:pPr>
            <a:r>
              <a:rPr lang="en-US" sz="400" dirty="0">
                <a:solidFill>
                  <a:srgbClr val="AFAFAF"/>
                </a:solidFill>
                <a:cs typeface="+mn-cs"/>
              </a:rPr>
              <a:t>US Consulting On-screen M WHT_R1.5V_1208.ppt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913" y="252549"/>
            <a:ext cx="285322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106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  <p:sldLayoutId id="2147483695" r:id="rId23"/>
    <p:sldLayoutId id="2147483696" r:id="rId24"/>
    <p:sldLayoutId id="2147483697" r:id="rId25"/>
    <p:sldLayoutId id="2147483698" r:id="rId26"/>
    <p:sldLayoutId id="2147483699" r:id="rId27"/>
    <p:sldLayoutId id="2147483700" r:id="rId28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i="0" u="none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227013" indent="-225425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</a:defRPr>
      </a:lvl2pPr>
      <a:lvl3pPr marL="457200" indent="-22860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>
          <a:solidFill>
            <a:schemeClr val="tx1"/>
          </a:solidFill>
          <a:latin typeface="+mn-lt"/>
        </a:defRPr>
      </a:lvl3pPr>
      <a:lvl4pPr marL="681038" indent="-2222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4pPr>
      <a:lvl5pPr marL="17224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21796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6368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30940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5512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MEDT@la.gov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athryn.Loechelt@la.gov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MEDT@la.gov" TargetMode="External"/><Relationship Id="rId3" Type="http://schemas.openxmlformats.org/officeDocument/2006/relationships/hyperlink" Target="mailto:OSS@la.gov" TargetMode="External"/><Relationship Id="rId7" Type="http://schemas.openxmlformats.org/officeDocument/2006/relationships/hyperlink" Target="mailto:ApplicationCenter.Service@la.gov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Kathryn.Loechelt@la.gov" TargetMode="External"/><Relationship Id="rId5" Type="http://schemas.openxmlformats.org/officeDocument/2006/relationships/hyperlink" Target="mailto:MedicaidOutreach@la.gov" TargetMode="External"/><Relationship Id="rId4" Type="http://schemas.openxmlformats.org/officeDocument/2006/relationships/hyperlink" Target="mailto:Outstation@la.gov" TargetMode="External"/><Relationship Id="rId9" Type="http://schemas.openxmlformats.org/officeDocument/2006/relationships/hyperlink" Target="mailto:NEU@la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389467" y="2683050"/>
            <a:ext cx="11463865" cy="842400"/>
          </a:xfrm>
        </p:spPr>
        <p:txBody>
          <a:bodyPr/>
          <a:lstStyle/>
          <a:p>
            <a:r>
              <a:rPr lang="en-US" sz="5200" dirty="0" smtClean="0"/>
              <a:t>Application Center Monthly Contact</a:t>
            </a:r>
            <a:endParaRPr lang="en-US" sz="5200" dirty="0"/>
          </a:p>
        </p:txBody>
      </p:sp>
      <p:sp>
        <p:nvSpPr>
          <p:cNvPr id="6" name="Subtitle 5"/>
          <p:cNvSpPr>
            <a:spLocks noGrp="1"/>
          </p:cNvSpPr>
          <p:nvPr>
            <p:ph type="subTitle" sz="quarter" idx="1"/>
          </p:nvPr>
        </p:nvSpPr>
        <p:spPr>
          <a:xfrm>
            <a:off x="637674" y="3564202"/>
            <a:ext cx="10262937" cy="2273071"/>
          </a:xfrm>
        </p:spPr>
        <p:txBody>
          <a:bodyPr/>
          <a:lstStyle/>
          <a:p>
            <a:pPr algn="ctr"/>
            <a:endParaRPr lang="en-US" sz="2400" dirty="0" smtClean="0">
              <a:solidFill>
                <a:schemeClr val="accent3"/>
              </a:solidFill>
            </a:endParaRP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January 19, 2022</a:t>
            </a:r>
          </a:p>
          <a:p>
            <a:pPr algn="ctr"/>
            <a:endParaRPr lang="en-US" sz="2400" dirty="0" smtClean="0">
              <a:solidFill>
                <a:schemeClr val="accent3"/>
              </a:solidFill>
            </a:endParaRP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Valerie McManus, AC Program Monitor</a:t>
            </a: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 </a:t>
            </a: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 </a:t>
            </a:r>
          </a:p>
          <a:p>
            <a:pPr algn="ctr"/>
            <a:endParaRPr lang="en-US" sz="2400" dirty="0">
              <a:solidFill>
                <a:schemeClr val="accent3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1584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417095" y="1507958"/>
            <a:ext cx="11104701" cy="75911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588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4400" dirty="0" smtClean="0">
                <a:solidFill>
                  <a:schemeClr val="bg2"/>
                </a:solidFill>
                <a:latin typeface="+mj-lt"/>
                <a:cs typeface="Arial" charset="0"/>
              </a:rPr>
              <a:t>Questions</a:t>
            </a:r>
            <a:endParaRPr lang="en-US" sz="4400" dirty="0">
              <a:solidFill>
                <a:schemeClr val="bg2"/>
              </a:solidFill>
              <a:latin typeface="+mj-lt"/>
              <a:cs typeface="Arial" charset="0"/>
            </a:endParaRPr>
          </a:p>
        </p:txBody>
      </p:sp>
      <p:sp>
        <p:nvSpPr>
          <p:cNvPr id="2" name="Action Button: Help 1">
            <a:hlinkClick r:id="" action="ppaction://noaction" highlightClick="1"/>
          </p:cNvPr>
          <p:cNvSpPr/>
          <p:nvPr/>
        </p:nvSpPr>
        <p:spPr bwMode="auto">
          <a:xfrm>
            <a:off x="4846497" y="2807368"/>
            <a:ext cx="2245895" cy="2390273"/>
          </a:xfrm>
          <a:prstGeom prst="actionButtonHelp">
            <a:avLst/>
          </a:prstGeom>
          <a:solidFill>
            <a:schemeClr val="accent1"/>
          </a:solidFill>
          <a:ln w="9525" cap="flat" cmpd="sng" algn="ctr">
            <a:solidFill>
              <a:srgbClr val="4066B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231775" marR="0" indent="-231775" algn="l" defTabSz="914400" rtl="0" eaLnBrk="1" fontAlgn="base" latinLnBrk="0" hangingPunct="1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2" pitchFamily="18" charset="2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558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801385" y="1269403"/>
            <a:ext cx="9001240" cy="1054249"/>
          </a:xfrm>
        </p:spPr>
        <p:txBody>
          <a:bodyPr anchor="ctr"/>
          <a:lstStyle/>
          <a:p>
            <a:r>
              <a:rPr lang="en-US" sz="4800" dirty="0" smtClean="0"/>
              <a:t>Agenda Items</a:t>
            </a:r>
            <a:endParaRPr lang="en-US" sz="4800" dirty="0"/>
          </a:p>
        </p:txBody>
      </p:sp>
      <p:sp>
        <p:nvSpPr>
          <p:cNvPr id="6" name="Subtitle 5"/>
          <p:cNvSpPr>
            <a:spLocks noGrp="1"/>
          </p:cNvSpPr>
          <p:nvPr>
            <p:ph type="subTitle" sz="quarter" idx="1"/>
          </p:nvPr>
        </p:nvSpPr>
        <p:spPr>
          <a:xfrm>
            <a:off x="1366221" y="2323652"/>
            <a:ext cx="9380668" cy="3818964"/>
          </a:xfrm>
        </p:spPr>
        <p:txBody>
          <a:bodyPr anchor="t"/>
          <a:lstStyle/>
          <a:p>
            <a:pPr marL="514350" lvl="1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595959"/>
                </a:solidFill>
              </a:rPr>
              <a:t>Satellite Location Enrollment</a:t>
            </a:r>
          </a:p>
          <a:p>
            <a:pPr marL="514350" lvl="1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3600" dirty="0" err="1" smtClean="0">
                <a:solidFill>
                  <a:srgbClr val="595959"/>
                </a:solidFill>
              </a:rPr>
              <a:t>Coursemill</a:t>
            </a:r>
            <a:endParaRPr lang="en-US" sz="3600" dirty="0" smtClean="0">
              <a:solidFill>
                <a:srgbClr val="595959"/>
              </a:solidFill>
            </a:endParaRPr>
          </a:p>
          <a:p>
            <a:pPr marL="514350" lvl="1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595959"/>
                </a:solidFill>
              </a:rPr>
              <a:t>Understanding the Confidentiality Agreement</a:t>
            </a:r>
          </a:p>
          <a:p>
            <a:pPr marL="514350" lvl="1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595959"/>
                </a:solidFill>
              </a:rPr>
              <a:t>Outstation Option</a:t>
            </a:r>
          </a:p>
          <a:p>
            <a:pPr marL="514350" lvl="1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595959"/>
                </a:solidFill>
              </a:rPr>
              <a:t>Reminders</a:t>
            </a:r>
          </a:p>
          <a:p>
            <a:pPr marL="514350" lvl="1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endParaRPr lang="en-US" sz="4000" b="0" dirty="0" smtClean="0">
              <a:solidFill>
                <a:srgbClr val="595959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3783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9185" y="1348616"/>
            <a:ext cx="116893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rgbClr val="BC9F22"/>
                </a:solidFill>
              </a:rPr>
              <a:t>Satellite Location Enrollment</a:t>
            </a:r>
            <a:endParaRPr lang="en-US" sz="4400" dirty="0">
              <a:solidFill>
                <a:srgbClr val="BC9F2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18457" y="2271155"/>
            <a:ext cx="1023257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 smtClean="0">
                <a:latin typeface="Calibri" panose="020F0502020204030204" pitchFamily="34" charset="0"/>
                <a:ea typeface="Calibri" panose="020F0502020204030204" pitchFamily="34" charset="0"/>
              </a:rPr>
              <a:t>Medicaid requires all satellite location to be registered if application assistance is being provided.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 smtClean="0">
                <a:latin typeface="Calibri" panose="020F0502020204030204" pitchFamily="34" charset="0"/>
                <a:ea typeface="Calibri" panose="020F0502020204030204" pitchFamily="34" charset="0"/>
              </a:rPr>
              <a:t>This is a federal requirement for facilities that serve pregnant women and children under 18.</a:t>
            </a:r>
            <a:endParaRPr lang="en-US" sz="44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501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9185" y="1348616"/>
            <a:ext cx="116893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rgbClr val="BC9F22"/>
                </a:solidFill>
              </a:rPr>
              <a:t>Satellite Location Enrollment (continued)</a:t>
            </a:r>
            <a:endParaRPr lang="en-US" sz="4400" dirty="0">
              <a:solidFill>
                <a:srgbClr val="BC9F2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18457" y="2271155"/>
            <a:ext cx="10232572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</a:rPr>
              <a:t>We are currently reaching out to all DSH and FQHC facilities to enroll as application centers.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</a:rPr>
              <a:t>If at a School Based Health Center, and in-person assistance is not an option, please refer the parent to the Customer Service Unit for assistance.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28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071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9185" y="1348616"/>
            <a:ext cx="116893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err="1" smtClean="0">
                <a:solidFill>
                  <a:srgbClr val="BC9F22"/>
                </a:solidFill>
              </a:rPr>
              <a:t>Coursemill</a:t>
            </a:r>
            <a:endParaRPr lang="en-US" sz="4400" dirty="0">
              <a:solidFill>
                <a:srgbClr val="BC9F2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18457" y="2271155"/>
            <a:ext cx="10232572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</a:rPr>
              <a:t>We are thrilled to announce that the </a:t>
            </a:r>
            <a:r>
              <a:rPr lang="en-US" sz="40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Coursemill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</a:rPr>
              <a:t> training system is operational once again. 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</a:rPr>
              <a:t>Initial trainings and yearly renewals may be completed via </a:t>
            </a:r>
            <a:r>
              <a:rPr lang="en-US" sz="40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Coursemill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8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9185" y="1348616"/>
            <a:ext cx="116893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rgbClr val="BC9F22"/>
                </a:solidFill>
              </a:rPr>
              <a:t>Understanding the Confidentiality Agreement</a:t>
            </a:r>
            <a:endParaRPr lang="en-US" sz="4400" dirty="0">
              <a:solidFill>
                <a:srgbClr val="BC9F2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18457" y="2271155"/>
            <a:ext cx="1023257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 smtClean="0"/>
              <a:t>The </a:t>
            </a:r>
            <a:r>
              <a:rPr lang="en-US" sz="2400" dirty="0"/>
              <a:t>Confidentiality Responsibilities/Agreement prohibits sharing any information about the applicant received during the application process with anyone, including other staff members or departments of the Application Center</a:t>
            </a:r>
            <a:endParaRPr lang="en-US" sz="24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/>
              <a:t>The Application Center is responsible for assuring and monitoring confidentiality, privacy, security, non-discrimination, quality standards, and adhering to Federal and State requirements. No information, in any format, that is collected during a Medicaid application interview may be shared or used by anyone other than the Louisiana Department of Health’s Medicaid Program for the purposes of applying for Medicaid.</a:t>
            </a:r>
            <a:r>
              <a:rPr lang="en-US" sz="24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(AC Handbook, page 6)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107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9185" y="1348616"/>
            <a:ext cx="116893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rgbClr val="BC9F22"/>
                </a:solidFill>
              </a:rPr>
              <a:t>Outstation Option</a:t>
            </a:r>
            <a:endParaRPr lang="en-US" sz="4400" dirty="0">
              <a:solidFill>
                <a:srgbClr val="BC9F2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18457" y="2271155"/>
            <a:ext cx="10232572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+mj-lt"/>
                <a:ea typeface="Calibri" panose="020F0502020204030204" pitchFamily="34" charset="0"/>
              </a:rPr>
              <a:t>Outstation Analysts prioritize applications that are taken at their host site. This results in faster application processing.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+mj-lt"/>
                <a:ea typeface="Calibri" panose="020F0502020204030204" pitchFamily="34" charset="0"/>
              </a:rPr>
              <a:t>Outstation Analysts are also readily available to assist Trusted Users if they have questions or need to check on a patient’s application status.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latin typeface="+mj-lt"/>
              </a:rPr>
              <a:t>If your facility is interested in adding an Outstation Analyst, please email the Outstation Program account for information.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460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359186" y="2107735"/>
            <a:ext cx="11499924" cy="401340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AC Resource Library – Check it DAILY</a:t>
            </a:r>
            <a:endParaRPr lang="en-US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Ensure you log into the PARTNER portal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Adhere to Medicaid guidelines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Trusted Users must conduct Face-to-Face interviews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For issues with newborns, email NEU@la.gov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EMS</a:t>
            </a:r>
          </a:p>
          <a:p>
            <a:pPr marL="915988" lvl="1" indent="-4572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Submit medical bills and records immediately upon denial due to non-citizenship.</a:t>
            </a:r>
            <a:endParaRPr lang="en-US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915988" lvl="1" indent="-4572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For aged EMS claims, email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  <a:hlinkClick r:id="rId3"/>
              </a:rPr>
              <a:t>MEDT@la.gov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and cc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  <a:hlinkClick r:id="rId4"/>
              </a:rPr>
              <a:t>Kathryn.Loechelt@la.gov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 </a:t>
            </a:r>
          </a:p>
          <a:p>
            <a:pPr marL="344488" indent="-342900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AC Meetings are conducted on your behalf.  Please ensure you attend.  </a:t>
            </a:r>
          </a:p>
        </p:txBody>
      </p:sp>
      <p:sp>
        <p:nvSpPr>
          <p:cNvPr id="3" name="Rectangle 2"/>
          <p:cNvSpPr/>
          <p:nvPr/>
        </p:nvSpPr>
        <p:spPr>
          <a:xfrm>
            <a:off x="359186" y="1348616"/>
            <a:ext cx="683878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solidFill>
                  <a:srgbClr val="BC9F22"/>
                </a:solidFill>
              </a:rPr>
              <a:t>Reminders</a:t>
            </a:r>
          </a:p>
        </p:txBody>
      </p:sp>
    </p:spTree>
    <p:extLst>
      <p:ext uri="{BB962C8B-B14F-4D97-AF65-F5344CB8AC3E}">
        <p14:creationId xmlns:p14="http://schemas.microsoft.com/office/powerpoint/2010/main" val="4284126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629400" y="1152144"/>
            <a:ext cx="5562600" cy="5362956"/>
          </a:xfrm>
        </p:spPr>
        <p:txBody>
          <a:bodyPr/>
          <a:lstStyle/>
          <a:p>
            <a:r>
              <a:rPr lang="en-US" sz="2400" b="1" dirty="0">
                <a:solidFill>
                  <a:schemeClr val="accent3"/>
                </a:solidFill>
              </a:rPr>
              <a:t>Optional State Supplement (OSS</a:t>
            </a:r>
            <a:r>
              <a:rPr lang="en-US" sz="2400" b="1" dirty="0" smtClean="0">
                <a:solidFill>
                  <a:schemeClr val="accent3"/>
                </a:solidFill>
              </a:rPr>
              <a:t>)  </a:t>
            </a:r>
            <a:endParaRPr lang="en-US" sz="2400" b="1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  <a:hlinkClick r:id="rId3"/>
              </a:rPr>
              <a:t>OSS@la.gov</a:t>
            </a:r>
            <a:endParaRPr lang="en-US" sz="2000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</a:rPr>
              <a:t>(225) 342 – </a:t>
            </a:r>
            <a:r>
              <a:rPr lang="en-US" sz="2000" dirty="0" smtClean="0">
                <a:solidFill>
                  <a:schemeClr val="accent3"/>
                </a:solidFill>
              </a:rPr>
              <a:t>1646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Paige Logan</a:t>
            </a:r>
            <a:endParaRPr lang="en-US" sz="2000" dirty="0">
              <a:solidFill>
                <a:schemeClr val="accent3"/>
              </a:solidFill>
            </a:endParaRPr>
          </a:p>
          <a:p>
            <a:r>
              <a:rPr lang="en-US" sz="2400" b="1" dirty="0" smtClean="0">
                <a:solidFill>
                  <a:schemeClr val="accent3"/>
                </a:solidFill>
              </a:rPr>
              <a:t>Outstation </a:t>
            </a:r>
            <a:endParaRPr lang="en-US" sz="2400" b="1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  <a:hlinkClick r:id="rId4"/>
              </a:rPr>
              <a:t>Outstation@la.gov</a:t>
            </a:r>
            <a:endParaRPr lang="en-US" sz="2000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</a:rPr>
              <a:t>(225) 342 – </a:t>
            </a:r>
            <a:r>
              <a:rPr lang="en-US" sz="2000" dirty="0" smtClean="0">
                <a:solidFill>
                  <a:schemeClr val="accent3"/>
                </a:solidFill>
              </a:rPr>
              <a:t>1646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Paige Logan</a:t>
            </a:r>
            <a:endParaRPr lang="en-US" sz="2000" dirty="0">
              <a:solidFill>
                <a:schemeClr val="accent3"/>
              </a:solidFill>
            </a:endParaRPr>
          </a:p>
          <a:p>
            <a:r>
              <a:rPr lang="en-US" sz="2400" b="1" dirty="0">
                <a:solidFill>
                  <a:schemeClr val="accent3"/>
                </a:solidFill>
              </a:rPr>
              <a:t>Medicaid Outreach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  <a:hlinkClick r:id="rId5"/>
              </a:rPr>
              <a:t>MedicaidOutreach@la.gov</a:t>
            </a:r>
            <a:r>
              <a:rPr lang="en-US" sz="2000" dirty="0">
                <a:solidFill>
                  <a:schemeClr val="accent3"/>
                </a:solidFill>
              </a:rPr>
              <a:t> </a:t>
            </a:r>
            <a:endParaRPr lang="en-US" sz="2000" dirty="0" smtClean="0">
              <a:solidFill>
                <a:schemeClr val="accent3"/>
              </a:solidFill>
            </a:endParaRPr>
          </a:p>
          <a:p>
            <a:r>
              <a:rPr lang="en-US" sz="2400" b="1" dirty="0">
                <a:solidFill>
                  <a:schemeClr val="accent3"/>
                </a:solidFill>
              </a:rPr>
              <a:t>EPO Programs Manager</a:t>
            </a:r>
          </a:p>
          <a:p>
            <a:pPr marL="922338" lvl="2" indent="-457200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accent3"/>
                </a:solidFill>
                <a:hlinkClick r:id="rId6"/>
              </a:rPr>
              <a:t>Kathryn.Loechelt@la.gov</a:t>
            </a:r>
            <a:endParaRPr lang="en-US" sz="1400" dirty="0">
              <a:solidFill>
                <a:schemeClr val="accent3"/>
              </a:solidFill>
            </a:endParaRPr>
          </a:p>
          <a:p>
            <a:pPr marL="922338" lvl="2" indent="-457200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accent3"/>
                </a:solidFill>
              </a:rPr>
              <a:t>(225) 219 – 0912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accent3"/>
              </a:solidFill>
            </a:endParaRP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55600" y="1152144"/>
            <a:ext cx="5486400" cy="5362956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3"/>
                </a:solidFill>
              </a:rPr>
              <a:t>Application Centers (AC) </a:t>
            </a:r>
          </a:p>
          <a:p>
            <a:pPr lvl="3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  <a:hlinkClick r:id="rId7"/>
              </a:rPr>
              <a:t>ApplicationCenter.Service@la.gov</a:t>
            </a:r>
            <a:endParaRPr lang="en-US" sz="2000" dirty="0" smtClean="0">
              <a:solidFill>
                <a:schemeClr val="accent3"/>
              </a:solidFill>
            </a:endParaRPr>
          </a:p>
          <a:p>
            <a:pPr lvl="3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(225) 342 – 6312</a:t>
            </a:r>
          </a:p>
          <a:p>
            <a:pPr lvl="3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Valerie McManus</a:t>
            </a:r>
          </a:p>
          <a:p>
            <a:r>
              <a:rPr lang="en-US" sz="2400" b="1" dirty="0" smtClean="0">
                <a:solidFill>
                  <a:schemeClr val="accent3"/>
                </a:solidFill>
              </a:rPr>
              <a:t>Medical Eligibility Determinations Team (MEDT)</a:t>
            </a:r>
            <a:endParaRPr lang="en-US" sz="1800" b="1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  <a:hlinkClick r:id="rId8"/>
              </a:rPr>
              <a:t>MEDT@la.gov</a:t>
            </a:r>
            <a:r>
              <a:rPr lang="en-US" sz="2000" dirty="0">
                <a:solidFill>
                  <a:schemeClr val="accent3"/>
                </a:solidFill>
              </a:rPr>
              <a:t> </a:t>
            </a:r>
            <a:endParaRPr lang="en-US" sz="2000" dirty="0" smtClean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Shauna Meche</a:t>
            </a:r>
            <a:endParaRPr lang="en-US" sz="2000" dirty="0">
              <a:solidFill>
                <a:schemeClr val="accent3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accent3"/>
                </a:solidFill>
              </a:rPr>
              <a:t>Newborn Eligibility Unit (NEU) 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  <a:hlinkClick r:id="rId9"/>
              </a:rPr>
              <a:t>NEU@la.gov</a:t>
            </a:r>
            <a:endParaRPr lang="en-US" sz="2000" dirty="0">
              <a:solidFill>
                <a:schemeClr val="accent3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3"/>
                </a:solidFill>
              </a:rPr>
              <a:t>337-447-4145</a:t>
            </a:r>
          </a:p>
          <a:p>
            <a:pPr marL="1379538" lvl="4" indent="0">
              <a:buNone/>
            </a:pPr>
            <a:endParaRPr lang="en-US" sz="1400" dirty="0" smtClean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/>
              </a:solidFill>
            </a:endParaRPr>
          </a:p>
        </p:txBody>
      </p:sp>
      <p:sp>
        <p:nvSpPr>
          <p:cNvPr id="2" name="TextBox 1"/>
          <p:cNvSpPr txBox="1"/>
          <p:nvPr/>
        </p:nvSpPr>
        <p:spPr bwMode="auto">
          <a:xfrm>
            <a:off x="355600" y="431515"/>
            <a:ext cx="5665056" cy="55480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227013" indent="-225425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Wingdings 2" pitchFamily="18" charset="2"/>
              <a:buChar char="¡"/>
            </a:pPr>
            <a:endParaRPr lang="en-US" sz="2000" dirty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24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S Consulting On-screen M WHT_R1.5V_0310">
  <a:themeElements>
    <a:clrScheme name="Custom 2">
      <a:dk1>
        <a:srgbClr val="000000"/>
      </a:dk1>
      <a:lt1>
        <a:srgbClr val="FFFFFF"/>
      </a:lt1>
      <a:dk2>
        <a:srgbClr val="289693"/>
      </a:dk2>
      <a:lt2>
        <a:srgbClr val="A78D1E"/>
      </a:lt2>
      <a:accent1>
        <a:srgbClr val="286DA8"/>
      </a:accent1>
      <a:accent2>
        <a:srgbClr val="0C3465"/>
      </a:accent2>
      <a:accent3>
        <a:srgbClr val="01224F"/>
      </a:accent3>
      <a:accent4>
        <a:srgbClr val="000000"/>
      </a:accent4>
      <a:accent5>
        <a:srgbClr val="AAADCA"/>
      </a:accent5>
      <a:accent6>
        <a:srgbClr val="738AB9"/>
      </a:accent6>
      <a:hlink>
        <a:srgbClr val="0563C1"/>
      </a:hlink>
      <a:folHlink>
        <a:srgbClr val="954F72"/>
      </a:folHlink>
    </a:clrScheme>
    <a:fontScheme name="US Consulting On-screen S WHT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4066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231775" marR="0" indent="-231775" algn="l" defTabSz="914400" rtl="0" eaLnBrk="1" fontAlgn="base" latinLnBrk="0" hangingPunct="1">
          <a:lnSpc>
            <a:spcPct val="106000"/>
          </a:lnSpc>
          <a:spcBef>
            <a:spcPct val="0"/>
          </a:spcBef>
          <a:spcAft>
            <a:spcPct val="0"/>
          </a:spcAft>
          <a:buClrTx/>
          <a:buSzTx/>
          <a:buFont typeface="Wingdings 2" pitchFamily="18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4066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231775" marR="0" indent="-231775" algn="l" defTabSz="914400" rtl="0" eaLnBrk="1" fontAlgn="base" latinLnBrk="0" hangingPunct="1">
          <a:lnSpc>
            <a:spcPct val="106000"/>
          </a:lnSpc>
          <a:spcBef>
            <a:spcPct val="0"/>
          </a:spcBef>
          <a:spcAft>
            <a:spcPct val="0"/>
          </a:spcAft>
          <a:buClrTx/>
          <a:buSzTx/>
          <a:buFont typeface="Wingdings 2" pitchFamily="18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/>
      <a:bodyPr/>
      <a:lstStyle>
        <a:defPPr marL="227013" indent="-225425" algn="l" rtl="0" fontAlgn="base">
          <a:lnSpc>
            <a:spcPct val="106000"/>
          </a:lnSpc>
          <a:spcBef>
            <a:spcPct val="4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2000" dirty="0">
            <a:solidFill>
              <a:srgbClr val="000000"/>
            </a:solidFill>
            <a:latin typeface="Arial" charset="0"/>
            <a:ea typeface="+mn-ea"/>
            <a:cs typeface="Arial" charset="0"/>
          </a:defRPr>
        </a:defPPr>
      </a:lstStyle>
    </a:txDef>
  </a:objectDefaults>
  <a:extraClrSchemeLst>
    <a:extraClrScheme>
      <a:clrScheme name="US Consulting On-screen S WHT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On-screen S WHT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ue_x0020_date_x0020_for_x0020_comments xmlns="4d766105-f17c-407a-a185-4265b7c4705e" xsi:nil="true"/>
    <Priority xmlns="4d766105-f17c-407a-a185-4265b7c4705e">2 - Med</Priority>
    <TaskGroup xmlns="http://schemas.microsoft.com/sharepoint/v3">
      <UserInfo>
        <DisplayName/>
        <AccountId xsi:nil="true"/>
        <AccountType/>
      </UserInfo>
    </TaskGroup>
    <Notes0 xmlns="4d766105-f17c-407a-a185-4265b7c4705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E7ED4337DEB9469E967E46923E1DE5" ma:contentTypeVersion="12" ma:contentTypeDescription="Create a new document." ma:contentTypeScope="" ma:versionID="575ffe27e430dccae11d2e5c2b5f7fe0">
  <xsd:schema xmlns:xsd="http://www.w3.org/2001/XMLSchema" xmlns:xs="http://www.w3.org/2001/XMLSchema" xmlns:p="http://schemas.microsoft.com/office/2006/metadata/properties" xmlns:ns1="http://schemas.microsoft.com/sharepoint/v3" xmlns:ns2="4d766105-f17c-407a-a185-4265b7c4705e" targetNamespace="http://schemas.microsoft.com/office/2006/metadata/properties" ma:root="true" ma:fieldsID="c0d91d18fdb5ce69628609a8c4bb3d33" ns1:_="" ns2:_="">
    <xsd:import namespace="http://schemas.microsoft.com/sharepoint/v3"/>
    <xsd:import namespace="4d766105-f17c-407a-a185-4265b7c4705e"/>
    <xsd:element name="properties">
      <xsd:complexType>
        <xsd:sequence>
          <xsd:element name="documentManagement">
            <xsd:complexType>
              <xsd:all>
                <xsd:element ref="ns2:Due_x0020_date_x0020_for_x0020_comments" minOccurs="0"/>
                <xsd:element ref="ns1:TaskGroup" minOccurs="0"/>
                <xsd:element ref="ns2:Notes0" minOccurs="0"/>
                <xsd:element ref="ns2:Prior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TaskGroup" ma:index="9" nillable="true" ma:displayName="Task Group" ma:list="UserInfo" ma:SearchPeopleOnly="false" ma:SharePointGroup="0" ma:internalName="TaskGroup" ma:readOnly="false" ma:showField="Titl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766105-f17c-407a-a185-4265b7c4705e" elementFormDefault="qualified">
    <xsd:import namespace="http://schemas.microsoft.com/office/2006/documentManagement/types"/>
    <xsd:import namespace="http://schemas.microsoft.com/office/infopath/2007/PartnerControls"/>
    <xsd:element name="Due_x0020_date_x0020_for_x0020_comments" ma:index="8" nillable="true" ma:displayName="Due date for comments" ma:format="DateOnly" ma:internalName="Due_x0020_date_x0020_for_x0020_comments">
      <xsd:simpleType>
        <xsd:restriction base="dms:DateTime"/>
      </xsd:simpleType>
    </xsd:element>
    <xsd:element name="Notes0" ma:index="10" nillable="true" ma:displayName="Notes" ma:internalName="Notes0">
      <xsd:simpleType>
        <xsd:restriction base="dms:Note">
          <xsd:maxLength value="255"/>
        </xsd:restriction>
      </xsd:simpleType>
    </xsd:element>
    <xsd:element name="Priority" ma:index="11" nillable="true" ma:displayName="Priority" ma:default="2 - Med" ma:format="Dropdown" ma:internalName="Priority">
      <xsd:simpleType>
        <xsd:restriction base="dms:Choice">
          <xsd:enumeration value="1 - High"/>
          <xsd:enumeration value="2 - Med"/>
          <xsd:enumeration value="3 - Low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BEF162-91A7-4ABA-8A2B-25AE2C5C38F9}">
  <ds:schemaRefs>
    <ds:schemaRef ds:uri="http://purl.org/dc/terms/"/>
    <ds:schemaRef ds:uri="http://schemas.openxmlformats.org/package/2006/metadata/core-properties"/>
    <ds:schemaRef ds:uri="http://purl.org/dc/dcmitype/"/>
    <ds:schemaRef ds:uri="4d766105-f17c-407a-a185-4265b7c4705e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07C5DCA-1F95-4F04-BEAC-96905DBEEE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2683C5-759E-4E77-8DFA-3A87EEE32C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d766105-f17c-407a-a185-4265b7c470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48019</TotalTime>
  <Words>464</Words>
  <Application>Microsoft Office PowerPoint</Application>
  <PresentationFormat>Widescreen</PresentationFormat>
  <Paragraphs>80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Wingdings</vt:lpstr>
      <vt:lpstr>Wingdings 2</vt:lpstr>
      <vt:lpstr>US Consulting On-screen M WHT_R1.5V_0310</vt:lpstr>
      <vt:lpstr>Application Center Monthly Contact</vt:lpstr>
      <vt:lpstr>Agenda Items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User Guide 3.2 Performing Supervisor &amp; Case Reviews</dc:title>
  <dc:creator>Theresa Carter</dc:creator>
  <cp:lastModifiedBy>Valerie McManus</cp:lastModifiedBy>
  <cp:revision>581</cp:revision>
  <dcterms:created xsi:type="dcterms:W3CDTF">2018-08-27T13:49:41Z</dcterms:created>
  <dcterms:modified xsi:type="dcterms:W3CDTF">2022-01-20T14:13:31Z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0x010100EBE7ED4337DEB9469E967E46923E1DE5</vt:lpwstr>
  </property>
</Properties>
</file>