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322" r:id="rId5"/>
    <p:sldId id="323" r:id="rId6"/>
    <p:sldId id="426" r:id="rId7"/>
    <p:sldId id="427" r:id="rId8"/>
    <p:sldId id="418" r:id="rId9"/>
    <p:sldId id="425" r:id="rId10"/>
    <p:sldId id="421" r:id="rId11"/>
    <p:sldId id="423" r:id="rId12"/>
    <p:sldId id="422" r:id="rId13"/>
    <p:sldId id="424" r:id="rId14"/>
    <p:sldId id="428" r:id="rId15"/>
    <p:sldId id="395" r:id="rId16"/>
    <p:sldId id="340" r:id="rId17"/>
    <p:sldId id="33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26"/>
            <p14:sldId id="427"/>
            <p14:sldId id="418"/>
            <p14:sldId id="425"/>
            <p14:sldId id="421"/>
            <p14:sldId id="423"/>
            <p14:sldId id="422"/>
            <p14:sldId id="424"/>
            <p14:sldId id="428"/>
            <p14:sldId id="395"/>
            <p14:sldId id="340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70752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48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05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74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8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62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44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67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87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6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athryn.Loechelt@la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thryn.Loechelt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February 16, 2022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HIPAA 202L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Used to request medical records on behalf of an applicant.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Submit a separate form for each provider listed.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rgbClr val="BC9F22"/>
                </a:solidFill>
              </a:rPr>
              <a:t>Situational Forms (continued)</a:t>
            </a:r>
            <a:endParaRPr lang="en-US" sz="3000" dirty="0">
              <a:solidFill>
                <a:srgbClr val="BC9F2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3923" y="777240"/>
            <a:ext cx="4741629" cy="598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80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HIPAA 402P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Used to request specific medical records on behalf of an applicant.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Submit a separate form for each provider listed.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rgbClr val="BC9F22"/>
                </a:solidFill>
              </a:rPr>
              <a:t>Situational Forms (continued)</a:t>
            </a:r>
            <a:endParaRPr lang="en-US" sz="3000" dirty="0">
              <a:solidFill>
                <a:srgbClr val="BC9F2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799" y="675786"/>
            <a:ext cx="4690753" cy="609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8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107735"/>
            <a:ext cx="11499924" cy="466589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NEU@la.gov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Kathryn.Loechelt@la.gov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. 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EPO Programs Manager</a:t>
            </a: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  <a:hlinkClick r:id="rId6"/>
              </a:rPr>
              <a:t>Kathryn.Loechelt@la.gov</a:t>
            </a:r>
            <a:endParaRPr lang="en-US" sz="1400" dirty="0">
              <a:solidFill>
                <a:schemeClr val="accent3"/>
              </a:solidFill>
            </a:endParaRP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</a:rPr>
              <a:t>(225) 219 – 0912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7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Shauna Meche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Antoinette Rubin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417095" y="1241910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Questions &amp; Answers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5879" y="2001029"/>
            <a:ext cx="10675917" cy="4856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Medicaid refer applicants to Medicare?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No, a person needs to contact Medicare to apply if they are interested.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I join Friends and Family Transportation?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program is now called Gas Reimbursement. Friends and Family may enroll through the member’s health plan or through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Southeastrans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they are on Legacy Medicaid (Fee-for-Service)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should I do if a COVID positive patient needs to apply for Medicaid?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they are unconscious, a responsible person can apply on their behalf. The patient is conscious, a three way call can be placed with CSU and a phone app can be completed.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two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HIPAA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forms- The HIPAA 202L and the HIPAA 402B. Which one should I use?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HIPAA 202L form is the preferred form for Application Centers, but the HIPPA 402B form can be used if only specific records are needed.</a:t>
            </a:r>
          </a:p>
        </p:txBody>
      </p:sp>
    </p:spTree>
    <p:extLst>
      <p:ext uri="{BB962C8B-B14F-4D97-AF65-F5344CB8AC3E}">
        <p14:creationId xmlns:p14="http://schemas.microsoft.com/office/powerpoint/2010/main" val="404855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405667" y="2295990"/>
            <a:ext cx="9380668" cy="3818964"/>
          </a:xfrm>
        </p:spPr>
        <p:txBody>
          <a:bodyPr anchor="t"/>
          <a:lstStyle/>
          <a:p>
            <a:pPr marL="0" lvl="1" indent="0">
              <a:lnSpc>
                <a:spcPct val="100000"/>
              </a:lnSpc>
              <a:spcBef>
                <a:spcPct val="15000"/>
              </a:spcBef>
              <a:buClrTx/>
              <a:buSzPct val="80000"/>
              <a:buNone/>
            </a:pPr>
            <a:endParaRPr lang="en-US" sz="1600" dirty="0" smtClean="0">
              <a:solidFill>
                <a:srgbClr val="595959"/>
              </a:solidFill>
            </a:endParaRP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Assessing Eligibility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Definition of Disability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Situational Forms Tutorial</a:t>
            </a:r>
            <a:endParaRPr lang="en-US" sz="4000" dirty="0">
              <a:solidFill>
                <a:srgbClr val="595959"/>
              </a:solidFill>
            </a:endParaRP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595959"/>
                </a:solidFill>
              </a:rPr>
              <a:t>Reminders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endParaRPr lang="en-US" sz="4000" b="0" dirty="0" smtClean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Your role is to: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6" y="2271154"/>
            <a:ext cx="1048294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Submit Medicaid applications for individuals requesting assistance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Assist the applicant with providing necessary verifications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1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Do Not:  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6" y="2271154"/>
            <a:ext cx="1048294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Screen for eligibility. 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Discourage application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Communicate your assumptions to the applicant. </a:t>
            </a:r>
          </a:p>
          <a:p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81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SSA’s Definition of Disability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inability to </a:t>
            </a:r>
            <a:r>
              <a:rPr lang="en-US" sz="3200" dirty="0"/>
              <a:t>engage in any substantial gainful activity (SGA) because of a medically determinable physical or mental impairment(s) that is either: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Expected to result in death.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Has lasted or is expected to last for a continuous period of at least 12 months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49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Situational Forms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</a:rPr>
              <a:t>Required if the applicant alleges disability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</a:rPr>
              <a:t>Appendix D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</a:rPr>
              <a:t>BHSF Form MS or MS/C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</a:rPr>
              <a:t>HIPAA 202L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</a:rPr>
              <a:t>HIPPA 402P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59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Appendix </a:t>
            </a:r>
            <a:r>
              <a:rPr lang="en-US" sz="3600" dirty="0"/>
              <a:t>D</a:t>
            </a:r>
          </a:p>
          <a:p>
            <a:endParaRPr lang="en-US" sz="2800" dirty="0" smtClean="0"/>
          </a:p>
          <a:p>
            <a:pPr algn="ctr"/>
            <a:r>
              <a:rPr lang="en-US" sz="2800" dirty="0" smtClean="0"/>
              <a:t>Resources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rgbClr val="BC9F22"/>
                </a:solidFill>
              </a:rPr>
              <a:t>Situational Forms (continued)</a:t>
            </a:r>
            <a:endParaRPr lang="en-US" sz="3000" dirty="0">
              <a:solidFill>
                <a:srgbClr val="BC9F2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062" y="766665"/>
            <a:ext cx="4697799" cy="609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35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06824" y="1559858"/>
            <a:ext cx="4760258" cy="4731213"/>
          </a:xfrm>
        </p:spPr>
        <p:txBody>
          <a:bodyPr/>
          <a:lstStyle/>
          <a:p>
            <a:pPr algn="ctr"/>
            <a:r>
              <a:rPr lang="en-US" sz="3600" dirty="0" smtClean="0"/>
              <a:t>BHSF Form MS    (Social Information Interview Form - Adult)</a:t>
            </a:r>
          </a:p>
          <a:p>
            <a:endParaRPr lang="en-US" sz="2500" dirty="0"/>
          </a:p>
          <a:p>
            <a:pPr algn="ctr"/>
            <a:r>
              <a:rPr lang="en-US" sz="2500" dirty="0" smtClean="0"/>
              <a:t>Should be completed by the applicant or the person most knowledgeable.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rgbClr val="BC9F22"/>
                </a:solidFill>
              </a:rPr>
              <a:t>Situational Forms (continued)</a:t>
            </a:r>
            <a:endParaRPr lang="en-US" sz="3000" dirty="0">
              <a:solidFill>
                <a:srgbClr val="BC9F2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823" y="798853"/>
            <a:ext cx="4687265" cy="605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6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3034" y="1152144"/>
            <a:ext cx="4948519" cy="5138928"/>
          </a:xfrm>
        </p:spPr>
        <p:txBody>
          <a:bodyPr/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BHSF Form MS/C   (Social Information Interview Form – Child)</a:t>
            </a:r>
          </a:p>
          <a:p>
            <a:pPr algn="ctr"/>
            <a:r>
              <a:rPr lang="en-US" sz="3200" dirty="0" smtClean="0"/>
              <a:t>Completed by the parent/guardian/care-giver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rgbClr val="BC9F22"/>
                </a:solidFill>
              </a:rPr>
              <a:t>Situational Forms (continued)</a:t>
            </a:r>
            <a:endParaRPr lang="en-US" sz="3000" dirty="0">
              <a:solidFill>
                <a:srgbClr val="BC9F2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215" y="777240"/>
            <a:ext cx="4703984" cy="608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0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schemas.microsoft.com/sharepoint/v3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d766105-f17c-407a-a185-4265b7c4705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50039</TotalTime>
  <Words>588</Words>
  <Application>Microsoft Office PowerPoint</Application>
  <PresentationFormat>Widescreen</PresentationFormat>
  <Paragraphs>109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Wingdings 2</vt:lpstr>
      <vt:lpstr>US Consulting On-screen M WHT_R1.5V_0310</vt:lpstr>
      <vt:lpstr>Application Center Monthly Contact</vt:lpstr>
      <vt:lpstr>Agenda Items</vt:lpstr>
      <vt:lpstr>PowerPoint Presentation</vt:lpstr>
      <vt:lpstr>PowerPoint Presentation</vt:lpstr>
      <vt:lpstr>PowerPoint Presentation</vt:lpstr>
      <vt:lpstr>PowerPoint Presentation</vt:lpstr>
      <vt:lpstr>Situational Forms (continued)</vt:lpstr>
      <vt:lpstr>Situational Forms (continued)</vt:lpstr>
      <vt:lpstr>Situational Forms (continued)</vt:lpstr>
      <vt:lpstr>Situational Forms (continued)</vt:lpstr>
      <vt:lpstr>Situational Forms (continued)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645</cp:revision>
  <dcterms:created xsi:type="dcterms:W3CDTF">2018-08-27T13:49:41Z</dcterms:created>
  <dcterms:modified xsi:type="dcterms:W3CDTF">2022-02-18T17:12:36Z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