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2"/>
  </p:notesMasterIdLst>
  <p:sldIdLst>
    <p:sldId id="322" r:id="rId5"/>
    <p:sldId id="323" r:id="rId6"/>
    <p:sldId id="430" r:id="rId7"/>
    <p:sldId id="443" r:id="rId8"/>
    <p:sldId id="431" r:id="rId9"/>
    <p:sldId id="432" r:id="rId10"/>
    <p:sldId id="436" r:id="rId11"/>
    <p:sldId id="437" r:id="rId12"/>
    <p:sldId id="434" r:id="rId13"/>
    <p:sldId id="435" r:id="rId14"/>
    <p:sldId id="440" r:id="rId15"/>
    <p:sldId id="439" r:id="rId16"/>
    <p:sldId id="438" r:id="rId17"/>
    <p:sldId id="441" r:id="rId18"/>
    <p:sldId id="395" r:id="rId19"/>
    <p:sldId id="340" r:id="rId20"/>
    <p:sldId id="44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30"/>
            <p14:sldId id="443"/>
            <p14:sldId id="431"/>
            <p14:sldId id="432"/>
            <p14:sldId id="436"/>
            <p14:sldId id="437"/>
            <p14:sldId id="434"/>
            <p14:sldId id="435"/>
            <p14:sldId id="440"/>
            <p14:sldId id="439"/>
            <p14:sldId id="438"/>
            <p14:sldId id="441"/>
            <p14:sldId id="395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1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70698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2-03-14T07:41:52.561" idx="1">
    <p:pos x="10" y="10"/>
    <p:text>My suggestion, but I believe either way is fine.  Please remember to delete on of the slides.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69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62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20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13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27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7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82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07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5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9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NEU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pplicationCenter.Service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March 16, 2022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2 Answer:</a:t>
            </a:r>
          </a:p>
          <a:p>
            <a:endParaRPr lang="en-US" sz="2800" dirty="0"/>
          </a:p>
          <a:p>
            <a:pPr algn="ctr"/>
            <a:r>
              <a:rPr lang="en-US" sz="8800" dirty="0" smtClean="0"/>
              <a:t>A- True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296947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3:</a:t>
            </a:r>
          </a:p>
          <a:p>
            <a:endParaRPr lang="en-US" sz="2800" dirty="0"/>
          </a:p>
          <a:p>
            <a:r>
              <a:rPr lang="en-US" sz="2800" dirty="0" smtClean="0"/>
              <a:t>	</a:t>
            </a:r>
            <a:r>
              <a:rPr lang="en-US" sz="3600" dirty="0" smtClean="0"/>
              <a:t>Facilities must report changes, such as staff changes or facility information with _______ days</a:t>
            </a:r>
            <a:endParaRPr lang="en-US" sz="3600" dirty="0"/>
          </a:p>
          <a:p>
            <a:r>
              <a:rPr lang="en-US" sz="3600" dirty="0" smtClean="0"/>
              <a:t>A-	5					C-	10</a:t>
            </a:r>
          </a:p>
          <a:p>
            <a:r>
              <a:rPr lang="en-US" sz="3600" dirty="0" smtClean="0"/>
              <a:t>B-	7					D-	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333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3 Answer:</a:t>
            </a:r>
          </a:p>
          <a:p>
            <a:endParaRPr lang="en-US" sz="2800" dirty="0"/>
          </a:p>
          <a:p>
            <a:pPr algn="ctr"/>
            <a:r>
              <a:rPr lang="en-US" sz="8800" dirty="0" smtClean="0"/>
              <a:t>C- 10 days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432801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4:</a:t>
            </a:r>
          </a:p>
          <a:p>
            <a:endParaRPr lang="en-US" sz="2800" dirty="0"/>
          </a:p>
          <a:p>
            <a:r>
              <a:rPr lang="en-US" sz="2800" dirty="0" smtClean="0"/>
              <a:t>	</a:t>
            </a:r>
            <a:r>
              <a:rPr lang="en-US" sz="3600" dirty="0" smtClean="0"/>
              <a:t>Application Centers are currently reimbursed at a rate of _____ per application.</a:t>
            </a:r>
            <a:endParaRPr lang="en-US" sz="3600" dirty="0"/>
          </a:p>
          <a:p>
            <a:r>
              <a:rPr lang="en-US" sz="3600" dirty="0" smtClean="0"/>
              <a:t>A-	$8					C-	$12</a:t>
            </a:r>
          </a:p>
          <a:p>
            <a:r>
              <a:rPr lang="en-US" sz="3600" dirty="0" smtClean="0"/>
              <a:t>B-	$10					D-	$14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294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4 Answer:</a:t>
            </a:r>
          </a:p>
          <a:p>
            <a:endParaRPr lang="en-US" sz="2800" dirty="0"/>
          </a:p>
          <a:p>
            <a:pPr algn="ctr"/>
            <a:r>
              <a:rPr lang="en-US" sz="8800" dirty="0" smtClean="0"/>
              <a:t>D- $14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098269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EPO Programs Manager</a:t>
            </a:r>
          </a:p>
          <a:p>
            <a:pPr marL="338138" lvl="3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6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7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8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Antoinette Rubin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425038"/>
            <a:ext cx="11119104" cy="4869589"/>
          </a:xfrm>
        </p:spPr>
        <p:txBody>
          <a:bodyPr/>
          <a:lstStyle/>
          <a:p>
            <a:r>
              <a:rPr lang="en-US" sz="4400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405667" y="2105985"/>
            <a:ext cx="9380668" cy="3818964"/>
          </a:xfrm>
        </p:spPr>
        <p:txBody>
          <a:bodyPr anchor="t"/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EMS Claims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Paper Applications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Telephone Applications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Train Your Brain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Reminders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6448" y="2030682"/>
            <a:ext cx="11030118" cy="426039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600" dirty="0" smtClean="0"/>
              <a:t>For the time being, please send EMS Claims related emails to </a:t>
            </a:r>
            <a:r>
              <a:rPr lang="en-US" sz="4600" dirty="0" smtClean="0">
                <a:hlinkClick r:id="rId3"/>
              </a:rPr>
              <a:t>MEDT@la.gov</a:t>
            </a:r>
            <a:r>
              <a:rPr lang="en-US" sz="46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600" dirty="0" smtClean="0"/>
              <a:t>Please refrain from emailing Ms. Kathryn Loechelt since is no longer with LDH.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333" y="475012"/>
            <a:ext cx="11206348" cy="332509"/>
          </a:xfrm>
        </p:spPr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EMS Claims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2240" y="1573454"/>
            <a:ext cx="11513312" cy="542678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Online applications shall be submitted in the presence of the applicant. If this is not possible: </a:t>
            </a:r>
          </a:p>
          <a:p>
            <a:pPr marL="684213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2800" dirty="0" smtClean="0"/>
              <a:t>Submit the paper 1A signed by the applicant. </a:t>
            </a:r>
          </a:p>
          <a:p>
            <a:pPr marL="1138238" lvl="3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The 1A should be submitted by fax using a signed </a:t>
            </a:r>
            <a:r>
              <a:rPr lang="en-US" sz="2600" dirty="0" err="1" smtClean="0"/>
              <a:t>RightFax</a:t>
            </a:r>
            <a:r>
              <a:rPr lang="en-US" sz="2600" dirty="0" smtClean="0"/>
              <a:t> cover letter. </a:t>
            </a:r>
          </a:p>
          <a:p>
            <a:pPr marL="1138238" lvl="3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 BHSF Clearance form may be necessary to justify your submission</a:t>
            </a:r>
            <a:r>
              <a:rPr lang="en-US" sz="2600" dirty="0"/>
              <a:t> </a:t>
            </a:r>
            <a:r>
              <a:rPr lang="en-US" sz="2600" dirty="0" smtClean="0"/>
              <a:t>which requires additional processing. </a:t>
            </a:r>
          </a:p>
          <a:p>
            <a:pPr lvl="2" indent="0">
              <a:buNone/>
            </a:pPr>
            <a:endParaRPr lang="en-US" sz="2600" dirty="0"/>
          </a:p>
          <a:p>
            <a:pPr lvl="2" indent="0" algn="ctr">
              <a:buNone/>
            </a:pP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Instructions are located on the AC Resource Library.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Paper Applications- BHSF Form 1-A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11119104" cy="51389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Trusted Users are not permitted to complete telephone applications because Application Centers do not have capabilities to capture telephonic signatures.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If an in-person interview cannot be completed, please refer the applicant to the LA Medicaid Customer Service Unit at 1-888-342-6207.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C9F22"/>
                </a:solidFill>
              </a:rPr>
              <a:t>Telephone Applications</a:t>
            </a:r>
            <a:endParaRPr lang="en-US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21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 bwMode="auto">
          <a:xfrm>
            <a:off x="1068779" y="2719449"/>
            <a:ext cx="10177153" cy="14258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ctr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8800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Train Your Brain</a:t>
            </a:r>
            <a:endParaRPr lang="en-US" sz="8800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56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1:</a:t>
            </a:r>
          </a:p>
          <a:p>
            <a:endParaRPr lang="en-US" sz="2800" dirty="0"/>
          </a:p>
          <a:p>
            <a:r>
              <a:rPr lang="en-US" sz="4000" dirty="0" smtClean="0"/>
              <a:t>Trusted Users may be 17 years of age.</a:t>
            </a:r>
            <a:endParaRPr lang="en-US" sz="4000" dirty="0"/>
          </a:p>
          <a:p>
            <a:r>
              <a:rPr lang="en-US" sz="4000" dirty="0" smtClean="0"/>
              <a:t>A-	True</a:t>
            </a:r>
          </a:p>
          <a:p>
            <a:r>
              <a:rPr lang="en-US" sz="4000" dirty="0" smtClean="0"/>
              <a:t>B-	False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9110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1 Answer:</a:t>
            </a:r>
          </a:p>
          <a:p>
            <a:endParaRPr lang="en-US" sz="2800" dirty="0"/>
          </a:p>
          <a:p>
            <a:r>
              <a:rPr lang="en-US" sz="6000" dirty="0" smtClean="0"/>
              <a:t>	B- False- a Trusted User must be at least 18 years of age.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99527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u="sng" dirty="0" smtClean="0"/>
              <a:t>Question 2:</a:t>
            </a:r>
          </a:p>
          <a:p>
            <a:endParaRPr lang="en-US" sz="2800" dirty="0"/>
          </a:p>
          <a:p>
            <a:r>
              <a:rPr lang="en-US" sz="3600" dirty="0" smtClean="0"/>
              <a:t>	Although most records are electronic, the Log of Referrals and Monitoring &amp; Inspection forms must be stored for five (5) years or longer.</a:t>
            </a:r>
            <a:endParaRPr lang="en-US" sz="2800" dirty="0"/>
          </a:p>
          <a:p>
            <a:r>
              <a:rPr lang="en-US" sz="2800" dirty="0" smtClean="0"/>
              <a:t>A-	True</a:t>
            </a:r>
          </a:p>
          <a:p>
            <a:r>
              <a:rPr lang="en-US" sz="2800" dirty="0" smtClean="0"/>
              <a:t>B-	False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705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Props1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d766105-f17c-407a-a185-4265b7c4705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50584</TotalTime>
  <Words>532</Words>
  <Application>Microsoft Office PowerPoint</Application>
  <PresentationFormat>Widescreen</PresentationFormat>
  <Paragraphs>111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EMS Claims</vt:lpstr>
      <vt:lpstr>Paper Applications- BHSF Form 1-A</vt:lpstr>
      <vt:lpstr>Telephone Applications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687</cp:revision>
  <dcterms:created xsi:type="dcterms:W3CDTF">2018-08-27T13:49:41Z</dcterms:created>
  <dcterms:modified xsi:type="dcterms:W3CDTF">2022-03-17T17:45:22Z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