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sldIdLst>
    <p:sldId id="322" r:id="rId5"/>
    <p:sldId id="323" r:id="rId6"/>
    <p:sldId id="443" r:id="rId7"/>
    <p:sldId id="444" r:id="rId8"/>
    <p:sldId id="446" r:id="rId9"/>
    <p:sldId id="447" r:id="rId10"/>
    <p:sldId id="445" r:id="rId11"/>
    <p:sldId id="395" r:id="rId12"/>
    <p:sldId id="340" r:id="rId13"/>
    <p:sldId id="44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8983AEE-15F3-4F2E-A9CE-6E9D8CA091AA}">
          <p14:sldIdLst>
            <p14:sldId id="322"/>
            <p14:sldId id="323"/>
            <p14:sldId id="443"/>
            <p14:sldId id="444"/>
            <p14:sldId id="446"/>
            <p14:sldId id="447"/>
            <p14:sldId id="445"/>
            <p14:sldId id="395"/>
            <p14:sldId id="340"/>
            <p14:sldId id="44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na Owens" initials="SO" lastIdx="1" clrIdx="0">
    <p:extLst>
      <p:ext uri="{19B8F6BF-5375-455C-9EA6-DF929625EA0E}">
        <p15:presenceInfo xmlns:p15="http://schemas.microsoft.com/office/powerpoint/2012/main" userId="S-1-5-21-1106148654-1186277012-142223018-54494" providerId="AD"/>
      </p:ext>
    </p:extLst>
  </p:cmAuthor>
  <p:cmAuthor id="2" name="Kathryn Loechelt" initials="KL" lastIdx="12" clrIdx="1">
    <p:extLst>
      <p:ext uri="{19B8F6BF-5375-455C-9EA6-DF929625EA0E}">
        <p15:presenceInfo xmlns:p15="http://schemas.microsoft.com/office/powerpoint/2012/main" userId="S-1-5-21-1106148654-1186277012-142223018-9065" providerId="AD"/>
      </p:ext>
    </p:extLst>
  </p:cmAuthor>
  <p:cmAuthor id="3" name="Paige Logan" initials="PL" lastIdx="1" clrIdx="2">
    <p:extLst>
      <p:ext uri="{19B8F6BF-5375-455C-9EA6-DF929625EA0E}">
        <p15:presenceInfo xmlns:p15="http://schemas.microsoft.com/office/powerpoint/2012/main" userId="S-1-5-21-1106148654-1186277012-142223018-30037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9F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70752" autoAdjust="0"/>
  </p:normalViewPr>
  <p:slideViewPr>
    <p:cSldViewPr snapToGrid="0">
      <p:cViewPr varScale="1">
        <p:scale>
          <a:sx n="115" d="100"/>
          <a:sy n="115" d="100"/>
        </p:scale>
        <p:origin x="330" y="108"/>
      </p:cViewPr>
      <p:guideLst/>
    </p:cSldViewPr>
  </p:slideViewPr>
  <p:notesTextViewPr>
    <p:cViewPr>
      <p:scale>
        <a:sx n="3" d="2"/>
        <a:sy n="3" d="2"/>
      </p:scale>
      <p:origin x="0" y="0"/>
    </p:cViewPr>
  </p:notesTextViewPr>
  <p:notesViewPr>
    <p:cSldViewPr snapToGrid="0">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5BCB5-88F5-4E16-81B6-C32B97B51E3E}" type="datetimeFigureOut">
              <a:rPr lang="en-US" smtClean="0"/>
              <a:t>5/18/2022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95533-9289-41D5-8F59-ACA828EAD132}" type="slidenum">
              <a:rPr lang="en-US" smtClean="0"/>
              <a:t>‹#›</a:t>
            </a:fld>
            <a:endParaRPr lang="en-US"/>
          </a:p>
        </p:txBody>
      </p:sp>
    </p:spTree>
    <p:extLst>
      <p:ext uri="{BB962C8B-B14F-4D97-AF65-F5344CB8AC3E}">
        <p14:creationId xmlns:p14="http://schemas.microsoft.com/office/powerpoint/2010/main" val="196567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aseline="0" dirty="0" smtClean="0"/>
              <a:t>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1</a:t>
            </a:fld>
            <a:endParaRPr lang="en-US" dirty="0">
              <a:solidFill>
                <a:srgbClr val="000000"/>
              </a:solidFill>
            </a:endParaRPr>
          </a:p>
        </p:txBody>
      </p:sp>
    </p:spTree>
    <p:extLst>
      <p:ext uri="{BB962C8B-B14F-4D97-AF65-F5344CB8AC3E}">
        <p14:creationId xmlns:p14="http://schemas.microsoft.com/office/powerpoint/2010/main" val="2961898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10</a:t>
            </a:fld>
            <a:endParaRPr lang="en-US"/>
          </a:p>
        </p:txBody>
      </p:sp>
    </p:spTree>
    <p:extLst>
      <p:ext uri="{BB962C8B-B14F-4D97-AF65-F5344CB8AC3E}">
        <p14:creationId xmlns:p14="http://schemas.microsoft.com/office/powerpoint/2010/main" val="1961360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p:txBody>
      </p:sp>
      <p:sp>
        <p:nvSpPr>
          <p:cNvPr id="4" name="Slide Number Placeholder 3"/>
          <p:cNvSpPr>
            <a:spLocks noGrp="1"/>
          </p:cNvSpPr>
          <p:nvPr>
            <p:ph type="sldNum" sz="quarter" idx="10"/>
          </p:nvPr>
        </p:nvSpPr>
        <p:spPr/>
        <p:txBody>
          <a:bodyPr/>
          <a:lstStyle/>
          <a:p>
            <a:fld id="{C0F4A2C8-6C88-4E71-83EE-698B9D4FE22F}"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2888167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a:p>
        </p:txBody>
      </p:sp>
      <p:sp>
        <p:nvSpPr>
          <p:cNvPr id="4" name="Slide Number Placeholder 3"/>
          <p:cNvSpPr>
            <a:spLocks noGrp="1"/>
          </p:cNvSpPr>
          <p:nvPr>
            <p:ph type="sldNum" sz="quarter" idx="10"/>
          </p:nvPr>
        </p:nvSpPr>
        <p:spPr/>
        <p:txBody>
          <a:bodyPr/>
          <a:lstStyle/>
          <a:p>
            <a:fld id="{AB195533-9289-41D5-8F59-ACA828EAD132}" type="slidenum">
              <a:rPr lang="en-US" smtClean="0"/>
              <a:t>3</a:t>
            </a:fld>
            <a:endParaRPr lang="en-US"/>
          </a:p>
        </p:txBody>
      </p:sp>
    </p:spTree>
    <p:extLst>
      <p:ext uri="{BB962C8B-B14F-4D97-AF65-F5344CB8AC3E}">
        <p14:creationId xmlns:p14="http://schemas.microsoft.com/office/powerpoint/2010/main" val="1888845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4</a:t>
            </a:fld>
            <a:endParaRPr lang="en-US"/>
          </a:p>
        </p:txBody>
      </p:sp>
    </p:spTree>
    <p:extLst>
      <p:ext uri="{BB962C8B-B14F-4D97-AF65-F5344CB8AC3E}">
        <p14:creationId xmlns:p14="http://schemas.microsoft.com/office/powerpoint/2010/main" val="2979630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5</a:t>
            </a:fld>
            <a:endParaRPr lang="en-US"/>
          </a:p>
        </p:txBody>
      </p:sp>
    </p:spTree>
    <p:extLst>
      <p:ext uri="{BB962C8B-B14F-4D97-AF65-F5344CB8AC3E}">
        <p14:creationId xmlns:p14="http://schemas.microsoft.com/office/powerpoint/2010/main" val="1658371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6</a:t>
            </a:fld>
            <a:endParaRPr lang="en-US"/>
          </a:p>
        </p:txBody>
      </p:sp>
    </p:spTree>
    <p:extLst>
      <p:ext uri="{BB962C8B-B14F-4D97-AF65-F5344CB8AC3E}">
        <p14:creationId xmlns:p14="http://schemas.microsoft.com/office/powerpoint/2010/main" val="4072969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7</a:t>
            </a:fld>
            <a:endParaRPr lang="en-US"/>
          </a:p>
        </p:txBody>
      </p:sp>
    </p:spTree>
    <p:extLst>
      <p:ext uri="{BB962C8B-B14F-4D97-AF65-F5344CB8AC3E}">
        <p14:creationId xmlns:p14="http://schemas.microsoft.com/office/powerpoint/2010/main" val="861314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B195533-9289-41D5-8F59-ACA828EAD132}" type="slidenum">
              <a:rPr lang="en-US" smtClean="0"/>
              <a:t>8</a:t>
            </a:fld>
            <a:endParaRPr lang="en-US"/>
          </a:p>
        </p:txBody>
      </p:sp>
    </p:spTree>
    <p:extLst>
      <p:ext uri="{BB962C8B-B14F-4D97-AF65-F5344CB8AC3E}">
        <p14:creationId xmlns:p14="http://schemas.microsoft.com/office/powerpoint/2010/main" val="2355007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B195533-9289-41D5-8F59-ACA828EAD132}" type="slidenum">
              <a:rPr lang="en-US" smtClean="0"/>
              <a:t>9</a:t>
            </a:fld>
            <a:endParaRPr lang="en-US"/>
          </a:p>
        </p:txBody>
      </p:sp>
    </p:spTree>
    <p:extLst>
      <p:ext uri="{BB962C8B-B14F-4D97-AF65-F5344CB8AC3E}">
        <p14:creationId xmlns:p14="http://schemas.microsoft.com/office/powerpoint/2010/main" val="3578184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cid:image001.png@01D6A5F2.C55096B0"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700739" name="MSTSHP_03"/>
          <p:cNvSpPr>
            <a:spLocks noGrp="1" noChangeArrowheads="1"/>
          </p:cNvSpPr>
          <p:nvPr>
            <p:ph type="ctrTitle" sz="quarter"/>
          </p:nvPr>
        </p:nvSpPr>
        <p:spPr>
          <a:xfrm>
            <a:off x="1189567" y="2695576"/>
            <a:ext cx="8775700" cy="549275"/>
          </a:xfrm>
          <a:ln algn="ctr"/>
        </p:spPr>
        <p:txBody>
          <a:bodyPr/>
          <a:lstStyle>
            <a:lvl1pPr>
              <a:lnSpc>
                <a:spcPts val="4000"/>
              </a:lnSpc>
              <a:spcBef>
                <a:spcPct val="100000"/>
              </a:spcBef>
              <a:buClr>
                <a:schemeClr val="tx2"/>
              </a:buClr>
              <a:buSzPct val="85000"/>
              <a:buFont typeface="Wingdings" pitchFamily="2" charset="2"/>
              <a:buNone/>
              <a:defRPr sz="2800">
                <a:solidFill>
                  <a:schemeClr val="bg2"/>
                </a:solidFill>
              </a:defRPr>
            </a:lvl1pPr>
          </a:lstStyle>
          <a:p>
            <a:r>
              <a:rPr lang="en-US" dirty="0"/>
              <a:t>Click to edit Master title style</a:t>
            </a:r>
          </a:p>
        </p:txBody>
      </p:sp>
      <p:sp>
        <p:nvSpPr>
          <p:cNvPr id="3700740" name="MSTSHP_04"/>
          <p:cNvSpPr>
            <a:spLocks noGrp="1" noChangeArrowheads="1"/>
          </p:cNvSpPr>
          <p:nvPr>
            <p:ph type="subTitle" sz="quarter" idx="1"/>
          </p:nvPr>
        </p:nvSpPr>
        <p:spPr>
          <a:xfrm>
            <a:off x="1189568" y="3516314"/>
            <a:ext cx="8777817" cy="439737"/>
          </a:xfrm>
          <a:ln/>
        </p:spPr>
        <p:txBody>
          <a:bodyPr/>
          <a:lstStyle>
            <a:lvl1pPr>
              <a:lnSpc>
                <a:spcPts val="2800"/>
              </a:lnSpc>
              <a:spcBef>
                <a:spcPct val="15000"/>
              </a:spcBef>
              <a:buClrTx/>
              <a:buNone/>
              <a:defRPr sz="2000" b="1"/>
            </a:lvl1pPr>
          </a:lstStyle>
          <a:p>
            <a:r>
              <a:rPr lang="en-US" dirty="0"/>
              <a:t>Click to edit Master subtitle style</a:t>
            </a:r>
          </a:p>
        </p:txBody>
      </p:sp>
      <p:sp>
        <p:nvSpPr>
          <p:cNvPr id="7" name="Rectangle 6"/>
          <p:cNvSpPr/>
          <p:nvPr/>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descr="LDH Logo"/>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7988300" y="165100"/>
            <a:ext cx="3314700" cy="698499"/>
          </a:xfrm>
          <a:prstGeom prst="rect">
            <a:avLst/>
          </a:prstGeom>
          <a:noFill/>
          <a:ln>
            <a:noFill/>
          </a:ln>
        </p:spPr>
      </p:pic>
    </p:spTree>
    <p:extLst>
      <p:ext uri="{BB962C8B-B14F-4D97-AF65-F5344CB8AC3E}">
        <p14:creationId xmlns:p14="http://schemas.microsoft.com/office/powerpoint/2010/main" val="1534745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asic text slide (2 col w/hdrs) ">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82496"/>
            <a:ext cx="5340096" cy="4610354"/>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172286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868680"/>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2176272"/>
            <a:ext cx="11119104" cy="4050792"/>
          </a:xfrm>
        </p:spPr>
        <p:txBody>
          <a:bodyPr/>
          <a:lstStyle/>
          <a:p>
            <a:pPr lvl="0"/>
            <a:r>
              <a:rPr lang="en-US" noProof="0" dirty="0"/>
              <a:t>Click icon to add table</a:t>
            </a:r>
          </a:p>
        </p:txBody>
      </p:sp>
    </p:spTree>
    <p:extLst>
      <p:ext uri="{BB962C8B-B14F-4D97-AF65-F5344CB8AC3E}">
        <p14:creationId xmlns:p14="http://schemas.microsoft.com/office/powerpoint/2010/main" val="15365241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evron table">
    <p:spTree>
      <p:nvGrpSpPr>
        <p:cNvPr id="1" name=""/>
        <p:cNvGrpSpPr/>
        <p:nvPr/>
      </p:nvGrpSpPr>
      <p:grpSpPr>
        <a:xfrm>
          <a:off x="0" y="0"/>
          <a:ext cx="0" cy="0"/>
          <a:chOff x="0" y="0"/>
          <a:chExt cx="0" cy="0"/>
        </a:xfrm>
      </p:grpSpPr>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able Placeholder 6"/>
          <p:cNvSpPr>
            <a:spLocks noGrp="1"/>
          </p:cNvSpPr>
          <p:nvPr>
            <p:ph type="tbl" sz="quarter" idx="10"/>
          </p:nvPr>
        </p:nvSpPr>
        <p:spPr>
          <a:xfrm>
            <a:off x="536448" y="1747838"/>
            <a:ext cx="11119104" cy="4545012"/>
          </a:xfrm>
        </p:spPr>
        <p:txBody>
          <a:bodyPr/>
          <a:lstStyle/>
          <a:p>
            <a:pPr lvl="0"/>
            <a:r>
              <a:rPr lang="en-US" noProof="0" dirty="0"/>
              <a:t>Click icon to add table</a:t>
            </a:r>
          </a:p>
        </p:txBody>
      </p:sp>
    </p:spTree>
    <p:extLst>
      <p:ext uri="{BB962C8B-B14F-4D97-AF65-F5344CB8AC3E}">
        <p14:creationId xmlns:p14="http://schemas.microsoft.com/office/powerpoint/2010/main" val="353660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547872" y="115570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898648"/>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2453" y="4645152"/>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446746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ajor Points w/par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3542453" y="2185416"/>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3547872" y="3931920"/>
            <a:ext cx="8107680" cy="13624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01922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points ">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841248" y="1536192"/>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9" name="Text Placeholder 10"/>
          <p:cNvSpPr>
            <a:spLocks noGrp="1"/>
          </p:cNvSpPr>
          <p:nvPr>
            <p:ph type="body" sz="quarter" idx="17"/>
          </p:nvPr>
        </p:nvSpPr>
        <p:spPr>
          <a:xfrm>
            <a:off x="841248"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41248" y="4023360"/>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p:cNvSpPr>
            <a:spLocks noGrp="1"/>
          </p:cNvSpPr>
          <p:nvPr>
            <p:ph type="body" sz="quarter" idx="19"/>
          </p:nvPr>
        </p:nvSpPr>
        <p:spPr>
          <a:xfrm>
            <a:off x="841248"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0"/>
          <p:cNvSpPr>
            <a:spLocks noGrp="1"/>
          </p:cNvSpPr>
          <p:nvPr>
            <p:ph type="body" sz="quarter" idx="20"/>
          </p:nvPr>
        </p:nvSpPr>
        <p:spPr>
          <a:xfrm>
            <a:off x="6620256" y="1536192"/>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0"/>
          <p:cNvSpPr>
            <a:spLocks noGrp="1"/>
          </p:cNvSpPr>
          <p:nvPr>
            <p:ph type="body" sz="quarter" idx="21"/>
          </p:nvPr>
        </p:nvSpPr>
        <p:spPr>
          <a:xfrm>
            <a:off x="6620256" y="2779776"/>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0"/>
          <p:cNvSpPr>
            <a:spLocks noGrp="1"/>
          </p:cNvSpPr>
          <p:nvPr>
            <p:ph type="body" sz="quarter" idx="22"/>
          </p:nvPr>
        </p:nvSpPr>
        <p:spPr>
          <a:xfrm>
            <a:off x="6620256" y="4023360"/>
            <a:ext cx="5035296" cy="859536"/>
          </a:xfrm>
        </p:spPr>
        <p:txBody>
          <a:bodyPr/>
          <a:lstStyle>
            <a:lvl1pPr marL="0" indent="0">
              <a:defRPr sz="1800">
                <a:latin typeface="Arial" pitchFamily="34" charset="0"/>
                <a:cs typeface="Arial" pitchFamily="34" charset="0"/>
              </a:defRPr>
            </a:lvl1pPr>
            <a:lvl2pPr>
              <a:buFont typeface="Wingdings" pitchFamily="2" charset="2"/>
              <a:buChar cha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ext Placeholder 10"/>
          <p:cNvSpPr>
            <a:spLocks noGrp="1"/>
          </p:cNvSpPr>
          <p:nvPr>
            <p:ph type="body" sz="quarter" idx="23"/>
          </p:nvPr>
        </p:nvSpPr>
        <p:spPr>
          <a:xfrm>
            <a:off x="6620256" y="5266944"/>
            <a:ext cx="5035296" cy="859536"/>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buNone/>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77657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ra w/ 2 Chevr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24256"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p>
        </p:txBody>
      </p:sp>
      <p:sp>
        <p:nvSpPr>
          <p:cNvPr id="6" name="Text Placeholder 10"/>
          <p:cNvSpPr>
            <a:spLocks noGrp="1"/>
          </p:cNvSpPr>
          <p:nvPr>
            <p:ph type="body" sz="quarter" idx="14"/>
          </p:nvPr>
        </p:nvSpPr>
        <p:spPr>
          <a:xfrm>
            <a:off x="6083808" y="2852928"/>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p:txBody>
      </p:sp>
    </p:spTree>
    <p:extLst>
      <p:ext uri="{BB962C8B-B14F-4D97-AF65-F5344CB8AC3E}">
        <p14:creationId xmlns:p14="http://schemas.microsoft.com/office/powerpoint/2010/main" val="696201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ichelangelo (top)">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200400"/>
            <a:ext cx="5559552" cy="3090672"/>
          </a:xfrm>
        </p:spPr>
        <p:txBody>
          <a:bodyPr/>
          <a:lstStyle>
            <a:lvl1pPr marL="0" indent="0">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200400"/>
            <a:ext cx="5340096" cy="3090672"/>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442488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1434"/>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083808" y="1828800"/>
            <a:ext cx="5559552" cy="1892808"/>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25037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7" name="Text Placeholder 10"/>
          <p:cNvSpPr>
            <a:spLocks noGrp="1"/>
          </p:cNvSpPr>
          <p:nvPr>
            <p:ph type="body" sz="quarter" idx="16"/>
          </p:nvPr>
        </p:nvSpPr>
        <p:spPr>
          <a:xfrm>
            <a:off x="3304032"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7"/>
          </p:nvPr>
        </p:nvSpPr>
        <p:spPr>
          <a:xfrm>
            <a:off x="6083808"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8"/>
          </p:nvPr>
        </p:nvSpPr>
        <p:spPr>
          <a:xfrm>
            <a:off x="8863584" y="1828800"/>
            <a:ext cx="2779776"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p:cNvSpPr>
            <a:spLocks noGrp="1"/>
          </p:cNvSpPr>
          <p:nvPr>
            <p:ph type="body" sz="quarter" idx="15"/>
          </p:nvPr>
        </p:nvSpPr>
        <p:spPr>
          <a:xfrm>
            <a:off x="536448" y="4251960"/>
            <a:ext cx="11119104" cy="2048256"/>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084779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content">
    <p:spTree>
      <p:nvGrpSpPr>
        <p:cNvPr id="1" name=""/>
        <p:cNvGrpSpPr/>
        <p:nvPr/>
      </p:nvGrpSpPr>
      <p:grpSpPr>
        <a:xfrm>
          <a:off x="0" y="0"/>
          <a:ext cx="0" cy="0"/>
          <a:chOff x="0" y="0"/>
          <a:chExt cx="0" cy="0"/>
        </a:xfrm>
      </p:grpSpPr>
      <p:sp>
        <p:nvSpPr>
          <p:cNvPr id="8" name="Rectangle 7"/>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ext Placeholder 4"/>
          <p:cNvSpPr>
            <a:spLocks noGrp="1"/>
          </p:cNvSpPr>
          <p:nvPr>
            <p:ph type="body" sz="quarter" idx="10"/>
          </p:nvPr>
        </p:nvSpPr>
        <p:spPr>
          <a:xfrm>
            <a:off x="533400" y="1155700"/>
            <a:ext cx="11116733" cy="5137150"/>
          </a:xfrm>
        </p:spPr>
        <p:txBody>
          <a:bodyPr/>
          <a:lstStyle>
            <a:lvl1pPr>
              <a:defRPr sz="2000"/>
            </a:lvl1pPr>
          </a:lstStyle>
          <a:p>
            <a:pPr lvl="0"/>
            <a:r>
              <a:rPr lang="en-US"/>
              <a:t>Click to edit Master text styles</a:t>
            </a:r>
          </a:p>
        </p:txBody>
      </p:sp>
      <p:pic>
        <p:nvPicPr>
          <p:cNvPr id="1028" name="Picture 4" descr="LDH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47698" y="236537"/>
            <a:ext cx="3504501"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633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hevrons">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24256"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Text Placeholder 10"/>
          <p:cNvSpPr>
            <a:spLocks noGrp="1"/>
          </p:cNvSpPr>
          <p:nvPr>
            <p:ph type="body" sz="quarter" idx="16"/>
          </p:nvPr>
        </p:nvSpPr>
        <p:spPr>
          <a:xfrm>
            <a:off x="423062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0" name="Text Placeholder 10"/>
          <p:cNvSpPr>
            <a:spLocks noGrp="1"/>
          </p:cNvSpPr>
          <p:nvPr>
            <p:ph type="body" sz="quarter" idx="17"/>
          </p:nvPr>
        </p:nvSpPr>
        <p:spPr>
          <a:xfrm>
            <a:off x="7949184" y="1828800"/>
            <a:ext cx="3706368" cy="1892808"/>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p:cNvSpPr>
            <a:spLocks noGrp="1"/>
          </p:cNvSpPr>
          <p:nvPr>
            <p:ph type="body" sz="quarter" idx="18"/>
          </p:nvPr>
        </p:nvSpPr>
        <p:spPr>
          <a:xfrm>
            <a:off x="536448"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0"/>
          <p:cNvSpPr>
            <a:spLocks noGrp="1"/>
          </p:cNvSpPr>
          <p:nvPr>
            <p:ph type="body" sz="quarter" idx="19"/>
          </p:nvPr>
        </p:nvSpPr>
        <p:spPr>
          <a:xfrm>
            <a:off x="6303264" y="4242816"/>
            <a:ext cx="5340096" cy="204825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255436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3019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s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82496"/>
            <a:ext cx="5340096" cy="4608576"/>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24256" y="1728216"/>
            <a:ext cx="5291328" cy="3986784"/>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939945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s (top)">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533400" y="5056632"/>
            <a:ext cx="11122152" cy="1243584"/>
          </a:xfrm>
        </p:spPr>
        <p:txBody>
          <a:bodyPr/>
          <a:lstStyle>
            <a:lvl1pPr marL="0" indent="0">
              <a:buNone/>
              <a:defRPr sz="18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8" name="Chart Placeholder 7"/>
          <p:cNvSpPr>
            <a:spLocks noGrp="1"/>
          </p:cNvSpPr>
          <p:nvPr>
            <p:ph type="chart" sz="quarter" idx="15"/>
          </p:nvPr>
        </p:nvSpPr>
        <p:spPr>
          <a:xfrm>
            <a:off x="585216" y="1197864"/>
            <a:ext cx="11033760" cy="3383280"/>
          </a:xfrm>
        </p:spPr>
        <p:txBody>
          <a:bodyPr/>
          <a:lstStyle>
            <a:lvl1pPr>
              <a:buNone/>
              <a:defRPr/>
            </a:lvl1pPr>
          </a:lstStyle>
          <a:p>
            <a:pPr lvl="0"/>
            <a:r>
              <a:rPr lang="en-US" noProof="0" dirty="0"/>
              <a:t>Click icon to add chart</a:t>
            </a:r>
          </a:p>
        </p:txBody>
      </p:sp>
    </p:spTree>
    <p:extLst>
      <p:ext uri="{BB962C8B-B14F-4D97-AF65-F5344CB8AC3E}">
        <p14:creationId xmlns:p14="http://schemas.microsoft.com/office/powerpoint/2010/main" val="114367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Org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
        <p:nvSpPr>
          <p:cNvPr id="5" name="Text Placeholder 4"/>
          <p:cNvSpPr>
            <a:spLocks noGrp="1"/>
          </p:cNvSpPr>
          <p:nvPr>
            <p:ph type="body" sz="quarter" idx="10"/>
          </p:nvPr>
        </p:nvSpPr>
        <p:spPr>
          <a:xfrm>
            <a:off x="533400" y="1155700"/>
            <a:ext cx="11116733" cy="5137150"/>
          </a:xfrm>
        </p:spPr>
        <p:txBody>
          <a:bodyPr/>
          <a:lstStyle/>
          <a:p>
            <a:pPr lvl="0"/>
            <a:r>
              <a:rPr lang="en-US"/>
              <a:t>Click to edit Master text styles</a:t>
            </a:r>
          </a:p>
        </p:txBody>
      </p:sp>
    </p:spTree>
    <p:extLst>
      <p:ext uri="{BB962C8B-B14F-4D97-AF65-F5344CB8AC3E}">
        <p14:creationId xmlns:p14="http://schemas.microsoft.com/office/powerpoint/2010/main" val="2774044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sum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536448" y="3044952"/>
            <a:ext cx="5340096" cy="3246120"/>
          </a:xfrm>
        </p:spPr>
        <p:txBody>
          <a:bodyPr/>
          <a:lstStyle>
            <a:lvl1pPr marL="0" indent="0">
              <a:defRPr sz="2000">
                <a:solidFill>
                  <a:schemeClr val="tx1"/>
                </a:solidFill>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3044952"/>
            <a:ext cx="5340096" cy="3246120"/>
          </a:xfrm>
        </p:spPr>
        <p:txBody>
          <a:bodyPr/>
          <a:lstStyle>
            <a:lvl1pPr marL="0" indent="0">
              <a:defRPr sz="20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75551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789180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3400" y="407989"/>
            <a:ext cx="11116733" cy="365125"/>
          </a:xfrm>
        </p:spPr>
        <p:txBody>
          <a:bodyPr/>
          <a:lstStyle>
            <a:lvl1pPr>
              <a:defRPr sz="2400"/>
            </a:lvl1pPr>
          </a:lstStyle>
          <a:p>
            <a:r>
              <a:rPr lang="en-US"/>
              <a:t>Click to edit Master title style</a:t>
            </a:r>
            <a:endParaRPr lang="en-US" dirty="0"/>
          </a:p>
        </p:txBody>
      </p:sp>
      <p:sp>
        <p:nvSpPr>
          <p:cNvPr id="3" name="Table Placeholder 2"/>
          <p:cNvSpPr>
            <a:spLocks noGrp="1"/>
          </p:cNvSpPr>
          <p:nvPr>
            <p:ph type="tbl" idx="1"/>
          </p:nvPr>
        </p:nvSpPr>
        <p:spPr>
          <a:xfrm>
            <a:off x="533400" y="1154113"/>
            <a:ext cx="11116733" cy="5135562"/>
          </a:xfrm>
        </p:spPr>
        <p:txBody>
          <a:bodyPr/>
          <a:lstStyle/>
          <a:p>
            <a:pPr lvl="0"/>
            <a:r>
              <a:rPr lang="en-US" noProof="0" dirty="0"/>
              <a:t>Click icon to add table</a:t>
            </a:r>
          </a:p>
        </p:txBody>
      </p:sp>
    </p:spTree>
    <p:extLst>
      <p:ext uri="{BB962C8B-B14F-4D97-AF65-F5344CB8AC3E}">
        <p14:creationId xmlns:p14="http://schemas.microsoft.com/office/powerpoint/2010/main" val="4119978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4945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rt opener">
    <p:spTree>
      <p:nvGrpSpPr>
        <p:cNvPr id="1" name=""/>
        <p:cNvGrpSpPr/>
        <p:nvPr/>
      </p:nvGrpSpPr>
      <p:grpSpPr>
        <a:xfrm>
          <a:off x="0" y="0"/>
          <a:ext cx="0" cy="0"/>
          <a:chOff x="0" y="0"/>
          <a:chExt cx="0" cy="0"/>
        </a:xfrm>
      </p:grpSpPr>
      <p:sp>
        <p:nvSpPr>
          <p:cNvPr id="10" name="Text Placeholder 9"/>
          <p:cNvSpPr>
            <a:spLocks noGrp="1"/>
          </p:cNvSpPr>
          <p:nvPr>
            <p:ph type="body" sz="quarter" idx="10"/>
          </p:nvPr>
        </p:nvSpPr>
        <p:spPr>
          <a:xfrm>
            <a:off x="1524000" y="2551176"/>
            <a:ext cx="9144000" cy="1344168"/>
          </a:xfrm>
          <a:ln w="28575">
            <a:solidFill>
              <a:srgbClr val="003399"/>
            </a:solidFill>
          </a:ln>
        </p:spPr>
        <p:txBody>
          <a:bodyPr lIns="228600" rIns="228600" anchor="ctr" anchorCtr="1"/>
          <a:lstStyle>
            <a:lvl1pPr algn="ctr">
              <a:spcBef>
                <a:spcPts val="0"/>
              </a:spcBef>
              <a:defRPr sz="2400" b="1"/>
            </a:lvl1pPr>
          </a:lstStyle>
          <a:p>
            <a:pPr lvl="0"/>
            <a:r>
              <a:rPr lang="en-US"/>
              <a:t>Click to edit Master text styles</a:t>
            </a:r>
          </a:p>
        </p:txBody>
      </p:sp>
    </p:spTree>
    <p:extLst>
      <p:ext uri="{BB962C8B-B14F-4D97-AF65-F5344CB8AC3E}">
        <p14:creationId xmlns:p14="http://schemas.microsoft.com/office/powerpoint/2010/main" val="3784618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524000" y="2551176"/>
            <a:ext cx="9144000" cy="1344168"/>
          </a:xfrm>
        </p:spPr>
        <p:txBody>
          <a:bodyPr anchor="ctr"/>
          <a:lstStyle>
            <a:lvl1pPr>
              <a:spcBef>
                <a:spcPts val="200"/>
              </a:spcBef>
              <a:defRPr sz="2400"/>
            </a:lvl1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78942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c Tex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541867" y="1155700"/>
            <a:ext cx="11119104" cy="5138928"/>
          </a:xfrm>
        </p:spPr>
        <p:txBody>
          <a:bodyPr/>
          <a:lstStyle>
            <a:lvl1pPr>
              <a:buNone/>
              <a:defRPr/>
            </a:lvl1pPr>
            <a:lvl3pPr>
              <a:defRPr sz="1800"/>
            </a:lvl3pPr>
            <a:lvl4pPr>
              <a:defRPr sz="1800"/>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29644141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text slide (full page w/2 col. hdr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6448" y="1152144"/>
            <a:ext cx="11119104" cy="5138928"/>
          </a:xfrm>
        </p:spPr>
        <p:txBody>
          <a:bodyPr/>
          <a:lstStyle>
            <a:lvl1pPr marL="0" indent="0">
              <a:spcBef>
                <a:spcPts val="0"/>
              </a:spcBef>
              <a:buNone/>
              <a:defRPr sz="2000" b="0">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10"/>
          <p:cNvSpPr>
            <a:spLocks noGrp="1"/>
          </p:cNvSpPr>
          <p:nvPr>
            <p:ph type="body" sz="quarter" idx="13"/>
          </p:nvPr>
        </p:nvSpPr>
        <p:spPr>
          <a:xfrm>
            <a:off x="536448" y="2715768"/>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
        <p:nvSpPr>
          <p:cNvPr id="6" name="Text Placeholder 10"/>
          <p:cNvSpPr>
            <a:spLocks noGrp="1"/>
          </p:cNvSpPr>
          <p:nvPr>
            <p:ph type="body" sz="quarter" idx="14"/>
          </p:nvPr>
        </p:nvSpPr>
        <p:spPr>
          <a:xfrm>
            <a:off x="6315456" y="2706624"/>
            <a:ext cx="5340096" cy="358444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65413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sic Text - 2 columns">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152144"/>
            <a:ext cx="5340096" cy="5138928"/>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703113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chelangelo (left)">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152144"/>
            <a:ext cx="5340096" cy="5138928"/>
          </a:xfrm>
        </p:spPr>
        <p:txBody>
          <a:bodyPr/>
          <a:lstStyle>
            <a:lvl1pPr marL="0" marR="0" indent="0" algn="l" defTabSz="914400" rtl="0" eaLnBrk="0" fontAlgn="base" latinLnBrk="0" hangingPunct="0">
              <a:lnSpc>
                <a:spcPct val="106000"/>
              </a:lnSpc>
              <a:spcBef>
                <a:spcPct val="40000"/>
              </a:spcBef>
              <a:spcAft>
                <a:spcPct val="0"/>
              </a:spcAft>
              <a:buClr>
                <a:schemeClr val="tx1"/>
              </a:buClr>
              <a:buSzPct val="80000"/>
              <a:buFont typeface="Wingdings" pitchFamily="2" charset="2"/>
              <a:buNone/>
              <a:tabLst/>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 name="Title 1"/>
          <p:cNvSpPr>
            <a:spLocks noGrp="1"/>
          </p:cNvSpPr>
          <p:nvPr>
            <p:ph type="title"/>
          </p:nvPr>
        </p:nvSpPr>
        <p:spPr>
          <a:xfrm>
            <a:off x="536448" y="411480"/>
            <a:ext cx="11119104" cy="365760"/>
          </a:xfrm>
          <a:prstGeom prst="rect">
            <a:avLst/>
          </a:prstGeom>
        </p:spPr>
        <p:txBody>
          <a:bodyPr/>
          <a:lstStyle>
            <a:lvl1pPr>
              <a:defRPr sz="2400"/>
            </a:lvl1pPr>
          </a:lstStyle>
          <a:p>
            <a:r>
              <a:rPr lang="en-US"/>
              <a:t>Click to edit Master title style</a:t>
            </a:r>
            <a:endParaRPr lang="en-US" dirty="0"/>
          </a:p>
        </p:txBody>
      </p:sp>
    </p:spTree>
    <p:extLst>
      <p:ext uri="{BB962C8B-B14F-4D97-AF65-F5344CB8AC3E}">
        <p14:creationId xmlns:p14="http://schemas.microsoft.com/office/powerpoint/2010/main" val="15628223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sic text slide (2 col w/hdrs) x 2">
    <p:spTree>
      <p:nvGrpSpPr>
        <p:cNvPr id="1" name=""/>
        <p:cNvGrpSpPr/>
        <p:nvPr/>
      </p:nvGrpSpPr>
      <p:grpSpPr>
        <a:xfrm>
          <a:off x="0" y="0"/>
          <a:ext cx="0" cy="0"/>
          <a:chOff x="0" y="0"/>
          <a:chExt cx="0" cy="0"/>
        </a:xfrm>
      </p:grpSpPr>
      <p:sp>
        <p:nvSpPr>
          <p:cNvPr id="12" name="Text Placeholder 10"/>
          <p:cNvSpPr>
            <a:spLocks noGrp="1"/>
          </p:cNvSpPr>
          <p:nvPr>
            <p:ph type="body" sz="quarter" idx="14"/>
          </p:nvPr>
        </p:nvSpPr>
        <p:spPr>
          <a:xfrm>
            <a:off x="6315456"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Text Placeholder 10"/>
          <p:cNvSpPr>
            <a:spLocks noGrp="1"/>
          </p:cNvSpPr>
          <p:nvPr>
            <p:ph type="body" sz="quarter" idx="13"/>
          </p:nvPr>
        </p:nvSpPr>
        <p:spPr>
          <a:xfrm>
            <a:off x="536448" y="1671638"/>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536448" y="411480"/>
            <a:ext cx="11119104" cy="365760"/>
          </a:xfrm>
          <a:prstGeom prst="rect">
            <a:avLst/>
          </a:prstGeom>
        </p:spPr>
        <p:txBody>
          <a:bodyPr/>
          <a:lstStyle>
            <a:lvl1pPr>
              <a:defRPr/>
            </a:lvl1pPr>
          </a:lstStyle>
          <a:p>
            <a:r>
              <a:rPr lang="en-US"/>
              <a:t>Click to edit Master title style</a:t>
            </a:r>
          </a:p>
        </p:txBody>
      </p:sp>
      <p:sp>
        <p:nvSpPr>
          <p:cNvPr id="7" name="Text Placeholder 10"/>
          <p:cNvSpPr>
            <a:spLocks noGrp="1"/>
          </p:cNvSpPr>
          <p:nvPr>
            <p:ph type="body" sz="quarter" idx="15"/>
          </p:nvPr>
        </p:nvSpPr>
        <p:spPr>
          <a:xfrm>
            <a:off x="6315456" y="4241102"/>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10"/>
          <p:cNvSpPr>
            <a:spLocks noGrp="1"/>
          </p:cNvSpPr>
          <p:nvPr>
            <p:ph type="body" sz="quarter" idx="16"/>
          </p:nvPr>
        </p:nvSpPr>
        <p:spPr>
          <a:xfrm>
            <a:off x="536448" y="4251960"/>
            <a:ext cx="5340096" cy="2048256"/>
          </a:xfrm>
        </p:spPr>
        <p:txBody>
          <a:bodyPr/>
          <a:lstStyle>
            <a:lvl1pPr marL="0" indent="0">
              <a:defRPr sz="20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03978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0" y="0"/>
            <a:ext cx="12192000" cy="1066800"/>
          </a:xfrm>
          <a:prstGeom prst="rect">
            <a:avLst/>
          </a:prstGeom>
          <a:gradFill flip="none" rotWithShape="1">
            <a:gsLst>
              <a:gs pos="0">
                <a:schemeClr val="accent1"/>
              </a:gs>
              <a:gs pos="79000">
                <a:schemeClr val="bg1"/>
              </a:gs>
              <a:gs pos="63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u="none" dirty="0"/>
          </a:p>
        </p:txBody>
      </p:sp>
      <p:sp>
        <p:nvSpPr>
          <p:cNvPr id="20482" name="MSTSHP_01"/>
          <p:cNvSpPr>
            <a:spLocks noGrp="1" noChangeArrowheads="1"/>
          </p:cNvSpPr>
          <p:nvPr>
            <p:ph type="title"/>
          </p:nvPr>
        </p:nvSpPr>
        <p:spPr bwMode="invGray">
          <a:xfrm>
            <a:off x="533399" y="436065"/>
            <a:ext cx="11116733" cy="3651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20483" name="MSTSHP_02"/>
          <p:cNvSpPr>
            <a:spLocks noGrp="1" noChangeArrowheads="1"/>
          </p:cNvSpPr>
          <p:nvPr>
            <p:ph type="body" idx="1"/>
          </p:nvPr>
        </p:nvSpPr>
        <p:spPr bwMode="invGray">
          <a:xfrm>
            <a:off x="533400" y="1154113"/>
            <a:ext cx="11116733" cy="5135562"/>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3699738" name="SHP_DOCTRACKER"/>
          <p:cNvSpPr txBox="1">
            <a:spLocks noChangeArrowheads="1"/>
          </p:cNvSpPr>
          <p:nvPr/>
        </p:nvSpPr>
        <p:spPr bwMode="gray">
          <a:xfrm rot="-5400000">
            <a:off x="11885613" y="6532563"/>
            <a:ext cx="422275" cy="88900"/>
          </a:xfrm>
          <a:prstGeom prst="rect">
            <a:avLst/>
          </a:prstGeom>
          <a:noFill/>
          <a:ln w="12700" algn="ctr">
            <a:noFill/>
            <a:miter lim="800000"/>
            <a:headEnd/>
            <a:tailEnd/>
          </a:ln>
          <a:effectLst/>
        </p:spPr>
        <p:txBody>
          <a:bodyPr wrap="none" lIns="0" tIns="0" rIns="0" bIns="0"/>
          <a:lstStyle/>
          <a:p>
            <a:pPr eaLnBrk="0" hangingPunct="0">
              <a:lnSpc>
                <a:spcPct val="106000"/>
              </a:lnSpc>
              <a:defRPr/>
            </a:pPr>
            <a:r>
              <a:rPr lang="en-US" sz="400" dirty="0">
                <a:solidFill>
                  <a:srgbClr val="AFAFAF"/>
                </a:solidFill>
                <a:cs typeface="+mn-cs"/>
              </a:rPr>
              <a:t>US Consulting On-screen M WHT_R1.5V_1208.ppt</a:t>
            </a:r>
          </a:p>
        </p:txBody>
      </p:sp>
      <p:pic>
        <p:nvPicPr>
          <p:cNvPr id="7" name="Picture 6"/>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8796913" y="252549"/>
            <a:ext cx="2853221" cy="548641"/>
          </a:xfrm>
          <a:prstGeom prst="rect">
            <a:avLst/>
          </a:prstGeom>
        </p:spPr>
      </p:pic>
    </p:spTree>
    <p:extLst>
      <p:ext uri="{BB962C8B-B14F-4D97-AF65-F5344CB8AC3E}">
        <p14:creationId xmlns:p14="http://schemas.microsoft.com/office/powerpoint/2010/main" val="34761069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eaLnBrk="1" fontAlgn="base" hangingPunct="1">
        <a:spcBef>
          <a:spcPct val="0"/>
        </a:spcBef>
        <a:spcAft>
          <a:spcPct val="0"/>
        </a:spcAft>
        <a:defRPr sz="2400" b="1" i="0" u="none">
          <a:solidFill>
            <a:schemeClr val="tx1"/>
          </a:solidFill>
          <a:latin typeface="+mj-lt"/>
          <a:ea typeface="+mj-ea"/>
          <a:cs typeface="+mj-cs"/>
        </a:defRPr>
      </a:lvl1pPr>
      <a:lvl2pPr algn="l" rtl="0" eaLnBrk="1" fontAlgn="base" hangingPunct="1">
        <a:spcBef>
          <a:spcPct val="0"/>
        </a:spcBef>
        <a:spcAft>
          <a:spcPct val="0"/>
        </a:spcAft>
        <a:defRPr sz="2400" b="1">
          <a:solidFill>
            <a:schemeClr val="tx1"/>
          </a:solidFill>
          <a:latin typeface="Arial" charset="0"/>
        </a:defRPr>
      </a:lvl2pPr>
      <a:lvl3pPr algn="l" rtl="0" eaLnBrk="1" fontAlgn="base" hangingPunct="1">
        <a:spcBef>
          <a:spcPct val="0"/>
        </a:spcBef>
        <a:spcAft>
          <a:spcPct val="0"/>
        </a:spcAft>
        <a:defRPr sz="2400" b="1">
          <a:solidFill>
            <a:schemeClr val="tx1"/>
          </a:solidFill>
          <a:latin typeface="Arial" charset="0"/>
        </a:defRPr>
      </a:lvl3pPr>
      <a:lvl4pPr algn="l" rtl="0" eaLnBrk="1" fontAlgn="base" hangingPunct="1">
        <a:spcBef>
          <a:spcPct val="0"/>
        </a:spcBef>
        <a:spcAft>
          <a:spcPct val="0"/>
        </a:spcAft>
        <a:defRPr sz="2400" b="1">
          <a:solidFill>
            <a:schemeClr val="tx1"/>
          </a:solidFill>
          <a:latin typeface="Arial" charset="0"/>
        </a:defRPr>
      </a:lvl4pPr>
      <a:lvl5pPr algn="l" rtl="0" eaLnBrk="1" fontAlgn="base" hangingPunct="1">
        <a:spcBef>
          <a:spcPct val="0"/>
        </a:spcBef>
        <a:spcAft>
          <a:spcPct val="0"/>
        </a:spcAft>
        <a:defRPr sz="2400" b="1">
          <a:solidFill>
            <a:schemeClr val="tx1"/>
          </a:solidFill>
          <a:latin typeface="Arial" charset="0"/>
        </a:defRPr>
      </a:lvl5pPr>
      <a:lvl6pPr marL="457200" algn="l" rtl="0" eaLnBrk="1" fontAlgn="base" hangingPunct="1">
        <a:spcBef>
          <a:spcPct val="0"/>
        </a:spcBef>
        <a:spcAft>
          <a:spcPct val="0"/>
        </a:spcAft>
        <a:defRPr sz="2400" b="1">
          <a:solidFill>
            <a:schemeClr val="tx1"/>
          </a:solidFill>
          <a:latin typeface="Arial" charset="0"/>
        </a:defRPr>
      </a:lvl6pPr>
      <a:lvl7pPr marL="914400" algn="l" rtl="0" eaLnBrk="1" fontAlgn="base" hangingPunct="1">
        <a:spcBef>
          <a:spcPct val="0"/>
        </a:spcBef>
        <a:spcAft>
          <a:spcPct val="0"/>
        </a:spcAft>
        <a:defRPr sz="2400" b="1">
          <a:solidFill>
            <a:schemeClr val="tx1"/>
          </a:solidFill>
          <a:latin typeface="Arial" charset="0"/>
        </a:defRPr>
      </a:lvl7pPr>
      <a:lvl8pPr marL="1371600" algn="l" rtl="0" eaLnBrk="1" fontAlgn="base" hangingPunct="1">
        <a:spcBef>
          <a:spcPct val="0"/>
        </a:spcBef>
        <a:spcAft>
          <a:spcPct val="0"/>
        </a:spcAft>
        <a:defRPr sz="2400" b="1">
          <a:solidFill>
            <a:schemeClr val="tx1"/>
          </a:solidFill>
          <a:latin typeface="Arial" charset="0"/>
        </a:defRPr>
      </a:lvl8pPr>
      <a:lvl9pPr marL="1828800" algn="l"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lnSpc>
          <a:spcPct val="106000"/>
        </a:lnSpc>
        <a:spcBef>
          <a:spcPct val="40000"/>
        </a:spcBef>
        <a:spcAft>
          <a:spcPct val="0"/>
        </a:spcAft>
        <a:buClr>
          <a:schemeClr val="tx1"/>
        </a:buClr>
        <a:buSzPct val="80000"/>
        <a:buFont typeface="Wingdings" pitchFamily="2" charset="2"/>
        <a:defRPr sz="2000">
          <a:solidFill>
            <a:schemeClr val="tx1"/>
          </a:solidFill>
          <a:latin typeface="+mn-lt"/>
          <a:ea typeface="+mn-ea"/>
          <a:cs typeface="+mn-cs"/>
        </a:defRPr>
      </a:lvl1pPr>
      <a:lvl2pPr marL="227013" indent="-225425" algn="l" rtl="0" eaLnBrk="1" fontAlgn="base" hangingPunct="1">
        <a:lnSpc>
          <a:spcPct val="106000"/>
        </a:lnSpc>
        <a:spcBef>
          <a:spcPct val="40000"/>
        </a:spcBef>
        <a:spcAft>
          <a:spcPct val="0"/>
        </a:spcAft>
        <a:buClr>
          <a:schemeClr val="tx1"/>
        </a:buClr>
        <a:buFont typeface="Wingdings 2" pitchFamily="18" charset="2"/>
        <a:buChar char="¡"/>
        <a:defRPr sz="2000">
          <a:solidFill>
            <a:schemeClr val="tx1"/>
          </a:solidFill>
          <a:latin typeface="+mn-lt"/>
        </a:defRPr>
      </a:lvl2pPr>
      <a:lvl3pPr marL="457200" indent="-228600" algn="l" rtl="0" eaLnBrk="1" fontAlgn="base" hangingPunct="1">
        <a:lnSpc>
          <a:spcPct val="106000"/>
        </a:lnSpc>
        <a:spcBef>
          <a:spcPct val="20000"/>
        </a:spcBef>
        <a:spcAft>
          <a:spcPct val="0"/>
        </a:spcAft>
        <a:buClr>
          <a:schemeClr val="tx1"/>
        </a:buClr>
        <a:buFont typeface="Arial" charset="0"/>
        <a:buChar char="–"/>
        <a:defRPr>
          <a:solidFill>
            <a:schemeClr val="tx1"/>
          </a:solidFill>
          <a:latin typeface="+mn-lt"/>
        </a:defRPr>
      </a:lvl3pPr>
      <a:lvl4pPr marL="681038" indent="-222250" algn="l" rtl="0" eaLnBrk="1" fontAlgn="base" hangingPunct="1">
        <a:lnSpc>
          <a:spcPct val="106000"/>
        </a:lnSpc>
        <a:spcBef>
          <a:spcPct val="20000"/>
        </a:spcBef>
        <a:spcAft>
          <a:spcPct val="0"/>
        </a:spcAft>
        <a:buClr>
          <a:schemeClr val="tx1"/>
        </a:buClr>
        <a:buChar char="•"/>
        <a:defRPr>
          <a:solidFill>
            <a:schemeClr val="tx1"/>
          </a:solidFill>
          <a:latin typeface="+mn-lt"/>
        </a:defRPr>
      </a:lvl4pPr>
      <a:lvl5pPr marL="1722438" indent="-236538" algn="l" rtl="0" eaLnBrk="1" fontAlgn="base" hangingPunct="1">
        <a:spcBef>
          <a:spcPct val="20000"/>
        </a:spcBef>
        <a:spcAft>
          <a:spcPct val="0"/>
        </a:spcAft>
        <a:buClr>
          <a:schemeClr val="tx1"/>
        </a:buClr>
        <a:buChar char="–"/>
        <a:defRPr sz="1200">
          <a:solidFill>
            <a:schemeClr val="tx1"/>
          </a:solidFill>
          <a:latin typeface="+mn-lt"/>
        </a:defRPr>
      </a:lvl5pPr>
      <a:lvl6pPr marL="2179638" indent="-236538" algn="l" rtl="0" eaLnBrk="1" fontAlgn="base" hangingPunct="1">
        <a:spcBef>
          <a:spcPct val="20000"/>
        </a:spcBef>
        <a:spcAft>
          <a:spcPct val="0"/>
        </a:spcAft>
        <a:buClr>
          <a:schemeClr val="tx1"/>
        </a:buClr>
        <a:buChar char="–"/>
        <a:defRPr sz="1200">
          <a:solidFill>
            <a:schemeClr val="tx1"/>
          </a:solidFill>
          <a:latin typeface="+mn-lt"/>
        </a:defRPr>
      </a:lvl6pPr>
      <a:lvl7pPr marL="2636838" indent="-236538" algn="l" rtl="0" eaLnBrk="1" fontAlgn="base" hangingPunct="1">
        <a:spcBef>
          <a:spcPct val="20000"/>
        </a:spcBef>
        <a:spcAft>
          <a:spcPct val="0"/>
        </a:spcAft>
        <a:buClr>
          <a:schemeClr val="tx1"/>
        </a:buClr>
        <a:buChar char="–"/>
        <a:defRPr sz="1200">
          <a:solidFill>
            <a:schemeClr val="tx1"/>
          </a:solidFill>
          <a:latin typeface="+mn-lt"/>
        </a:defRPr>
      </a:lvl7pPr>
      <a:lvl8pPr marL="3094038" indent="-236538" algn="l" rtl="0" eaLnBrk="1" fontAlgn="base" hangingPunct="1">
        <a:spcBef>
          <a:spcPct val="20000"/>
        </a:spcBef>
        <a:spcAft>
          <a:spcPct val="0"/>
        </a:spcAft>
        <a:buClr>
          <a:schemeClr val="tx1"/>
        </a:buClr>
        <a:buChar char="–"/>
        <a:defRPr sz="1200">
          <a:solidFill>
            <a:schemeClr val="tx1"/>
          </a:solidFill>
          <a:latin typeface="+mn-lt"/>
        </a:defRPr>
      </a:lvl8pPr>
      <a:lvl9pPr marL="3551238" indent="-236538" algn="l" rtl="0" eaLnBrk="1" fontAlgn="base" hangingPunct="1">
        <a:spcBef>
          <a:spcPct val="20000"/>
        </a:spcBef>
        <a:spcAft>
          <a:spcPct val="0"/>
        </a:spcAft>
        <a:buClr>
          <a:schemeClr val="tx1"/>
        </a:buClr>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NEU@la.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MEDT@la.gov"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mailto:MEDT@la.gov" TargetMode="External"/><Relationship Id="rId3" Type="http://schemas.openxmlformats.org/officeDocument/2006/relationships/hyperlink" Target="mailto:OSS@la.gov" TargetMode="External"/><Relationship Id="rId7" Type="http://schemas.openxmlformats.org/officeDocument/2006/relationships/hyperlink" Target="mailto:ApplicationCenter.Service@la.gov"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Darrell.Curtis@la.gov" TargetMode="External"/><Relationship Id="rId5" Type="http://schemas.openxmlformats.org/officeDocument/2006/relationships/hyperlink" Target="mailto:MedicaidOutreach@la.gov" TargetMode="External"/><Relationship Id="rId4" Type="http://schemas.openxmlformats.org/officeDocument/2006/relationships/hyperlink" Target="mailto:Outstation@la.gov" TargetMode="External"/><Relationship Id="rId9" Type="http://schemas.openxmlformats.org/officeDocument/2006/relationships/hyperlink" Target="mailto:NEU@l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389467" y="2683050"/>
            <a:ext cx="11463865" cy="842400"/>
          </a:xfrm>
        </p:spPr>
        <p:txBody>
          <a:bodyPr/>
          <a:lstStyle/>
          <a:p>
            <a:r>
              <a:rPr lang="en-US" sz="5200" dirty="0" smtClean="0"/>
              <a:t>Application Center Monthly Contact</a:t>
            </a:r>
            <a:endParaRPr lang="en-US" sz="5200" dirty="0"/>
          </a:p>
        </p:txBody>
      </p:sp>
      <p:sp>
        <p:nvSpPr>
          <p:cNvPr id="6" name="Subtitle 5"/>
          <p:cNvSpPr>
            <a:spLocks noGrp="1"/>
          </p:cNvSpPr>
          <p:nvPr>
            <p:ph type="subTitle" sz="quarter" idx="1"/>
          </p:nvPr>
        </p:nvSpPr>
        <p:spPr>
          <a:xfrm>
            <a:off x="637674" y="3564202"/>
            <a:ext cx="10262937" cy="2273071"/>
          </a:xfrm>
        </p:spPr>
        <p:txBody>
          <a:bodyPr/>
          <a:lstStyle/>
          <a:p>
            <a:pPr algn="ctr"/>
            <a:endParaRPr lang="en-US" sz="2400" dirty="0" smtClean="0">
              <a:solidFill>
                <a:schemeClr val="accent3"/>
              </a:solidFill>
            </a:endParaRPr>
          </a:p>
          <a:p>
            <a:pPr algn="ctr"/>
            <a:r>
              <a:rPr lang="en-US" sz="2400" dirty="0" smtClean="0">
                <a:solidFill>
                  <a:schemeClr val="accent3"/>
                </a:solidFill>
              </a:rPr>
              <a:t>May 18, 2022</a:t>
            </a:r>
          </a:p>
          <a:p>
            <a:pPr algn="ctr"/>
            <a:endParaRPr lang="en-US" sz="2400" dirty="0" smtClean="0">
              <a:solidFill>
                <a:schemeClr val="accent3"/>
              </a:solidFill>
            </a:endParaRPr>
          </a:p>
          <a:p>
            <a:pPr algn="ctr"/>
            <a:r>
              <a:rPr lang="en-US" sz="2400" dirty="0" smtClean="0">
                <a:solidFill>
                  <a:schemeClr val="accent3"/>
                </a:solidFill>
              </a:rPr>
              <a:t>Valerie McManus, AC Program Monitor</a:t>
            </a:r>
          </a:p>
          <a:p>
            <a:pPr algn="ctr"/>
            <a:r>
              <a:rPr lang="en-US" sz="2400" dirty="0" smtClean="0">
                <a:solidFill>
                  <a:schemeClr val="accent3"/>
                </a:solidFill>
              </a:rPr>
              <a:t> </a:t>
            </a:r>
          </a:p>
          <a:p>
            <a:pPr algn="ctr"/>
            <a:r>
              <a:rPr lang="en-US" sz="2400" dirty="0" smtClean="0">
                <a:solidFill>
                  <a:schemeClr val="accent3"/>
                </a:solidFill>
              </a:rPr>
              <a:t> </a:t>
            </a:r>
          </a:p>
          <a:p>
            <a:pPr algn="ctr"/>
            <a:endParaRPr lang="en-US" sz="2400" dirty="0">
              <a:solidFill>
                <a:schemeClr val="accent3"/>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31584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41867" y="1425038"/>
            <a:ext cx="11119104" cy="4869589"/>
          </a:xfrm>
        </p:spPr>
        <p:txBody>
          <a:bodyPr/>
          <a:lstStyle/>
          <a:p>
            <a:r>
              <a:rPr lang="en-US" sz="4400" dirty="0" smtClean="0">
                <a:solidFill>
                  <a:srgbClr val="BC9F22"/>
                </a:solidFill>
              </a:rPr>
              <a:t>Questions</a:t>
            </a:r>
          </a:p>
          <a:p>
            <a:endParaRPr lang="en-US" sz="4400" dirty="0">
              <a:solidFill>
                <a:srgbClr val="BC9F22"/>
              </a:solidFill>
            </a:endParaRPr>
          </a:p>
          <a:p>
            <a:endParaRPr lang="en-US" sz="4400" dirty="0">
              <a:solidFill>
                <a:srgbClr val="BC9F22"/>
              </a:solidFill>
            </a:endParaRPr>
          </a:p>
        </p:txBody>
      </p:sp>
      <p:sp>
        <p:nvSpPr>
          <p:cNvPr id="4" name="Action Button: Help 3">
            <a:hlinkClick r:id="" action="ppaction://noaction" highlightClick="1"/>
          </p:cNvPr>
          <p:cNvSpPr/>
          <p:nvPr/>
        </p:nvSpPr>
        <p:spPr bwMode="auto">
          <a:xfrm>
            <a:off x="4846497" y="2807368"/>
            <a:ext cx="2245895" cy="2390273"/>
          </a:xfrm>
          <a:prstGeom prst="actionButtonHelp">
            <a:avLst/>
          </a:prstGeom>
          <a:solidFill>
            <a:schemeClr val="accent1"/>
          </a:solidFill>
          <a:ln w="9525" cap="flat" cmpd="sng" algn="ctr">
            <a:solidFill>
              <a:srgbClr val="4066B2"/>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pPr>
            <a:endParaRPr kumimoji="0" lang="en-US" sz="2400" b="0" i="0" u="none" strike="noStrike" cap="none" normalizeH="0" baseline="0" smtClean="0">
              <a:ln>
                <a:noFill/>
              </a:ln>
              <a:solidFill>
                <a:schemeClr val="bg2"/>
              </a:solidFill>
              <a:effectLst/>
              <a:latin typeface="Arial" charset="0"/>
            </a:endParaRPr>
          </a:p>
        </p:txBody>
      </p:sp>
    </p:spTree>
    <p:extLst>
      <p:ext uri="{BB962C8B-B14F-4D97-AF65-F5344CB8AC3E}">
        <p14:creationId xmlns:p14="http://schemas.microsoft.com/office/powerpoint/2010/main" val="416758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sz="quarter"/>
          </p:nvPr>
        </p:nvSpPr>
        <p:spPr>
          <a:xfrm>
            <a:off x="801385" y="1269403"/>
            <a:ext cx="9001240" cy="1054249"/>
          </a:xfrm>
        </p:spPr>
        <p:txBody>
          <a:bodyPr anchor="ctr"/>
          <a:lstStyle/>
          <a:p>
            <a:r>
              <a:rPr lang="en-US" sz="4800" dirty="0" smtClean="0"/>
              <a:t>Agenda Items</a:t>
            </a:r>
            <a:endParaRPr lang="en-US" sz="4800" dirty="0"/>
          </a:p>
        </p:txBody>
      </p:sp>
      <p:sp>
        <p:nvSpPr>
          <p:cNvPr id="6" name="Subtitle 5"/>
          <p:cNvSpPr>
            <a:spLocks noGrp="1"/>
          </p:cNvSpPr>
          <p:nvPr>
            <p:ph type="subTitle" sz="quarter" idx="1"/>
          </p:nvPr>
        </p:nvSpPr>
        <p:spPr>
          <a:xfrm>
            <a:off x="332508" y="1698170"/>
            <a:ext cx="11590317" cy="4633181"/>
          </a:xfrm>
        </p:spPr>
        <p:txBody>
          <a:bodyPr anchor="t"/>
          <a:lstStyle/>
          <a:p>
            <a:pPr marL="0" lvl="1" indent="0">
              <a:lnSpc>
                <a:spcPct val="100000"/>
              </a:lnSpc>
              <a:spcBef>
                <a:spcPct val="15000"/>
              </a:spcBef>
              <a:buClrTx/>
              <a:buSzPct val="80000"/>
              <a:buNone/>
            </a:pPr>
            <a:endParaRPr lang="en-US" sz="1600" dirty="0" smtClean="0">
              <a:solidFill>
                <a:srgbClr val="595959"/>
              </a:solidFill>
            </a:endParaRPr>
          </a:p>
          <a:p>
            <a:pPr marL="0" lvl="1" indent="0">
              <a:lnSpc>
                <a:spcPct val="100000"/>
              </a:lnSpc>
              <a:spcBef>
                <a:spcPct val="15000"/>
              </a:spcBef>
              <a:buClrTx/>
              <a:buSzPct val="80000"/>
              <a:buNone/>
            </a:pPr>
            <a:endParaRPr lang="en-US" sz="1600" dirty="0" smtClean="0">
              <a:solidFill>
                <a:srgbClr val="595959"/>
              </a:solidFill>
            </a:endParaRPr>
          </a:p>
          <a:p>
            <a:pPr marL="514350" lvl="1" indent="-514350">
              <a:lnSpc>
                <a:spcPct val="100000"/>
              </a:lnSpc>
              <a:spcBef>
                <a:spcPct val="15000"/>
              </a:spcBef>
              <a:buClrTx/>
              <a:buSzPct val="80000"/>
              <a:buFont typeface="Arial" panose="020B0604020202020204" pitchFamily="34" charset="0"/>
              <a:buChar char="•"/>
            </a:pPr>
            <a:r>
              <a:rPr lang="en-US" sz="4000" dirty="0" smtClean="0">
                <a:solidFill>
                  <a:srgbClr val="595959"/>
                </a:solidFill>
              </a:rPr>
              <a:t>152-N- Request for Newborn Medicaid ID Number</a:t>
            </a:r>
          </a:p>
          <a:p>
            <a:pPr marL="514350" lvl="1" indent="-514350">
              <a:lnSpc>
                <a:spcPct val="100000"/>
              </a:lnSpc>
              <a:spcBef>
                <a:spcPct val="15000"/>
              </a:spcBef>
              <a:buClrTx/>
              <a:buSzPct val="80000"/>
              <a:buFont typeface="Arial" panose="020B0604020202020204" pitchFamily="34" charset="0"/>
              <a:buChar char="•"/>
            </a:pPr>
            <a:r>
              <a:rPr lang="en-US" sz="4000" dirty="0" smtClean="0">
                <a:solidFill>
                  <a:srgbClr val="595959"/>
                </a:solidFill>
              </a:rPr>
              <a:t>Completing Applications</a:t>
            </a:r>
          </a:p>
          <a:p>
            <a:pPr marL="514350" lvl="1" indent="-514350">
              <a:lnSpc>
                <a:spcPct val="100000"/>
              </a:lnSpc>
              <a:spcBef>
                <a:spcPct val="15000"/>
              </a:spcBef>
              <a:buClrTx/>
              <a:buSzPct val="80000"/>
              <a:buFont typeface="Arial" panose="020B0604020202020204" pitchFamily="34" charset="0"/>
              <a:buChar char="•"/>
            </a:pPr>
            <a:r>
              <a:rPr lang="en-US" sz="4000" dirty="0" smtClean="0">
                <a:solidFill>
                  <a:srgbClr val="595959"/>
                </a:solidFill>
              </a:rPr>
              <a:t>No Decision Message</a:t>
            </a:r>
          </a:p>
          <a:p>
            <a:pPr marL="514350" lvl="1" indent="-514350">
              <a:lnSpc>
                <a:spcPct val="100000"/>
              </a:lnSpc>
              <a:spcBef>
                <a:spcPct val="15000"/>
              </a:spcBef>
              <a:buClrTx/>
              <a:buSzPct val="80000"/>
              <a:buFont typeface="Arial" panose="020B0604020202020204" pitchFamily="34" charset="0"/>
              <a:buChar char="•"/>
            </a:pPr>
            <a:r>
              <a:rPr lang="en-US" sz="4000" dirty="0" smtClean="0">
                <a:solidFill>
                  <a:srgbClr val="595959"/>
                </a:solidFill>
              </a:rPr>
              <a:t>POLL</a:t>
            </a:r>
          </a:p>
          <a:p>
            <a:pPr marL="514350" lvl="1" indent="-514350">
              <a:lnSpc>
                <a:spcPct val="100000"/>
              </a:lnSpc>
              <a:spcBef>
                <a:spcPct val="15000"/>
              </a:spcBef>
              <a:buClrTx/>
              <a:buSzPct val="80000"/>
              <a:buFont typeface="Arial" panose="020B0604020202020204" pitchFamily="34" charset="0"/>
              <a:buChar char="•"/>
            </a:pPr>
            <a:r>
              <a:rPr lang="en-US" sz="4000" dirty="0" smtClean="0">
                <a:solidFill>
                  <a:srgbClr val="595959"/>
                </a:solidFill>
              </a:rPr>
              <a:t>Reminders</a:t>
            </a:r>
          </a:p>
          <a:p>
            <a:pPr marL="0" lvl="1" indent="0">
              <a:lnSpc>
                <a:spcPct val="100000"/>
              </a:lnSpc>
              <a:spcBef>
                <a:spcPct val="15000"/>
              </a:spcBef>
              <a:buClrTx/>
              <a:buSzPct val="80000"/>
              <a:buNone/>
            </a:pPr>
            <a:endParaRPr lang="en-US" sz="4000" b="0" dirty="0" smtClean="0">
              <a:solidFill>
                <a:srgbClr val="595959"/>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409428299"/>
              </p:ext>
            </p:extLst>
          </p:nvPr>
        </p:nvGraphicFramePr>
        <p:xfrm>
          <a:off x="1" y="6331352"/>
          <a:ext cx="12192000" cy="526648"/>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526648">
                <a:tc>
                  <a:txBody>
                    <a:bodyPr/>
                    <a:lstStyle/>
                    <a:p>
                      <a:pPr algn="ctr"/>
                      <a:endParaRPr lang="en-US" dirty="0">
                        <a:solidFill>
                          <a:schemeClr val="accent4">
                            <a:lumMod val="65000"/>
                            <a:lumOff val="35000"/>
                          </a:schemeClr>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5000"/>
                        <a:lumOff val="35000"/>
                      </a:schemeClr>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endParaRPr lang="en-US" sz="1600" b="0"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tc>
                  <a:txBody>
                    <a:bodyPr/>
                    <a:lstStyle/>
                    <a:p>
                      <a:pPr algn="ctr"/>
                      <a:endParaRPr lang="en-US" sz="1600" b="0"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37831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3400" y="1155700"/>
            <a:ext cx="11116733" cy="5702300"/>
          </a:xfrm>
        </p:spPr>
        <p:txBody>
          <a:bodyPr/>
          <a:lstStyle/>
          <a:p>
            <a:pPr algn="ctr"/>
            <a:r>
              <a:rPr lang="en-US" sz="4400" b="1" dirty="0" smtClean="0">
                <a:solidFill>
                  <a:srgbClr val="BC9F22"/>
                </a:solidFill>
              </a:rPr>
              <a:t>152-N Request for Newborn Medicaid ID Number</a:t>
            </a:r>
          </a:p>
          <a:p>
            <a:pPr>
              <a:buFont typeface="Arial" panose="020B0604020202020204" pitchFamily="34" charset="0"/>
              <a:buChar char="•"/>
            </a:pPr>
            <a:r>
              <a:rPr lang="en-US" sz="3600" dirty="0" smtClean="0"/>
              <a:t>Trusted Users have reported issues with submitting the 152-N Request for Newborn Medicaid ID Number forms on the Provider Portal.</a:t>
            </a:r>
          </a:p>
          <a:p>
            <a:pPr>
              <a:buFont typeface="Arial" panose="020B0604020202020204" pitchFamily="34" charset="0"/>
              <a:buChar char="•"/>
            </a:pPr>
            <a:r>
              <a:rPr lang="en-US" sz="3600" dirty="0" smtClean="0"/>
              <a:t>We will work with our technical team to get the issues resolved as accurately and efficiently as possible to avoid further processing delays.</a:t>
            </a:r>
          </a:p>
        </p:txBody>
      </p:sp>
    </p:spTree>
    <p:extLst>
      <p:ext uri="{BB962C8B-B14F-4D97-AF65-F5344CB8AC3E}">
        <p14:creationId xmlns:p14="http://schemas.microsoft.com/office/powerpoint/2010/main" val="36330526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32509" y="1155700"/>
            <a:ext cx="11661570" cy="5577609"/>
          </a:xfrm>
        </p:spPr>
        <p:txBody>
          <a:bodyPr/>
          <a:lstStyle/>
          <a:p>
            <a:pPr algn="ctr"/>
            <a:r>
              <a:rPr lang="en-US" sz="4400" b="1" dirty="0" smtClean="0">
                <a:solidFill>
                  <a:srgbClr val="BC9F22"/>
                </a:solidFill>
              </a:rPr>
              <a:t>152-N Request for Newborn Medicaid ID Number (con.)</a:t>
            </a:r>
          </a:p>
          <a:p>
            <a:pPr>
              <a:buFont typeface="Arial" panose="020B0604020202020204" pitchFamily="34" charset="0"/>
              <a:buChar char="•"/>
            </a:pPr>
            <a:r>
              <a:rPr lang="en-US" sz="2400" dirty="0"/>
              <a:t>There has been a recent influx in the number of calls to the Customer Service Unit </a:t>
            </a:r>
            <a:r>
              <a:rPr lang="en-US" sz="2400" dirty="0" smtClean="0"/>
              <a:t>from </a:t>
            </a:r>
            <a:r>
              <a:rPr lang="en-US" sz="2400" dirty="0"/>
              <a:t>Medicaid mothers </a:t>
            </a:r>
            <a:r>
              <a:rPr lang="en-US" sz="2400" dirty="0" smtClean="0"/>
              <a:t>who are </a:t>
            </a:r>
            <a:r>
              <a:rPr lang="en-US" sz="2400" dirty="0"/>
              <a:t>calling to add to their newborns to Medicaid. </a:t>
            </a:r>
            <a:endParaRPr lang="en-US" sz="2400" dirty="0" smtClean="0"/>
          </a:p>
          <a:p>
            <a:pPr>
              <a:buFont typeface="Arial" panose="020B0604020202020204" pitchFamily="34" charset="0"/>
              <a:buChar char="•"/>
            </a:pPr>
            <a:r>
              <a:rPr lang="en-US" sz="2400" dirty="0" smtClean="0"/>
              <a:t>If the 152-N form cannot be submitted, please advise the mother that she may provide the newborn’s birth announcement/birth certificate verification along with verification that the baby’s social security number was requested.</a:t>
            </a:r>
          </a:p>
          <a:p>
            <a:pPr>
              <a:buFont typeface="Arial" panose="020B0604020202020204" pitchFamily="34" charset="0"/>
              <a:buChar char="•"/>
            </a:pPr>
            <a:r>
              <a:rPr lang="en-US" sz="2400" dirty="0" smtClean="0"/>
              <a:t>The documents may be submitted to the Newborn Eligibility Unit (NEU) via one of the methods below.</a:t>
            </a:r>
          </a:p>
          <a:p>
            <a:pPr lvl="4">
              <a:buFont typeface="Arial" panose="020B0604020202020204" pitchFamily="34" charset="0"/>
              <a:buChar char="•"/>
            </a:pPr>
            <a:r>
              <a:rPr lang="en-US" sz="2400" dirty="0" smtClean="0"/>
              <a:t>Fax- 1-877-747-0986</a:t>
            </a:r>
          </a:p>
          <a:p>
            <a:pPr lvl="4">
              <a:buFont typeface="Arial" panose="020B0604020202020204" pitchFamily="34" charset="0"/>
              <a:buChar char="•"/>
            </a:pPr>
            <a:r>
              <a:rPr lang="en-US" sz="2400" dirty="0" smtClean="0"/>
              <a:t>Email- NEU@la.gov</a:t>
            </a:r>
            <a:endParaRPr lang="en-US" sz="2400" dirty="0"/>
          </a:p>
        </p:txBody>
      </p:sp>
    </p:spTree>
    <p:extLst>
      <p:ext uri="{BB962C8B-B14F-4D97-AF65-F5344CB8AC3E}">
        <p14:creationId xmlns:p14="http://schemas.microsoft.com/office/powerpoint/2010/main" val="24032836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32509" y="1104405"/>
            <a:ext cx="11661570" cy="5646717"/>
          </a:xfrm>
        </p:spPr>
        <p:txBody>
          <a:bodyPr/>
          <a:lstStyle/>
          <a:p>
            <a:pPr algn="ctr"/>
            <a:r>
              <a:rPr lang="en-US" sz="4400" b="1" dirty="0" smtClean="0">
                <a:solidFill>
                  <a:srgbClr val="BC9F22"/>
                </a:solidFill>
              </a:rPr>
              <a:t>Completing Applications</a:t>
            </a:r>
          </a:p>
          <a:p>
            <a:pPr>
              <a:buFont typeface="Arial" panose="020B0604020202020204" pitchFamily="34" charset="0"/>
              <a:buChar char="•"/>
            </a:pPr>
            <a:r>
              <a:rPr lang="en-US" sz="2900" dirty="0" smtClean="0"/>
              <a:t>Please list all household (HH) members on applications and ensure that the relationships are accurately reflected. This includes HH members that are already on Medicaid as well as those that are not interested in applying. </a:t>
            </a:r>
          </a:p>
          <a:p>
            <a:pPr>
              <a:buFont typeface="Arial" panose="020B0604020202020204" pitchFamily="34" charset="0"/>
              <a:buChar char="•"/>
            </a:pPr>
            <a:r>
              <a:rPr lang="en-US" sz="2900" dirty="0" smtClean="0"/>
              <a:t>Social security numbers for all household members will need to be included on the applications as well, if they are readily available.</a:t>
            </a:r>
          </a:p>
          <a:p>
            <a:pPr>
              <a:buFont typeface="Arial" panose="020B0604020202020204" pitchFamily="34" charset="0"/>
              <a:buChar char="•"/>
            </a:pPr>
            <a:r>
              <a:rPr lang="en-US" sz="2900" dirty="0" smtClean="0"/>
              <a:t>Trusted Users are strictly prohibited from coaching applicants in any way. Coaching can result in purposeful omission of vital application data, which is considered fraudulent activity.</a:t>
            </a:r>
            <a:endParaRPr lang="en-US" sz="2400" dirty="0"/>
          </a:p>
        </p:txBody>
      </p:sp>
    </p:spTree>
    <p:extLst>
      <p:ext uri="{BB962C8B-B14F-4D97-AF65-F5344CB8AC3E}">
        <p14:creationId xmlns:p14="http://schemas.microsoft.com/office/powerpoint/2010/main" val="36574398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32509" y="1155700"/>
            <a:ext cx="11661570" cy="5577609"/>
          </a:xfrm>
        </p:spPr>
        <p:txBody>
          <a:bodyPr/>
          <a:lstStyle/>
          <a:p>
            <a:pPr algn="ctr"/>
            <a:r>
              <a:rPr lang="en-US" sz="4400" b="1" dirty="0" smtClean="0">
                <a:solidFill>
                  <a:srgbClr val="BC9F22"/>
                </a:solidFill>
              </a:rPr>
              <a:t>No Decision Message</a:t>
            </a:r>
          </a:p>
          <a:p>
            <a:pPr>
              <a:buFont typeface="Arial" panose="020B0604020202020204" pitchFamily="34" charset="0"/>
              <a:buChar char="•"/>
            </a:pPr>
            <a:r>
              <a:rPr lang="en-US" sz="3200" dirty="0" smtClean="0"/>
              <a:t>There may be instances where a “No Decision” message populates on your dashboard instead of an approval or denial decision.</a:t>
            </a:r>
          </a:p>
          <a:p>
            <a:pPr>
              <a:buFont typeface="Arial" panose="020B0604020202020204" pitchFamily="34" charset="0"/>
              <a:buChar char="•"/>
            </a:pPr>
            <a:r>
              <a:rPr lang="en-US" sz="3200" dirty="0" smtClean="0"/>
              <a:t>This is a result of the applicant having existing coverage. Our eligibility system will convert the new application to a case change</a:t>
            </a:r>
            <a:r>
              <a:rPr lang="en-US" sz="3200" dirty="0"/>
              <a:t>.</a:t>
            </a:r>
            <a:endParaRPr lang="en-US" sz="3200" dirty="0" smtClean="0"/>
          </a:p>
          <a:p>
            <a:pPr>
              <a:buFont typeface="Arial" panose="020B0604020202020204" pitchFamily="34" charset="0"/>
              <a:buChar char="•"/>
            </a:pPr>
            <a:r>
              <a:rPr lang="en-US" sz="3200" dirty="0" smtClean="0"/>
              <a:t>Medicaid does not reimburse application centers for case changes.</a:t>
            </a:r>
          </a:p>
          <a:p>
            <a:pPr marL="0" indent="0"/>
            <a:endParaRPr lang="en-US" sz="2400" dirty="0"/>
          </a:p>
        </p:txBody>
      </p:sp>
    </p:spTree>
    <p:extLst>
      <p:ext uri="{BB962C8B-B14F-4D97-AF65-F5344CB8AC3E}">
        <p14:creationId xmlns:p14="http://schemas.microsoft.com/office/powerpoint/2010/main" val="2106871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gn="ctr"/>
            <a:endParaRPr lang="en-US" sz="6000" dirty="0" smtClean="0">
              <a:solidFill>
                <a:srgbClr val="BC9F22"/>
              </a:solidFill>
            </a:endParaRPr>
          </a:p>
          <a:p>
            <a:pPr algn="ctr"/>
            <a:endParaRPr lang="en-US" dirty="0" smtClean="0">
              <a:solidFill>
                <a:srgbClr val="BC9F22"/>
              </a:solidFill>
            </a:endParaRPr>
          </a:p>
          <a:p>
            <a:pPr algn="ctr"/>
            <a:r>
              <a:rPr lang="en-US" sz="6000" b="1" dirty="0" smtClean="0">
                <a:solidFill>
                  <a:srgbClr val="BC9F22"/>
                </a:solidFill>
              </a:rPr>
              <a:t>POLL</a:t>
            </a:r>
            <a:endParaRPr lang="en-US" sz="6000" b="1" dirty="0">
              <a:solidFill>
                <a:srgbClr val="BC9F22"/>
              </a:solidFill>
            </a:endParaRPr>
          </a:p>
        </p:txBody>
      </p:sp>
    </p:spTree>
    <p:extLst>
      <p:ext uri="{BB962C8B-B14F-4D97-AF65-F5344CB8AC3E}">
        <p14:creationId xmlns:p14="http://schemas.microsoft.com/office/powerpoint/2010/main" val="2667734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bwMode="auto">
          <a:xfrm>
            <a:off x="359186" y="2107735"/>
            <a:ext cx="11499924" cy="4665893"/>
          </a:xfrm>
          <a:prstGeom prst="rect">
            <a:avLst/>
          </a:prstGeom>
        </p:spPr>
        <p:txBody>
          <a:bodyPr wrap="square" rtlCol="0">
            <a:spAutoFit/>
          </a:bodyPr>
          <a:lstStyle/>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Resource Library – Check it DAILY</a:t>
            </a:r>
            <a:endParaRPr lang="en-US" sz="2000" dirty="0">
              <a:solidFill>
                <a:srgbClr val="000000"/>
              </a:solidFill>
              <a:latin typeface="Arial" charset="0"/>
              <a:cs typeface="Arial" charset="0"/>
            </a:endParaRP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Ensure you log into the PARTNER portal and not the Public or Provider portal.</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Adhere to Medicaid guidelines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Trusted Users must conduct Face-to-Face interviews</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issues with newborns, email </a:t>
            </a:r>
            <a:r>
              <a:rPr lang="en-US" sz="2000" dirty="0" smtClean="0">
                <a:solidFill>
                  <a:srgbClr val="000000"/>
                </a:solidFill>
                <a:latin typeface="Arial" charset="0"/>
                <a:cs typeface="Arial" charset="0"/>
                <a:hlinkClick r:id="rId3"/>
              </a:rPr>
              <a:t>NEU@la.gov</a:t>
            </a:r>
            <a:r>
              <a:rPr lang="en-US" sz="2000" dirty="0" smtClean="0">
                <a:solidFill>
                  <a:srgbClr val="000000"/>
                </a:solidFill>
                <a:latin typeface="Arial" charset="0"/>
                <a:cs typeface="Arial" charset="0"/>
              </a:rPr>
              <a:t> </a:t>
            </a:r>
          </a:p>
          <a:p>
            <a:pPr marL="458788" indent="-457200"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EMS</a:t>
            </a: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Submit medical records immediately upon receiving the denial due to non-citizenship.</a:t>
            </a:r>
            <a:endParaRPr lang="en-US" sz="2000" dirty="0">
              <a:solidFill>
                <a:srgbClr val="000000"/>
              </a:solidFill>
              <a:latin typeface="Arial" charset="0"/>
              <a:cs typeface="Arial" charset="0"/>
            </a:endParaRPr>
          </a:p>
          <a:p>
            <a:pPr marL="915988" lvl="1" indent="-45720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For aged EMS claims, email the EMS Aged Claims Status Request form (found on the AC Resource Library) to </a:t>
            </a:r>
            <a:r>
              <a:rPr lang="en-US" sz="2000" dirty="0" smtClean="0">
                <a:solidFill>
                  <a:srgbClr val="000000"/>
                </a:solidFill>
                <a:latin typeface="Arial" charset="0"/>
                <a:cs typeface="Arial" charset="0"/>
                <a:hlinkClick r:id="rId4"/>
              </a:rPr>
              <a:t>MEDT@la.gov</a:t>
            </a:r>
            <a:r>
              <a:rPr lang="en-US" sz="2000" dirty="0">
                <a:solidFill>
                  <a:srgbClr val="000000"/>
                </a:solidFill>
                <a:latin typeface="Arial" charset="0"/>
                <a:cs typeface="Arial" charset="0"/>
              </a:rPr>
              <a:t>.</a:t>
            </a:r>
            <a:endParaRPr lang="en-US" sz="2000" dirty="0" smtClean="0">
              <a:solidFill>
                <a:srgbClr val="000000"/>
              </a:solidFill>
              <a:latin typeface="Arial" charset="0"/>
              <a:cs typeface="Arial" charset="0"/>
            </a:endParaRPr>
          </a:p>
          <a:p>
            <a:pPr marL="344488" indent="-342900" algn="l" rtl="0" fontAlgn="base">
              <a:lnSpc>
                <a:spcPct val="106000"/>
              </a:lnSpc>
              <a:spcBef>
                <a:spcPct val="40000"/>
              </a:spcBef>
              <a:spcAft>
                <a:spcPct val="0"/>
              </a:spcAft>
              <a:buClr>
                <a:srgbClr val="000000"/>
              </a:buClr>
              <a:buFont typeface="Arial" panose="020B0604020202020204" pitchFamily="34" charset="0"/>
              <a:buChar char="•"/>
            </a:pPr>
            <a:r>
              <a:rPr lang="en-US" sz="2000" dirty="0" smtClean="0">
                <a:solidFill>
                  <a:srgbClr val="000000"/>
                </a:solidFill>
                <a:latin typeface="Arial" charset="0"/>
                <a:cs typeface="Arial" charset="0"/>
              </a:rPr>
              <a:t>AC Meetings are conducted on your behalf.  Attendance is required and participation is encouraged. </a:t>
            </a:r>
          </a:p>
        </p:txBody>
      </p:sp>
      <p:sp>
        <p:nvSpPr>
          <p:cNvPr id="3" name="Rectangle 2"/>
          <p:cNvSpPr/>
          <p:nvPr/>
        </p:nvSpPr>
        <p:spPr>
          <a:xfrm>
            <a:off x="359186" y="1348616"/>
            <a:ext cx="6838783" cy="769441"/>
          </a:xfrm>
          <a:prstGeom prst="rect">
            <a:avLst/>
          </a:prstGeom>
        </p:spPr>
        <p:txBody>
          <a:bodyPr wrap="square">
            <a:spAutoFit/>
          </a:bodyPr>
          <a:lstStyle/>
          <a:p>
            <a:r>
              <a:rPr lang="en-US" sz="4400" b="1" dirty="0">
                <a:solidFill>
                  <a:srgbClr val="BC9F22"/>
                </a:solidFill>
              </a:rPr>
              <a:t>Reminders</a:t>
            </a:r>
          </a:p>
        </p:txBody>
      </p:sp>
    </p:spTree>
    <p:extLst>
      <p:ext uri="{BB962C8B-B14F-4D97-AF65-F5344CB8AC3E}">
        <p14:creationId xmlns:p14="http://schemas.microsoft.com/office/powerpoint/2010/main" val="42841266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6629400" y="1152144"/>
            <a:ext cx="5562600" cy="5362956"/>
          </a:xfrm>
        </p:spPr>
        <p:txBody>
          <a:bodyPr/>
          <a:lstStyle/>
          <a:p>
            <a:r>
              <a:rPr lang="en-US" sz="2400" b="1" dirty="0">
                <a:solidFill>
                  <a:schemeClr val="accent3"/>
                </a:solidFill>
              </a:rPr>
              <a:t>Optional State Supplement (OSS</a:t>
            </a:r>
            <a:r>
              <a:rPr lang="en-US" sz="2400" b="1" dirty="0" smtClean="0">
                <a:solidFill>
                  <a:schemeClr val="accent3"/>
                </a:solidFill>
              </a:rPr>
              <a:t>)  </a:t>
            </a:r>
            <a:endParaRPr lang="en-US" sz="2400" b="1" dirty="0">
              <a:solidFill>
                <a:schemeClr val="accent3"/>
              </a:solidFill>
            </a:endParaRPr>
          </a:p>
          <a:p>
            <a:pPr marL="795338" lvl="3" indent="-457200">
              <a:buFont typeface="Wingdings" panose="05000000000000000000" pitchFamily="2" charset="2"/>
              <a:buChar char="§"/>
            </a:pPr>
            <a:r>
              <a:rPr lang="en-US" sz="2000" dirty="0">
                <a:solidFill>
                  <a:schemeClr val="accent3"/>
                </a:solidFill>
                <a:hlinkClick r:id="rId3"/>
              </a:rPr>
              <a:t>OSS@la.gov</a:t>
            </a:r>
            <a:endParaRPr lang="en-US" sz="2000" dirty="0">
              <a:solidFill>
                <a:schemeClr val="accent3"/>
              </a:solidFill>
            </a:endParaRPr>
          </a:p>
          <a:p>
            <a:pPr marL="795338" lvl="3" indent="-457200">
              <a:buFont typeface="Wingdings" panose="05000000000000000000" pitchFamily="2" charset="2"/>
              <a:buChar char="§"/>
            </a:pPr>
            <a:r>
              <a:rPr lang="en-US" sz="2000" dirty="0">
                <a:solidFill>
                  <a:schemeClr val="accent3"/>
                </a:solidFill>
              </a:rPr>
              <a:t>(225) 342 – </a:t>
            </a:r>
            <a:r>
              <a:rPr lang="en-US" sz="2000" dirty="0" smtClean="0">
                <a:solidFill>
                  <a:schemeClr val="accent3"/>
                </a:solidFill>
              </a:rPr>
              <a:t>1646</a:t>
            </a:r>
          </a:p>
          <a:p>
            <a:pPr marL="795338" lvl="3" indent="-457200">
              <a:buFont typeface="Wingdings" panose="05000000000000000000" pitchFamily="2" charset="2"/>
              <a:buChar char="§"/>
            </a:pPr>
            <a:r>
              <a:rPr lang="en-US" sz="2000" dirty="0" smtClean="0">
                <a:solidFill>
                  <a:schemeClr val="accent3"/>
                </a:solidFill>
              </a:rPr>
              <a:t>Paige Logan</a:t>
            </a:r>
            <a:endParaRPr lang="en-US" sz="2000" dirty="0">
              <a:solidFill>
                <a:schemeClr val="accent3"/>
              </a:solidFill>
            </a:endParaRPr>
          </a:p>
          <a:p>
            <a:r>
              <a:rPr lang="en-US" sz="2400" b="1" dirty="0" smtClean="0">
                <a:solidFill>
                  <a:schemeClr val="accent3"/>
                </a:solidFill>
              </a:rPr>
              <a:t>Outstation </a:t>
            </a:r>
            <a:endParaRPr lang="en-US" sz="2400" b="1" dirty="0">
              <a:solidFill>
                <a:schemeClr val="accent3"/>
              </a:solidFill>
            </a:endParaRPr>
          </a:p>
          <a:p>
            <a:pPr marL="795338" lvl="3" indent="-457200">
              <a:buFont typeface="Wingdings" panose="05000000000000000000" pitchFamily="2" charset="2"/>
              <a:buChar char="§"/>
            </a:pPr>
            <a:r>
              <a:rPr lang="en-US" sz="2000" dirty="0" smtClean="0">
                <a:solidFill>
                  <a:schemeClr val="accent3"/>
                </a:solidFill>
                <a:hlinkClick r:id="rId4"/>
              </a:rPr>
              <a:t>Outstation@la.gov</a:t>
            </a:r>
            <a:endParaRPr lang="en-US" sz="2000" dirty="0">
              <a:solidFill>
                <a:schemeClr val="accent3"/>
              </a:solidFill>
            </a:endParaRPr>
          </a:p>
          <a:p>
            <a:pPr marL="795338" lvl="3" indent="-457200">
              <a:buFont typeface="Wingdings" panose="05000000000000000000" pitchFamily="2" charset="2"/>
              <a:buChar char="§"/>
            </a:pPr>
            <a:r>
              <a:rPr lang="en-US" sz="2000" dirty="0">
                <a:solidFill>
                  <a:schemeClr val="accent3"/>
                </a:solidFill>
              </a:rPr>
              <a:t>(225) 342 – </a:t>
            </a:r>
            <a:r>
              <a:rPr lang="en-US" sz="2000" dirty="0" smtClean="0">
                <a:solidFill>
                  <a:schemeClr val="accent3"/>
                </a:solidFill>
              </a:rPr>
              <a:t>1646</a:t>
            </a:r>
          </a:p>
          <a:p>
            <a:pPr marL="795338" lvl="3" indent="-457200">
              <a:buFont typeface="Wingdings" panose="05000000000000000000" pitchFamily="2" charset="2"/>
              <a:buChar char="§"/>
            </a:pPr>
            <a:r>
              <a:rPr lang="en-US" sz="2000" dirty="0" smtClean="0">
                <a:solidFill>
                  <a:schemeClr val="accent3"/>
                </a:solidFill>
              </a:rPr>
              <a:t>Paige Logan</a:t>
            </a:r>
            <a:endParaRPr lang="en-US" sz="2000" dirty="0">
              <a:solidFill>
                <a:schemeClr val="accent3"/>
              </a:solidFill>
            </a:endParaRPr>
          </a:p>
          <a:p>
            <a:r>
              <a:rPr lang="en-US" sz="2400" b="1" dirty="0">
                <a:solidFill>
                  <a:schemeClr val="accent3"/>
                </a:solidFill>
              </a:rPr>
              <a:t>Medicaid Outreach</a:t>
            </a:r>
          </a:p>
          <a:p>
            <a:pPr marL="795338" lvl="3" indent="-457200">
              <a:buFont typeface="Wingdings" panose="05000000000000000000" pitchFamily="2" charset="2"/>
              <a:buChar char="§"/>
            </a:pPr>
            <a:r>
              <a:rPr lang="en-US" sz="2000" dirty="0">
                <a:solidFill>
                  <a:schemeClr val="accent3"/>
                </a:solidFill>
                <a:hlinkClick r:id="rId5"/>
              </a:rPr>
              <a:t>MedicaidOutreach@la.gov</a:t>
            </a:r>
            <a:r>
              <a:rPr lang="en-US" sz="2000" dirty="0">
                <a:solidFill>
                  <a:schemeClr val="accent3"/>
                </a:solidFill>
              </a:rPr>
              <a:t> </a:t>
            </a:r>
            <a:endParaRPr lang="en-US" sz="2000" dirty="0" smtClean="0">
              <a:solidFill>
                <a:schemeClr val="accent3"/>
              </a:solidFill>
            </a:endParaRPr>
          </a:p>
          <a:p>
            <a:r>
              <a:rPr lang="en-US" sz="2400" b="1" dirty="0">
                <a:solidFill>
                  <a:schemeClr val="accent3"/>
                </a:solidFill>
              </a:rPr>
              <a:t>EPO Programs </a:t>
            </a:r>
            <a:r>
              <a:rPr lang="en-US" sz="2400" b="1" dirty="0" smtClean="0">
                <a:solidFill>
                  <a:schemeClr val="accent3"/>
                </a:solidFill>
              </a:rPr>
              <a:t>Manager</a:t>
            </a:r>
          </a:p>
          <a:p>
            <a:pPr marL="569913" lvl="1" indent="-342900">
              <a:buFont typeface="Wingdings" panose="05000000000000000000" pitchFamily="2" charset="2"/>
              <a:buChar char="§"/>
            </a:pPr>
            <a:r>
              <a:rPr lang="en-US" dirty="0" smtClean="0">
                <a:solidFill>
                  <a:schemeClr val="accent3"/>
                </a:solidFill>
                <a:hlinkClick r:id="rId6"/>
              </a:rPr>
              <a:t>Darrell.Curtis@la.gov</a:t>
            </a:r>
            <a:r>
              <a:rPr lang="en-US" dirty="0" smtClean="0">
                <a:solidFill>
                  <a:schemeClr val="accent3"/>
                </a:solidFill>
              </a:rPr>
              <a:t>  </a:t>
            </a:r>
          </a:p>
          <a:p>
            <a:pPr marL="569913" lvl="1" indent="-342900">
              <a:buFont typeface="Wingdings" panose="05000000000000000000" pitchFamily="2" charset="2"/>
              <a:buChar char="§"/>
            </a:pPr>
            <a:r>
              <a:rPr lang="en-US" dirty="0" smtClean="0">
                <a:solidFill>
                  <a:schemeClr val="accent3"/>
                </a:solidFill>
              </a:rPr>
              <a:t>Darrell Curtis</a:t>
            </a:r>
            <a:endParaRPr lang="en-US" dirty="0">
              <a:solidFill>
                <a:schemeClr val="accent3"/>
              </a:solidFill>
            </a:endParaRPr>
          </a:p>
          <a:p>
            <a:endParaRPr lang="en-US" dirty="0"/>
          </a:p>
        </p:txBody>
      </p:sp>
      <p:sp>
        <p:nvSpPr>
          <p:cNvPr id="3" name="Text Placeholder 2"/>
          <p:cNvSpPr>
            <a:spLocks noGrp="1"/>
          </p:cNvSpPr>
          <p:nvPr>
            <p:ph type="body" sz="quarter" idx="13"/>
          </p:nvPr>
        </p:nvSpPr>
        <p:spPr>
          <a:xfrm>
            <a:off x="355600" y="1152144"/>
            <a:ext cx="5486400" cy="5362956"/>
          </a:xfrm>
        </p:spPr>
        <p:txBody>
          <a:bodyPr/>
          <a:lstStyle/>
          <a:p>
            <a:r>
              <a:rPr lang="en-US" sz="2400" b="1" dirty="0" smtClean="0">
                <a:solidFill>
                  <a:schemeClr val="accent3"/>
                </a:solidFill>
              </a:rPr>
              <a:t>Application Centers (AC) </a:t>
            </a:r>
          </a:p>
          <a:p>
            <a:pPr lvl="3" indent="-342900">
              <a:buFont typeface="Wingdings" panose="05000000000000000000" pitchFamily="2" charset="2"/>
              <a:buChar char="§"/>
            </a:pPr>
            <a:r>
              <a:rPr lang="en-US" sz="2000" dirty="0" smtClean="0">
                <a:solidFill>
                  <a:schemeClr val="accent3"/>
                </a:solidFill>
                <a:hlinkClick r:id="rId7"/>
              </a:rPr>
              <a:t>ApplicationCenter.Service@la.gov</a:t>
            </a:r>
            <a:endParaRPr lang="en-US" sz="2000" dirty="0" smtClean="0">
              <a:solidFill>
                <a:schemeClr val="accent3"/>
              </a:solidFill>
            </a:endParaRPr>
          </a:p>
          <a:p>
            <a:pPr lvl="3" indent="-342900">
              <a:buFont typeface="Wingdings" panose="05000000000000000000" pitchFamily="2" charset="2"/>
              <a:buChar char="§"/>
            </a:pPr>
            <a:r>
              <a:rPr lang="en-US" sz="2000" dirty="0" smtClean="0">
                <a:solidFill>
                  <a:schemeClr val="accent3"/>
                </a:solidFill>
              </a:rPr>
              <a:t>(225) 342 – 6312</a:t>
            </a:r>
          </a:p>
          <a:p>
            <a:pPr lvl="3" indent="-342900">
              <a:buFont typeface="Wingdings" panose="05000000000000000000" pitchFamily="2" charset="2"/>
              <a:buChar char="§"/>
            </a:pPr>
            <a:r>
              <a:rPr lang="en-US" sz="2000" dirty="0" smtClean="0">
                <a:solidFill>
                  <a:schemeClr val="accent3"/>
                </a:solidFill>
              </a:rPr>
              <a:t>Valerie McManus</a:t>
            </a:r>
          </a:p>
          <a:p>
            <a:r>
              <a:rPr lang="en-US" sz="2400" b="1" dirty="0" smtClean="0">
                <a:solidFill>
                  <a:schemeClr val="accent3"/>
                </a:solidFill>
              </a:rPr>
              <a:t>Medical Eligibility Determinations Team (MEDT)</a:t>
            </a:r>
            <a:endParaRPr lang="en-US" sz="1800" b="1" dirty="0">
              <a:solidFill>
                <a:schemeClr val="accent3"/>
              </a:solidFill>
            </a:endParaRPr>
          </a:p>
          <a:p>
            <a:pPr marL="795338" lvl="3" indent="-457200">
              <a:buFont typeface="Wingdings" panose="05000000000000000000" pitchFamily="2" charset="2"/>
              <a:buChar char="§"/>
            </a:pPr>
            <a:r>
              <a:rPr lang="en-US" sz="2000" dirty="0">
                <a:solidFill>
                  <a:schemeClr val="accent3"/>
                </a:solidFill>
                <a:hlinkClick r:id="rId8"/>
              </a:rPr>
              <a:t>MEDT@la.gov</a:t>
            </a:r>
            <a:r>
              <a:rPr lang="en-US" sz="2000" dirty="0">
                <a:solidFill>
                  <a:schemeClr val="accent3"/>
                </a:solidFill>
              </a:rPr>
              <a:t> </a:t>
            </a:r>
            <a:endParaRPr lang="en-US" sz="2000" dirty="0" smtClean="0">
              <a:solidFill>
                <a:schemeClr val="accent3"/>
              </a:solidFill>
            </a:endParaRPr>
          </a:p>
          <a:p>
            <a:pPr marL="795338" lvl="3" indent="-457200">
              <a:buFont typeface="Wingdings" panose="05000000000000000000" pitchFamily="2" charset="2"/>
              <a:buChar char="§"/>
            </a:pPr>
            <a:r>
              <a:rPr lang="en-US" sz="2000" dirty="0" smtClean="0">
                <a:solidFill>
                  <a:schemeClr val="accent3"/>
                </a:solidFill>
              </a:rPr>
              <a:t>Shauna Meche</a:t>
            </a:r>
            <a:endParaRPr lang="en-US" sz="2000" dirty="0">
              <a:solidFill>
                <a:schemeClr val="accent3"/>
              </a:solidFill>
            </a:endParaRPr>
          </a:p>
          <a:p>
            <a:r>
              <a:rPr lang="en-US" sz="2400" b="1" dirty="0" smtClean="0">
                <a:solidFill>
                  <a:schemeClr val="accent3"/>
                </a:solidFill>
              </a:rPr>
              <a:t>Newborn Eligibility Unit (NEU) </a:t>
            </a:r>
          </a:p>
          <a:p>
            <a:pPr marL="795338" lvl="3" indent="-457200">
              <a:buFont typeface="Wingdings" panose="05000000000000000000" pitchFamily="2" charset="2"/>
              <a:buChar char="§"/>
            </a:pPr>
            <a:r>
              <a:rPr lang="en-US" sz="2000" dirty="0" smtClean="0">
                <a:solidFill>
                  <a:schemeClr val="accent3"/>
                </a:solidFill>
                <a:hlinkClick r:id="rId9"/>
              </a:rPr>
              <a:t>NEU@la.gov</a:t>
            </a:r>
            <a:endParaRPr lang="en-US" sz="2000" dirty="0">
              <a:solidFill>
                <a:schemeClr val="accent3"/>
              </a:solidFill>
            </a:endParaRPr>
          </a:p>
          <a:p>
            <a:pPr marL="795338" lvl="3" indent="-457200">
              <a:buFont typeface="Wingdings" panose="05000000000000000000" pitchFamily="2" charset="2"/>
              <a:buChar char="§"/>
            </a:pPr>
            <a:r>
              <a:rPr lang="en-US" sz="2000" dirty="0" smtClean="0">
                <a:solidFill>
                  <a:schemeClr val="accent3"/>
                </a:solidFill>
              </a:rPr>
              <a:t>Antoinette Rubin</a:t>
            </a:r>
          </a:p>
          <a:p>
            <a:pPr marL="1379538" lvl="4" indent="0">
              <a:buNone/>
            </a:pPr>
            <a:endParaRPr lang="en-US" sz="1400" dirty="0" smtClean="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a:p>
            <a:pPr marL="1836738" lvl="4" indent="-457200">
              <a:buFont typeface="Arial" panose="020B0604020202020204" pitchFamily="34" charset="0"/>
              <a:buChar char="•"/>
            </a:pPr>
            <a:endParaRPr lang="en-US" sz="2000" dirty="0">
              <a:solidFill>
                <a:schemeClr val="accent3"/>
              </a:solidFill>
            </a:endParaRPr>
          </a:p>
        </p:txBody>
      </p:sp>
      <p:sp>
        <p:nvSpPr>
          <p:cNvPr id="2" name="TextBox 1"/>
          <p:cNvSpPr txBox="1"/>
          <p:nvPr/>
        </p:nvSpPr>
        <p:spPr bwMode="auto">
          <a:xfrm>
            <a:off x="355600" y="431515"/>
            <a:ext cx="5665056" cy="554804"/>
          </a:xfrm>
          <a:prstGeom prst="rect">
            <a:avLst/>
          </a:prstGeom>
        </p:spPr>
        <p:txBody>
          <a:bodyPr wrap="square" rtlCol="0">
            <a:spAutoFit/>
          </a:bodyPr>
          <a:lstStyle/>
          <a:p>
            <a:pPr marL="227013" indent="-225425" algn="l" rtl="0" fontAlgn="base">
              <a:lnSpc>
                <a:spcPct val="106000"/>
              </a:lnSpc>
              <a:spcBef>
                <a:spcPct val="40000"/>
              </a:spcBef>
              <a:spcAft>
                <a:spcPct val="0"/>
              </a:spcAft>
              <a:buClr>
                <a:srgbClr val="000000"/>
              </a:buClr>
              <a:buFont typeface="Wingdings 2" pitchFamily="18" charset="2"/>
              <a:buChar char="¡"/>
            </a:pPr>
            <a:endParaRPr lang="en-US" sz="2000" dirty="0">
              <a:solidFill>
                <a:srgbClr val="000000"/>
              </a:solidFill>
              <a:latin typeface="Arial" charset="0"/>
              <a:ea typeface="+mn-ea"/>
              <a:cs typeface="Arial" charset="0"/>
            </a:endParaRPr>
          </a:p>
        </p:txBody>
      </p:sp>
    </p:spTree>
    <p:extLst>
      <p:ext uri="{BB962C8B-B14F-4D97-AF65-F5344CB8AC3E}">
        <p14:creationId xmlns:p14="http://schemas.microsoft.com/office/powerpoint/2010/main" val="109024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S Consulting On-screen M WHT_R1.5V_0310">
  <a:themeElements>
    <a:clrScheme name="Custom 2">
      <a:dk1>
        <a:srgbClr val="000000"/>
      </a:dk1>
      <a:lt1>
        <a:srgbClr val="FFFFFF"/>
      </a:lt1>
      <a:dk2>
        <a:srgbClr val="289693"/>
      </a:dk2>
      <a:lt2>
        <a:srgbClr val="A78D1E"/>
      </a:lt2>
      <a:accent1>
        <a:srgbClr val="286DA8"/>
      </a:accent1>
      <a:accent2>
        <a:srgbClr val="0C3465"/>
      </a:accent2>
      <a:accent3>
        <a:srgbClr val="01224F"/>
      </a:accent3>
      <a:accent4>
        <a:srgbClr val="000000"/>
      </a:accent4>
      <a:accent5>
        <a:srgbClr val="AAADCA"/>
      </a:accent5>
      <a:accent6>
        <a:srgbClr val="738AB9"/>
      </a:accent6>
      <a:hlink>
        <a:srgbClr val="0563C1"/>
      </a:hlink>
      <a:folHlink>
        <a:srgbClr val="954F72"/>
      </a:folHlink>
    </a:clrScheme>
    <a:fontScheme name="US Consulting On-screen S WHT_R1.5_0325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4066B2"/>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231775" marR="0" indent="-231775" algn="l" defTabSz="914400" rtl="0" eaLnBrk="1" fontAlgn="base" latinLnBrk="0" hangingPunct="1">
          <a:lnSpc>
            <a:spcPct val="106000"/>
          </a:lnSpc>
          <a:spcBef>
            <a:spcPct val="0"/>
          </a:spcBef>
          <a:spcAft>
            <a:spcPct val="0"/>
          </a:spcAft>
          <a:buClrTx/>
          <a:buSzTx/>
          <a:buFont typeface="Wingdings 2" pitchFamily="18" charset="2"/>
          <a:buNone/>
          <a:tabLst/>
          <a:defRPr kumimoji="0" lang="en-US" sz="2400" b="0" i="0" u="none" strike="noStrike" cap="none" normalizeH="0" baseline="0" smtClean="0">
            <a:ln>
              <a:noFill/>
            </a:ln>
            <a:solidFill>
              <a:schemeClr val="tx1"/>
            </a:solidFill>
            <a:effectLst/>
            <a:latin typeface="Arial" charset="0"/>
          </a:defRPr>
        </a:defPPr>
      </a:lstStyle>
    </a:lnDef>
    <a:txDef>
      <a:spPr bwMode="auto"/>
      <a:bodyPr/>
      <a:lstStyle>
        <a:defPPr marL="227013" indent="-225425" algn="l" rtl="0" fontAlgn="base">
          <a:lnSpc>
            <a:spcPct val="106000"/>
          </a:lnSpc>
          <a:spcBef>
            <a:spcPct val="40000"/>
          </a:spcBef>
          <a:spcAft>
            <a:spcPct val="0"/>
          </a:spcAft>
          <a:buClr>
            <a:srgbClr val="000000"/>
          </a:buClr>
          <a:buFont typeface="Wingdings 2" pitchFamily="18" charset="2"/>
          <a:buChar char="¡"/>
          <a:defRPr sz="2000" dirty="0">
            <a:solidFill>
              <a:srgbClr val="000000"/>
            </a:solidFill>
            <a:latin typeface="Arial" charset="0"/>
            <a:ea typeface="+mn-ea"/>
            <a:cs typeface="Arial" charset="0"/>
          </a:defRPr>
        </a:defPPr>
      </a:lstStyle>
    </a:txDef>
  </a:objectDefaults>
  <a:extraClrSchemeLst>
    <a:extraClrScheme>
      <a:clrScheme name="US Consulting On-screen S WHT_R1.5_03250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 Consulting On-screen S WHT_R1.5_03250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 Consulting On-screen S WHT_R1.5_03250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 Consulting On-screen S WHT_R1.5_03250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 Consulting On-screen S WHT_R1.5_03250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 Consulting On-screen S WHT_R1.5_03250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US Consulting On-screen S WHT_R1.5_032508 8">
        <a:dk1>
          <a:srgbClr val="000000"/>
        </a:dk1>
        <a:lt1>
          <a:srgbClr val="FFFFFF"/>
        </a:lt1>
        <a:dk2>
          <a:srgbClr val="B2CADB"/>
        </a:dk2>
        <a:lt2>
          <a:srgbClr val="1D3A6A"/>
        </a:lt2>
        <a:accent1>
          <a:srgbClr val="DED3B6"/>
        </a:accent1>
        <a:accent2>
          <a:srgbClr val="EAB58E"/>
        </a:accent2>
        <a:accent3>
          <a:srgbClr val="FFFFFF"/>
        </a:accent3>
        <a:accent4>
          <a:srgbClr val="000000"/>
        </a:accent4>
        <a:accent5>
          <a:srgbClr val="ECE6D7"/>
        </a:accent5>
        <a:accent6>
          <a:srgbClr val="D4A480"/>
        </a:accent6>
        <a:hlink>
          <a:srgbClr val="F5DDCB"/>
        </a:hlink>
        <a:folHlink>
          <a:srgbClr val="FEF2D2"/>
        </a:folHlink>
      </a:clrScheme>
      <a:clrMap bg1="lt1" tx1="dk1" bg2="lt2" tx2="dk2" accent1="accent1" accent2="accent2" accent3="accent3" accent4="accent4" accent5="accent5" accent6="accent6" hlink="hlink" folHlink="folHlink"/>
    </a:extraClrScheme>
    <a:extraClrScheme>
      <a:clrScheme name="US Consulting On-screen S WHT_R1.5_032508 9">
        <a:dk1>
          <a:srgbClr val="000000"/>
        </a:dk1>
        <a:lt1>
          <a:srgbClr val="FFFFFF"/>
        </a:lt1>
        <a:dk2>
          <a:srgbClr val="FEF2D2"/>
        </a:dk2>
        <a:lt2>
          <a:srgbClr val="1D3A6A"/>
        </a:lt2>
        <a:accent1>
          <a:srgbClr val="B2CADB"/>
        </a:accent1>
        <a:accent2>
          <a:srgbClr val="DED3B6"/>
        </a:accent2>
        <a:accent3>
          <a:srgbClr val="FFFFFF"/>
        </a:accent3>
        <a:accent4>
          <a:srgbClr val="000000"/>
        </a:accent4>
        <a:accent5>
          <a:srgbClr val="D5E1EA"/>
        </a:accent5>
        <a:accent6>
          <a:srgbClr val="C9BFA5"/>
        </a:accent6>
        <a:hlink>
          <a:srgbClr val="EAB58E"/>
        </a:hlink>
        <a:folHlink>
          <a:srgbClr val="F5DDCB"/>
        </a:folHlink>
      </a:clrScheme>
      <a:clrMap bg1="lt1" tx1="dk1" bg2="lt2" tx2="dk2" accent1="accent1" accent2="accent2" accent3="accent3" accent4="accent4" accent5="accent5" accent6="accent6" hlink="hlink" folHlink="folHlink"/>
    </a:extraClrScheme>
    <a:extraClrScheme>
      <a:clrScheme name="US Consulting On-screen S WHT_R1.5_032508 10">
        <a:dk1>
          <a:srgbClr val="000000"/>
        </a:dk1>
        <a:lt1>
          <a:srgbClr val="FFFFFF"/>
        </a:lt1>
        <a:dk2>
          <a:srgbClr val="F1EDE1"/>
        </a:dk2>
        <a:lt2>
          <a:srgbClr val="091D5D"/>
        </a:lt2>
        <a:accent1>
          <a:srgbClr val="9DA5BE"/>
        </a:accent1>
        <a:accent2>
          <a:srgbClr val="85C2FE"/>
        </a:accent2>
        <a:accent3>
          <a:srgbClr val="FFFFFF"/>
        </a:accent3>
        <a:accent4>
          <a:srgbClr val="000000"/>
        </a:accent4>
        <a:accent5>
          <a:srgbClr val="CCCFDB"/>
        </a:accent5>
        <a:accent6>
          <a:srgbClr val="78B0E6"/>
        </a:accent6>
        <a:hlink>
          <a:srgbClr val="ADD6FF"/>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1">
        <a:dk1>
          <a:srgbClr val="AFAFAF"/>
        </a:dk1>
        <a:lt1>
          <a:srgbClr val="FFFFFF"/>
        </a:lt1>
        <a:dk2>
          <a:srgbClr val="F1EDE1"/>
        </a:dk2>
        <a:lt2>
          <a:srgbClr val="091D5D"/>
        </a:lt2>
        <a:accent1>
          <a:srgbClr val="85C2FE"/>
        </a:accent1>
        <a:accent2>
          <a:srgbClr val="ADD6FF"/>
        </a:accent2>
        <a:accent3>
          <a:srgbClr val="FFFFFF"/>
        </a:accent3>
        <a:accent4>
          <a:srgbClr val="959595"/>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2">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F1EDE1"/>
        </a:folHlink>
      </a:clrScheme>
      <a:clrMap bg1="lt1" tx1="dk1" bg2="lt2" tx2="dk2" accent1="accent1" accent2="accent2" accent3="accent3" accent4="accent4" accent5="accent5" accent6="accent6" hlink="hlink" folHlink="folHlink"/>
    </a:extraClrScheme>
    <a:extraClrScheme>
      <a:clrScheme name="US Consulting On-screen S WHT_R1.5_032508 13">
        <a:dk1>
          <a:srgbClr val="000000"/>
        </a:dk1>
        <a:lt1>
          <a:srgbClr val="FFFFFF"/>
        </a:lt1>
        <a:dk2>
          <a:srgbClr val="F1EDE1"/>
        </a:dk2>
        <a:lt2>
          <a:srgbClr val="091D5D"/>
        </a:lt2>
        <a:accent1>
          <a:srgbClr val="85C2FE"/>
        </a:accent1>
        <a:accent2>
          <a:srgbClr val="ADD6FF"/>
        </a:accent2>
        <a:accent3>
          <a:srgbClr val="FFFFFF"/>
        </a:accent3>
        <a:accent4>
          <a:srgbClr val="000000"/>
        </a:accent4>
        <a:accent5>
          <a:srgbClr val="C2DDFE"/>
        </a:accent5>
        <a:accent6>
          <a:srgbClr val="9CC2E7"/>
        </a:accent6>
        <a:hlink>
          <a:srgbClr val="C6C1D6"/>
        </a:hlink>
        <a:folHlink>
          <a:srgbClr val="D6EBFF"/>
        </a:folHlink>
      </a:clrScheme>
      <a:clrMap bg1="lt1" tx1="dk1" bg2="lt2" tx2="dk2" accent1="accent1" accent2="accent2" accent3="accent3" accent4="accent4" accent5="accent5" accent6="accent6" hlink="hlink" folHlink="folHlink"/>
    </a:extraClrScheme>
    <a:extraClrScheme>
      <a:clrScheme name="US Consulting On-screen S WHT_R1.5_032508 14">
        <a:dk1>
          <a:srgbClr val="000000"/>
        </a:dk1>
        <a:lt1>
          <a:srgbClr val="FFFFFF"/>
        </a:lt1>
        <a:dk2>
          <a:srgbClr val="CCD6EB"/>
        </a:dk2>
        <a:lt2>
          <a:srgbClr val="000066"/>
        </a:lt2>
        <a:accent1>
          <a:srgbClr val="40B3B3"/>
        </a:accent1>
        <a:accent2>
          <a:srgbClr val="B2C1E0"/>
        </a:accent2>
        <a:accent3>
          <a:srgbClr val="FFFFFF"/>
        </a:accent3>
        <a:accent4>
          <a:srgbClr val="000000"/>
        </a:accent4>
        <a:accent5>
          <a:srgbClr val="AFD6D6"/>
        </a:accent5>
        <a:accent6>
          <a:srgbClr val="A1AFCB"/>
        </a:accent6>
        <a:hlink>
          <a:srgbClr val="66C2C2"/>
        </a:hlink>
        <a:folHlink>
          <a:srgbClr val="8CA3D1"/>
        </a:folHlink>
      </a:clrScheme>
      <a:clrMap bg1="lt1" tx1="dk1" bg2="lt2" tx2="dk2" accent1="accent1" accent2="accent2" accent3="accent3" accent4="accent4" accent5="accent5" accent6="accent6" hlink="hlink" folHlink="folHlink"/>
    </a:extraClrScheme>
    <a:extraClrScheme>
      <a:clrScheme name="US Consulting On-screen S WHT_R1.5_032508 15">
        <a:dk1>
          <a:srgbClr val="000000"/>
        </a:dk1>
        <a:lt1>
          <a:srgbClr val="FFFFFF"/>
        </a:lt1>
        <a:dk2>
          <a:srgbClr val="4066B2"/>
        </a:dk2>
        <a:lt2>
          <a:srgbClr val="000066"/>
        </a:lt2>
        <a:accent1>
          <a:srgbClr val="003399"/>
        </a:accent1>
        <a:accent2>
          <a:srgbClr val="80CCCC"/>
        </a:accent2>
        <a:accent3>
          <a:srgbClr val="FFFFFF"/>
        </a:accent3>
        <a:accent4>
          <a:srgbClr val="000000"/>
        </a:accent4>
        <a:accent5>
          <a:srgbClr val="AAADCA"/>
        </a:accent5>
        <a:accent6>
          <a:srgbClr val="73B9B9"/>
        </a:accent6>
        <a:hlink>
          <a:srgbClr val="8099CC"/>
        </a:hlink>
        <a:folHlink>
          <a:srgbClr val="009999"/>
        </a:folHlink>
      </a:clrScheme>
      <a:clrMap bg1="lt1" tx1="dk1" bg2="lt2" tx2="dk2" accent1="accent1" accent2="accent2" accent3="accent3" accent4="accent4" accent5="accent5" accent6="accent6" hlink="hlink" folHlink="folHlink"/>
    </a:extraClrScheme>
    <a:extraClrScheme>
      <a:clrScheme name="US Consulting On-screen S WHT_R1.5_032508 16">
        <a:dk1>
          <a:srgbClr val="000000"/>
        </a:dk1>
        <a:lt1>
          <a:srgbClr val="FFFFFF"/>
        </a:lt1>
        <a:dk2>
          <a:srgbClr val="4066B2"/>
        </a:dk2>
        <a:lt2>
          <a:srgbClr val="000066"/>
        </a:lt2>
        <a:accent1>
          <a:srgbClr val="003399"/>
        </a:accent1>
        <a:accent2>
          <a:srgbClr val="8099CC"/>
        </a:accent2>
        <a:accent3>
          <a:srgbClr val="FFFFFF"/>
        </a:accent3>
        <a:accent4>
          <a:srgbClr val="000000"/>
        </a:accent4>
        <a:accent5>
          <a:srgbClr val="AAADCA"/>
        </a:accent5>
        <a:accent6>
          <a:srgbClr val="738AB9"/>
        </a:accent6>
        <a:hlink>
          <a:srgbClr val="80CCCC"/>
        </a:hlink>
        <a:folHlink>
          <a:srgbClr val="4066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ue_x0020_date_x0020_for_x0020_comments xmlns="4d766105-f17c-407a-a185-4265b7c4705e" xsi:nil="true"/>
    <Priority xmlns="4d766105-f17c-407a-a185-4265b7c4705e">2 - Med</Priority>
    <TaskGroup xmlns="http://schemas.microsoft.com/sharepoint/v3">
      <UserInfo>
        <DisplayName/>
        <AccountId xsi:nil="true"/>
        <AccountType/>
      </UserInfo>
    </TaskGroup>
    <Notes0 xmlns="4d766105-f17c-407a-a185-4265b7c4705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E7ED4337DEB9469E967E46923E1DE5" ma:contentTypeVersion="12" ma:contentTypeDescription="Create a new document." ma:contentTypeScope="" ma:versionID="575ffe27e430dccae11d2e5c2b5f7fe0">
  <xsd:schema xmlns:xsd="http://www.w3.org/2001/XMLSchema" xmlns:xs="http://www.w3.org/2001/XMLSchema" xmlns:p="http://schemas.microsoft.com/office/2006/metadata/properties" xmlns:ns1="http://schemas.microsoft.com/sharepoint/v3" xmlns:ns2="4d766105-f17c-407a-a185-4265b7c4705e" targetNamespace="http://schemas.microsoft.com/office/2006/metadata/properties" ma:root="true" ma:fieldsID="c0d91d18fdb5ce69628609a8c4bb3d33" ns1:_="" ns2:_="">
    <xsd:import namespace="http://schemas.microsoft.com/sharepoint/v3"/>
    <xsd:import namespace="4d766105-f17c-407a-a185-4265b7c4705e"/>
    <xsd:element name="properties">
      <xsd:complexType>
        <xsd:sequence>
          <xsd:element name="documentManagement">
            <xsd:complexType>
              <xsd:all>
                <xsd:element ref="ns2:Due_x0020_date_x0020_for_x0020_comments" minOccurs="0"/>
                <xsd:element ref="ns1:TaskGroup" minOccurs="0"/>
                <xsd:element ref="ns2:Notes0" minOccurs="0"/>
                <xsd:element ref="ns2:Prior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TaskGroup" ma:index="9" nillable="true" ma:displayName="Task Group" ma:list="UserInfo" ma:SearchPeopleOnly="false" ma:SharePointGroup="0" ma:internalName="TaskGroup" ma:readOnly="false"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766105-f17c-407a-a185-4265b7c4705e" elementFormDefault="qualified">
    <xsd:import namespace="http://schemas.microsoft.com/office/2006/documentManagement/types"/>
    <xsd:import namespace="http://schemas.microsoft.com/office/infopath/2007/PartnerControls"/>
    <xsd:element name="Due_x0020_date_x0020_for_x0020_comments" ma:index="8" nillable="true" ma:displayName="Due date for comments" ma:format="DateOnly" ma:internalName="Due_x0020_date_x0020_for_x0020_comments">
      <xsd:simpleType>
        <xsd:restriction base="dms:DateTime"/>
      </xsd:simpleType>
    </xsd:element>
    <xsd:element name="Notes0" ma:index="10" nillable="true" ma:displayName="Notes" ma:internalName="Notes0">
      <xsd:simpleType>
        <xsd:restriction base="dms:Note">
          <xsd:maxLength value="255"/>
        </xsd:restriction>
      </xsd:simpleType>
    </xsd:element>
    <xsd:element name="Priority" ma:index="11" nillable="true" ma:displayName="Priority" ma:default="2 - Med" ma:format="Dropdown" ma:internalName="Priority">
      <xsd:simpleType>
        <xsd:restriction base="dms:Choice">
          <xsd:enumeration value="1 - High"/>
          <xsd:enumeration value="2 - Med"/>
          <xsd:enumeration value="3 - Low"/>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BEF162-91A7-4ABA-8A2B-25AE2C5C38F9}">
  <ds:schemaRefs>
    <ds:schemaRef ds:uri="http://purl.org/dc/elements/1.1/"/>
    <ds:schemaRef ds:uri="http://schemas.microsoft.com/office/2006/metadata/properties"/>
    <ds:schemaRef ds:uri="4d766105-f17c-407a-a185-4265b7c4705e"/>
    <ds:schemaRef ds:uri="http://schemas.microsoft.com/sharepoint/v3"/>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07C5DCA-1F95-4F04-BEAC-96905DBEEE9C}">
  <ds:schemaRefs>
    <ds:schemaRef ds:uri="http://schemas.microsoft.com/sharepoint/v3/contenttype/forms"/>
  </ds:schemaRefs>
</ds:datastoreItem>
</file>

<file path=customXml/itemProps3.xml><?xml version="1.0" encoding="utf-8"?>
<ds:datastoreItem xmlns:ds="http://schemas.openxmlformats.org/officeDocument/2006/customXml" ds:itemID="{DD2683C5-759E-4E77-8DFA-3A87EEE32C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d766105-f17c-407a-a185-4265b7c470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52260</TotalTime>
  <Words>509</Words>
  <Application>Microsoft Office PowerPoint</Application>
  <PresentationFormat>Widescreen</PresentationFormat>
  <Paragraphs>82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Wingdings</vt:lpstr>
      <vt:lpstr>Wingdings 2</vt:lpstr>
      <vt:lpstr>US Consulting On-screen M WHT_R1.5V_0310</vt:lpstr>
      <vt:lpstr>Application Center Monthly Contact</vt:lpstr>
      <vt:lpstr>Agenda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3.2 Performing Supervisor &amp; Case Reviews</dc:title>
  <dc:creator>Theresa Carter</dc:creator>
  <cp:lastModifiedBy>Valerie McManus</cp:lastModifiedBy>
  <cp:revision>773</cp:revision>
  <dcterms:created xsi:type="dcterms:W3CDTF">2018-08-27T13:49:41Z</dcterms:created>
  <dcterms:modified xsi:type="dcterms:W3CDTF">2022-05-18T20:07:39Z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0x010100EBE7ED4337DEB9469E967E46923E1DE5</vt:lpwstr>
  </property>
</Properties>
</file>