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4"/>
  </p:notesMasterIdLst>
  <p:sldIdLst>
    <p:sldId id="322" r:id="rId5"/>
    <p:sldId id="323" r:id="rId6"/>
    <p:sldId id="443" r:id="rId7"/>
    <p:sldId id="456" r:id="rId8"/>
    <p:sldId id="444" r:id="rId9"/>
    <p:sldId id="455" r:id="rId10"/>
    <p:sldId id="445" r:id="rId11"/>
    <p:sldId id="446" r:id="rId12"/>
    <p:sldId id="447" r:id="rId13"/>
    <p:sldId id="448" r:id="rId14"/>
    <p:sldId id="449" r:id="rId15"/>
    <p:sldId id="450" r:id="rId16"/>
    <p:sldId id="451" r:id="rId17"/>
    <p:sldId id="452" r:id="rId18"/>
    <p:sldId id="453" r:id="rId19"/>
    <p:sldId id="454" r:id="rId20"/>
    <p:sldId id="395" r:id="rId21"/>
    <p:sldId id="340" r:id="rId22"/>
    <p:sldId id="442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8983AEE-15F3-4F2E-A9CE-6E9D8CA091AA}">
          <p14:sldIdLst>
            <p14:sldId id="322"/>
            <p14:sldId id="323"/>
            <p14:sldId id="443"/>
            <p14:sldId id="456"/>
            <p14:sldId id="444"/>
            <p14:sldId id="455"/>
            <p14:sldId id="445"/>
            <p14:sldId id="446"/>
            <p14:sldId id="447"/>
            <p14:sldId id="448"/>
            <p14:sldId id="449"/>
            <p14:sldId id="450"/>
            <p14:sldId id="451"/>
            <p14:sldId id="452"/>
            <p14:sldId id="453"/>
            <p14:sldId id="454"/>
            <p14:sldId id="395"/>
            <p14:sldId id="340"/>
            <p14:sldId id="44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ana Owens" initials="SO" lastIdx="1" clrIdx="0">
    <p:extLst>
      <p:ext uri="{19B8F6BF-5375-455C-9EA6-DF929625EA0E}">
        <p15:presenceInfo xmlns:p15="http://schemas.microsoft.com/office/powerpoint/2012/main" userId="S-1-5-21-1106148654-1186277012-142223018-54494" providerId="AD"/>
      </p:ext>
    </p:extLst>
  </p:cmAuthor>
  <p:cmAuthor id="2" name="Kathryn Loechelt" initials="KL" lastIdx="12" clrIdx="1">
    <p:extLst>
      <p:ext uri="{19B8F6BF-5375-455C-9EA6-DF929625EA0E}">
        <p15:presenceInfo xmlns:p15="http://schemas.microsoft.com/office/powerpoint/2012/main" userId="S-1-5-21-1106148654-1186277012-142223018-9065" providerId="AD"/>
      </p:ext>
    </p:extLst>
  </p:cmAuthor>
  <p:cmAuthor id="3" name="Paige Logan" initials="PL" lastIdx="1" clrIdx="2">
    <p:extLst>
      <p:ext uri="{19B8F6BF-5375-455C-9EA6-DF929625EA0E}">
        <p15:presenceInfo xmlns:p15="http://schemas.microsoft.com/office/powerpoint/2012/main" userId="S-1-5-21-1106148654-1186277012-142223018-30037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9F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70752" autoAdjust="0"/>
  </p:normalViewPr>
  <p:slideViewPr>
    <p:cSldViewPr snapToGrid="0">
      <p:cViewPr varScale="1">
        <p:scale>
          <a:sx n="115" d="100"/>
          <a:sy n="115" d="100"/>
        </p:scale>
        <p:origin x="330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75BCB5-88F5-4E16-81B6-C32B97B51E3E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95533-9289-41D5-8F59-ACA828EAD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675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8982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1893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11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2230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6820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13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9122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7009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15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4283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1903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0077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1847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360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167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0924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8590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737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7316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5163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8104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180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6A5F2.C55096B0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0739" name="MSTSHP_03"/>
          <p:cNvSpPr>
            <a:spLocks noGrp="1" noChangeArrowheads="1"/>
          </p:cNvSpPr>
          <p:nvPr>
            <p:ph type="ctrTitle" sz="quarter"/>
          </p:nvPr>
        </p:nvSpPr>
        <p:spPr>
          <a:xfrm>
            <a:off x="1189567" y="2695576"/>
            <a:ext cx="8775700" cy="549275"/>
          </a:xfrm>
          <a:ln algn="ctr"/>
        </p:spPr>
        <p:txBody>
          <a:bodyPr/>
          <a:lstStyle>
            <a:lvl1pPr>
              <a:lnSpc>
                <a:spcPts val="4000"/>
              </a:lnSpc>
              <a:spcBef>
                <a:spcPct val="10000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8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700740" name="MSTSHP_0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189568" y="3516314"/>
            <a:ext cx="8777817" cy="439737"/>
          </a:xfrm>
          <a:ln/>
        </p:spPr>
        <p:txBody>
          <a:bodyPr/>
          <a:lstStyle>
            <a:lvl1pPr>
              <a:lnSpc>
                <a:spcPts val="2800"/>
              </a:lnSpc>
              <a:spcBef>
                <a:spcPct val="15000"/>
              </a:spcBef>
              <a:buClrTx/>
              <a:buNone/>
              <a:defRPr sz="2000" b="1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9" name="Picture 8" descr="LDH Logo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8300" y="165100"/>
            <a:ext cx="3314700" cy="6984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4745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text slide (2 col w/hdrs)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682496"/>
            <a:ext cx="5340096" cy="4610354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682496"/>
            <a:ext cx="5340096" cy="4610354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286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86868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0"/>
          </p:nvPr>
        </p:nvSpPr>
        <p:spPr>
          <a:xfrm>
            <a:off x="536448" y="2176272"/>
            <a:ext cx="11119104" cy="4050792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536524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evron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0"/>
          </p:nvPr>
        </p:nvSpPr>
        <p:spPr>
          <a:xfrm>
            <a:off x="536448" y="1747838"/>
            <a:ext cx="11119104" cy="4545012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353660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jor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3547872" y="1155700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3542453" y="2898648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3542453" y="4645152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44674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jor Points w/pa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3542453" y="2185416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3547872" y="3931920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01922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point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841248" y="1536192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841248" y="2779776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841248" y="4023360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841248" y="5266944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20"/>
          </p:nvPr>
        </p:nvSpPr>
        <p:spPr>
          <a:xfrm>
            <a:off x="6620256" y="1536192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21"/>
          </p:nvPr>
        </p:nvSpPr>
        <p:spPr>
          <a:xfrm>
            <a:off x="6620256" y="2779776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22"/>
          </p:nvPr>
        </p:nvSpPr>
        <p:spPr>
          <a:xfrm>
            <a:off x="6620256" y="4023360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23"/>
          </p:nvPr>
        </p:nvSpPr>
        <p:spPr>
          <a:xfrm>
            <a:off x="6620256" y="5266944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657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 w/ 2 Chevr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2852928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083808" y="2852928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620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chelangelo (to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3200400"/>
            <a:ext cx="5559552" cy="3090672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3200400"/>
            <a:ext cx="5340096" cy="3090672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None/>
              <a:tabLst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442488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1821434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083808" y="1828800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536448" y="4251960"/>
            <a:ext cx="11119104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250376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3304032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6083808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8863584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536448" y="4251960"/>
            <a:ext cx="11119104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084779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563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1828800"/>
            <a:ext cx="3706368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4230624" y="1828800"/>
            <a:ext cx="3706368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7949184" y="1828800"/>
            <a:ext cx="3706368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536448" y="4242816"/>
            <a:ext cx="5340096" cy="204825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6303264" y="4242816"/>
            <a:ext cx="5340096" cy="204825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925543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3019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s (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682496"/>
            <a:ext cx="5340096" cy="460857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5"/>
          </p:nvPr>
        </p:nvSpPr>
        <p:spPr>
          <a:xfrm>
            <a:off x="524256" y="1728216"/>
            <a:ext cx="5291328" cy="398678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 dirty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93994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s (to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33400" y="5056632"/>
            <a:ext cx="11122152" cy="1243584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5"/>
          </p:nvPr>
        </p:nvSpPr>
        <p:spPr>
          <a:xfrm>
            <a:off x="585216" y="1197864"/>
            <a:ext cx="11033760" cy="338328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 dirty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114367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4044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u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3044952"/>
            <a:ext cx="5340096" cy="3246120"/>
          </a:xfrm>
        </p:spPr>
        <p:txBody>
          <a:bodyPr/>
          <a:lstStyle>
            <a:lvl1pPr marL="0" inden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3044952"/>
            <a:ext cx="5340096" cy="3246120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75551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180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07989"/>
            <a:ext cx="11116733" cy="365125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3400" y="1154113"/>
            <a:ext cx="11116733" cy="5135562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4119978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945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rt ope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1524000" y="2551176"/>
            <a:ext cx="9144000" cy="1344168"/>
          </a:xfrm>
          <a:ln w="28575">
            <a:solidFill>
              <a:srgbClr val="003399"/>
            </a:solidFill>
          </a:ln>
        </p:spPr>
        <p:txBody>
          <a:bodyPr lIns="228600" rIns="228600" anchor="ctr" anchorCtr="1"/>
          <a:lstStyle>
            <a:lvl1pPr algn="ctr">
              <a:spcBef>
                <a:spcPts val="0"/>
              </a:spcBef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4618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524000" y="2551176"/>
            <a:ext cx="9144000" cy="1344168"/>
          </a:xfrm>
        </p:spPr>
        <p:txBody>
          <a:bodyPr anchor="ctr"/>
          <a:lstStyle>
            <a:lvl1pPr>
              <a:spcBef>
                <a:spcPts val="200"/>
              </a:spcBef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78942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41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slide (full page w/2 col. hdr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2715768"/>
            <a:ext cx="5340096" cy="358444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2706624"/>
            <a:ext cx="5340096" cy="358444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865413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11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chelangelo (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None/>
              <a:tabLst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822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slide (2 col w/hdrs)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671638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671638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6315456" y="4241102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536448" y="4251960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97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 u="none" dirty="0"/>
          </a:p>
        </p:txBody>
      </p:sp>
      <p:sp>
        <p:nvSpPr>
          <p:cNvPr id="20482" name="MSTSHP_01"/>
          <p:cNvSpPr>
            <a:spLocks noGrp="1" noChangeArrowheads="1"/>
          </p:cNvSpPr>
          <p:nvPr>
            <p:ph type="title"/>
          </p:nvPr>
        </p:nvSpPr>
        <p:spPr bwMode="invGray">
          <a:xfrm>
            <a:off x="533399" y="436065"/>
            <a:ext cx="1111673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483" name="MSTSHP_02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533400" y="1154113"/>
            <a:ext cx="11116733" cy="51355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38" name="SHP_DOCTRACKER"/>
          <p:cNvSpPr txBox="1">
            <a:spLocks noChangeArrowheads="1"/>
          </p:cNvSpPr>
          <p:nvPr/>
        </p:nvSpPr>
        <p:spPr bwMode="gray">
          <a:xfrm rot="-5400000">
            <a:off x="11885613" y="6532563"/>
            <a:ext cx="422275" cy="889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>
              <a:lnSpc>
                <a:spcPct val="106000"/>
              </a:lnSpc>
              <a:defRPr/>
            </a:pPr>
            <a:r>
              <a:rPr lang="en-US" sz="400" dirty="0">
                <a:solidFill>
                  <a:srgbClr val="AFAFAF"/>
                </a:solidFill>
                <a:cs typeface="+mn-cs"/>
              </a:rPr>
              <a:t>US Consulting On-screen M WHT_R1.5V_1208.ppt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913" y="252549"/>
            <a:ext cx="285322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106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3" r:id="rId21"/>
    <p:sldLayoutId id="2147483694" r:id="rId22"/>
    <p:sldLayoutId id="2147483695" r:id="rId23"/>
    <p:sldLayoutId id="2147483696" r:id="rId24"/>
    <p:sldLayoutId id="2147483697" r:id="rId25"/>
    <p:sldLayoutId id="2147483698" r:id="rId26"/>
    <p:sldLayoutId id="2147483699" r:id="rId27"/>
    <p:sldLayoutId id="2147483700" r:id="rId28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i="0" u="none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227013" indent="-225425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</a:defRPr>
      </a:lvl2pPr>
      <a:lvl3pPr marL="457200" indent="-22860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>
          <a:solidFill>
            <a:schemeClr val="tx1"/>
          </a:solidFill>
          <a:latin typeface="+mn-lt"/>
        </a:defRPr>
      </a:lvl3pPr>
      <a:lvl4pPr marL="681038" indent="-2222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4pPr>
      <a:lvl5pPr marL="17224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21796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6368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30940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5512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NEU@la.gov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EDT@la.gov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mailto:MEDT@la.gov" TargetMode="External"/><Relationship Id="rId3" Type="http://schemas.openxmlformats.org/officeDocument/2006/relationships/hyperlink" Target="mailto:OSS@la.gov" TargetMode="External"/><Relationship Id="rId7" Type="http://schemas.openxmlformats.org/officeDocument/2006/relationships/hyperlink" Target="mailto:ApplicationCenter.Service@la.gov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Darrell.Curtis@la.gov" TargetMode="External"/><Relationship Id="rId5" Type="http://schemas.openxmlformats.org/officeDocument/2006/relationships/hyperlink" Target="mailto:MedicaidOutreach@la.gov" TargetMode="External"/><Relationship Id="rId4" Type="http://schemas.openxmlformats.org/officeDocument/2006/relationships/hyperlink" Target="mailto:Outstation@la.gov" TargetMode="External"/><Relationship Id="rId9" Type="http://schemas.openxmlformats.org/officeDocument/2006/relationships/hyperlink" Target="mailto:NEU@la.gov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389467" y="2683050"/>
            <a:ext cx="11463865" cy="842400"/>
          </a:xfrm>
        </p:spPr>
        <p:txBody>
          <a:bodyPr/>
          <a:lstStyle/>
          <a:p>
            <a:r>
              <a:rPr lang="en-US" sz="5200" dirty="0" smtClean="0"/>
              <a:t>Application Center Monthly Contact</a:t>
            </a:r>
            <a:endParaRPr lang="en-US" sz="5200" dirty="0"/>
          </a:p>
        </p:txBody>
      </p:sp>
      <p:sp>
        <p:nvSpPr>
          <p:cNvPr id="6" name="Subtitle 5"/>
          <p:cNvSpPr>
            <a:spLocks noGrp="1"/>
          </p:cNvSpPr>
          <p:nvPr>
            <p:ph type="subTitle" sz="quarter" idx="1"/>
          </p:nvPr>
        </p:nvSpPr>
        <p:spPr>
          <a:xfrm>
            <a:off x="637674" y="3564202"/>
            <a:ext cx="10262937" cy="2273071"/>
          </a:xfrm>
        </p:spPr>
        <p:txBody>
          <a:bodyPr/>
          <a:lstStyle/>
          <a:p>
            <a:pPr algn="ctr"/>
            <a:endParaRPr lang="en-US" sz="2400" dirty="0" smtClean="0">
              <a:solidFill>
                <a:schemeClr val="accent3"/>
              </a:solidFill>
            </a:endParaRPr>
          </a:p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June 15, 2022</a:t>
            </a:r>
          </a:p>
          <a:p>
            <a:pPr algn="ctr"/>
            <a:endParaRPr lang="en-US" sz="2400" dirty="0" smtClean="0">
              <a:solidFill>
                <a:schemeClr val="accent3"/>
              </a:solidFill>
            </a:endParaRPr>
          </a:p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Valerie McManus, AC Program Monitor</a:t>
            </a:r>
          </a:p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 </a:t>
            </a:r>
          </a:p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 </a:t>
            </a:r>
          </a:p>
          <a:p>
            <a:pPr algn="ctr"/>
            <a:endParaRPr lang="en-US" sz="2400" dirty="0">
              <a:solidFill>
                <a:schemeClr val="accent3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1584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endParaRPr lang="en-US" sz="8000" dirty="0" smtClean="0"/>
          </a:p>
          <a:p>
            <a:pPr algn="ctr"/>
            <a:r>
              <a:rPr lang="en-US" sz="8000" dirty="0" smtClean="0"/>
              <a:t>B. 5 years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76240015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801385" y="1056905"/>
            <a:ext cx="9001240" cy="926274"/>
          </a:xfrm>
        </p:spPr>
        <p:txBody>
          <a:bodyPr anchor="ctr"/>
          <a:lstStyle/>
          <a:p>
            <a:r>
              <a:rPr lang="en-US" sz="4800" dirty="0" smtClean="0"/>
              <a:t>Question 2</a:t>
            </a:r>
            <a:endParaRPr lang="en-US" sz="4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534390" y="1983179"/>
            <a:ext cx="10533413" cy="4395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200" dirty="0" smtClean="0"/>
              <a:t>How often should Trusted Users complete the required AC trainings?</a:t>
            </a:r>
          </a:p>
          <a:p>
            <a:pPr marL="1257300" lvl="2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200" dirty="0" smtClean="0"/>
              <a:t>A. Semi-annually</a:t>
            </a:r>
          </a:p>
          <a:p>
            <a:pPr marL="1257300" lvl="2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200" dirty="0" smtClean="0"/>
              <a:t>B. Annually</a:t>
            </a:r>
          </a:p>
          <a:p>
            <a:pPr marL="1257300" lvl="2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200" dirty="0" smtClean="0"/>
              <a:t>C. Every two years</a:t>
            </a:r>
          </a:p>
          <a:p>
            <a:pPr marL="1257300" lvl="2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200" dirty="0" smtClean="0"/>
              <a:t>D. Only initial training is required</a:t>
            </a:r>
          </a:p>
          <a:p>
            <a:pPr marL="342900" lvl="0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endParaRPr lang="en-US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450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endParaRPr lang="en-US" sz="8000" dirty="0" smtClean="0"/>
          </a:p>
          <a:p>
            <a:pPr algn="ctr"/>
            <a:r>
              <a:rPr lang="en-US" sz="8000" dirty="0" smtClean="0"/>
              <a:t>B. Annually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77307156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801385" y="1056905"/>
            <a:ext cx="9001240" cy="926274"/>
          </a:xfrm>
        </p:spPr>
        <p:txBody>
          <a:bodyPr anchor="ctr"/>
          <a:lstStyle/>
          <a:p>
            <a:r>
              <a:rPr lang="en-US" sz="4800" dirty="0" smtClean="0"/>
              <a:t>Question 3</a:t>
            </a:r>
            <a:endParaRPr lang="en-US" sz="4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534390" y="1983179"/>
            <a:ext cx="10533413" cy="3873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200" dirty="0" smtClean="0"/>
              <a:t>How long should ACs file Confidentiality forms?</a:t>
            </a:r>
          </a:p>
          <a:p>
            <a:pPr marL="1257300" lvl="2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200" dirty="0" smtClean="0"/>
              <a:t>A. 3 years</a:t>
            </a:r>
          </a:p>
          <a:p>
            <a:pPr marL="1257300" lvl="2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200" dirty="0" smtClean="0"/>
              <a:t>B. 4 years</a:t>
            </a:r>
          </a:p>
          <a:p>
            <a:pPr marL="1257300" lvl="2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200" dirty="0" smtClean="0"/>
              <a:t>C. 5 years</a:t>
            </a:r>
          </a:p>
          <a:p>
            <a:pPr marL="1257300" lvl="2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200" dirty="0" smtClean="0"/>
              <a:t>D. 7 years</a:t>
            </a:r>
          </a:p>
          <a:p>
            <a:pPr marL="342900" lvl="0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endParaRPr lang="en-US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840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endParaRPr lang="en-US" sz="8000" dirty="0" smtClean="0"/>
          </a:p>
          <a:p>
            <a:pPr algn="ctr"/>
            <a:r>
              <a:rPr lang="en-US" sz="8000" dirty="0"/>
              <a:t>D</a:t>
            </a:r>
            <a:r>
              <a:rPr lang="en-US" sz="8000" dirty="0" smtClean="0"/>
              <a:t>. 7 years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6681902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801385" y="1056905"/>
            <a:ext cx="9001240" cy="926274"/>
          </a:xfrm>
        </p:spPr>
        <p:txBody>
          <a:bodyPr anchor="ctr"/>
          <a:lstStyle/>
          <a:p>
            <a:r>
              <a:rPr lang="en-US" sz="4800" dirty="0" smtClean="0"/>
              <a:t>Question 4</a:t>
            </a:r>
            <a:endParaRPr lang="en-US" sz="4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570016" y="2517569"/>
            <a:ext cx="10533413" cy="2435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200" dirty="0" smtClean="0"/>
              <a:t>Online applications can be faxed to Medicaid</a:t>
            </a:r>
          </a:p>
          <a:p>
            <a:pPr marL="1257300" lvl="2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200" dirty="0" smtClean="0"/>
              <a:t>A. True</a:t>
            </a:r>
          </a:p>
          <a:p>
            <a:pPr marL="1257300" lvl="2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200" dirty="0" smtClean="0"/>
              <a:t>B. False</a:t>
            </a:r>
          </a:p>
          <a:p>
            <a:pPr marL="342900" lvl="0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endParaRPr lang="en-US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238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endParaRPr lang="en-US" sz="3600" dirty="0"/>
          </a:p>
          <a:p>
            <a:pPr algn="ctr"/>
            <a:r>
              <a:rPr lang="en-US" sz="8000" dirty="0"/>
              <a:t>B</a:t>
            </a:r>
            <a:r>
              <a:rPr lang="en-US" sz="8000" dirty="0" smtClean="0"/>
              <a:t>. False</a:t>
            </a:r>
          </a:p>
          <a:p>
            <a:pPr algn="ctr"/>
            <a:r>
              <a:rPr lang="en-US" sz="3200" dirty="0" smtClean="0"/>
              <a:t>Only paper applications can be faxed; however, verifications can be faxed when a paper or online application has been submitted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3179217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359186" y="2024608"/>
            <a:ext cx="11499924" cy="466589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AC Resource Library – Check it DAILY</a:t>
            </a:r>
            <a:endParaRPr lang="en-US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Ensure you log into the PARTNER portal and not the Public or Provider portal.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Adhere to Medicaid guidelines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Trusted Users must conduct Face-to-Face interviews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For issues with newborns, email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  <a:hlinkClick r:id="rId3"/>
              </a:rPr>
              <a:t>NEU@la.gov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EMS</a:t>
            </a:r>
          </a:p>
          <a:p>
            <a:pPr marL="915988" lvl="1" indent="-4572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Submit medical records immediately upon receiving the denial due to non-citizenship.</a:t>
            </a:r>
            <a:endParaRPr lang="en-US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915988" lvl="1" indent="-4572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For aged EMS claims, email the EMS Aged Claims Status Request form (found on the AC Resource Library) to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  <a:hlinkClick r:id="rId4"/>
              </a:rPr>
              <a:t>MEDT@la.gov</a:t>
            </a:r>
            <a:r>
              <a:rPr lang="en-US" sz="2000" dirty="0">
                <a:solidFill>
                  <a:srgbClr val="000000"/>
                </a:solidFill>
                <a:latin typeface="Arial" charset="0"/>
                <a:cs typeface="Arial" charset="0"/>
              </a:rPr>
              <a:t>.</a:t>
            </a:r>
            <a:endParaRPr lang="en-US" sz="20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344488" indent="-342900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AC Meetings are conducted on your behalf.  Attendance is required and participation is encouraged. </a:t>
            </a:r>
          </a:p>
        </p:txBody>
      </p:sp>
      <p:sp>
        <p:nvSpPr>
          <p:cNvPr id="3" name="Rectangle 2"/>
          <p:cNvSpPr/>
          <p:nvPr/>
        </p:nvSpPr>
        <p:spPr>
          <a:xfrm>
            <a:off x="359186" y="1111110"/>
            <a:ext cx="683878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BC9F22"/>
                </a:solidFill>
              </a:rPr>
              <a:t>Reminders</a:t>
            </a:r>
          </a:p>
        </p:txBody>
      </p:sp>
    </p:spTree>
    <p:extLst>
      <p:ext uri="{BB962C8B-B14F-4D97-AF65-F5344CB8AC3E}">
        <p14:creationId xmlns:p14="http://schemas.microsoft.com/office/powerpoint/2010/main" val="4284126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629400" y="1152144"/>
            <a:ext cx="5562600" cy="5362956"/>
          </a:xfrm>
        </p:spPr>
        <p:txBody>
          <a:bodyPr/>
          <a:lstStyle/>
          <a:p>
            <a:r>
              <a:rPr lang="en-US" sz="2400" b="1" dirty="0">
                <a:solidFill>
                  <a:schemeClr val="accent3"/>
                </a:solidFill>
              </a:rPr>
              <a:t>Optional State Supplement (OSS</a:t>
            </a:r>
            <a:r>
              <a:rPr lang="en-US" sz="2400" b="1" dirty="0" smtClean="0">
                <a:solidFill>
                  <a:schemeClr val="accent3"/>
                </a:solidFill>
              </a:rPr>
              <a:t>)  </a:t>
            </a:r>
            <a:endParaRPr lang="en-US" sz="2400" b="1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  <a:hlinkClick r:id="rId3"/>
              </a:rPr>
              <a:t>OSS@la.gov</a:t>
            </a:r>
            <a:endParaRPr lang="en-US" sz="2000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</a:rPr>
              <a:t>(225) 342 – </a:t>
            </a:r>
            <a:r>
              <a:rPr lang="en-US" sz="2000" dirty="0" smtClean="0">
                <a:solidFill>
                  <a:schemeClr val="accent3"/>
                </a:solidFill>
              </a:rPr>
              <a:t>1646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</a:rPr>
              <a:t>Paige Logan</a:t>
            </a:r>
            <a:endParaRPr lang="en-US" sz="2000" dirty="0">
              <a:solidFill>
                <a:schemeClr val="accent3"/>
              </a:solidFill>
            </a:endParaRPr>
          </a:p>
          <a:p>
            <a:r>
              <a:rPr lang="en-US" sz="2400" b="1" dirty="0" smtClean="0">
                <a:solidFill>
                  <a:schemeClr val="accent3"/>
                </a:solidFill>
              </a:rPr>
              <a:t>Outstation </a:t>
            </a:r>
            <a:endParaRPr lang="en-US" sz="2400" b="1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  <a:hlinkClick r:id="rId4"/>
              </a:rPr>
              <a:t>Outstation@la.gov</a:t>
            </a:r>
            <a:endParaRPr lang="en-US" sz="2000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</a:rPr>
              <a:t>(225) 342 – </a:t>
            </a:r>
            <a:r>
              <a:rPr lang="en-US" sz="2000" dirty="0" smtClean="0">
                <a:solidFill>
                  <a:schemeClr val="accent3"/>
                </a:solidFill>
              </a:rPr>
              <a:t>1646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</a:rPr>
              <a:t>Paige Logan</a:t>
            </a:r>
            <a:endParaRPr lang="en-US" sz="2000" dirty="0">
              <a:solidFill>
                <a:schemeClr val="accent3"/>
              </a:solidFill>
            </a:endParaRPr>
          </a:p>
          <a:p>
            <a:r>
              <a:rPr lang="en-US" sz="2400" b="1" dirty="0">
                <a:solidFill>
                  <a:schemeClr val="accent3"/>
                </a:solidFill>
              </a:rPr>
              <a:t>Medicaid Outreach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  <a:hlinkClick r:id="rId5"/>
              </a:rPr>
              <a:t>MedicaidOutreach@la.gov</a:t>
            </a:r>
            <a:r>
              <a:rPr lang="en-US" sz="2000" dirty="0">
                <a:solidFill>
                  <a:schemeClr val="accent3"/>
                </a:solidFill>
              </a:rPr>
              <a:t> </a:t>
            </a:r>
            <a:endParaRPr lang="en-US" sz="2000" dirty="0" smtClean="0">
              <a:solidFill>
                <a:schemeClr val="accent3"/>
              </a:solidFill>
            </a:endParaRPr>
          </a:p>
          <a:p>
            <a:r>
              <a:rPr lang="en-US" sz="2400" b="1" dirty="0">
                <a:solidFill>
                  <a:schemeClr val="accent3"/>
                </a:solidFill>
              </a:rPr>
              <a:t>EPO Programs </a:t>
            </a:r>
            <a:r>
              <a:rPr lang="en-US" sz="2400" b="1" dirty="0" smtClean="0">
                <a:solidFill>
                  <a:schemeClr val="accent3"/>
                </a:solidFill>
              </a:rPr>
              <a:t>Manager</a:t>
            </a:r>
          </a:p>
          <a:p>
            <a:pPr marL="569913" lvl="1" indent="-34290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3"/>
                </a:solidFill>
                <a:hlinkClick r:id="rId6"/>
              </a:rPr>
              <a:t>Darrell.Curtis@la.gov</a:t>
            </a:r>
            <a:r>
              <a:rPr lang="en-US" dirty="0" smtClean="0">
                <a:solidFill>
                  <a:schemeClr val="accent3"/>
                </a:solidFill>
              </a:rPr>
              <a:t>  </a:t>
            </a:r>
          </a:p>
          <a:p>
            <a:pPr marL="569913" lvl="1" indent="-34290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3"/>
                </a:solidFill>
              </a:rPr>
              <a:t>Darrell Curtis</a:t>
            </a:r>
            <a:endParaRPr lang="en-US" dirty="0">
              <a:solidFill>
                <a:schemeClr val="accent3"/>
              </a:solidFill>
            </a:endParaRP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55600" y="1152144"/>
            <a:ext cx="5486400" cy="5362956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3"/>
                </a:solidFill>
              </a:rPr>
              <a:t>Application Centers (AC) </a:t>
            </a:r>
          </a:p>
          <a:p>
            <a:pPr lvl="3" indent="-3429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  <a:hlinkClick r:id="rId7"/>
              </a:rPr>
              <a:t>ApplicationCenter.Service@la.gov</a:t>
            </a:r>
            <a:endParaRPr lang="en-US" sz="2000" dirty="0" smtClean="0">
              <a:solidFill>
                <a:schemeClr val="accent3"/>
              </a:solidFill>
            </a:endParaRPr>
          </a:p>
          <a:p>
            <a:pPr lvl="3" indent="-3429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</a:rPr>
              <a:t>(225) 342 – 6312</a:t>
            </a:r>
          </a:p>
          <a:p>
            <a:pPr lvl="3" indent="-3429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</a:rPr>
              <a:t>Valerie McManus</a:t>
            </a:r>
          </a:p>
          <a:p>
            <a:r>
              <a:rPr lang="en-US" sz="2400" b="1" dirty="0" smtClean="0">
                <a:solidFill>
                  <a:schemeClr val="accent3"/>
                </a:solidFill>
              </a:rPr>
              <a:t>Medical Eligibility Determinations Team (MEDT)</a:t>
            </a:r>
            <a:endParaRPr lang="en-US" sz="1800" b="1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  <a:hlinkClick r:id="rId8"/>
              </a:rPr>
              <a:t>MEDT@la.gov</a:t>
            </a:r>
            <a:r>
              <a:rPr lang="en-US" sz="2000" dirty="0">
                <a:solidFill>
                  <a:schemeClr val="accent3"/>
                </a:solidFill>
              </a:rPr>
              <a:t> </a:t>
            </a:r>
            <a:endParaRPr lang="en-US" sz="2000" dirty="0" smtClean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</a:rPr>
              <a:t>Shauna Meche</a:t>
            </a:r>
            <a:endParaRPr lang="en-US" sz="2000" dirty="0">
              <a:solidFill>
                <a:schemeClr val="accent3"/>
              </a:solidFill>
            </a:endParaRPr>
          </a:p>
          <a:p>
            <a:r>
              <a:rPr lang="en-US" sz="2400" b="1" dirty="0" smtClean="0">
                <a:solidFill>
                  <a:schemeClr val="accent3"/>
                </a:solidFill>
              </a:rPr>
              <a:t>Newborn Eligibility Unit (NEU) 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  <a:hlinkClick r:id="rId9"/>
              </a:rPr>
              <a:t>NEU@la.gov</a:t>
            </a:r>
            <a:endParaRPr lang="en-US" sz="2000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</a:rPr>
              <a:t>Antoinette Rubin</a:t>
            </a:r>
          </a:p>
          <a:p>
            <a:pPr marL="1379538" lvl="4" indent="0">
              <a:buNone/>
            </a:pPr>
            <a:endParaRPr lang="en-US" sz="1400" dirty="0" smtClean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3"/>
              </a:solidFill>
            </a:endParaRPr>
          </a:p>
        </p:txBody>
      </p:sp>
      <p:sp>
        <p:nvSpPr>
          <p:cNvPr id="2" name="TextBox 1"/>
          <p:cNvSpPr txBox="1"/>
          <p:nvPr/>
        </p:nvSpPr>
        <p:spPr bwMode="auto">
          <a:xfrm>
            <a:off x="355600" y="431515"/>
            <a:ext cx="5665056" cy="55480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227013" indent="-225425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Wingdings 2" pitchFamily="18" charset="2"/>
              <a:buChar char="¡"/>
            </a:pPr>
            <a:endParaRPr lang="en-US" sz="2000" dirty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24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41867" y="1425038"/>
            <a:ext cx="11119104" cy="4869589"/>
          </a:xfrm>
        </p:spPr>
        <p:txBody>
          <a:bodyPr/>
          <a:lstStyle/>
          <a:p>
            <a:r>
              <a:rPr lang="en-US" sz="4400" dirty="0" smtClean="0">
                <a:solidFill>
                  <a:srgbClr val="BC9F22"/>
                </a:solidFill>
              </a:rPr>
              <a:t>Questions</a:t>
            </a:r>
          </a:p>
          <a:p>
            <a:endParaRPr lang="en-US" sz="4400" dirty="0">
              <a:solidFill>
                <a:srgbClr val="BC9F22"/>
              </a:solidFill>
            </a:endParaRPr>
          </a:p>
          <a:p>
            <a:endParaRPr lang="en-US" sz="4400" dirty="0">
              <a:solidFill>
                <a:srgbClr val="BC9F22"/>
              </a:solidFill>
            </a:endParaRPr>
          </a:p>
        </p:txBody>
      </p:sp>
      <p:sp>
        <p:nvSpPr>
          <p:cNvPr id="4" name="Action Button: Help 3">
            <a:hlinkClick r:id="" action="ppaction://noaction" highlightClick="1"/>
          </p:cNvPr>
          <p:cNvSpPr/>
          <p:nvPr/>
        </p:nvSpPr>
        <p:spPr bwMode="auto">
          <a:xfrm>
            <a:off x="4846497" y="2807368"/>
            <a:ext cx="2245895" cy="2390273"/>
          </a:xfrm>
          <a:prstGeom prst="actionButtonHelp">
            <a:avLst/>
          </a:prstGeom>
          <a:solidFill>
            <a:schemeClr val="accent1"/>
          </a:solidFill>
          <a:ln w="9525" cap="flat" cmpd="sng" algn="ctr">
            <a:solidFill>
              <a:srgbClr val="4066B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231775" marR="0" indent="-231775" algn="l" defTabSz="914400" rtl="0" eaLnBrk="1" fontAlgn="base" latinLnBrk="0" hangingPunct="1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2" pitchFamily="18" charset="2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581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801385" y="1269403"/>
            <a:ext cx="9001240" cy="1054249"/>
          </a:xfrm>
        </p:spPr>
        <p:txBody>
          <a:bodyPr anchor="ctr"/>
          <a:lstStyle/>
          <a:p>
            <a:r>
              <a:rPr lang="en-US" sz="5400" dirty="0" smtClean="0"/>
              <a:t>Agenda Items</a:t>
            </a:r>
            <a:endParaRPr lang="en-US" sz="5400" dirty="0"/>
          </a:p>
        </p:txBody>
      </p:sp>
      <p:sp>
        <p:nvSpPr>
          <p:cNvPr id="6" name="Subtitle 5"/>
          <p:cNvSpPr>
            <a:spLocks noGrp="1"/>
          </p:cNvSpPr>
          <p:nvPr>
            <p:ph type="subTitle" sz="quarter" idx="1"/>
          </p:nvPr>
        </p:nvSpPr>
        <p:spPr>
          <a:xfrm>
            <a:off x="332508" y="2208810"/>
            <a:ext cx="11590317" cy="4122541"/>
          </a:xfrm>
        </p:spPr>
        <p:txBody>
          <a:bodyPr anchor="t"/>
          <a:lstStyle/>
          <a:p>
            <a:pPr marL="0" lvl="1" indent="0">
              <a:lnSpc>
                <a:spcPct val="100000"/>
              </a:lnSpc>
              <a:spcBef>
                <a:spcPct val="15000"/>
              </a:spcBef>
              <a:buClrTx/>
              <a:buSzPct val="80000"/>
              <a:buNone/>
            </a:pPr>
            <a:endParaRPr lang="en-US" sz="1600" dirty="0" smtClean="0">
              <a:solidFill>
                <a:srgbClr val="595959"/>
              </a:solidFill>
            </a:endParaRPr>
          </a:p>
          <a:p>
            <a:pPr marL="744537" lvl="2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200" b="0" dirty="0" smtClean="0">
                <a:solidFill>
                  <a:srgbClr val="595959"/>
                </a:solidFill>
              </a:rPr>
              <a:t>Pink Letters</a:t>
            </a:r>
          </a:p>
          <a:p>
            <a:pPr marL="744537" lvl="2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200" b="0" dirty="0" smtClean="0">
                <a:solidFill>
                  <a:srgbClr val="595959"/>
                </a:solidFill>
              </a:rPr>
              <a:t>Trusted User Update</a:t>
            </a:r>
          </a:p>
          <a:p>
            <a:pPr marL="744537" lvl="2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200" dirty="0" smtClean="0">
                <a:solidFill>
                  <a:srgbClr val="595959"/>
                </a:solidFill>
              </a:rPr>
              <a:t>Train Your Brain</a:t>
            </a:r>
          </a:p>
          <a:p>
            <a:pPr marL="744537" lvl="2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200" b="0" dirty="0" smtClean="0">
                <a:solidFill>
                  <a:srgbClr val="595959"/>
                </a:solidFill>
              </a:rPr>
              <a:t>Reminders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3783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801385" y="1056905"/>
            <a:ext cx="9001240" cy="831272"/>
          </a:xfrm>
        </p:spPr>
        <p:txBody>
          <a:bodyPr anchor="ctr"/>
          <a:lstStyle/>
          <a:p>
            <a:r>
              <a:rPr lang="en-US" sz="4800" dirty="0" smtClean="0"/>
              <a:t>Pink Letters</a:t>
            </a:r>
            <a:endParaRPr lang="en-US" sz="4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459179" y="2298234"/>
            <a:ext cx="11590317" cy="320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6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 preparation for the end of the Public Health Emergency (PHE) Medicaid </a:t>
            </a:r>
            <a:r>
              <a:rPr lang="en-US" sz="3600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launched the Pink Letter Campaign in early </a:t>
            </a:r>
            <a:r>
              <a:rPr lang="en-US" sz="36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May. </a:t>
            </a:r>
            <a:endParaRPr lang="en-US" sz="3600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600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Letters were mailed from May 2</a:t>
            </a:r>
            <a:r>
              <a:rPr lang="en-US" sz="3600" kern="0" baseline="30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nd</a:t>
            </a:r>
            <a:r>
              <a:rPr lang="en-US" sz="3600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-May 13</a:t>
            </a:r>
            <a:r>
              <a:rPr lang="en-US" sz="3600" kern="0" baseline="30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US" sz="3600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to all Medicaid </a:t>
            </a:r>
            <a:r>
              <a:rPr lang="en-US" sz="36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households to serve as address verification. </a:t>
            </a:r>
          </a:p>
        </p:txBody>
      </p:sp>
    </p:spTree>
    <p:extLst>
      <p:ext uri="{BB962C8B-B14F-4D97-AF65-F5344CB8AC3E}">
        <p14:creationId xmlns:p14="http://schemas.microsoft.com/office/powerpoint/2010/main" val="2275015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801385" y="1056905"/>
            <a:ext cx="9001240" cy="831272"/>
          </a:xfrm>
        </p:spPr>
        <p:txBody>
          <a:bodyPr anchor="ctr"/>
          <a:lstStyle/>
          <a:p>
            <a:r>
              <a:rPr lang="en-US" sz="4800" dirty="0" smtClean="0"/>
              <a:t>Pink Letters (con.)</a:t>
            </a:r>
            <a:endParaRPr lang="en-US" sz="4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435428" y="1948614"/>
            <a:ext cx="11590317" cy="4382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6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If </a:t>
            </a:r>
            <a:r>
              <a:rPr lang="en-US" sz="3600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 pink letter was not received by the end of May, that is an indication that the recipient needs to update their household address with Medicaid or their health </a:t>
            </a:r>
            <a:r>
              <a:rPr lang="en-US" sz="36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plan.</a:t>
            </a:r>
          </a:p>
          <a:p>
            <a:pPr marL="342900" lvl="0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6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Information regarding the Pink Letter Campaign has been posted to the homepage of the AC Resource Library.</a:t>
            </a:r>
            <a:endParaRPr lang="en-US" sz="3600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175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801385" y="1056905"/>
            <a:ext cx="9001240" cy="926274"/>
          </a:xfrm>
        </p:spPr>
        <p:txBody>
          <a:bodyPr anchor="ctr"/>
          <a:lstStyle/>
          <a:p>
            <a:r>
              <a:rPr lang="en-US" sz="4800" dirty="0" smtClean="0"/>
              <a:t>Trusted User Update</a:t>
            </a:r>
            <a:endParaRPr lang="en-US" sz="4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00842" y="2344718"/>
            <a:ext cx="11590317" cy="3625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6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 AC Handbook states on page 4 that, “</a:t>
            </a:r>
            <a:r>
              <a:rPr lang="en-US" sz="3600" dirty="0"/>
              <a:t>Trusted Users are prohibited from using their role as a means to pursue unpaid claims. Violations may result in a training refresher, notice of action, and/or decertification of the Application Center/Trusted User</a:t>
            </a:r>
            <a:r>
              <a:rPr lang="en-US" sz="3600" dirty="0" smtClean="0"/>
              <a:t>.”</a:t>
            </a:r>
          </a:p>
          <a:p>
            <a:pPr marL="342900" lvl="0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648378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801385" y="1056905"/>
            <a:ext cx="9001240" cy="926274"/>
          </a:xfrm>
        </p:spPr>
        <p:txBody>
          <a:bodyPr anchor="ctr"/>
          <a:lstStyle/>
          <a:p>
            <a:r>
              <a:rPr lang="en-US" sz="4800" dirty="0" smtClean="0"/>
              <a:t>Trusted User Update (con.)</a:t>
            </a:r>
            <a:endParaRPr lang="en-US" sz="4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00842" y="2458192"/>
            <a:ext cx="11590317" cy="3625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600" dirty="0" smtClean="0"/>
              <a:t>If </a:t>
            </a:r>
            <a:r>
              <a:rPr lang="en-US" sz="3600" dirty="0"/>
              <a:t>a Trusted User has the role of Billing/Claims Representative and tells a patient how much they owe, then offers the patient the opportunity to apply, the patient may not be able to distinguish the roles and feel </a:t>
            </a:r>
            <a:r>
              <a:rPr lang="en-US" sz="3600" dirty="0" smtClean="0"/>
              <a:t>that they are obligated to apply for Medicaid.</a:t>
            </a:r>
            <a:endParaRPr lang="en-US" sz="3600" dirty="0"/>
          </a:p>
          <a:p>
            <a:pPr marL="342900" lvl="0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851091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801385" y="1056905"/>
            <a:ext cx="9001240" cy="926274"/>
          </a:xfrm>
        </p:spPr>
        <p:txBody>
          <a:bodyPr anchor="ctr"/>
          <a:lstStyle/>
          <a:p>
            <a:r>
              <a:rPr lang="en-US" sz="4800" dirty="0" smtClean="0"/>
              <a:t>Trusted User Update (con.)</a:t>
            </a:r>
            <a:endParaRPr lang="en-US" sz="4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522515" y="2181397"/>
            <a:ext cx="10533413" cy="3999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600" dirty="0" smtClean="0"/>
              <a:t>This may be an occurrence at some ACs due to staffing issues, so</a:t>
            </a:r>
            <a:r>
              <a:rPr lang="en-US" sz="3600" dirty="0"/>
              <a:t> </a:t>
            </a:r>
            <a:r>
              <a:rPr lang="en-US" sz="3600" dirty="0" smtClean="0"/>
              <a:t>we request that AC Managers </a:t>
            </a:r>
            <a:r>
              <a:rPr lang="en-US" sz="3600" dirty="0"/>
              <a:t>make preparations to ensure that </a:t>
            </a:r>
            <a:r>
              <a:rPr lang="en-US" sz="3600" dirty="0" smtClean="0"/>
              <a:t>there is a clear distinction between the Billing/Claims Representative and Trusted User roles and job duties.</a:t>
            </a:r>
          </a:p>
          <a:p>
            <a:pPr marL="342900" lvl="0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endParaRPr lang="en-US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845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702300"/>
          </a:xfrm>
        </p:spPr>
        <p:txBody>
          <a:bodyPr/>
          <a:lstStyle/>
          <a:p>
            <a:pPr algn="ctr"/>
            <a:r>
              <a:rPr lang="en-US" sz="6000" b="1" dirty="0" smtClean="0">
                <a:solidFill>
                  <a:srgbClr val="BC9F22"/>
                </a:solidFill>
              </a:rPr>
              <a:t>Train Your Brain!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3" name="AutoShape 2" descr="Cartoon Brain Clip Art - Brain Cartoon Png, Transparent Png - kind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https://miro.medium.com/max/1400/1*R_vQZyzqnHwiUceiyQ3D7w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7847" y="2280822"/>
            <a:ext cx="5567838" cy="407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5345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801385" y="1056905"/>
            <a:ext cx="9001240" cy="926274"/>
          </a:xfrm>
        </p:spPr>
        <p:txBody>
          <a:bodyPr anchor="ctr"/>
          <a:lstStyle/>
          <a:p>
            <a:r>
              <a:rPr lang="en-US" sz="4800" dirty="0" smtClean="0"/>
              <a:t>Question 1</a:t>
            </a:r>
            <a:endParaRPr lang="en-US" sz="4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534390" y="1983179"/>
            <a:ext cx="10533413" cy="4395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200" dirty="0" smtClean="0"/>
              <a:t>How long should ACs maintain LDH paper forms and agreements?</a:t>
            </a:r>
          </a:p>
          <a:p>
            <a:pPr marL="1257300" lvl="2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200" dirty="0" smtClean="0"/>
              <a:t>A. 3 years</a:t>
            </a:r>
          </a:p>
          <a:p>
            <a:pPr marL="1257300" lvl="2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200" dirty="0" smtClean="0"/>
              <a:t>B. 5 years</a:t>
            </a:r>
          </a:p>
          <a:p>
            <a:pPr marL="1257300" lvl="2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200" dirty="0" smtClean="0"/>
              <a:t>C. 7 years</a:t>
            </a:r>
          </a:p>
          <a:p>
            <a:pPr marL="1257300" lvl="2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200" dirty="0" smtClean="0"/>
              <a:t>D. 9 years</a:t>
            </a:r>
          </a:p>
          <a:p>
            <a:pPr marL="342900" lvl="0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endParaRPr lang="en-US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807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S Consulting On-screen M WHT_R1.5V_0310">
  <a:themeElements>
    <a:clrScheme name="Custom 2">
      <a:dk1>
        <a:srgbClr val="000000"/>
      </a:dk1>
      <a:lt1>
        <a:srgbClr val="FFFFFF"/>
      </a:lt1>
      <a:dk2>
        <a:srgbClr val="289693"/>
      </a:dk2>
      <a:lt2>
        <a:srgbClr val="A78D1E"/>
      </a:lt2>
      <a:accent1>
        <a:srgbClr val="286DA8"/>
      </a:accent1>
      <a:accent2>
        <a:srgbClr val="0C3465"/>
      </a:accent2>
      <a:accent3>
        <a:srgbClr val="01224F"/>
      </a:accent3>
      <a:accent4>
        <a:srgbClr val="000000"/>
      </a:accent4>
      <a:accent5>
        <a:srgbClr val="AAADCA"/>
      </a:accent5>
      <a:accent6>
        <a:srgbClr val="738AB9"/>
      </a:accent6>
      <a:hlink>
        <a:srgbClr val="0563C1"/>
      </a:hlink>
      <a:folHlink>
        <a:srgbClr val="954F72"/>
      </a:folHlink>
    </a:clrScheme>
    <a:fontScheme name="US Consulting On-screen S WHT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4066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231775" marR="0" indent="-231775" algn="l" defTabSz="914400" rtl="0" eaLnBrk="1" fontAlgn="base" latinLnBrk="0" hangingPunct="1">
          <a:lnSpc>
            <a:spcPct val="106000"/>
          </a:lnSpc>
          <a:spcBef>
            <a:spcPct val="0"/>
          </a:spcBef>
          <a:spcAft>
            <a:spcPct val="0"/>
          </a:spcAft>
          <a:buClrTx/>
          <a:buSzTx/>
          <a:buFont typeface="Wingdings 2" pitchFamily="18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4066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231775" marR="0" indent="-231775" algn="l" defTabSz="914400" rtl="0" eaLnBrk="1" fontAlgn="base" latinLnBrk="0" hangingPunct="1">
          <a:lnSpc>
            <a:spcPct val="106000"/>
          </a:lnSpc>
          <a:spcBef>
            <a:spcPct val="0"/>
          </a:spcBef>
          <a:spcAft>
            <a:spcPct val="0"/>
          </a:spcAft>
          <a:buClrTx/>
          <a:buSzTx/>
          <a:buFont typeface="Wingdings 2" pitchFamily="18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/>
      <a:bodyPr/>
      <a:lstStyle>
        <a:defPPr marL="227013" indent="-225425" algn="l" rtl="0" fontAlgn="base">
          <a:lnSpc>
            <a:spcPct val="106000"/>
          </a:lnSpc>
          <a:spcBef>
            <a:spcPct val="4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2000" dirty="0">
            <a:solidFill>
              <a:srgbClr val="000000"/>
            </a:solidFill>
            <a:latin typeface="Arial" charset="0"/>
            <a:ea typeface="+mn-ea"/>
            <a:cs typeface="Arial" charset="0"/>
          </a:defRPr>
        </a:defPPr>
      </a:lstStyle>
    </a:txDef>
  </a:objectDefaults>
  <a:extraClrSchemeLst>
    <a:extraClrScheme>
      <a:clrScheme name="US Consulting On-screen S WHT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On-screen S WHT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ue_x0020_date_x0020_for_x0020_comments xmlns="4d766105-f17c-407a-a185-4265b7c4705e" xsi:nil="true"/>
    <Priority xmlns="4d766105-f17c-407a-a185-4265b7c4705e">2 - Med</Priority>
    <TaskGroup xmlns="http://schemas.microsoft.com/sharepoint/v3">
      <UserInfo>
        <DisplayName/>
        <AccountId xsi:nil="true"/>
        <AccountType/>
      </UserInfo>
    </TaskGroup>
    <Notes0 xmlns="4d766105-f17c-407a-a185-4265b7c4705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E7ED4337DEB9469E967E46923E1DE5" ma:contentTypeVersion="12" ma:contentTypeDescription="Create a new document." ma:contentTypeScope="" ma:versionID="575ffe27e430dccae11d2e5c2b5f7fe0">
  <xsd:schema xmlns:xsd="http://www.w3.org/2001/XMLSchema" xmlns:xs="http://www.w3.org/2001/XMLSchema" xmlns:p="http://schemas.microsoft.com/office/2006/metadata/properties" xmlns:ns1="http://schemas.microsoft.com/sharepoint/v3" xmlns:ns2="4d766105-f17c-407a-a185-4265b7c4705e" targetNamespace="http://schemas.microsoft.com/office/2006/metadata/properties" ma:root="true" ma:fieldsID="c0d91d18fdb5ce69628609a8c4bb3d33" ns1:_="" ns2:_="">
    <xsd:import namespace="http://schemas.microsoft.com/sharepoint/v3"/>
    <xsd:import namespace="4d766105-f17c-407a-a185-4265b7c4705e"/>
    <xsd:element name="properties">
      <xsd:complexType>
        <xsd:sequence>
          <xsd:element name="documentManagement">
            <xsd:complexType>
              <xsd:all>
                <xsd:element ref="ns2:Due_x0020_date_x0020_for_x0020_comments" minOccurs="0"/>
                <xsd:element ref="ns1:TaskGroup" minOccurs="0"/>
                <xsd:element ref="ns2:Notes0" minOccurs="0"/>
                <xsd:element ref="ns2:Prior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TaskGroup" ma:index="9" nillable="true" ma:displayName="Task Group" ma:list="UserInfo" ma:SearchPeopleOnly="false" ma:SharePointGroup="0" ma:internalName="TaskGroup" ma:readOnly="false" ma:showField="Titl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766105-f17c-407a-a185-4265b7c4705e" elementFormDefault="qualified">
    <xsd:import namespace="http://schemas.microsoft.com/office/2006/documentManagement/types"/>
    <xsd:import namespace="http://schemas.microsoft.com/office/infopath/2007/PartnerControls"/>
    <xsd:element name="Due_x0020_date_x0020_for_x0020_comments" ma:index="8" nillable="true" ma:displayName="Due date for comments" ma:format="DateOnly" ma:internalName="Due_x0020_date_x0020_for_x0020_comments">
      <xsd:simpleType>
        <xsd:restriction base="dms:DateTime"/>
      </xsd:simpleType>
    </xsd:element>
    <xsd:element name="Notes0" ma:index="10" nillable="true" ma:displayName="Notes" ma:internalName="Notes0">
      <xsd:simpleType>
        <xsd:restriction base="dms:Note">
          <xsd:maxLength value="255"/>
        </xsd:restriction>
      </xsd:simpleType>
    </xsd:element>
    <xsd:element name="Priority" ma:index="11" nillable="true" ma:displayName="Priority" ma:default="2 - Med" ma:format="Dropdown" ma:internalName="Priority">
      <xsd:simpleType>
        <xsd:restriction base="dms:Choice">
          <xsd:enumeration value="1 - High"/>
          <xsd:enumeration value="2 - Med"/>
          <xsd:enumeration value="3 - Low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BEF162-91A7-4ABA-8A2B-25AE2C5C38F9}">
  <ds:schemaRefs>
    <ds:schemaRef ds:uri="http://purl.org/dc/elements/1.1/"/>
    <ds:schemaRef ds:uri="http://schemas.microsoft.com/office/2006/metadata/properties"/>
    <ds:schemaRef ds:uri="4d766105-f17c-407a-a185-4265b7c4705e"/>
    <ds:schemaRef ds:uri="http://schemas.microsoft.com/sharepoint/v3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07C5DCA-1F95-4F04-BEAC-96905DBEEE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2683C5-759E-4E77-8DFA-3A87EEE32C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d766105-f17c-407a-a185-4265b7c470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52848</TotalTime>
  <Words>597</Words>
  <Application>Microsoft Office PowerPoint</Application>
  <PresentationFormat>Widescreen</PresentationFormat>
  <Paragraphs>116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Wingdings</vt:lpstr>
      <vt:lpstr>Wingdings 2</vt:lpstr>
      <vt:lpstr>US Consulting On-screen M WHT_R1.5V_0310</vt:lpstr>
      <vt:lpstr>Application Center Monthly Contact</vt:lpstr>
      <vt:lpstr>Agenda Items</vt:lpstr>
      <vt:lpstr>Pink Letters</vt:lpstr>
      <vt:lpstr>Pink Letters (con.)</vt:lpstr>
      <vt:lpstr>Trusted User Update</vt:lpstr>
      <vt:lpstr>Trusted User Update (con.)</vt:lpstr>
      <vt:lpstr>Trusted User Update (con.)</vt:lpstr>
      <vt:lpstr>PowerPoint Presentation</vt:lpstr>
      <vt:lpstr>Question 1</vt:lpstr>
      <vt:lpstr>PowerPoint Presentation</vt:lpstr>
      <vt:lpstr>Question 2</vt:lpstr>
      <vt:lpstr>PowerPoint Presentation</vt:lpstr>
      <vt:lpstr>Question 3</vt:lpstr>
      <vt:lpstr>PowerPoint Presentation</vt:lpstr>
      <vt:lpstr>Question 4</vt:lpstr>
      <vt:lpstr>PowerPoint Presentation</vt:lpstr>
      <vt:lpstr>PowerPoint Presentation</vt:lpstr>
      <vt:lpstr>PowerPoint Presentation</vt:lpstr>
      <vt:lpstr>PowerPoint Presentation</vt:lpstr>
    </vt:vector>
  </TitlesOfParts>
  <Company>OTS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User Guide 3.2 Performing Supervisor &amp; Case Reviews</dc:title>
  <dc:creator>Theresa Carter</dc:creator>
  <cp:lastModifiedBy>Valerie McManus</cp:lastModifiedBy>
  <cp:revision>808</cp:revision>
  <dcterms:created xsi:type="dcterms:W3CDTF">2018-08-27T13:49:41Z</dcterms:created>
  <dcterms:modified xsi:type="dcterms:W3CDTF">2022-06-15T19:06:44Z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0x010100EBE7ED4337DEB9469E967E46923E1DE5</vt:lpwstr>
  </property>
</Properties>
</file>