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3"/>
  </p:notesMasterIdLst>
  <p:sldIdLst>
    <p:sldId id="322" r:id="rId5"/>
    <p:sldId id="323" r:id="rId6"/>
    <p:sldId id="443" r:id="rId7"/>
    <p:sldId id="460" r:id="rId8"/>
    <p:sldId id="459" r:id="rId9"/>
    <p:sldId id="456" r:id="rId10"/>
    <p:sldId id="444" r:id="rId11"/>
    <p:sldId id="461" r:id="rId12"/>
    <p:sldId id="446" r:id="rId13"/>
    <p:sldId id="447" r:id="rId14"/>
    <p:sldId id="448" r:id="rId15"/>
    <p:sldId id="449" r:id="rId16"/>
    <p:sldId id="450" r:id="rId17"/>
    <p:sldId id="451" r:id="rId18"/>
    <p:sldId id="452" r:id="rId19"/>
    <p:sldId id="395" r:id="rId20"/>
    <p:sldId id="340" r:id="rId21"/>
    <p:sldId id="44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43"/>
            <p14:sldId id="460"/>
            <p14:sldId id="459"/>
            <p14:sldId id="456"/>
            <p14:sldId id="444"/>
            <p14:sldId id="461"/>
            <p14:sldId id="446"/>
            <p14:sldId id="447"/>
            <p14:sldId id="448"/>
            <p14:sldId id="449"/>
            <p14:sldId id="450"/>
            <p14:sldId id="451"/>
            <p14:sldId id="452"/>
            <p14:sldId id="395"/>
            <p14:sldId id="340"/>
            <p14:sldId id="44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12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  <p:cmAuthor id="3" name="Paige Logan" initials="PL" lastIdx="1" clrIdx="2">
    <p:extLst>
      <p:ext uri="{19B8F6BF-5375-455C-9EA6-DF929625EA0E}">
        <p15:presenceInfo xmlns:p15="http://schemas.microsoft.com/office/powerpoint/2012/main" userId="S-1-5-21-1106148654-1186277012-142223018-300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70752" autoAdjust="0"/>
  </p:normalViewPr>
  <p:slideViewPr>
    <p:cSldViewPr snapToGrid="0">
      <p:cViewPr varScale="1">
        <p:scale>
          <a:sx n="81" d="100"/>
          <a:sy n="81" d="100"/>
        </p:scale>
        <p:origin x="165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7/21/2022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180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189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23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820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912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7009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6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92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213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68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859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37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545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1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93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4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5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0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15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7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47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9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5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16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7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8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90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9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0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07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2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3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4025" r:id="rId29"/>
    <p:sldLayoutId id="2147484026" r:id="rId30"/>
    <p:sldLayoutId id="2147484027" r:id="rId31"/>
    <p:sldLayoutId id="2147484523" r:id="rId32"/>
    <p:sldLayoutId id="2147484524" r:id="rId33"/>
    <p:sldLayoutId id="2147484525" r:id="rId34"/>
    <p:sldLayoutId id="2147484666" r:id="rId35"/>
    <p:sldLayoutId id="2147484667" r:id="rId36"/>
    <p:sldLayoutId id="2147484668" r:id="rId37"/>
    <p:sldLayoutId id="2147484873" r:id="rId38"/>
    <p:sldLayoutId id="2147484874" r:id="rId39"/>
    <p:sldLayoutId id="2147484875" r:id="rId40"/>
    <p:sldLayoutId id="2147484918" r:id="rId41"/>
    <p:sldLayoutId id="2147484919" r:id="rId42"/>
    <p:sldLayoutId id="2147484920" r:id="rId43"/>
    <p:sldLayoutId id="2147484973" r:id="rId44"/>
    <p:sldLayoutId id="2147484974" r:id="rId45"/>
    <p:sldLayoutId id="2147484975" r:id="rId46"/>
    <p:sldLayoutId id="2147484993" r:id="rId47"/>
    <p:sldLayoutId id="2147484994" r:id="rId48"/>
    <p:sldLayoutId id="2147484995" r:id="rId4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DT@la.gov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MEDT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arrell.Curtis@la.gov" TargetMode="External"/><Relationship Id="rId5" Type="http://schemas.openxmlformats.org/officeDocument/2006/relationships/hyperlink" Target="mailto:MedicaidOutreach@la.gov" TargetMode="External"/><Relationship Id="rId4" Type="http://schemas.openxmlformats.org/officeDocument/2006/relationships/hyperlink" Target="mailto:Outstation@la.gov" TargetMode="External"/><Relationship Id="rId9" Type="http://schemas.openxmlformats.org/officeDocument/2006/relationships/hyperlink" Target="mailto:NEU@la.gov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0" y="1284736"/>
            <a:ext cx="12191999" cy="135158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Application Center</a:t>
            </a:r>
            <a:r>
              <a:rPr lang="en-US" sz="5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Monthly Contact</a:t>
            </a:r>
            <a:endParaRPr lang="en-US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839555" y="3663097"/>
            <a:ext cx="10262937" cy="2273071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12800" b="1" dirty="0" smtClean="0">
                <a:solidFill>
                  <a:schemeClr val="tx1"/>
                </a:solidFill>
              </a:rPr>
              <a:t>July 20, 2022</a:t>
            </a:r>
          </a:p>
          <a:p>
            <a:pPr algn="ctr"/>
            <a:endParaRPr lang="en-US" sz="12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800" b="1" dirty="0" smtClean="0">
                <a:solidFill>
                  <a:schemeClr val="tx1"/>
                </a:solidFill>
              </a:rPr>
              <a:t>Valerie McManus, AC 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4" y="1056905"/>
            <a:ext cx="10658303" cy="926274"/>
          </a:xfrm>
        </p:spPr>
        <p:txBody>
          <a:bodyPr anchor="ctr"/>
          <a:lstStyle/>
          <a:p>
            <a:pPr algn="ctr"/>
            <a:r>
              <a:rPr lang="en-US" sz="4800" b="1" dirty="0" smtClean="0"/>
              <a:t>Question 1</a:t>
            </a:r>
            <a:endParaRPr lang="en-US" sz="48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4390" y="1983179"/>
            <a:ext cx="10533413" cy="4012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How many days are application centers granted to correct site deficiencies?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A. 15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B. 30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C. 45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200" dirty="0" smtClean="0"/>
              <a:t>D. 60</a:t>
            </a:r>
            <a:endParaRPr lang="en-US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0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/>
              <a:t>B. 30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7624001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10503924" cy="926274"/>
          </a:xfrm>
        </p:spPr>
        <p:txBody>
          <a:bodyPr anchor="ctr"/>
          <a:lstStyle/>
          <a:p>
            <a:pPr algn="ctr"/>
            <a:r>
              <a:rPr lang="en-US" sz="4800" b="1" dirty="0" smtClean="0"/>
              <a:t>Question 2</a:t>
            </a:r>
            <a:endParaRPr lang="en-US" sz="48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4390" y="1983179"/>
            <a:ext cx="10533413" cy="2842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/>
              <a:t>Trusted Users are prohibited from submitting applications for close friends or family members.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/>
              <a:t>A. True 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/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426745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2137558"/>
            <a:ext cx="11116733" cy="4155292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dirty="0" smtClean="0"/>
              <a:t>A. True </a:t>
            </a:r>
          </a:p>
          <a:p>
            <a:pPr marL="0" indent="0" algn="ctr">
              <a:buNone/>
            </a:pPr>
            <a:r>
              <a:rPr lang="en-US" sz="3600" dirty="0" smtClean="0"/>
              <a:t>In these instances, the applicant should be referred to another application center or the Customer Service Unit.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30715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056905"/>
            <a:ext cx="10575176" cy="926274"/>
          </a:xfrm>
        </p:spPr>
        <p:txBody>
          <a:bodyPr anchor="ctr"/>
          <a:lstStyle/>
          <a:p>
            <a:pPr algn="ctr"/>
            <a:r>
              <a:rPr lang="en-US" sz="4800" b="1" dirty="0" smtClean="0"/>
              <a:t>Question 3</a:t>
            </a:r>
            <a:endParaRPr lang="en-US" sz="48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4390" y="1940115"/>
            <a:ext cx="10533413" cy="4273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100" dirty="0" smtClean="0"/>
              <a:t>Which of the following are valid reasons for denial of application reimbursement?</a:t>
            </a:r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100" dirty="0" smtClean="0"/>
              <a:t>A. </a:t>
            </a:r>
            <a:r>
              <a:rPr lang="en-US" sz="3100" dirty="0"/>
              <a:t>Exceeds the five-day requirement for interviews</a:t>
            </a:r>
            <a:endParaRPr lang="en-US" sz="3100" dirty="0" smtClean="0"/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100" dirty="0" smtClean="0"/>
              <a:t>B. </a:t>
            </a:r>
            <a:r>
              <a:rPr lang="en-US" sz="3100" dirty="0"/>
              <a:t>Missing or incomplete situational forms</a:t>
            </a:r>
            <a:endParaRPr lang="en-US" sz="3100" dirty="0" smtClean="0"/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100" dirty="0" smtClean="0"/>
              <a:t>C. </a:t>
            </a:r>
            <a:r>
              <a:rPr lang="en-US" sz="3100" dirty="0"/>
              <a:t>Failure to complete all required fields</a:t>
            </a:r>
            <a:endParaRPr lang="en-US" sz="3100" dirty="0" smtClean="0"/>
          </a:p>
          <a:p>
            <a:pPr marL="1257300" lvl="2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100" dirty="0" smtClean="0"/>
              <a:t>D. All of the above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endParaRPr lang="en-US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4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 smtClean="0"/>
              <a:t>D. All of the above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68190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024608"/>
            <a:ext cx="11499924" cy="466589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 and not the Public or Provider portal.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3"/>
              </a:rPr>
              <a:t>NEU@la.gov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records immediately upon receiving the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the EMS Aged Claims Status Request form (found on the AC Resource Library) to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4"/>
              </a:rPr>
              <a:t>MEDT@la.gov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Attendance is required and participation is encouraged.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59186" y="1111110"/>
            <a:ext cx="6838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362956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tx1"/>
                </a:solidFill>
              </a:rPr>
              <a:t>) 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Outstation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MedicaidOutreach@la.gov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EPO Programs </a:t>
            </a:r>
            <a:r>
              <a:rPr lang="en-US" sz="2400" b="1" dirty="0" smtClean="0">
                <a:solidFill>
                  <a:schemeClr val="tx1"/>
                </a:solidFill>
              </a:rPr>
              <a:t>Manager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Darrell.Curtis@la.gov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Darrell Curtis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Application Centers (AC) </a:t>
            </a:r>
            <a:endParaRPr lang="en-US" sz="2400" b="1" dirty="0">
              <a:solidFill>
                <a:schemeClr val="tx1"/>
              </a:solidFill>
            </a:endParaRPr>
          </a:p>
          <a:p>
            <a:pPr lvl="1" indent="-342900">
              <a:buClr>
                <a:srgbClr val="A5301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  <a:hlinkClick r:id="rId7"/>
              </a:rPr>
              <a:t>ApplicationCenter.Service@la.gov</a:t>
            </a: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  <a:p>
            <a:pPr lvl="1" indent="-342900">
              <a:buClr>
                <a:srgbClr val="A5301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(225) 342 – 6312</a:t>
            </a:r>
          </a:p>
          <a:p>
            <a:pPr lvl="1" indent="-342900">
              <a:buClr>
                <a:srgbClr val="A5301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Valerie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McManus</a:t>
            </a:r>
            <a:endParaRPr lang="en-US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Medical Eligibility Determinations Team (MEDT)</a:t>
            </a:r>
            <a:endParaRPr lang="en-US" sz="18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8"/>
              </a:rPr>
              <a:t>MEDT@la.gov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Shauna Meche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9"/>
              </a:rPr>
              <a:t>NEU@la.gov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Antoinette Rubin</a:t>
            </a: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431515"/>
            <a:ext cx="5665056" cy="5548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94410"/>
            <a:ext cx="11660971" cy="5000217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Questions</a:t>
            </a:r>
          </a:p>
          <a:p>
            <a:endParaRPr lang="en-US" sz="4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 bwMode="auto">
          <a:xfrm>
            <a:off x="4286992" y="2648197"/>
            <a:ext cx="3099459" cy="2956957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ctr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81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718256" y="1067522"/>
            <a:ext cx="10812683" cy="1054249"/>
          </a:xfrm>
        </p:spPr>
        <p:txBody>
          <a:bodyPr anchor="ctr"/>
          <a:lstStyle/>
          <a:p>
            <a:pPr algn="ctr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Agenda Items</a:t>
            </a:r>
            <a:endParaRPr lang="en-US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300842" y="1923802"/>
            <a:ext cx="11590317" cy="4122541"/>
          </a:xfrm>
        </p:spPr>
        <p:txBody>
          <a:bodyPr anchor="t">
            <a:normAutofit fontScale="92500" lnSpcReduction="10000"/>
          </a:bodyPr>
          <a:lstStyle/>
          <a:p>
            <a:pPr marL="0" lvl="1" indent="0">
              <a:lnSpc>
                <a:spcPct val="100000"/>
              </a:lnSpc>
              <a:spcBef>
                <a:spcPct val="15000"/>
              </a:spcBef>
              <a:buClrTx/>
              <a:buSzPct val="80000"/>
              <a:buNone/>
            </a:pPr>
            <a:endParaRPr lang="en-US" sz="1600" dirty="0" smtClean="0">
              <a:solidFill>
                <a:srgbClr val="595959"/>
              </a:solidFill>
            </a:endParaRP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595959"/>
                </a:solidFill>
              </a:rPr>
              <a:t>Submitting Medical Records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595959"/>
                </a:solidFill>
              </a:rPr>
              <a:t>Error Messages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595959"/>
                </a:solidFill>
              </a:rPr>
              <a:t>No Decision Messages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595959"/>
                </a:solidFill>
              </a:rPr>
              <a:t>Dental Services for Waiver Recipients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rgbClr val="595959"/>
                </a:solidFill>
              </a:rPr>
              <a:t>Train Your Brain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200" b="0" dirty="0" smtClean="0">
                <a:solidFill>
                  <a:srgbClr val="595959"/>
                </a:solidFill>
              </a:rPr>
              <a:t>Reminders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777634" y="1116282"/>
            <a:ext cx="10610802" cy="831272"/>
          </a:xfrm>
        </p:spPr>
        <p:txBody>
          <a:bodyPr anchor="ctr"/>
          <a:lstStyle/>
          <a:p>
            <a:pPr algn="ctr"/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Submitting Medical Records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77634" y="2123516"/>
            <a:ext cx="1013578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</a:t>
            </a:r>
            <a:r>
              <a:rPr lang="en-US" sz="3200" dirty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submitting the fax cover sheet, please also indicate the reason for submitting this additional information, especially when dealing with an EMS request</a:t>
            </a:r>
            <a:r>
              <a:rPr lang="en-US" sz="3200" dirty="0" smtClean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>
              <a:buSzPts val="1000"/>
              <a:tabLst>
                <a:tab pos="685800" algn="l"/>
              </a:tabLst>
            </a:pPr>
            <a:r>
              <a:rPr lang="en-US" sz="3200" dirty="0" smtClean="0">
                <a:solidFill>
                  <a:srgbClr val="0E101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	Example- Notes</a:t>
            </a:r>
            <a:r>
              <a:rPr lang="en-US" sz="3200" dirty="0">
                <a:solidFill>
                  <a:srgbClr val="0E101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Medical records attached for additional coverage request for DOS xx-xx-2022.</a:t>
            </a:r>
            <a:endParaRPr lang="en-U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685800" algn="l"/>
              </a:tabLst>
            </a:pPr>
            <a:r>
              <a:rPr lang="en-US" sz="3200" dirty="0" smtClean="0">
                <a:solidFill>
                  <a:srgbClr val="0E101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-	Example- Notes</a:t>
            </a:r>
            <a:r>
              <a:rPr lang="en-US" sz="3200" dirty="0">
                <a:solidFill>
                  <a:srgbClr val="0E101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Income verification for review.</a:t>
            </a:r>
            <a:endParaRPr lang="en-U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0E101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01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682631" y="1185300"/>
            <a:ext cx="10610802" cy="831272"/>
          </a:xfrm>
        </p:spPr>
        <p:txBody>
          <a:bodyPr anchor="ctr"/>
          <a:lstStyle/>
          <a:p>
            <a:pPr algn="ctr"/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Submitting Medical Records (con.)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77634" y="2362108"/>
            <a:ext cx="1013578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</a:t>
            </a:r>
            <a:r>
              <a:rPr lang="en-US" sz="3200" dirty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have an Outstation analyst assigned to your site, please notify them prior/after you send the medical records for additional DOS for EMS </a:t>
            </a:r>
            <a:r>
              <a:rPr lang="en-US" sz="3200" dirty="0" smtClean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Claims.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Outstation </a:t>
            </a:r>
            <a:r>
              <a:rPr lang="en-US" sz="3200" dirty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analysts must be alerted to pull the records to submit the MEDT request to the MEDT Manager</a:t>
            </a:r>
            <a:r>
              <a:rPr lang="en-US" sz="3200" dirty="0" smtClean="0">
                <a:solidFill>
                  <a:srgbClr val="0E10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5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777634" y="1116282"/>
            <a:ext cx="10610802" cy="831272"/>
          </a:xfrm>
        </p:spPr>
        <p:txBody>
          <a:bodyPr anchor="ctr"/>
          <a:lstStyle/>
          <a:p>
            <a:pPr algn="ctr"/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Error Messages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9179" y="2298234"/>
            <a:ext cx="11590317" cy="1812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Please provide screenshots of error messages that are received in the Partner Portal to </a:t>
            </a: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ApplicationCenter.Service@la.gov</a:t>
            </a: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767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789510" y="1092531"/>
            <a:ext cx="10527674" cy="831272"/>
          </a:xfrm>
        </p:spPr>
        <p:txBody>
          <a:bodyPr anchor="ctr"/>
          <a:lstStyle/>
          <a:p>
            <a:pPr algn="ctr"/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</a:rPr>
              <a:t>No Decision Messages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99802" y="2197996"/>
            <a:ext cx="11590317" cy="3249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the past, we mentioned that “No Decision” messages meant that a person has existing coverage.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 has been discovered that the “No Decision” message can also appear when an application needs caseworker intervention of some kind. </a:t>
            </a:r>
            <a:endParaRPr lang="en-US" sz="36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17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425533" y="1164369"/>
            <a:ext cx="11340935" cy="926274"/>
          </a:xfrm>
        </p:spPr>
        <p:txBody>
          <a:bodyPr anchor="ctr"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Dental Services for Waiver Recipients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25532" y="2376239"/>
            <a:ext cx="11590317" cy="3573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Beginning July 1, 2022, individuals ages 21 and older with Intellectual/Developmental Disabilities who are enrolled in the New Opportunities Waiver (NOW), Residential Options Waiver (ROW), or the Supports Waiver are eligible for comprehensive Medicaid coverage for dental care.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4837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1" y="1176960"/>
            <a:ext cx="12192000" cy="926274"/>
          </a:xfrm>
        </p:spPr>
        <p:txBody>
          <a:bodyPr anchor="ctr"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Dental Services for Waiver Recipients (con.)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01684" y="2337987"/>
            <a:ext cx="11590317" cy="2033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3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Comprehensive Medicaid coverage for dental care includes:  </a:t>
            </a:r>
          </a:p>
          <a:p>
            <a:pPr marL="342900" lvl="0" indent="-342900" defTabSz="9144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Arial" panose="020B0604020202020204" pitchFamily="34" charset="0"/>
              <a:buChar char="•"/>
            </a:pPr>
            <a:endParaRPr lang="en-US" sz="3600" kern="0" dirty="0" smtClean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11411"/>
              </p:ext>
            </p:extLst>
          </p:nvPr>
        </p:nvGraphicFramePr>
        <p:xfrm>
          <a:off x="853045" y="3870020"/>
          <a:ext cx="10485912" cy="1472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1478">
                  <a:extLst>
                    <a:ext uri="{9D8B030D-6E8A-4147-A177-3AD203B41FA5}">
                      <a16:colId xmlns:a16="http://schemas.microsoft.com/office/drawing/2014/main" val="2703269498"/>
                    </a:ext>
                  </a:extLst>
                </a:gridCol>
                <a:gridCol w="2621478">
                  <a:extLst>
                    <a:ext uri="{9D8B030D-6E8A-4147-A177-3AD203B41FA5}">
                      <a16:colId xmlns:a16="http://schemas.microsoft.com/office/drawing/2014/main" val="2620165759"/>
                    </a:ext>
                  </a:extLst>
                </a:gridCol>
                <a:gridCol w="2621478">
                  <a:extLst>
                    <a:ext uri="{9D8B030D-6E8A-4147-A177-3AD203B41FA5}">
                      <a16:colId xmlns:a16="http://schemas.microsoft.com/office/drawing/2014/main" val="185129632"/>
                    </a:ext>
                  </a:extLst>
                </a:gridCol>
                <a:gridCol w="2621478">
                  <a:extLst>
                    <a:ext uri="{9D8B030D-6E8A-4147-A177-3AD203B41FA5}">
                      <a16:colId xmlns:a16="http://schemas.microsoft.com/office/drawing/2014/main" val="3690052635"/>
                    </a:ext>
                  </a:extLst>
                </a:gridCol>
              </a:tblGrid>
              <a:tr h="7360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Diagnostic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Preventive</a:t>
                      </a:r>
                      <a:r>
                        <a:rPr lang="en-US" baseline="0" dirty="0" smtClean="0"/>
                        <a:t>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Restorative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Endodontics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831010"/>
                  </a:ext>
                </a:extLst>
              </a:tr>
              <a:tr h="7360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Periodontics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Prosthodontics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Oral and Maxillofacial Surgery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Orthodontics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7047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611542"/>
              </p:ext>
            </p:extLst>
          </p:nvPr>
        </p:nvGraphicFramePr>
        <p:xfrm>
          <a:off x="853045" y="5361136"/>
          <a:ext cx="10485912" cy="766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5912">
                  <a:extLst>
                    <a:ext uri="{9D8B030D-6E8A-4147-A177-3AD203B41FA5}">
                      <a16:colId xmlns:a16="http://schemas.microsoft.com/office/drawing/2014/main" val="3453646056"/>
                    </a:ext>
                  </a:extLst>
                </a:gridCol>
              </a:tblGrid>
              <a:tr h="7665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Emergency Services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107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66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7023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</a:rPr>
              <a:t>Train Your Brain!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AutoShape 2" descr="Cartoon Brain Clip Art - Brain Cartoon Png, Transparent Png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30" name="Picture 6" descr="https://miro.medium.com/max/1400/1*R_vQZyzqnHwiUceiyQ3D7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847" y="2280822"/>
            <a:ext cx="5567838" cy="407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34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4d766105-f17c-407a-a185-4265b7c4705e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54049</TotalTime>
  <Words>599</Words>
  <Application>Microsoft Office PowerPoint</Application>
  <PresentationFormat>Widescreen</PresentationFormat>
  <Paragraphs>120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Wingdings 2</vt:lpstr>
      <vt:lpstr>US Consulting On-screen M WHT_R1.5V_0310</vt:lpstr>
      <vt:lpstr> Application Center Monthly Contact</vt:lpstr>
      <vt:lpstr>Agenda Items</vt:lpstr>
      <vt:lpstr>Submitting Medical Records</vt:lpstr>
      <vt:lpstr>Submitting Medical Records (con.)</vt:lpstr>
      <vt:lpstr>Error Messages</vt:lpstr>
      <vt:lpstr>No Decision Messages</vt:lpstr>
      <vt:lpstr>Dental Services for Waiver Recipients</vt:lpstr>
      <vt:lpstr>Dental Services for Waiver Recipients (con.)</vt:lpstr>
      <vt:lpstr>PowerPoint Presentation</vt:lpstr>
      <vt:lpstr>Question 1</vt:lpstr>
      <vt:lpstr>PowerPoint Presentation</vt:lpstr>
      <vt:lpstr>Question 2</vt:lpstr>
      <vt:lpstr>PowerPoint Presentation</vt:lpstr>
      <vt:lpstr>Question 3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871</cp:revision>
  <dcterms:created xsi:type="dcterms:W3CDTF">2018-08-27T13:49:41Z</dcterms:created>
  <dcterms:modified xsi:type="dcterms:W3CDTF">2022-07-21T17:36:22Z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