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322" r:id="rId5"/>
    <p:sldId id="323" r:id="rId6"/>
    <p:sldId id="443" r:id="rId7"/>
    <p:sldId id="444" r:id="rId8"/>
    <p:sldId id="451" r:id="rId9"/>
    <p:sldId id="445" r:id="rId10"/>
    <p:sldId id="450" r:id="rId11"/>
    <p:sldId id="446" r:id="rId12"/>
    <p:sldId id="395" r:id="rId13"/>
    <p:sldId id="340" r:id="rId14"/>
    <p:sldId id="44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8983AEE-15F3-4F2E-A9CE-6E9D8CA091AA}">
          <p14:sldIdLst>
            <p14:sldId id="322"/>
            <p14:sldId id="323"/>
            <p14:sldId id="443"/>
            <p14:sldId id="444"/>
            <p14:sldId id="451"/>
            <p14:sldId id="445"/>
            <p14:sldId id="450"/>
            <p14:sldId id="446"/>
            <p14:sldId id="395"/>
            <p14:sldId id="340"/>
            <p14:sldId id="44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a Owens" initials="SO" lastIdx="1" clrIdx="0">
    <p:extLst>
      <p:ext uri="{19B8F6BF-5375-455C-9EA6-DF929625EA0E}">
        <p15:presenceInfo xmlns:p15="http://schemas.microsoft.com/office/powerpoint/2012/main" userId="S-1-5-21-1106148654-1186277012-142223018-54494" providerId="AD"/>
      </p:ext>
    </p:extLst>
  </p:cmAuthor>
  <p:cmAuthor id="2" name="Kathryn Loechelt" initials="KL" lastIdx="12" clrIdx="1">
    <p:extLst>
      <p:ext uri="{19B8F6BF-5375-455C-9EA6-DF929625EA0E}">
        <p15:presenceInfo xmlns:p15="http://schemas.microsoft.com/office/powerpoint/2012/main" userId="S-1-5-21-1106148654-1186277012-142223018-9065" providerId="AD"/>
      </p:ext>
    </p:extLst>
  </p:cmAuthor>
  <p:cmAuthor id="3" name="Paige Logan" initials="PL" lastIdx="6" clrIdx="2">
    <p:extLst>
      <p:ext uri="{19B8F6BF-5375-455C-9EA6-DF929625EA0E}">
        <p15:presenceInfo xmlns:p15="http://schemas.microsoft.com/office/powerpoint/2012/main" userId="S-1-5-21-1106148654-1186277012-142223018-300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9F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70752" autoAdjust="0"/>
  </p:normalViewPr>
  <p:slideViewPr>
    <p:cSldViewPr snapToGrid="0">
      <p:cViewPr varScale="1">
        <p:scale>
          <a:sx n="81" d="100"/>
          <a:sy n="81" d="100"/>
        </p:scale>
        <p:origin x="1650" y="90"/>
      </p:cViewPr>
      <p:guideLst/>
    </p:cSldViewPr>
  </p:slideViewPr>
  <p:notesTextViewPr>
    <p:cViewPr>
      <p:scale>
        <a:sx n="3" d="2"/>
        <a:sy n="3" d="2"/>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22-09-20T08:03:38.191" idx="2">
    <p:pos x="10" y="10"/>
    <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5BCB5-88F5-4E16-81B6-C32B97B51E3E}" type="datetimeFigureOut">
              <a:rPr lang="en-US" smtClean="0"/>
              <a:t>9/21/2022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195533-9289-41D5-8F59-ACA828EAD132}" type="slidenum">
              <a:rPr lang="en-US" smtClean="0"/>
              <a:t>‹#›</a:t>
            </a:fld>
            <a:endParaRPr lang="en-US" dirty="0"/>
          </a:p>
        </p:txBody>
      </p:sp>
    </p:spTree>
    <p:extLst>
      <p:ext uri="{BB962C8B-B14F-4D97-AF65-F5344CB8AC3E}">
        <p14:creationId xmlns:p14="http://schemas.microsoft.com/office/powerpoint/2010/main" val="196567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1</a:t>
            </a:fld>
            <a:endParaRPr lang="en-US" dirty="0">
              <a:solidFill>
                <a:srgbClr val="000000"/>
              </a:solidFill>
            </a:endParaRPr>
          </a:p>
        </p:txBody>
      </p:sp>
    </p:spTree>
    <p:extLst>
      <p:ext uri="{BB962C8B-B14F-4D97-AF65-F5344CB8AC3E}">
        <p14:creationId xmlns:p14="http://schemas.microsoft.com/office/powerpoint/2010/main" val="2961898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AB195533-9289-41D5-8F59-ACA828EAD132}" type="slidenum">
              <a:rPr lang="en-US" smtClean="0"/>
              <a:t>10</a:t>
            </a:fld>
            <a:endParaRPr lang="en-US" dirty="0"/>
          </a:p>
        </p:txBody>
      </p:sp>
    </p:spTree>
    <p:extLst>
      <p:ext uri="{BB962C8B-B14F-4D97-AF65-F5344CB8AC3E}">
        <p14:creationId xmlns:p14="http://schemas.microsoft.com/office/powerpoint/2010/main" val="3578184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11</a:t>
            </a:fld>
            <a:endParaRPr lang="en-US" dirty="0"/>
          </a:p>
        </p:txBody>
      </p:sp>
    </p:spTree>
    <p:extLst>
      <p:ext uri="{BB962C8B-B14F-4D97-AF65-F5344CB8AC3E}">
        <p14:creationId xmlns:p14="http://schemas.microsoft.com/office/powerpoint/2010/main" val="1961360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2</a:t>
            </a:fld>
            <a:endParaRPr lang="en-US" dirty="0">
              <a:solidFill>
                <a:srgbClr val="000000"/>
              </a:solidFill>
            </a:endParaRPr>
          </a:p>
        </p:txBody>
      </p:sp>
    </p:spTree>
    <p:extLst>
      <p:ext uri="{BB962C8B-B14F-4D97-AF65-F5344CB8AC3E}">
        <p14:creationId xmlns:p14="http://schemas.microsoft.com/office/powerpoint/2010/main" val="2888167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3</a:t>
            </a:fld>
            <a:endParaRPr lang="en-US" dirty="0"/>
          </a:p>
        </p:txBody>
      </p:sp>
    </p:spTree>
    <p:extLst>
      <p:ext uri="{BB962C8B-B14F-4D97-AF65-F5344CB8AC3E}">
        <p14:creationId xmlns:p14="http://schemas.microsoft.com/office/powerpoint/2010/main" val="1833590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4</a:t>
            </a:fld>
            <a:endParaRPr lang="en-US" dirty="0"/>
          </a:p>
        </p:txBody>
      </p:sp>
    </p:spTree>
    <p:extLst>
      <p:ext uri="{BB962C8B-B14F-4D97-AF65-F5344CB8AC3E}">
        <p14:creationId xmlns:p14="http://schemas.microsoft.com/office/powerpoint/2010/main" val="264586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5</a:t>
            </a:fld>
            <a:endParaRPr lang="en-US" dirty="0"/>
          </a:p>
        </p:txBody>
      </p:sp>
    </p:spTree>
    <p:extLst>
      <p:ext uri="{BB962C8B-B14F-4D97-AF65-F5344CB8AC3E}">
        <p14:creationId xmlns:p14="http://schemas.microsoft.com/office/powerpoint/2010/main" val="3594639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6</a:t>
            </a:fld>
            <a:endParaRPr lang="en-US" dirty="0"/>
          </a:p>
        </p:txBody>
      </p:sp>
    </p:spTree>
    <p:extLst>
      <p:ext uri="{BB962C8B-B14F-4D97-AF65-F5344CB8AC3E}">
        <p14:creationId xmlns:p14="http://schemas.microsoft.com/office/powerpoint/2010/main" val="1267553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7</a:t>
            </a:fld>
            <a:endParaRPr lang="en-US" dirty="0"/>
          </a:p>
        </p:txBody>
      </p:sp>
    </p:spTree>
    <p:extLst>
      <p:ext uri="{BB962C8B-B14F-4D97-AF65-F5344CB8AC3E}">
        <p14:creationId xmlns:p14="http://schemas.microsoft.com/office/powerpoint/2010/main" val="3754619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8</a:t>
            </a:fld>
            <a:endParaRPr lang="en-US" dirty="0"/>
          </a:p>
        </p:txBody>
      </p:sp>
    </p:spTree>
    <p:extLst>
      <p:ext uri="{BB962C8B-B14F-4D97-AF65-F5344CB8AC3E}">
        <p14:creationId xmlns:p14="http://schemas.microsoft.com/office/powerpoint/2010/main" val="933419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9</a:t>
            </a:fld>
            <a:endParaRPr lang="en-US" dirty="0"/>
          </a:p>
        </p:txBody>
      </p:sp>
    </p:spTree>
    <p:extLst>
      <p:ext uri="{BB962C8B-B14F-4D97-AF65-F5344CB8AC3E}">
        <p14:creationId xmlns:p14="http://schemas.microsoft.com/office/powerpoint/2010/main" val="23550077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cid:image001.png@01D6A5F2.C55096B0"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700739" name="MSTSHP_03"/>
          <p:cNvSpPr>
            <a:spLocks noGrp="1" noChangeArrowheads="1"/>
          </p:cNvSpPr>
          <p:nvPr>
            <p:ph type="ctrTitle" sz="quarter"/>
          </p:nvPr>
        </p:nvSpPr>
        <p:spPr>
          <a:xfrm>
            <a:off x="1189567" y="2695576"/>
            <a:ext cx="8775700" cy="549275"/>
          </a:xfrm>
          <a:ln algn="ctr"/>
        </p:spPr>
        <p:txBody>
          <a:bodyPr/>
          <a:lstStyle>
            <a:lvl1pPr>
              <a:lnSpc>
                <a:spcPts val="4000"/>
              </a:lnSpc>
              <a:spcBef>
                <a:spcPct val="100000"/>
              </a:spcBef>
              <a:buClr>
                <a:schemeClr val="tx2"/>
              </a:buClr>
              <a:buSzPct val="85000"/>
              <a:buFont typeface="Wingdings" pitchFamily="2" charset="2"/>
              <a:buNone/>
              <a:defRPr sz="2800">
                <a:solidFill>
                  <a:schemeClr val="bg2"/>
                </a:solidFill>
              </a:defRPr>
            </a:lvl1pPr>
          </a:lstStyle>
          <a:p>
            <a:r>
              <a:rPr lang="en-US" dirty="0"/>
              <a:t>Click to edit Master title style</a:t>
            </a:r>
          </a:p>
        </p:txBody>
      </p:sp>
      <p:sp>
        <p:nvSpPr>
          <p:cNvPr id="3700740" name="MSTSHP_04"/>
          <p:cNvSpPr>
            <a:spLocks noGrp="1" noChangeArrowheads="1"/>
          </p:cNvSpPr>
          <p:nvPr>
            <p:ph type="subTitle" sz="quarter" idx="1"/>
          </p:nvPr>
        </p:nvSpPr>
        <p:spPr>
          <a:xfrm>
            <a:off x="1189568" y="3516314"/>
            <a:ext cx="8777817" cy="439737"/>
          </a:xfrm>
          <a:ln/>
        </p:spPr>
        <p:txBody>
          <a:bodyPr/>
          <a:lstStyle>
            <a:lvl1pPr>
              <a:lnSpc>
                <a:spcPts val="2800"/>
              </a:lnSpc>
              <a:spcBef>
                <a:spcPct val="15000"/>
              </a:spcBef>
              <a:buClrTx/>
              <a:buNone/>
              <a:defRPr sz="2000" b="1"/>
            </a:lvl1pPr>
          </a:lstStyle>
          <a:p>
            <a:r>
              <a:rPr lang="en-US" dirty="0"/>
              <a:t>Click to edit Master subtitle style</a:t>
            </a:r>
          </a:p>
        </p:txBody>
      </p:sp>
      <p:sp>
        <p:nvSpPr>
          <p:cNvPr id="7" name="Rectangle 6"/>
          <p:cNvSpPr/>
          <p:nvPr/>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Picture 8" descr="LDH Logo"/>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7988300" y="165100"/>
            <a:ext cx="3314700" cy="698499"/>
          </a:xfrm>
          <a:prstGeom prst="rect">
            <a:avLst/>
          </a:prstGeom>
          <a:noFill/>
          <a:ln>
            <a:noFill/>
          </a:ln>
        </p:spPr>
      </p:pic>
    </p:spTree>
    <p:extLst>
      <p:ext uri="{BB962C8B-B14F-4D97-AF65-F5344CB8AC3E}">
        <p14:creationId xmlns:p14="http://schemas.microsoft.com/office/powerpoint/2010/main" val="15347453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asic text slide (2 col w/hdrs) ">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172286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868680"/>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2176272"/>
            <a:ext cx="11119104" cy="4050792"/>
          </a:xfrm>
        </p:spPr>
        <p:txBody>
          <a:bodyPr/>
          <a:lstStyle/>
          <a:p>
            <a:pPr lvl="0"/>
            <a:r>
              <a:rPr lang="en-US" noProof="0" dirty="0"/>
              <a:t>Click icon to add table</a:t>
            </a:r>
          </a:p>
        </p:txBody>
      </p:sp>
    </p:spTree>
    <p:extLst>
      <p:ext uri="{BB962C8B-B14F-4D97-AF65-F5344CB8AC3E}">
        <p14:creationId xmlns:p14="http://schemas.microsoft.com/office/powerpoint/2010/main" val="1536524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evron table">
    <p:spTree>
      <p:nvGrpSpPr>
        <p:cNvPr id="1" name=""/>
        <p:cNvGrpSpPr/>
        <p:nvPr/>
      </p:nvGrpSpPr>
      <p:grpSpPr>
        <a:xfrm>
          <a:off x="0" y="0"/>
          <a:ext cx="0" cy="0"/>
          <a:chOff x="0" y="0"/>
          <a:chExt cx="0" cy="0"/>
        </a:xfrm>
      </p:grpSpPr>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1747838"/>
            <a:ext cx="11119104" cy="4545012"/>
          </a:xfrm>
        </p:spPr>
        <p:txBody>
          <a:bodyPr/>
          <a:lstStyle/>
          <a:p>
            <a:pPr lvl="0"/>
            <a:r>
              <a:rPr lang="en-US" noProof="0" dirty="0"/>
              <a:t>Click icon to add table</a:t>
            </a:r>
          </a:p>
        </p:txBody>
      </p:sp>
    </p:spTree>
    <p:extLst>
      <p:ext uri="{BB962C8B-B14F-4D97-AF65-F5344CB8AC3E}">
        <p14:creationId xmlns:p14="http://schemas.microsoft.com/office/powerpoint/2010/main" val="3536604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jor Point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3547872" y="115570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898648"/>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2453" y="4645152"/>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446746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jor Points w/par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185416"/>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7872" y="393192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01922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umbered points ">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841248" y="1536192"/>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9" name="Text Placeholder 10"/>
          <p:cNvSpPr>
            <a:spLocks noGrp="1"/>
          </p:cNvSpPr>
          <p:nvPr>
            <p:ph type="body" sz="quarter" idx="17"/>
          </p:nvPr>
        </p:nvSpPr>
        <p:spPr>
          <a:xfrm>
            <a:off x="841248"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41248" y="4023360"/>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p:cNvSpPr>
            <a:spLocks noGrp="1"/>
          </p:cNvSpPr>
          <p:nvPr>
            <p:ph type="body" sz="quarter" idx="19"/>
          </p:nvPr>
        </p:nvSpPr>
        <p:spPr>
          <a:xfrm>
            <a:off x="841248"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10"/>
          <p:cNvSpPr>
            <a:spLocks noGrp="1"/>
          </p:cNvSpPr>
          <p:nvPr>
            <p:ph type="body" sz="quarter" idx="20"/>
          </p:nvPr>
        </p:nvSpPr>
        <p:spPr>
          <a:xfrm>
            <a:off x="6620256" y="1536192"/>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0"/>
          <p:cNvSpPr>
            <a:spLocks noGrp="1"/>
          </p:cNvSpPr>
          <p:nvPr>
            <p:ph type="body" sz="quarter" idx="21"/>
          </p:nvPr>
        </p:nvSpPr>
        <p:spPr>
          <a:xfrm>
            <a:off x="6620256"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10"/>
          <p:cNvSpPr>
            <a:spLocks noGrp="1"/>
          </p:cNvSpPr>
          <p:nvPr>
            <p:ph type="body" sz="quarter" idx="22"/>
          </p:nvPr>
        </p:nvSpPr>
        <p:spPr>
          <a:xfrm>
            <a:off x="6620256" y="4023360"/>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10"/>
          <p:cNvSpPr>
            <a:spLocks noGrp="1"/>
          </p:cNvSpPr>
          <p:nvPr>
            <p:ph type="body" sz="quarter" idx="23"/>
          </p:nvPr>
        </p:nvSpPr>
        <p:spPr>
          <a:xfrm>
            <a:off x="6620256"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657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ra w/ 2 Chevr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24256"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p>
        </p:txBody>
      </p:sp>
      <p:sp>
        <p:nvSpPr>
          <p:cNvPr id="6" name="Text Placeholder 10"/>
          <p:cNvSpPr>
            <a:spLocks noGrp="1"/>
          </p:cNvSpPr>
          <p:nvPr>
            <p:ph type="body" sz="quarter" idx="14"/>
          </p:nvPr>
        </p:nvSpPr>
        <p:spPr>
          <a:xfrm>
            <a:off x="6083808"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p:txBody>
      </p:sp>
    </p:spTree>
    <p:extLst>
      <p:ext uri="{BB962C8B-B14F-4D97-AF65-F5344CB8AC3E}">
        <p14:creationId xmlns:p14="http://schemas.microsoft.com/office/powerpoint/2010/main" val="696201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ichelangelo (top)">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200400"/>
            <a:ext cx="5559552" cy="3090672"/>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200400"/>
            <a:ext cx="5340096" cy="3090672"/>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442488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1434"/>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083808" y="1828800"/>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250376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ext Placeholder 10"/>
          <p:cNvSpPr>
            <a:spLocks noGrp="1"/>
          </p:cNvSpPr>
          <p:nvPr>
            <p:ph type="body" sz="quarter" idx="16"/>
          </p:nvPr>
        </p:nvSpPr>
        <p:spPr>
          <a:xfrm>
            <a:off x="3304032"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7"/>
          </p:nvPr>
        </p:nvSpPr>
        <p:spPr>
          <a:xfrm>
            <a:off x="6083808"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863584"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0847798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56330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Text Placeholder 10"/>
          <p:cNvSpPr>
            <a:spLocks noGrp="1"/>
          </p:cNvSpPr>
          <p:nvPr>
            <p:ph type="body" sz="quarter" idx="16"/>
          </p:nvPr>
        </p:nvSpPr>
        <p:spPr>
          <a:xfrm>
            <a:off x="423062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7"/>
          </p:nvPr>
        </p:nvSpPr>
        <p:spPr>
          <a:xfrm>
            <a:off x="794918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p:cNvSpPr>
            <a:spLocks noGrp="1"/>
          </p:cNvSpPr>
          <p:nvPr>
            <p:ph type="body" sz="quarter" idx="18"/>
          </p:nvPr>
        </p:nvSpPr>
        <p:spPr>
          <a:xfrm>
            <a:off x="536448"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5" name="Text Placeholder 10"/>
          <p:cNvSpPr>
            <a:spLocks noGrp="1"/>
          </p:cNvSpPr>
          <p:nvPr>
            <p:ph type="body" sz="quarter" idx="19"/>
          </p:nvPr>
        </p:nvSpPr>
        <p:spPr>
          <a:xfrm>
            <a:off x="6303264"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925543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3019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s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0857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24256" y="1728216"/>
            <a:ext cx="5291328" cy="3986784"/>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939945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s (top)">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533400" y="5056632"/>
            <a:ext cx="11122152" cy="1243584"/>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85216" y="1197864"/>
            <a:ext cx="11033760" cy="3383280"/>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114367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rg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
        <p:nvSpPr>
          <p:cNvPr id="5" name="Text Placeholder 4"/>
          <p:cNvSpPr>
            <a:spLocks noGrp="1"/>
          </p:cNvSpPr>
          <p:nvPr>
            <p:ph type="body" sz="quarter" idx="10"/>
          </p:nvPr>
        </p:nvSpPr>
        <p:spPr>
          <a:xfrm>
            <a:off x="533400" y="1155700"/>
            <a:ext cx="11116733" cy="5137150"/>
          </a:xfrm>
        </p:spPr>
        <p:txBody>
          <a:bodyPr/>
          <a:lstStyle/>
          <a:p>
            <a:pPr lvl="0"/>
            <a:r>
              <a:rPr lang="en-US"/>
              <a:t>Click to edit Master text styles</a:t>
            </a:r>
          </a:p>
        </p:txBody>
      </p:sp>
    </p:spTree>
    <p:extLst>
      <p:ext uri="{BB962C8B-B14F-4D97-AF65-F5344CB8AC3E}">
        <p14:creationId xmlns:p14="http://schemas.microsoft.com/office/powerpoint/2010/main" val="2774044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044952"/>
            <a:ext cx="5340096" cy="3246120"/>
          </a:xfrm>
        </p:spPr>
        <p:txBody>
          <a:bodyPr/>
          <a:lstStyle>
            <a:lvl1pPr marL="0" indent="0">
              <a:defRPr sz="2000">
                <a:solidFill>
                  <a:schemeClr val="tx1"/>
                </a:solidFill>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044952"/>
            <a:ext cx="5340096" cy="3246120"/>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755514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789180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407989"/>
            <a:ext cx="11116733" cy="365125"/>
          </a:xfrm>
        </p:spPr>
        <p:txBody>
          <a:bodyPr/>
          <a:lstStyle>
            <a:lvl1pPr>
              <a:defRPr sz="2400"/>
            </a:lvl1pPr>
          </a:lstStyle>
          <a:p>
            <a:r>
              <a:rPr lang="en-US"/>
              <a:t>Click to edit Master title style</a:t>
            </a:r>
            <a:endParaRPr lang="en-US" dirty="0"/>
          </a:p>
        </p:txBody>
      </p:sp>
      <p:sp>
        <p:nvSpPr>
          <p:cNvPr id="3" name="Table Placeholder 2"/>
          <p:cNvSpPr>
            <a:spLocks noGrp="1"/>
          </p:cNvSpPr>
          <p:nvPr>
            <p:ph type="tbl" idx="1"/>
          </p:nvPr>
        </p:nvSpPr>
        <p:spPr>
          <a:xfrm>
            <a:off x="533400" y="1154113"/>
            <a:ext cx="11116733" cy="5135562"/>
          </a:xfrm>
        </p:spPr>
        <p:txBody>
          <a:bodyPr/>
          <a:lstStyle/>
          <a:p>
            <a:pPr lvl="0"/>
            <a:r>
              <a:rPr lang="en-US" noProof="0" dirty="0"/>
              <a:t>Click icon to add table</a:t>
            </a:r>
          </a:p>
        </p:txBody>
      </p:sp>
    </p:spTree>
    <p:extLst>
      <p:ext uri="{BB962C8B-B14F-4D97-AF65-F5344CB8AC3E}">
        <p14:creationId xmlns:p14="http://schemas.microsoft.com/office/powerpoint/2010/main" val="4119978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49458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1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79355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rt opener">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1524000" y="2551176"/>
            <a:ext cx="9144000" cy="1344168"/>
          </a:xfrm>
          <a:ln w="28575">
            <a:solidFill>
              <a:srgbClr val="003399"/>
            </a:solidFill>
          </a:ln>
        </p:spPr>
        <p:txBody>
          <a:bodyPr lIns="228600" rIns="228600" anchor="ctr" anchorCtr="1"/>
          <a:lstStyle>
            <a:lvl1pPr algn="ctr">
              <a:spcBef>
                <a:spcPts val="0"/>
              </a:spcBef>
              <a:defRPr sz="2400" b="1"/>
            </a:lvl1pPr>
          </a:lstStyle>
          <a:p>
            <a:pPr lvl="0"/>
            <a:r>
              <a:rPr lang="en-US"/>
              <a:t>Click to edit Master text styles</a:t>
            </a:r>
          </a:p>
        </p:txBody>
      </p:sp>
    </p:spTree>
    <p:extLst>
      <p:ext uri="{BB962C8B-B14F-4D97-AF65-F5344CB8AC3E}">
        <p14:creationId xmlns:p14="http://schemas.microsoft.com/office/powerpoint/2010/main" val="3784618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2862912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854467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2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87346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4141531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62807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userDrawn="1">
  <p:cSld name="3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51520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3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1002739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3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0024797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userDrawn="1">
  <p:cSld name="4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2393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4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7127943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524000" y="2551176"/>
            <a:ext cx="9144000" cy="1344168"/>
          </a:xfrm>
        </p:spPr>
        <p:txBody>
          <a:bodyPr anchor="ctr"/>
          <a:lstStyle>
            <a:lvl1pPr>
              <a:spcBef>
                <a:spcPts val="200"/>
              </a:spcBef>
              <a:defRPr sz="2400"/>
            </a:lvl1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78942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3490599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userDrawn="1">
  <p:cSld name="5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01698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5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3829796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5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450787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userDrawn="1">
  <p:cSld name="6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19039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6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743095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6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4691074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userDrawn="1">
  <p:cSld name="7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7070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7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1594202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7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2654363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9644141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8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1020880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userDrawn="1">
  <p:cSld name="8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4609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8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3458207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9_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39120152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userDrawn="1">
  <p:cSld name="9_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5529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9_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346291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c text slide (full page w/2 col. hdr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36448" y="2715768"/>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2706624"/>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8654135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703113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ichelangelo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5628223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sic text slide (2 col w/hdrs) x 2">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7" name="Text Placeholder 10"/>
          <p:cNvSpPr>
            <a:spLocks noGrp="1"/>
          </p:cNvSpPr>
          <p:nvPr>
            <p:ph type="body" sz="quarter" idx="15"/>
          </p:nvPr>
        </p:nvSpPr>
        <p:spPr>
          <a:xfrm>
            <a:off x="6315456" y="4241102"/>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6"/>
          </p:nvPr>
        </p:nvSpPr>
        <p:spPr>
          <a:xfrm>
            <a:off x="536448" y="4251960"/>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3978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u="none" dirty="0"/>
          </a:p>
        </p:txBody>
      </p:sp>
      <p:sp>
        <p:nvSpPr>
          <p:cNvPr id="20482" name="MSTSHP_01"/>
          <p:cNvSpPr>
            <a:spLocks noGrp="1" noChangeArrowheads="1"/>
          </p:cNvSpPr>
          <p:nvPr>
            <p:ph type="title"/>
          </p:nvPr>
        </p:nvSpPr>
        <p:spPr bwMode="invGray">
          <a:xfrm>
            <a:off x="533399" y="436065"/>
            <a:ext cx="11116733"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p>
        </p:txBody>
      </p:sp>
      <p:sp>
        <p:nvSpPr>
          <p:cNvPr id="20483" name="MSTSHP_02"/>
          <p:cNvSpPr>
            <a:spLocks noGrp="1" noChangeArrowheads="1"/>
          </p:cNvSpPr>
          <p:nvPr>
            <p:ph type="body" idx="1"/>
          </p:nvPr>
        </p:nvSpPr>
        <p:spPr bwMode="invGray">
          <a:xfrm>
            <a:off x="533400" y="1154113"/>
            <a:ext cx="11116733" cy="5135562"/>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3699738" name="SHP_DOCTRACKER"/>
          <p:cNvSpPr txBox="1">
            <a:spLocks noChangeArrowheads="1"/>
          </p:cNvSpPr>
          <p:nvPr/>
        </p:nvSpPr>
        <p:spPr bwMode="gray">
          <a:xfrm rot="-5400000">
            <a:off x="11885613" y="6532563"/>
            <a:ext cx="422275" cy="88900"/>
          </a:xfrm>
          <a:prstGeom prst="rect">
            <a:avLst/>
          </a:prstGeom>
          <a:noFill/>
          <a:ln w="12700" algn="ctr">
            <a:noFill/>
            <a:miter lim="800000"/>
            <a:headEnd/>
            <a:tailEnd/>
          </a:ln>
          <a:effectLst/>
        </p:spPr>
        <p:txBody>
          <a:bodyPr wrap="none" lIns="0" tIns="0" rIns="0" bIns="0"/>
          <a:lstStyle/>
          <a:p>
            <a:pPr eaLnBrk="0" hangingPunct="0">
              <a:lnSpc>
                <a:spcPct val="106000"/>
              </a:lnSpc>
              <a:defRPr/>
            </a:pPr>
            <a:r>
              <a:rPr lang="en-US" sz="400" dirty="0">
                <a:solidFill>
                  <a:srgbClr val="AFAFAF"/>
                </a:solidFill>
                <a:cs typeface="+mn-cs"/>
              </a:rPr>
              <a:t>US Consulting On-screen M WHT_R1.5V_1208.ppt</a:t>
            </a:r>
          </a:p>
        </p:txBody>
      </p:sp>
      <p:pic>
        <p:nvPicPr>
          <p:cNvPr id="7" name="Picture 6"/>
          <p:cNvPicPr>
            <a:picLocks noChangeAspect="1"/>
          </p:cNvPicPr>
          <p:nvPr userDrawn="1"/>
        </p:nvPicPr>
        <p:blipFill>
          <a:blip r:embed="rId57">
            <a:extLst>
              <a:ext uri="{28A0092B-C50C-407E-A947-70E740481C1C}">
                <a14:useLocalDpi xmlns:a14="http://schemas.microsoft.com/office/drawing/2010/main" val="0"/>
              </a:ext>
            </a:extLst>
          </a:blip>
          <a:stretch>
            <a:fillRect/>
          </a:stretch>
        </p:blipFill>
        <p:spPr>
          <a:xfrm>
            <a:off x="8796913" y="252549"/>
            <a:ext cx="2853221" cy="548641"/>
          </a:xfrm>
          <a:prstGeom prst="rect">
            <a:avLst/>
          </a:prstGeom>
        </p:spPr>
      </p:pic>
    </p:spTree>
    <p:extLst>
      <p:ext uri="{BB962C8B-B14F-4D97-AF65-F5344CB8AC3E}">
        <p14:creationId xmlns:p14="http://schemas.microsoft.com/office/powerpoint/2010/main" val="34761069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 id="2147484025" r:id="rId29"/>
    <p:sldLayoutId id="2147484026" r:id="rId30"/>
    <p:sldLayoutId id="2147484027" r:id="rId31"/>
    <p:sldLayoutId id="2147484523" r:id="rId32"/>
    <p:sldLayoutId id="2147484524" r:id="rId33"/>
    <p:sldLayoutId id="2147484525" r:id="rId34"/>
    <p:sldLayoutId id="2147484666" r:id="rId35"/>
    <p:sldLayoutId id="2147484667" r:id="rId36"/>
    <p:sldLayoutId id="2147484668" r:id="rId37"/>
    <p:sldLayoutId id="2147484873" r:id="rId38"/>
    <p:sldLayoutId id="2147484874" r:id="rId39"/>
    <p:sldLayoutId id="2147484875" r:id="rId40"/>
    <p:sldLayoutId id="2147484918" r:id="rId41"/>
    <p:sldLayoutId id="2147484919" r:id="rId42"/>
    <p:sldLayoutId id="2147484920" r:id="rId43"/>
    <p:sldLayoutId id="2147484973" r:id="rId44"/>
    <p:sldLayoutId id="2147484974" r:id="rId45"/>
    <p:sldLayoutId id="2147484975" r:id="rId46"/>
    <p:sldLayoutId id="2147484993" r:id="rId47"/>
    <p:sldLayoutId id="2147484994" r:id="rId48"/>
    <p:sldLayoutId id="2147484995" r:id="rId49"/>
    <p:sldLayoutId id="2147485013" r:id="rId50"/>
    <p:sldLayoutId id="2147485014" r:id="rId51"/>
    <p:sldLayoutId id="2147485015" r:id="rId52"/>
    <p:sldLayoutId id="2147485048" r:id="rId53"/>
    <p:sldLayoutId id="2147485049" r:id="rId54"/>
    <p:sldLayoutId id="2147485050" r:id="rId55"/>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rtl="0" eaLnBrk="1" fontAlgn="base" hangingPunct="1">
        <a:spcBef>
          <a:spcPct val="0"/>
        </a:spcBef>
        <a:spcAft>
          <a:spcPct val="0"/>
        </a:spcAft>
        <a:defRPr sz="2400" b="1" i="0" u="none">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charset="0"/>
        </a:defRPr>
      </a:lvl2pPr>
      <a:lvl3pPr algn="l" rtl="0" eaLnBrk="1" fontAlgn="base" hangingPunct="1">
        <a:spcBef>
          <a:spcPct val="0"/>
        </a:spcBef>
        <a:spcAft>
          <a:spcPct val="0"/>
        </a:spcAft>
        <a:defRPr sz="2400" b="1">
          <a:solidFill>
            <a:schemeClr val="tx1"/>
          </a:solidFill>
          <a:latin typeface="Arial" charset="0"/>
        </a:defRPr>
      </a:lvl3pPr>
      <a:lvl4pPr algn="l" rtl="0" eaLnBrk="1" fontAlgn="base" hangingPunct="1">
        <a:spcBef>
          <a:spcPct val="0"/>
        </a:spcBef>
        <a:spcAft>
          <a:spcPct val="0"/>
        </a:spcAft>
        <a:defRPr sz="2400" b="1">
          <a:solidFill>
            <a:schemeClr val="tx1"/>
          </a:solidFill>
          <a:latin typeface="Arial" charset="0"/>
        </a:defRPr>
      </a:lvl4pPr>
      <a:lvl5pPr algn="l" rtl="0" eaLnBrk="1" fontAlgn="base" hangingPunct="1">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lnSpc>
          <a:spcPct val="106000"/>
        </a:lnSpc>
        <a:spcBef>
          <a:spcPct val="40000"/>
        </a:spcBef>
        <a:spcAft>
          <a:spcPct val="0"/>
        </a:spcAft>
        <a:buClr>
          <a:schemeClr val="tx1"/>
        </a:buClr>
        <a:buSzPct val="80000"/>
        <a:buFont typeface="Wingdings" pitchFamily="2" charset="2"/>
        <a:defRPr sz="2000">
          <a:solidFill>
            <a:schemeClr val="tx1"/>
          </a:solidFill>
          <a:latin typeface="+mn-lt"/>
          <a:ea typeface="+mn-ea"/>
          <a:cs typeface="+mn-cs"/>
        </a:defRPr>
      </a:lvl1pPr>
      <a:lvl2pPr marL="227013" indent="-225425" algn="l" rtl="0" eaLnBrk="1" fontAlgn="base" hangingPunct="1">
        <a:lnSpc>
          <a:spcPct val="106000"/>
        </a:lnSpc>
        <a:spcBef>
          <a:spcPct val="40000"/>
        </a:spcBef>
        <a:spcAft>
          <a:spcPct val="0"/>
        </a:spcAft>
        <a:buClr>
          <a:schemeClr val="tx1"/>
        </a:buClr>
        <a:buFont typeface="Wingdings 2" pitchFamily="18" charset="2"/>
        <a:buChar char="¡"/>
        <a:defRPr sz="2000">
          <a:solidFill>
            <a:schemeClr val="tx1"/>
          </a:solidFill>
          <a:latin typeface="+mn-lt"/>
        </a:defRPr>
      </a:lvl2pPr>
      <a:lvl3pPr marL="457200" indent="-228600" algn="l" rtl="0" eaLnBrk="1" fontAlgn="base" hangingPunct="1">
        <a:lnSpc>
          <a:spcPct val="106000"/>
        </a:lnSpc>
        <a:spcBef>
          <a:spcPct val="20000"/>
        </a:spcBef>
        <a:spcAft>
          <a:spcPct val="0"/>
        </a:spcAft>
        <a:buClr>
          <a:schemeClr val="tx1"/>
        </a:buClr>
        <a:buFont typeface="Arial" charset="0"/>
        <a:buChar char="–"/>
        <a:defRPr>
          <a:solidFill>
            <a:schemeClr val="tx1"/>
          </a:solidFill>
          <a:latin typeface="+mn-lt"/>
        </a:defRPr>
      </a:lvl3pPr>
      <a:lvl4pPr marL="681038" indent="-222250" algn="l" rtl="0" eaLnBrk="1" fontAlgn="base" hangingPunct="1">
        <a:lnSpc>
          <a:spcPct val="106000"/>
        </a:lnSpc>
        <a:spcBef>
          <a:spcPct val="20000"/>
        </a:spcBef>
        <a:spcAft>
          <a:spcPct val="0"/>
        </a:spcAft>
        <a:buClr>
          <a:schemeClr val="tx1"/>
        </a:buClr>
        <a:buChar char="•"/>
        <a:defRPr>
          <a:solidFill>
            <a:schemeClr val="tx1"/>
          </a:solidFill>
          <a:latin typeface="+mn-lt"/>
        </a:defRPr>
      </a:lvl4pPr>
      <a:lvl5pPr marL="1722438" indent="-236538" algn="l" rtl="0" eaLnBrk="1" fontAlgn="base" hangingPunct="1">
        <a:spcBef>
          <a:spcPct val="20000"/>
        </a:spcBef>
        <a:spcAft>
          <a:spcPct val="0"/>
        </a:spcAft>
        <a:buClr>
          <a:schemeClr val="tx1"/>
        </a:buClr>
        <a:buChar char="–"/>
        <a:defRPr sz="1200">
          <a:solidFill>
            <a:schemeClr val="tx1"/>
          </a:solidFill>
          <a:latin typeface="+mn-lt"/>
        </a:defRPr>
      </a:lvl5pPr>
      <a:lvl6pPr marL="2179638" indent="-236538" algn="l" rtl="0" eaLnBrk="1" fontAlgn="base" hangingPunct="1">
        <a:spcBef>
          <a:spcPct val="20000"/>
        </a:spcBef>
        <a:spcAft>
          <a:spcPct val="0"/>
        </a:spcAft>
        <a:buClr>
          <a:schemeClr val="tx1"/>
        </a:buClr>
        <a:buChar char="–"/>
        <a:defRPr sz="1200">
          <a:solidFill>
            <a:schemeClr val="tx1"/>
          </a:solidFill>
          <a:latin typeface="+mn-lt"/>
        </a:defRPr>
      </a:lvl6pPr>
      <a:lvl7pPr marL="2636838" indent="-236538" algn="l" rtl="0" eaLnBrk="1" fontAlgn="base" hangingPunct="1">
        <a:spcBef>
          <a:spcPct val="20000"/>
        </a:spcBef>
        <a:spcAft>
          <a:spcPct val="0"/>
        </a:spcAft>
        <a:buClr>
          <a:schemeClr val="tx1"/>
        </a:buClr>
        <a:buChar char="–"/>
        <a:defRPr sz="1200">
          <a:solidFill>
            <a:schemeClr val="tx1"/>
          </a:solidFill>
          <a:latin typeface="+mn-lt"/>
        </a:defRPr>
      </a:lvl7pPr>
      <a:lvl8pPr marL="3094038" indent="-236538" algn="l" rtl="0" eaLnBrk="1" fontAlgn="base" hangingPunct="1">
        <a:spcBef>
          <a:spcPct val="20000"/>
        </a:spcBef>
        <a:spcAft>
          <a:spcPct val="0"/>
        </a:spcAft>
        <a:buClr>
          <a:schemeClr val="tx1"/>
        </a:buClr>
        <a:buChar char="–"/>
        <a:defRPr sz="1200">
          <a:solidFill>
            <a:schemeClr val="tx1"/>
          </a:solidFill>
          <a:latin typeface="+mn-lt"/>
        </a:defRPr>
      </a:lvl8pPr>
      <a:lvl9pPr marL="3551238" indent="-236538" algn="l" rtl="0" eaLnBrk="1" fontAlgn="base" hangingPunct="1">
        <a:spcBef>
          <a:spcPct val="20000"/>
        </a:spcBef>
        <a:spcAft>
          <a:spcPct val="0"/>
        </a:spcAft>
        <a:buClr>
          <a:schemeClr val="tx1"/>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mailto:MEDT@la.gov" TargetMode="External"/><Relationship Id="rId3" Type="http://schemas.openxmlformats.org/officeDocument/2006/relationships/hyperlink" Target="mailto:OSS@la.gov" TargetMode="External"/><Relationship Id="rId7" Type="http://schemas.openxmlformats.org/officeDocument/2006/relationships/hyperlink" Target="mailto:ApplicationCenter.Service@la.gov"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mailto:Darrell.Curtis@la.gov" TargetMode="External"/><Relationship Id="rId5" Type="http://schemas.openxmlformats.org/officeDocument/2006/relationships/hyperlink" Target="mailto:MedicaidOutreach@la.gov" TargetMode="External"/><Relationship Id="rId4" Type="http://schemas.openxmlformats.org/officeDocument/2006/relationships/hyperlink" Target="mailto:Outstation@la.gov" TargetMode="External"/><Relationship Id="rId9" Type="http://schemas.openxmlformats.org/officeDocument/2006/relationships/hyperlink" Target="mailto:NEU@la.gov"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mailto:NEU@la.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MEDT@l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130629" y="1367863"/>
            <a:ext cx="12191999" cy="1351586"/>
          </a:xfrm>
        </p:spPr>
        <p:txBody>
          <a:bodyPr>
            <a:noAutofit/>
          </a:bodyPr>
          <a:lstStyle/>
          <a:p>
            <a:pPr algn="ctr"/>
            <a:r>
              <a:rPr lang="en-US" sz="5400" b="1" dirty="0" smtClean="0">
                <a:solidFill>
                  <a:srgbClr val="BC9F22"/>
                </a:solidFill>
              </a:rPr>
              <a:t/>
            </a:r>
            <a:br>
              <a:rPr lang="en-US" sz="5400" b="1" dirty="0" smtClean="0">
                <a:solidFill>
                  <a:srgbClr val="BC9F22"/>
                </a:solidFill>
              </a:rPr>
            </a:br>
            <a:r>
              <a:rPr lang="en-US" sz="5400" b="1" dirty="0" smtClean="0">
                <a:solidFill>
                  <a:srgbClr val="BC9F22"/>
                </a:solidFill>
              </a:rPr>
              <a:t>Application Center</a:t>
            </a:r>
            <a:r>
              <a:rPr lang="en-US" sz="5400" dirty="0">
                <a:solidFill>
                  <a:srgbClr val="BC9F22"/>
                </a:solidFill>
              </a:rPr>
              <a:t> </a:t>
            </a:r>
            <a:r>
              <a:rPr lang="en-US" sz="5400" b="1" dirty="0" smtClean="0">
                <a:solidFill>
                  <a:srgbClr val="BC9F22"/>
                </a:solidFill>
              </a:rPr>
              <a:t>Monthly Contact</a:t>
            </a:r>
            <a:endParaRPr lang="en-US" sz="5400" b="1" dirty="0">
              <a:solidFill>
                <a:srgbClr val="BC9F22"/>
              </a:solidFill>
            </a:endParaRPr>
          </a:p>
        </p:txBody>
      </p:sp>
      <p:sp>
        <p:nvSpPr>
          <p:cNvPr id="6" name="Subtitle 5"/>
          <p:cNvSpPr>
            <a:spLocks noGrp="1"/>
          </p:cNvSpPr>
          <p:nvPr>
            <p:ph type="subTitle" sz="quarter" idx="1"/>
          </p:nvPr>
        </p:nvSpPr>
        <p:spPr>
          <a:xfrm>
            <a:off x="839555" y="3384469"/>
            <a:ext cx="10262937" cy="2551700"/>
          </a:xfrm>
        </p:spPr>
        <p:txBody>
          <a:bodyPr>
            <a:normAutofit fontScale="32500" lnSpcReduction="20000"/>
          </a:bodyPr>
          <a:lstStyle/>
          <a:p>
            <a:pPr algn="ctr"/>
            <a:endParaRPr lang="en-US" sz="2400" dirty="0" smtClean="0">
              <a:solidFill>
                <a:schemeClr val="accent3"/>
              </a:solidFill>
            </a:endParaRPr>
          </a:p>
          <a:p>
            <a:pPr algn="ctr"/>
            <a:r>
              <a:rPr lang="en-US" sz="11100" b="1" dirty="0" smtClean="0">
                <a:solidFill>
                  <a:schemeClr val="tx1"/>
                </a:solidFill>
              </a:rPr>
              <a:t>September 21, 2022</a:t>
            </a:r>
          </a:p>
          <a:p>
            <a:pPr algn="ctr"/>
            <a:endParaRPr lang="en-US" sz="11100" b="1" dirty="0" smtClean="0">
              <a:solidFill>
                <a:schemeClr val="tx1"/>
              </a:solidFill>
            </a:endParaRPr>
          </a:p>
          <a:p>
            <a:pPr algn="ctr"/>
            <a:r>
              <a:rPr lang="en-US" sz="11100" b="1" dirty="0" smtClean="0">
                <a:solidFill>
                  <a:schemeClr val="tx1"/>
                </a:solidFill>
              </a:rPr>
              <a:t>Valerie McManus, AC Program Manager</a:t>
            </a:r>
          </a:p>
          <a:p>
            <a:pPr algn="ctr"/>
            <a:r>
              <a:rPr lang="en-US" sz="2400" dirty="0" smtClean="0">
                <a:solidFill>
                  <a:schemeClr val="accent3"/>
                </a:solidFill>
              </a:rPr>
              <a:t> </a:t>
            </a:r>
          </a:p>
          <a:p>
            <a:pPr algn="ctr"/>
            <a:r>
              <a:rPr lang="en-US" sz="2400" dirty="0" smtClean="0">
                <a:solidFill>
                  <a:schemeClr val="accent3"/>
                </a:solidFill>
              </a:rPr>
              <a:t> </a:t>
            </a:r>
          </a:p>
          <a:p>
            <a:pPr algn="ctr"/>
            <a:endParaRPr lang="en-US" sz="2400" dirty="0">
              <a:solidFill>
                <a:schemeClr val="accent3"/>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315840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6629400" y="1152144"/>
            <a:ext cx="5562600" cy="5362956"/>
          </a:xfrm>
        </p:spPr>
        <p:txBody>
          <a:bodyPr>
            <a:normAutofit lnSpcReduction="10000"/>
          </a:bodyPr>
          <a:lstStyle/>
          <a:p>
            <a:r>
              <a:rPr lang="en-US" sz="2400" b="1" dirty="0">
                <a:solidFill>
                  <a:schemeClr val="tx1"/>
                </a:solidFill>
              </a:rPr>
              <a:t>Optional State Supplement (OSS</a:t>
            </a:r>
            <a:r>
              <a:rPr lang="en-US" sz="2400" b="1" dirty="0" smtClean="0">
                <a:solidFill>
                  <a:schemeClr val="tx1"/>
                </a:solidFill>
              </a:rPr>
              <a:t>)  </a:t>
            </a:r>
            <a:endParaRPr lang="en-US" sz="2400" b="1" dirty="0">
              <a:solidFill>
                <a:schemeClr val="tx1"/>
              </a:solidFill>
            </a:endParaRPr>
          </a:p>
          <a:p>
            <a:pPr marL="795338" lvl="3" indent="-457200">
              <a:buFont typeface="Wingdings" panose="05000000000000000000" pitchFamily="2" charset="2"/>
              <a:buChar char="§"/>
            </a:pPr>
            <a:r>
              <a:rPr lang="en-US" sz="2000" dirty="0">
                <a:solidFill>
                  <a:schemeClr val="accent1">
                    <a:lumMod val="75000"/>
                  </a:schemeClr>
                </a:solidFill>
                <a:hlinkClick r:id="rId3"/>
              </a:rPr>
              <a:t>OSS@la.gov</a:t>
            </a:r>
            <a:endParaRPr lang="en-US" sz="2000" dirty="0">
              <a:solidFill>
                <a:schemeClr val="accent1">
                  <a:lumMod val="75000"/>
                </a:schemeClr>
              </a:solidFill>
            </a:endParaRPr>
          </a:p>
          <a:p>
            <a:pPr marL="795338" lvl="3" indent="-457200">
              <a:buFont typeface="Wingdings" panose="05000000000000000000" pitchFamily="2" charset="2"/>
              <a:buChar char="§"/>
            </a:pPr>
            <a:r>
              <a:rPr lang="en-US" sz="2000" dirty="0">
                <a:solidFill>
                  <a:schemeClr val="accent1">
                    <a:lumMod val="75000"/>
                  </a:schemeClr>
                </a:solidFill>
              </a:rPr>
              <a:t>(225) 342 – </a:t>
            </a:r>
            <a:r>
              <a:rPr lang="en-US" sz="2000" dirty="0" smtClean="0">
                <a:solidFill>
                  <a:schemeClr val="accent1">
                    <a:lumMod val="75000"/>
                  </a:schemeClr>
                </a:solidFill>
              </a:rPr>
              <a:t>1646</a:t>
            </a:r>
          </a:p>
          <a:p>
            <a:pPr marL="795338" lvl="3" indent="-457200">
              <a:buFont typeface="Wingdings" panose="05000000000000000000" pitchFamily="2" charset="2"/>
              <a:buChar char="§"/>
            </a:pPr>
            <a:r>
              <a:rPr lang="en-US" sz="2000" dirty="0" smtClean="0">
                <a:solidFill>
                  <a:schemeClr val="accent1">
                    <a:lumMod val="75000"/>
                  </a:schemeClr>
                </a:solidFill>
              </a:rPr>
              <a:t>Paige Logan</a:t>
            </a:r>
            <a:endParaRPr lang="en-US" sz="2000" dirty="0">
              <a:solidFill>
                <a:schemeClr val="accent1">
                  <a:lumMod val="75000"/>
                </a:schemeClr>
              </a:solidFill>
            </a:endParaRPr>
          </a:p>
          <a:p>
            <a:r>
              <a:rPr lang="en-US" sz="2400" b="1" dirty="0" smtClean="0">
                <a:solidFill>
                  <a:schemeClr val="tx1"/>
                </a:solidFill>
              </a:rPr>
              <a:t>Outstation </a:t>
            </a:r>
            <a:endParaRPr lang="en-US" sz="2400" b="1" dirty="0">
              <a:solidFill>
                <a:schemeClr val="tx1"/>
              </a:solidFill>
            </a:endParaRPr>
          </a:p>
          <a:p>
            <a:pPr marL="795338" lvl="3" indent="-457200">
              <a:buFont typeface="Wingdings" panose="05000000000000000000" pitchFamily="2" charset="2"/>
              <a:buChar char="§"/>
            </a:pPr>
            <a:r>
              <a:rPr lang="en-US" sz="2000" dirty="0" smtClean="0">
                <a:solidFill>
                  <a:schemeClr val="accent1">
                    <a:lumMod val="75000"/>
                  </a:schemeClr>
                </a:solidFill>
                <a:hlinkClick r:id="rId4"/>
              </a:rPr>
              <a:t>Outstation@la.gov</a:t>
            </a:r>
            <a:endParaRPr lang="en-US" sz="2000" dirty="0">
              <a:solidFill>
                <a:schemeClr val="accent1">
                  <a:lumMod val="75000"/>
                </a:schemeClr>
              </a:solidFill>
            </a:endParaRPr>
          </a:p>
          <a:p>
            <a:pPr marL="795338" lvl="3" indent="-457200">
              <a:buFont typeface="Wingdings" panose="05000000000000000000" pitchFamily="2" charset="2"/>
              <a:buChar char="§"/>
            </a:pPr>
            <a:r>
              <a:rPr lang="en-US" sz="2000" dirty="0">
                <a:solidFill>
                  <a:schemeClr val="accent1">
                    <a:lumMod val="75000"/>
                  </a:schemeClr>
                </a:solidFill>
              </a:rPr>
              <a:t>(225) 342 – </a:t>
            </a:r>
            <a:r>
              <a:rPr lang="en-US" sz="2000" dirty="0" smtClean="0">
                <a:solidFill>
                  <a:schemeClr val="accent1">
                    <a:lumMod val="75000"/>
                  </a:schemeClr>
                </a:solidFill>
              </a:rPr>
              <a:t>1646</a:t>
            </a:r>
          </a:p>
          <a:p>
            <a:pPr marL="795338" lvl="3" indent="-457200">
              <a:buFont typeface="Wingdings" panose="05000000000000000000" pitchFamily="2" charset="2"/>
              <a:buChar char="§"/>
            </a:pPr>
            <a:r>
              <a:rPr lang="en-US" sz="2000" dirty="0" smtClean="0">
                <a:solidFill>
                  <a:schemeClr val="accent1">
                    <a:lumMod val="75000"/>
                  </a:schemeClr>
                </a:solidFill>
              </a:rPr>
              <a:t>Paige Logan</a:t>
            </a:r>
            <a:endParaRPr lang="en-US" sz="2000" dirty="0">
              <a:solidFill>
                <a:schemeClr val="accent1">
                  <a:lumMod val="75000"/>
                </a:schemeClr>
              </a:solidFill>
            </a:endParaRPr>
          </a:p>
          <a:p>
            <a:r>
              <a:rPr lang="en-US" sz="2400" b="1" dirty="0">
                <a:solidFill>
                  <a:schemeClr val="tx1"/>
                </a:solidFill>
              </a:rPr>
              <a:t>Medicaid Outreach</a:t>
            </a:r>
          </a:p>
          <a:p>
            <a:pPr marL="795338" lvl="3" indent="-457200">
              <a:buFont typeface="Wingdings" panose="05000000000000000000" pitchFamily="2" charset="2"/>
              <a:buChar char="§"/>
            </a:pPr>
            <a:r>
              <a:rPr lang="en-US" sz="2000" dirty="0">
                <a:solidFill>
                  <a:schemeClr val="accent1">
                    <a:lumMod val="75000"/>
                  </a:schemeClr>
                </a:solidFill>
                <a:hlinkClick r:id="rId5"/>
              </a:rPr>
              <a:t>MedicaidOutreach@la.gov</a:t>
            </a:r>
            <a:r>
              <a:rPr lang="en-US" sz="2000" dirty="0">
                <a:solidFill>
                  <a:schemeClr val="accent1">
                    <a:lumMod val="75000"/>
                  </a:schemeClr>
                </a:solidFill>
              </a:rPr>
              <a:t> </a:t>
            </a:r>
            <a:endParaRPr lang="en-US" sz="2000" dirty="0" smtClean="0">
              <a:solidFill>
                <a:schemeClr val="accent1">
                  <a:lumMod val="75000"/>
                </a:schemeClr>
              </a:solidFill>
            </a:endParaRPr>
          </a:p>
          <a:p>
            <a:r>
              <a:rPr lang="en-US" sz="2400" b="1" dirty="0">
                <a:solidFill>
                  <a:schemeClr val="tx1"/>
                </a:solidFill>
              </a:rPr>
              <a:t>EPO Programs </a:t>
            </a:r>
            <a:r>
              <a:rPr lang="en-US" sz="2400" b="1" dirty="0" smtClean="0">
                <a:solidFill>
                  <a:schemeClr val="tx1"/>
                </a:solidFill>
              </a:rPr>
              <a:t>Manager</a:t>
            </a:r>
          </a:p>
          <a:p>
            <a:pPr marL="569913" lvl="1" indent="-342900">
              <a:buFont typeface="Wingdings" panose="05000000000000000000" pitchFamily="2" charset="2"/>
              <a:buChar char="§"/>
            </a:pPr>
            <a:r>
              <a:rPr lang="en-US" dirty="0" smtClean="0">
                <a:solidFill>
                  <a:schemeClr val="accent1">
                    <a:lumMod val="75000"/>
                  </a:schemeClr>
                </a:solidFill>
                <a:hlinkClick r:id="rId6"/>
              </a:rPr>
              <a:t>Darrell.Curtis@la.gov</a:t>
            </a:r>
            <a:r>
              <a:rPr lang="en-US" dirty="0" smtClean="0">
                <a:solidFill>
                  <a:schemeClr val="accent1">
                    <a:lumMod val="75000"/>
                  </a:schemeClr>
                </a:solidFill>
              </a:rPr>
              <a:t>  </a:t>
            </a:r>
          </a:p>
          <a:p>
            <a:pPr marL="569913" lvl="1" indent="-342900">
              <a:buFont typeface="Wingdings" panose="05000000000000000000" pitchFamily="2" charset="2"/>
              <a:buChar char="§"/>
            </a:pPr>
            <a:r>
              <a:rPr lang="en-US" dirty="0" smtClean="0">
                <a:solidFill>
                  <a:schemeClr val="accent1">
                    <a:lumMod val="75000"/>
                  </a:schemeClr>
                </a:solidFill>
              </a:rPr>
              <a:t>Darrell Curtis</a:t>
            </a:r>
            <a:endParaRPr lang="en-US" dirty="0">
              <a:solidFill>
                <a:schemeClr val="accent1">
                  <a:lumMod val="75000"/>
                </a:schemeClr>
              </a:solidFill>
            </a:endParaRPr>
          </a:p>
          <a:p>
            <a:endParaRPr lang="en-US" dirty="0"/>
          </a:p>
        </p:txBody>
      </p:sp>
      <p:sp>
        <p:nvSpPr>
          <p:cNvPr id="3" name="Text Placeholder 2"/>
          <p:cNvSpPr>
            <a:spLocks noGrp="1"/>
          </p:cNvSpPr>
          <p:nvPr>
            <p:ph type="body" sz="quarter" idx="13"/>
          </p:nvPr>
        </p:nvSpPr>
        <p:spPr>
          <a:xfrm>
            <a:off x="355600" y="1152144"/>
            <a:ext cx="5486400" cy="5362956"/>
          </a:xfrm>
        </p:spPr>
        <p:txBody>
          <a:bodyPr>
            <a:normAutofit/>
          </a:bodyPr>
          <a:lstStyle/>
          <a:p>
            <a:r>
              <a:rPr lang="en-US" sz="2400" b="1" dirty="0" smtClean="0">
                <a:solidFill>
                  <a:schemeClr val="tx1"/>
                </a:solidFill>
              </a:rPr>
              <a:t>Application Centers (AC) </a:t>
            </a:r>
          </a:p>
          <a:p>
            <a:pPr marL="569913" lvl="1" indent="-342900">
              <a:buFont typeface="Wingdings" panose="05000000000000000000" pitchFamily="2" charset="2"/>
              <a:buChar char="§"/>
            </a:pPr>
            <a:r>
              <a:rPr lang="en-US" dirty="0" smtClean="0">
                <a:solidFill>
                  <a:schemeClr val="accent1">
                    <a:lumMod val="75000"/>
                  </a:schemeClr>
                </a:solidFill>
                <a:hlinkClick r:id="rId7"/>
              </a:rPr>
              <a:t>ApplicationCenter.Service@la.gov</a:t>
            </a:r>
            <a:r>
              <a:rPr lang="en-US" dirty="0" smtClean="0">
                <a:solidFill>
                  <a:schemeClr val="accent1">
                    <a:lumMod val="75000"/>
                  </a:schemeClr>
                </a:solidFill>
              </a:rPr>
              <a:t> </a:t>
            </a:r>
            <a:endParaRPr lang="en-US" dirty="0">
              <a:solidFill>
                <a:schemeClr val="accent1">
                  <a:lumMod val="75000"/>
                </a:schemeClr>
              </a:solidFill>
            </a:endParaRPr>
          </a:p>
          <a:p>
            <a:pPr marL="569913" lvl="1" indent="-342900">
              <a:buFont typeface="Wingdings" panose="05000000000000000000" pitchFamily="2" charset="2"/>
              <a:buChar char="§"/>
            </a:pPr>
            <a:r>
              <a:rPr lang="en-US" dirty="0" smtClean="0">
                <a:solidFill>
                  <a:schemeClr val="accent1">
                    <a:lumMod val="75000"/>
                  </a:schemeClr>
                </a:solidFill>
              </a:rPr>
              <a:t>(225</a:t>
            </a:r>
            <a:r>
              <a:rPr lang="en-US" dirty="0">
                <a:solidFill>
                  <a:schemeClr val="accent1">
                    <a:lumMod val="75000"/>
                  </a:schemeClr>
                </a:solidFill>
              </a:rPr>
              <a:t>) 342 – </a:t>
            </a:r>
            <a:r>
              <a:rPr lang="en-US" dirty="0" smtClean="0">
                <a:solidFill>
                  <a:schemeClr val="accent1">
                    <a:lumMod val="75000"/>
                  </a:schemeClr>
                </a:solidFill>
              </a:rPr>
              <a:t>6312</a:t>
            </a:r>
          </a:p>
          <a:p>
            <a:pPr marL="569913" lvl="1" indent="-342900">
              <a:buFont typeface="Wingdings" panose="05000000000000000000" pitchFamily="2" charset="2"/>
              <a:buChar char="§"/>
            </a:pPr>
            <a:r>
              <a:rPr lang="en-US" dirty="0" smtClean="0">
                <a:solidFill>
                  <a:schemeClr val="accent1">
                    <a:lumMod val="75000"/>
                  </a:schemeClr>
                </a:solidFill>
              </a:rPr>
              <a:t>Valerie McManus</a:t>
            </a:r>
            <a:endParaRPr lang="en-US" sz="2400" b="1" dirty="0" smtClean="0">
              <a:solidFill>
                <a:schemeClr val="accent1">
                  <a:lumMod val="75000"/>
                </a:schemeClr>
              </a:solidFill>
            </a:endParaRPr>
          </a:p>
          <a:p>
            <a:r>
              <a:rPr lang="en-US" sz="2400" b="1" dirty="0" smtClean="0">
                <a:solidFill>
                  <a:schemeClr val="tx1"/>
                </a:solidFill>
              </a:rPr>
              <a:t>Medical Eligibility Determinations Team (MEDT)</a:t>
            </a:r>
            <a:endParaRPr lang="en-US" sz="1800" b="1" dirty="0">
              <a:solidFill>
                <a:schemeClr val="tx1"/>
              </a:solidFill>
            </a:endParaRPr>
          </a:p>
          <a:p>
            <a:pPr marL="795338" lvl="3" indent="-457200">
              <a:buFont typeface="Wingdings" panose="05000000000000000000" pitchFamily="2" charset="2"/>
              <a:buChar char="§"/>
            </a:pPr>
            <a:r>
              <a:rPr lang="en-US" sz="2000" dirty="0">
                <a:solidFill>
                  <a:schemeClr val="accent1">
                    <a:lumMod val="75000"/>
                  </a:schemeClr>
                </a:solidFill>
                <a:hlinkClick r:id="rId8"/>
              </a:rPr>
              <a:t>MEDT@la.gov</a:t>
            </a:r>
            <a:r>
              <a:rPr lang="en-US" sz="2000" dirty="0">
                <a:solidFill>
                  <a:schemeClr val="accent1">
                    <a:lumMod val="75000"/>
                  </a:schemeClr>
                </a:solidFill>
              </a:rPr>
              <a:t> </a:t>
            </a:r>
            <a:endParaRPr lang="en-US" sz="2000" dirty="0" smtClean="0">
              <a:solidFill>
                <a:schemeClr val="accent1">
                  <a:lumMod val="75000"/>
                </a:schemeClr>
              </a:solidFill>
            </a:endParaRPr>
          </a:p>
          <a:p>
            <a:pPr marL="795338" lvl="3" indent="-457200">
              <a:buFont typeface="Wingdings" panose="05000000000000000000" pitchFamily="2" charset="2"/>
              <a:buChar char="§"/>
            </a:pPr>
            <a:r>
              <a:rPr lang="en-US" sz="2000" dirty="0" smtClean="0">
                <a:solidFill>
                  <a:schemeClr val="accent1">
                    <a:lumMod val="75000"/>
                  </a:schemeClr>
                </a:solidFill>
              </a:rPr>
              <a:t>Shauna Meche</a:t>
            </a:r>
          </a:p>
          <a:p>
            <a:r>
              <a:rPr lang="en-US" sz="2400" b="1" dirty="0" smtClean="0">
                <a:solidFill>
                  <a:schemeClr val="tx1"/>
                </a:solidFill>
              </a:rPr>
              <a:t>Newborn Eligibility Unit (NEU) </a:t>
            </a:r>
          </a:p>
          <a:p>
            <a:pPr marL="795338" lvl="3" indent="-457200">
              <a:buFont typeface="Wingdings" panose="05000000000000000000" pitchFamily="2" charset="2"/>
              <a:buChar char="§"/>
            </a:pPr>
            <a:r>
              <a:rPr lang="en-US" sz="2000" dirty="0" smtClean="0">
                <a:solidFill>
                  <a:schemeClr val="accent1">
                    <a:lumMod val="75000"/>
                  </a:schemeClr>
                </a:solidFill>
                <a:hlinkClick r:id="rId9"/>
              </a:rPr>
              <a:t>NEU@la.gov</a:t>
            </a:r>
            <a:endParaRPr lang="en-US" sz="2000" dirty="0">
              <a:solidFill>
                <a:schemeClr val="accent1">
                  <a:lumMod val="75000"/>
                </a:schemeClr>
              </a:solidFill>
            </a:endParaRPr>
          </a:p>
          <a:p>
            <a:pPr marL="1379538" lvl="4" indent="0">
              <a:buNone/>
            </a:pPr>
            <a:endParaRPr lang="en-US" sz="1400" dirty="0" smtClean="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p:txBody>
      </p:sp>
      <p:sp>
        <p:nvSpPr>
          <p:cNvPr id="2" name="TextBox 1"/>
          <p:cNvSpPr txBox="1"/>
          <p:nvPr/>
        </p:nvSpPr>
        <p:spPr bwMode="auto">
          <a:xfrm>
            <a:off x="355600" y="431515"/>
            <a:ext cx="5665056" cy="554804"/>
          </a:xfrm>
          <a:prstGeom prst="rect">
            <a:avLst/>
          </a:prstGeom>
        </p:spPr>
        <p:txBody>
          <a:bodyPr wrap="square" rtlCol="0">
            <a:spAutoFit/>
          </a:bodyPr>
          <a:lstStyle/>
          <a:p>
            <a:pPr marL="227013" indent="-225425" algn="l" rtl="0" fontAlgn="base">
              <a:lnSpc>
                <a:spcPct val="106000"/>
              </a:lnSpc>
              <a:spcBef>
                <a:spcPct val="40000"/>
              </a:spcBef>
              <a:spcAft>
                <a:spcPct val="0"/>
              </a:spcAft>
              <a:buClr>
                <a:srgbClr val="000000"/>
              </a:buClr>
              <a:buFont typeface="Wingdings 2" pitchFamily="18" charset="2"/>
              <a:buChar char="¡"/>
            </a:pPr>
            <a:endParaRPr lang="en-US" sz="2000" dirty="0">
              <a:solidFill>
                <a:srgbClr val="000000"/>
              </a:solidFill>
              <a:latin typeface="Arial" charset="0"/>
              <a:ea typeface="+mn-ea"/>
              <a:cs typeface="Arial" charset="0"/>
            </a:endParaRPr>
          </a:p>
        </p:txBody>
      </p:sp>
    </p:spTree>
    <p:extLst>
      <p:ext uri="{BB962C8B-B14F-4D97-AF65-F5344CB8AC3E}">
        <p14:creationId xmlns:p14="http://schemas.microsoft.com/office/powerpoint/2010/main" val="109024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294410"/>
            <a:ext cx="11660971" cy="5000217"/>
          </a:xfrm>
        </p:spPr>
        <p:txBody>
          <a:bodyPr/>
          <a:lstStyle/>
          <a:p>
            <a:pPr algn="ctr"/>
            <a:r>
              <a:rPr lang="en-US" sz="4800" b="1" dirty="0" smtClean="0">
                <a:solidFill>
                  <a:srgbClr val="BC9F22"/>
                </a:solidFill>
              </a:rPr>
              <a:t>Questions</a:t>
            </a:r>
          </a:p>
          <a:p>
            <a:endParaRPr lang="en-US" sz="4400" dirty="0">
              <a:solidFill>
                <a:srgbClr val="BC9F22"/>
              </a:solidFill>
            </a:endParaRPr>
          </a:p>
          <a:p>
            <a:endParaRPr lang="en-US" sz="4400" dirty="0">
              <a:solidFill>
                <a:srgbClr val="BC9F22"/>
              </a:solidFill>
            </a:endParaRPr>
          </a:p>
        </p:txBody>
      </p:sp>
      <p:sp>
        <p:nvSpPr>
          <p:cNvPr id="4" name="Action Button: Help 3">
            <a:hlinkClick r:id="" action="ppaction://noaction" highlightClick="1"/>
          </p:cNvPr>
          <p:cNvSpPr/>
          <p:nvPr/>
        </p:nvSpPr>
        <p:spPr bwMode="auto">
          <a:xfrm>
            <a:off x="4286992" y="2648197"/>
            <a:ext cx="3099459" cy="2956957"/>
          </a:xfrm>
          <a:prstGeom prst="actionButtonHelp">
            <a:avLst/>
          </a:prstGeom>
          <a:solidFill>
            <a:schemeClr val="accent1"/>
          </a:solidFill>
          <a:ln w="9525" cap="flat" cmpd="sng" algn="ctr">
            <a:solidFill>
              <a:srgbClr val="4066B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231775" marR="0" indent="-231775" algn="ctr" defTabSz="914400" rtl="0" eaLnBrk="1" fontAlgn="base" latinLnBrk="0" hangingPunct="1">
              <a:lnSpc>
                <a:spcPct val="106000"/>
              </a:lnSpc>
              <a:spcBef>
                <a:spcPct val="0"/>
              </a:spcBef>
              <a:spcAft>
                <a:spcPct val="0"/>
              </a:spcAft>
              <a:buClrTx/>
              <a:buSzTx/>
              <a:buFont typeface="Wingdings 2" pitchFamily="18" charset="2"/>
              <a:buNone/>
              <a:tabLst/>
            </a:pPr>
            <a:endParaRPr kumimoji="0" lang="en-US" sz="2400" b="0" i="0" u="none" strike="noStrike" cap="none" normalizeH="0" baseline="0" dirty="0" smtClean="0">
              <a:ln>
                <a:noFill/>
              </a:ln>
              <a:solidFill>
                <a:schemeClr val="bg2"/>
              </a:solidFill>
              <a:effectLst/>
              <a:latin typeface="Arial" charset="0"/>
            </a:endParaRPr>
          </a:p>
        </p:txBody>
      </p:sp>
    </p:spTree>
    <p:extLst>
      <p:ext uri="{BB962C8B-B14F-4D97-AF65-F5344CB8AC3E}">
        <p14:creationId xmlns:p14="http://schemas.microsoft.com/office/powerpoint/2010/main" val="4167581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718256" y="1067522"/>
            <a:ext cx="10812683" cy="1054249"/>
          </a:xfrm>
        </p:spPr>
        <p:txBody>
          <a:bodyPr anchor="ctr"/>
          <a:lstStyle/>
          <a:p>
            <a:pPr algn="ctr"/>
            <a:r>
              <a:rPr lang="en-US" sz="4800" b="1" dirty="0" smtClean="0">
                <a:solidFill>
                  <a:srgbClr val="BC9F22"/>
                </a:solidFill>
              </a:rPr>
              <a:t>Agenda Items</a:t>
            </a:r>
            <a:endParaRPr lang="en-US" sz="4800" b="1" dirty="0">
              <a:solidFill>
                <a:srgbClr val="BC9F22"/>
              </a:solidFill>
            </a:endParaRPr>
          </a:p>
        </p:txBody>
      </p:sp>
      <p:sp>
        <p:nvSpPr>
          <p:cNvPr id="6" name="Subtitle 5"/>
          <p:cNvSpPr>
            <a:spLocks noGrp="1"/>
          </p:cNvSpPr>
          <p:nvPr>
            <p:ph type="subTitle" sz="quarter" idx="1"/>
          </p:nvPr>
        </p:nvSpPr>
        <p:spPr>
          <a:xfrm>
            <a:off x="300842" y="1923802"/>
            <a:ext cx="11590317" cy="4122541"/>
          </a:xfrm>
        </p:spPr>
        <p:txBody>
          <a:bodyPr anchor="t">
            <a:normAutofit/>
          </a:bodyPr>
          <a:lstStyle/>
          <a:p>
            <a:pPr marL="0" lvl="1" indent="0">
              <a:lnSpc>
                <a:spcPct val="100000"/>
              </a:lnSpc>
              <a:spcBef>
                <a:spcPct val="15000"/>
              </a:spcBef>
              <a:buClrTx/>
              <a:buSzPct val="80000"/>
              <a:buNone/>
            </a:pPr>
            <a:endParaRPr lang="en-US" sz="1600" dirty="0" smtClean="0">
              <a:solidFill>
                <a:srgbClr val="595959"/>
              </a:solidFill>
            </a:endParaRPr>
          </a:p>
          <a:p>
            <a:pPr marL="744537" lvl="2" indent="-514350">
              <a:lnSpc>
                <a:spcPct val="100000"/>
              </a:lnSpc>
              <a:spcBef>
                <a:spcPct val="15000"/>
              </a:spcBef>
              <a:buClrTx/>
              <a:buSzPct val="80000"/>
              <a:buFont typeface="Arial" panose="020B0604020202020204" pitchFamily="34" charset="0"/>
              <a:buChar char="•"/>
            </a:pPr>
            <a:r>
              <a:rPr lang="en-US" sz="4000" dirty="0" smtClean="0"/>
              <a:t>In-Person </a:t>
            </a:r>
            <a:r>
              <a:rPr lang="en-US" sz="4000" dirty="0"/>
              <a:t>A</a:t>
            </a:r>
            <a:r>
              <a:rPr lang="en-US" sz="4000" dirty="0" smtClean="0"/>
              <a:t>pplications</a:t>
            </a:r>
          </a:p>
          <a:p>
            <a:pPr marL="744537" lvl="2" indent="-514350">
              <a:lnSpc>
                <a:spcPct val="100000"/>
              </a:lnSpc>
              <a:spcBef>
                <a:spcPct val="15000"/>
              </a:spcBef>
              <a:buClrTx/>
              <a:buSzPct val="80000"/>
              <a:buFont typeface="Arial" panose="020B0604020202020204" pitchFamily="34" charset="0"/>
              <a:buChar char="•"/>
            </a:pPr>
            <a:r>
              <a:rPr lang="en-US" sz="4000" dirty="0" smtClean="0"/>
              <a:t>Application Signatures</a:t>
            </a:r>
          </a:p>
          <a:p>
            <a:pPr marL="744537" lvl="2" indent="-514350">
              <a:lnSpc>
                <a:spcPct val="100000"/>
              </a:lnSpc>
              <a:spcBef>
                <a:spcPct val="15000"/>
              </a:spcBef>
              <a:buClrTx/>
              <a:buSzPct val="80000"/>
              <a:buFont typeface="Arial" panose="020B0604020202020204" pitchFamily="34" charset="0"/>
              <a:buChar char="•"/>
            </a:pPr>
            <a:r>
              <a:rPr lang="en-US" sz="4000" dirty="0" smtClean="0"/>
              <a:t>Authorized Representatives on Applications</a:t>
            </a:r>
          </a:p>
          <a:p>
            <a:pPr marL="744537" lvl="2" indent="-514350">
              <a:lnSpc>
                <a:spcPct val="100000"/>
              </a:lnSpc>
              <a:spcBef>
                <a:spcPct val="15000"/>
              </a:spcBef>
              <a:buClrTx/>
              <a:buSzPct val="80000"/>
              <a:buFont typeface="Arial" panose="020B0604020202020204" pitchFamily="34" charset="0"/>
              <a:buChar char="•"/>
            </a:pPr>
            <a:r>
              <a:rPr lang="en-US" sz="4000" dirty="0" smtClean="0"/>
              <a:t>Submitting Medical </a:t>
            </a:r>
            <a:r>
              <a:rPr lang="en-US" sz="4000" dirty="0"/>
              <a:t>R</a:t>
            </a:r>
            <a:r>
              <a:rPr lang="en-US" sz="4000" dirty="0" smtClean="0"/>
              <a:t>ecords</a:t>
            </a:r>
          </a:p>
          <a:p>
            <a:pPr marL="744537" lvl="2" indent="-514350">
              <a:lnSpc>
                <a:spcPct val="100000"/>
              </a:lnSpc>
              <a:spcBef>
                <a:spcPct val="15000"/>
              </a:spcBef>
              <a:buClrTx/>
              <a:buSzPct val="80000"/>
              <a:buFont typeface="Arial" panose="020B0604020202020204" pitchFamily="34" charset="0"/>
              <a:buChar char="•"/>
            </a:pPr>
            <a:r>
              <a:rPr lang="en-US" sz="4000" b="0" dirty="0" smtClean="0"/>
              <a:t>Reminders</a:t>
            </a: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93783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41867" y="1983178"/>
            <a:ext cx="11119104" cy="4311449"/>
          </a:xfrm>
        </p:spPr>
        <p:txBody>
          <a:bodyPr/>
          <a:lstStyle/>
          <a:p>
            <a:pPr>
              <a:buFont typeface="Arial" panose="020B0604020202020204" pitchFamily="34" charset="0"/>
              <a:buChar char="•"/>
            </a:pPr>
            <a:r>
              <a:rPr lang="en-US" sz="3300" dirty="0" smtClean="0"/>
              <a:t>If you are unable to complete in-person applications due to COVID restrictions or for any other reason, please refer the interested applicants to the Louisiana Medicaid Customer Service Unit (CSU) at 1-888-342-6207. </a:t>
            </a:r>
          </a:p>
          <a:p>
            <a:pPr>
              <a:buFont typeface="Arial" panose="020B0604020202020204" pitchFamily="34" charset="0"/>
              <a:buChar char="•"/>
            </a:pPr>
            <a:r>
              <a:rPr lang="en-US" sz="3300" dirty="0" smtClean="0"/>
              <a:t>We cannot make exceptions. CSU is the only department with capability to complete telephone applications since they require a telephonic signature.</a:t>
            </a:r>
            <a:endParaRPr lang="en-US" sz="3300" dirty="0"/>
          </a:p>
        </p:txBody>
      </p:sp>
      <p:sp>
        <p:nvSpPr>
          <p:cNvPr id="3" name="Title 2"/>
          <p:cNvSpPr>
            <a:spLocks noGrp="1"/>
          </p:cNvSpPr>
          <p:nvPr>
            <p:ph type="title"/>
          </p:nvPr>
        </p:nvSpPr>
        <p:spPr>
          <a:xfrm>
            <a:off x="541867" y="1041706"/>
            <a:ext cx="11116733" cy="727717"/>
          </a:xfrm>
        </p:spPr>
        <p:txBody>
          <a:bodyPr/>
          <a:lstStyle/>
          <a:p>
            <a:pPr algn="ctr"/>
            <a:r>
              <a:rPr lang="en-US" sz="4000" dirty="0" smtClean="0">
                <a:solidFill>
                  <a:srgbClr val="BC9F22"/>
                </a:solidFill>
              </a:rPr>
              <a:t>In-Person Applications</a:t>
            </a:r>
            <a:endParaRPr lang="en-US" sz="4000" dirty="0">
              <a:solidFill>
                <a:srgbClr val="BC9F22"/>
              </a:solidFill>
            </a:endParaRPr>
          </a:p>
        </p:txBody>
      </p:sp>
    </p:spTree>
    <p:extLst>
      <p:ext uri="{BB962C8B-B14F-4D97-AF65-F5344CB8AC3E}">
        <p14:creationId xmlns:p14="http://schemas.microsoft.com/office/powerpoint/2010/main" val="12857528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41867" y="1983178"/>
            <a:ext cx="11119104" cy="4311449"/>
          </a:xfrm>
        </p:spPr>
        <p:txBody>
          <a:bodyPr/>
          <a:lstStyle/>
          <a:p>
            <a:pPr>
              <a:buFont typeface="Arial" panose="020B0604020202020204" pitchFamily="34" charset="0"/>
              <a:buChar char="•"/>
            </a:pPr>
            <a:r>
              <a:rPr lang="en-US" sz="3500" dirty="0" smtClean="0"/>
              <a:t>When </a:t>
            </a:r>
            <a:r>
              <a:rPr lang="en-US" sz="3500" dirty="0"/>
              <a:t>signing applications, Trusted Users should select, “I am the applicant signing for myself” and input the applicant’s name in the space indicated. </a:t>
            </a:r>
          </a:p>
          <a:p>
            <a:pPr>
              <a:buFont typeface="Arial" panose="020B0604020202020204" pitchFamily="34" charset="0"/>
              <a:buChar char="•"/>
            </a:pPr>
            <a:r>
              <a:rPr lang="en-US" sz="3500" dirty="0"/>
              <a:t>If the </a:t>
            </a:r>
            <a:r>
              <a:rPr lang="en-US" sz="3500" dirty="0" smtClean="0"/>
              <a:t>applicant is deceased </a:t>
            </a:r>
            <a:r>
              <a:rPr lang="en-US" sz="3500" dirty="0"/>
              <a:t>or incapacitated with no one to act on their behalf, the Trusted User can select, “I am signing on the applicant’s behalf” and input the name of the Trusted User.(AC Handbook page 15- “Required Signatures”)</a:t>
            </a:r>
          </a:p>
          <a:p>
            <a:pPr>
              <a:buFont typeface="Arial" panose="020B0604020202020204" pitchFamily="34" charset="0"/>
              <a:buChar char="•"/>
            </a:pPr>
            <a:endParaRPr lang="en-US" sz="2800" dirty="0"/>
          </a:p>
        </p:txBody>
      </p:sp>
      <p:sp>
        <p:nvSpPr>
          <p:cNvPr id="3" name="Title 2"/>
          <p:cNvSpPr>
            <a:spLocks noGrp="1"/>
          </p:cNvSpPr>
          <p:nvPr>
            <p:ph type="title"/>
          </p:nvPr>
        </p:nvSpPr>
        <p:spPr>
          <a:xfrm>
            <a:off x="541867" y="1041706"/>
            <a:ext cx="11116733" cy="727717"/>
          </a:xfrm>
        </p:spPr>
        <p:txBody>
          <a:bodyPr/>
          <a:lstStyle/>
          <a:p>
            <a:pPr algn="ctr"/>
            <a:r>
              <a:rPr lang="en-US" sz="4000" dirty="0" smtClean="0">
                <a:solidFill>
                  <a:srgbClr val="BC9F22"/>
                </a:solidFill>
              </a:rPr>
              <a:t>Application Signatures</a:t>
            </a:r>
            <a:endParaRPr lang="en-US" sz="4000" dirty="0">
              <a:solidFill>
                <a:srgbClr val="BC9F22"/>
              </a:solidFill>
            </a:endParaRPr>
          </a:p>
        </p:txBody>
      </p:sp>
    </p:spTree>
    <p:extLst>
      <p:ext uri="{BB962C8B-B14F-4D97-AF65-F5344CB8AC3E}">
        <p14:creationId xmlns:p14="http://schemas.microsoft.com/office/powerpoint/2010/main" val="12605041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1867" y="1041706"/>
            <a:ext cx="11116733" cy="727717"/>
          </a:xfrm>
        </p:spPr>
        <p:txBody>
          <a:bodyPr/>
          <a:lstStyle/>
          <a:p>
            <a:pPr algn="ctr"/>
            <a:r>
              <a:rPr lang="en-US" sz="4000" dirty="0" smtClean="0">
                <a:solidFill>
                  <a:srgbClr val="BC9F22"/>
                </a:solidFill>
              </a:rPr>
              <a:t>Application Signature Example</a:t>
            </a:r>
            <a:endParaRPr lang="en-US" sz="4000" dirty="0">
              <a:solidFill>
                <a:srgbClr val="BC9F22"/>
              </a:solidFill>
            </a:endParaRPr>
          </a:p>
        </p:txBody>
      </p:sp>
      <p:sp>
        <p:nvSpPr>
          <p:cNvPr id="7" name="Text Placeholder 1"/>
          <p:cNvSpPr>
            <a:spLocks noGrp="1"/>
          </p:cNvSpPr>
          <p:nvPr>
            <p:ph type="body" sz="quarter" idx="10"/>
          </p:nvPr>
        </p:nvSpPr>
        <p:spPr>
          <a:xfrm>
            <a:off x="1876300" y="5248894"/>
            <a:ext cx="7333693" cy="2660777"/>
          </a:xfrm>
        </p:spPr>
        <p:txBody>
          <a:bodyPr/>
          <a:lstStyle/>
          <a:p>
            <a:pPr>
              <a:buFont typeface="Arial" panose="020B0604020202020204" pitchFamily="34" charset="0"/>
              <a:buChar char="•"/>
            </a:pPr>
            <a:endParaRPr lang="en-US" sz="2800" dirty="0"/>
          </a:p>
        </p:txBody>
      </p:sp>
      <p:pic>
        <p:nvPicPr>
          <p:cNvPr id="8" name="Picture 9" descr="image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945" y="1822931"/>
            <a:ext cx="11946385" cy="5035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24793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41867" y="1983178"/>
            <a:ext cx="11119104" cy="4500749"/>
          </a:xfrm>
        </p:spPr>
        <p:txBody>
          <a:bodyPr/>
          <a:lstStyle/>
          <a:p>
            <a:pPr marL="457200" indent="-457200">
              <a:buFont typeface="Arial" panose="020B0604020202020204" pitchFamily="34" charset="0"/>
              <a:buChar char="•"/>
            </a:pPr>
            <a:r>
              <a:rPr lang="en-US" sz="3200" dirty="0" smtClean="0"/>
              <a:t>Applicants are able to select an Authorized Representative (AR) on their application if they like and provide them with the desired level of access.</a:t>
            </a:r>
          </a:p>
          <a:p>
            <a:pPr marL="457200" indent="-457200">
              <a:buFont typeface="Arial" panose="020B0604020202020204" pitchFamily="34" charset="0"/>
              <a:buChar char="•"/>
            </a:pPr>
            <a:r>
              <a:rPr lang="en-US" sz="3200" dirty="0" smtClean="0"/>
              <a:t>The AR can be a friend, family member or a Trusted User at the application center where the applicant applied.</a:t>
            </a:r>
          </a:p>
          <a:p>
            <a:pPr marL="457200" indent="-457200">
              <a:buFont typeface="Arial" panose="020B0604020202020204" pitchFamily="34" charset="0"/>
              <a:buChar char="•"/>
            </a:pPr>
            <a:r>
              <a:rPr lang="en-US" sz="3200" dirty="0" smtClean="0"/>
              <a:t>Trusted Users should not list themselves as an AR without the applicant’s consent since they can check on the status of the applications they submit.</a:t>
            </a:r>
            <a:endParaRPr lang="en-US" sz="3200" dirty="0"/>
          </a:p>
        </p:txBody>
      </p:sp>
      <p:sp>
        <p:nvSpPr>
          <p:cNvPr id="3" name="Title 2"/>
          <p:cNvSpPr>
            <a:spLocks noGrp="1"/>
          </p:cNvSpPr>
          <p:nvPr>
            <p:ph type="title"/>
          </p:nvPr>
        </p:nvSpPr>
        <p:spPr>
          <a:xfrm>
            <a:off x="541867" y="1041706"/>
            <a:ext cx="11116733" cy="727717"/>
          </a:xfrm>
        </p:spPr>
        <p:txBody>
          <a:bodyPr/>
          <a:lstStyle/>
          <a:p>
            <a:pPr algn="ctr"/>
            <a:r>
              <a:rPr lang="en-US" sz="4000" dirty="0" smtClean="0">
                <a:solidFill>
                  <a:srgbClr val="BC9F22"/>
                </a:solidFill>
              </a:rPr>
              <a:t>Authorized Representatives on Applications</a:t>
            </a:r>
            <a:endParaRPr lang="en-US" sz="4000" dirty="0">
              <a:solidFill>
                <a:srgbClr val="BC9F22"/>
              </a:solidFill>
            </a:endParaRPr>
          </a:p>
        </p:txBody>
      </p:sp>
    </p:spTree>
    <p:extLst>
      <p:ext uri="{BB962C8B-B14F-4D97-AF65-F5344CB8AC3E}">
        <p14:creationId xmlns:p14="http://schemas.microsoft.com/office/powerpoint/2010/main" val="31498258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783283" y="1876300"/>
            <a:ext cx="5872269" cy="4414772"/>
          </a:xfrm>
        </p:spPr>
        <p:txBody>
          <a:bodyPr/>
          <a:lstStyle/>
          <a:p>
            <a:pPr marL="342900" marR="0" lvl="0" indent="-342900">
              <a:spcBef>
                <a:spcPts val="0"/>
              </a:spcBef>
              <a:spcAft>
                <a:spcPts val="0"/>
              </a:spcAft>
              <a:buFont typeface="Arial" panose="020B0604020202020204" pitchFamily="34" charset="0"/>
              <a:buChar char="•"/>
              <a:tabLst>
                <a:tab pos="457200" algn="l"/>
              </a:tabLst>
            </a:pPr>
            <a:r>
              <a:rPr lang="en-US" sz="3800" kern="1200" dirty="0">
                <a:latin typeface="Calibri" panose="020F0502020204030204" pitchFamily="34" charset="0"/>
                <a:ea typeface="Calibri" panose="020F0502020204030204" pitchFamily="34" charset="0"/>
                <a:cs typeface="Times New Roman" panose="02020603050405020304" pitchFamily="18" charset="0"/>
              </a:rPr>
              <a:t>Please ensure that you are using the current version of the AC-7 </a:t>
            </a:r>
            <a:r>
              <a:rPr lang="en-US" sz="3800" kern="1200" dirty="0" err="1">
                <a:latin typeface="Calibri" panose="020F0502020204030204" pitchFamily="34" charset="0"/>
                <a:ea typeface="Calibri" panose="020F0502020204030204" pitchFamily="34" charset="0"/>
                <a:cs typeface="Times New Roman" panose="02020603050405020304" pitchFamily="18" charset="0"/>
              </a:rPr>
              <a:t>RightFAX</a:t>
            </a:r>
            <a:r>
              <a:rPr lang="en-US" sz="3800" kern="1200" dirty="0">
                <a:latin typeface="Calibri" panose="020F0502020204030204" pitchFamily="34" charset="0"/>
                <a:ea typeface="Calibri" panose="020F0502020204030204" pitchFamily="34" charset="0"/>
                <a:cs typeface="Times New Roman" panose="02020603050405020304" pitchFamily="18" charset="0"/>
              </a:rPr>
              <a:t> Cover and Transmittal Log rev. 06/2021.</a:t>
            </a:r>
            <a:endParaRPr lang="en-US" sz="3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3800" kern="1200" dirty="0">
                <a:latin typeface="Calibri" panose="020F0502020204030204" pitchFamily="34" charset="0"/>
                <a:ea typeface="Calibri" panose="020F0502020204030204" pitchFamily="34" charset="0"/>
                <a:cs typeface="Times New Roman" panose="02020603050405020304" pitchFamily="18" charset="0"/>
              </a:rPr>
              <a:t>Any copies that were printed prior to the revision date need to be destroyed. </a:t>
            </a:r>
            <a:endParaRPr lang="en-US" sz="38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3" name="Text Placeholder 2"/>
          <p:cNvSpPr>
            <a:spLocks noGrp="1"/>
          </p:cNvSpPr>
          <p:nvPr>
            <p:ph type="body" sz="quarter" idx="13"/>
          </p:nvPr>
        </p:nvSpPr>
        <p:spPr>
          <a:xfrm>
            <a:off x="536448" y="1876300"/>
            <a:ext cx="4534316" cy="4414771"/>
          </a:xfrm>
        </p:spPr>
        <p:txBody>
          <a:bodyPr/>
          <a:lstStyle/>
          <a:p>
            <a:endParaRPr lang="en-US" dirty="0"/>
          </a:p>
        </p:txBody>
      </p:sp>
      <p:sp>
        <p:nvSpPr>
          <p:cNvPr id="4" name="Title 3"/>
          <p:cNvSpPr>
            <a:spLocks noGrp="1"/>
          </p:cNvSpPr>
          <p:nvPr>
            <p:ph type="title"/>
          </p:nvPr>
        </p:nvSpPr>
        <p:spPr>
          <a:xfrm>
            <a:off x="5491691" y="1266503"/>
            <a:ext cx="6163862" cy="609797"/>
          </a:xfrm>
        </p:spPr>
        <p:txBody>
          <a:bodyPr/>
          <a:lstStyle/>
          <a:p>
            <a:pPr algn="r"/>
            <a:r>
              <a:rPr lang="en-US" sz="4000" dirty="0" smtClean="0">
                <a:solidFill>
                  <a:srgbClr val="BC9F22"/>
                </a:solidFill>
              </a:rPr>
              <a:t>Submitting Medical Records</a:t>
            </a:r>
            <a:endParaRPr lang="en-US" sz="4000" dirty="0">
              <a:solidFill>
                <a:srgbClr val="BC9F22"/>
              </a:solidFill>
            </a:endParaRPr>
          </a:p>
        </p:txBody>
      </p:sp>
      <p:pic>
        <p:nvPicPr>
          <p:cNvPr id="6" name="Picture 5"/>
          <p:cNvPicPr>
            <a:picLocks noChangeAspect="1"/>
          </p:cNvPicPr>
          <p:nvPr/>
        </p:nvPicPr>
        <p:blipFill>
          <a:blip r:embed="rId3"/>
          <a:stretch>
            <a:fillRect/>
          </a:stretch>
        </p:blipFill>
        <p:spPr>
          <a:xfrm>
            <a:off x="471782" y="154379"/>
            <a:ext cx="4955242" cy="6528469"/>
          </a:xfrm>
          <a:prstGeom prst="rect">
            <a:avLst/>
          </a:prstGeom>
        </p:spPr>
      </p:pic>
    </p:spTree>
    <p:extLst>
      <p:ext uri="{BB962C8B-B14F-4D97-AF65-F5344CB8AC3E}">
        <p14:creationId xmlns:p14="http://schemas.microsoft.com/office/powerpoint/2010/main" val="19914518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41867" y="1983178"/>
            <a:ext cx="11119104" cy="4311449"/>
          </a:xfrm>
        </p:spPr>
        <p:txBody>
          <a:bodyPr/>
          <a:lstStyle/>
          <a:p>
            <a:pPr marL="571500" indent="-571500">
              <a:buFont typeface="Arial" panose="020B0604020202020204" pitchFamily="34" charset="0"/>
              <a:buChar char="•"/>
            </a:pPr>
            <a:r>
              <a:rPr lang="en-US" sz="3800" dirty="0" smtClean="0">
                <a:latin typeface="Calibri" panose="020F0502020204030204" pitchFamily="34" charset="0"/>
                <a:ea typeface="Calibri" panose="020F0502020204030204" pitchFamily="34" charset="0"/>
              </a:rPr>
              <a:t>Prior to faxing medical records/data, please ensure that the dates </a:t>
            </a:r>
            <a:r>
              <a:rPr lang="en-US" sz="3800" dirty="0">
                <a:latin typeface="Calibri" panose="020F0502020204030204" pitchFamily="34" charset="0"/>
                <a:ea typeface="Calibri" panose="020F0502020204030204" pitchFamily="34" charset="0"/>
              </a:rPr>
              <a:t>of service </a:t>
            </a:r>
            <a:r>
              <a:rPr lang="en-US" sz="3800" dirty="0" smtClean="0">
                <a:latin typeface="Calibri" panose="020F0502020204030204" pitchFamily="34" charset="0"/>
                <a:ea typeface="Calibri" panose="020F0502020204030204" pitchFamily="34" charset="0"/>
              </a:rPr>
              <a:t>are listed on the AC-7. </a:t>
            </a:r>
          </a:p>
          <a:p>
            <a:pPr marL="571500" indent="-571500">
              <a:buFont typeface="Arial" panose="020B0604020202020204" pitchFamily="34" charset="0"/>
              <a:buChar char="•"/>
            </a:pPr>
            <a:r>
              <a:rPr lang="en-US" sz="3800" dirty="0" smtClean="0">
                <a:latin typeface="Calibri" panose="020F0502020204030204" pitchFamily="34" charset="0"/>
                <a:ea typeface="Calibri" panose="020F0502020204030204" pitchFamily="34" charset="0"/>
              </a:rPr>
              <a:t>Please </a:t>
            </a:r>
            <a:r>
              <a:rPr lang="en-US" sz="3800" dirty="0">
                <a:latin typeface="Calibri" panose="020F0502020204030204" pitchFamily="34" charset="0"/>
                <a:ea typeface="Calibri" panose="020F0502020204030204" pitchFamily="34" charset="0"/>
              </a:rPr>
              <a:t>refrain from emailing patient records or medical bills to the AC or MEDT accounts.</a:t>
            </a:r>
          </a:p>
          <a:p>
            <a:pPr>
              <a:buFont typeface="Arial" panose="020B0604020202020204" pitchFamily="34" charset="0"/>
              <a:buChar char="•"/>
            </a:pPr>
            <a:endParaRPr lang="en-US" sz="2800" dirty="0"/>
          </a:p>
        </p:txBody>
      </p:sp>
      <p:sp>
        <p:nvSpPr>
          <p:cNvPr id="3" name="Title 2"/>
          <p:cNvSpPr>
            <a:spLocks noGrp="1"/>
          </p:cNvSpPr>
          <p:nvPr>
            <p:ph type="title"/>
          </p:nvPr>
        </p:nvSpPr>
        <p:spPr>
          <a:xfrm>
            <a:off x="541867" y="1041706"/>
            <a:ext cx="11116733" cy="727717"/>
          </a:xfrm>
        </p:spPr>
        <p:txBody>
          <a:bodyPr/>
          <a:lstStyle/>
          <a:p>
            <a:pPr algn="ctr"/>
            <a:r>
              <a:rPr lang="en-US" sz="4000" dirty="0" smtClean="0">
                <a:solidFill>
                  <a:srgbClr val="BC9F22"/>
                </a:solidFill>
              </a:rPr>
              <a:t>Submitting Medical Records (con.)</a:t>
            </a:r>
            <a:endParaRPr lang="en-US" sz="4000" dirty="0">
              <a:solidFill>
                <a:srgbClr val="BC9F22"/>
              </a:solidFill>
            </a:endParaRPr>
          </a:p>
        </p:txBody>
      </p:sp>
    </p:spTree>
    <p:extLst>
      <p:ext uri="{BB962C8B-B14F-4D97-AF65-F5344CB8AC3E}">
        <p14:creationId xmlns:p14="http://schemas.microsoft.com/office/powerpoint/2010/main" val="2898853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359186" y="2024608"/>
            <a:ext cx="11499924" cy="4665893"/>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AC Resource Library – Check it DAILY</a:t>
            </a:r>
            <a:endParaRPr lang="en-US" sz="2000" dirty="0">
              <a:solidFill>
                <a:srgbClr val="000000"/>
              </a:solidFill>
              <a:latin typeface="Arial" charset="0"/>
              <a:cs typeface="Arial" charset="0"/>
            </a:endParaRP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Ensure you log into the PARTNER portal and not the Public or Provider portal.</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Adhere to Medicaid guidelines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Trusted Users must conduct Face-to-Face interviews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For issues with newborns, email </a:t>
            </a:r>
            <a:r>
              <a:rPr lang="en-US" sz="2000" dirty="0" smtClean="0">
                <a:solidFill>
                  <a:schemeClr val="accent1">
                    <a:lumMod val="75000"/>
                  </a:schemeClr>
                </a:solidFill>
                <a:latin typeface="Arial" charset="0"/>
                <a:cs typeface="Arial" charset="0"/>
                <a:hlinkClick r:id="rId3"/>
              </a:rPr>
              <a:t>NEU@la.gov</a:t>
            </a:r>
            <a:r>
              <a:rPr lang="en-US" sz="2000" dirty="0" smtClean="0">
                <a:solidFill>
                  <a:schemeClr val="accent1">
                    <a:lumMod val="75000"/>
                  </a:schemeClr>
                </a:solidFill>
                <a:latin typeface="Arial" charset="0"/>
                <a:cs typeface="Arial" charset="0"/>
              </a:rPr>
              <a:t> </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EMS</a:t>
            </a: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Submit medical records immediately upon receiving the denial due to non-citizenship.</a:t>
            </a:r>
            <a:endParaRPr lang="en-US" sz="2000" dirty="0">
              <a:solidFill>
                <a:srgbClr val="000000"/>
              </a:solidFill>
              <a:latin typeface="Arial" charset="0"/>
              <a:cs typeface="Arial" charset="0"/>
            </a:endParaRP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For aged EMS claims, email the EMS Aged Claims Status Request form (found on the AC Resource Library) to </a:t>
            </a:r>
            <a:r>
              <a:rPr lang="en-US" sz="2000" dirty="0" smtClean="0">
                <a:solidFill>
                  <a:schemeClr val="accent1">
                    <a:lumMod val="75000"/>
                  </a:schemeClr>
                </a:solidFill>
                <a:latin typeface="Arial" charset="0"/>
                <a:cs typeface="Arial" charset="0"/>
                <a:hlinkClick r:id="rId4"/>
              </a:rPr>
              <a:t>MEDT@la.gov</a:t>
            </a:r>
            <a:r>
              <a:rPr lang="en-US" sz="2000" dirty="0">
                <a:solidFill>
                  <a:srgbClr val="000000"/>
                </a:solidFill>
                <a:latin typeface="Arial" charset="0"/>
                <a:cs typeface="Arial" charset="0"/>
              </a:rPr>
              <a:t>.</a:t>
            </a:r>
            <a:endParaRPr lang="en-US" sz="2000" dirty="0" smtClean="0">
              <a:solidFill>
                <a:srgbClr val="000000"/>
              </a:solidFill>
              <a:latin typeface="Arial" charset="0"/>
              <a:cs typeface="Arial" charset="0"/>
            </a:endParaRPr>
          </a:p>
          <a:p>
            <a:pPr marL="344488" indent="-342900" algn="l"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AC Meetings are conducted on your behalf.  Attendance is required and participation is encouraged. </a:t>
            </a:r>
          </a:p>
        </p:txBody>
      </p:sp>
      <p:sp>
        <p:nvSpPr>
          <p:cNvPr id="3" name="Rectangle 2"/>
          <p:cNvSpPr/>
          <p:nvPr/>
        </p:nvSpPr>
        <p:spPr>
          <a:xfrm>
            <a:off x="0" y="1111110"/>
            <a:ext cx="12192000" cy="707886"/>
          </a:xfrm>
          <a:prstGeom prst="rect">
            <a:avLst/>
          </a:prstGeom>
        </p:spPr>
        <p:txBody>
          <a:bodyPr wrap="square">
            <a:spAutoFit/>
          </a:bodyPr>
          <a:lstStyle/>
          <a:p>
            <a:pPr algn="ctr"/>
            <a:r>
              <a:rPr lang="en-US" sz="4000" b="1" dirty="0">
                <a:solidFill>
                  <a:srgbClr val="BC9F22"/>
                </a:solidFill>
              </a:rPr>
              <a:t>Reminders</a:t>
            </a:r>
          </a:p>
        </p:txBody>
      </p:sp>
    </p:spTree>
    <p:extLst>
      <p:ext uri="{BB962C8B-B14F-4D97-AF65-F5344CB8AC3E}">
        <p14:creationId xmlns:p14="http://schemas.microsoft.com/office/powerpoint/2010/main" val="42841266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US Consulting On-screen M WHT_R1.5V_0310">
  <a:themeElements>
    <a:clrScheme name="Custom 2">
      <a:dk1>
        <a:srgbClr val="000000"/>
      </a:dk1>
      <a:lt1>
        <a:srgbClr val="FFFFFF"/>
      </a:lt1>
      <a:dk2>
        <a:srgbClr val="289693"/>
      </a:dk2>
      <a:lt2>
        <a:srgbClr val="A78D1E"/>
      </a:lt2>
      <a:accent1>
        <a:srgbClr val="286DA8"/>
      </a:accent1>
      <a:accent2>
        <a:srgbClr val="0C3465"/>
      </a:accent2>
      <a:accent3>
        <a:srgbClr val="01224F"/>
      </a:accent3>
      <a:accent4>
        <a:srgbClr val="000000"/>
      </a:accent4>
      <a:accent5>
        <a:srgbClr val="AAADCA"/>
      </a:accent5>
      <a:accent6>
        <a:srgbClr val="738AB9"/>
      </a:accent6>
      <a:hlink>
        <a:srgbClr val="0563C1"/>
      </a:hlink>
      <a:folHlink>
        <a:srgbClr val="954F72"/>
      </a:folHlink>
    </a:clrScheme>
    <a:fontScheme name="US Consulting On-screen S WHT_R1.5_0325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lnDef>
    <a:txDef>
      <a:spPr bwMode="auto"/>
      <a:bodyPr/>
      <a:lstStyle>
        <a:defPPr marL="227013" indent="-225425" algn="l" rtl="0" fontAlgn="base">
          <a:lnSpc>
            <a:spcPct val="106000"/>
          </a:lnSpc>
          <a:spcBef>
            <a:spcPct val="40000"/>
          </a:spcBef>
          <a:spcAft>
            <a:spcPct val="0"/>
          </a:spcAft>
          <a:buClr>
            <a:srgbClr val="000000"/>
          </a:buClr>
          <a:buFont typeface="Wingdings 2" pitchFamily="18" charset="2"/>
          <a:buChar char="¡"/>
          <a:defRPr sz="2000" dirty="0">
            <a:solidFill>
              <a:srgbClr val="000000"/>
            </a:solidFill>
            <a:latin typeface="Arial" charset="0"/>
            <a:ea typeface="+mn-ea"/>
            <a:cs typeface="Arial" charset="0"/>
          </a:defRPr>
        </a:defPPr>
      </a:lstStyle>
    </a:txDef>
  </a:objectDefaults>
  <a:extraClrSchemeLst>
    <a:extraClrScheme>
      <a:clrScheme name="US Consulting On-screen S WHT_R1.5_03250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 Consulting On-screen S WHT_R1.5_03250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 Consulting On-screen S WHT_R1.5_03250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 Consulting On-screen S WHT_R1.5_0325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 Consulting On-screen S WHT_R1.5_0325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 Consulting On-screen S WHT_R1.5_0325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8">
        <a:dk1>
          <a:srgbClr val="000000"/>
        </a:dk1>
        <a:lt1>
          <a:srgbClr val="FFFFFF"/>
        </a:lt1>
        <a:dk2>
          <a:srgbClr val="B2CADB"/>
        </a:dk2>
        <a:lt2>
          <a:srgbClr val="1D3A6A"/>
        </a:lt2>
        <a:accent1>
          <a:srgbClr val="DED3B6"/>
        </a:accent1>
        <a:accent2>
          <a:srgbClr val="EAB58E"/>
        </a:accent2>
        <a:accent3>
          <a:srgbClr val="FFFFFF"/>
        </a:accent3>
        <a:accent4>
          <a:srgbClr val="000000"/>
        </a:accent4>
        <a:accent5>
          <a:srgbClr val="ECE6D7"/>
        </a:accent5>
        <a:accent6>
          <a:srgbClr val="D4A480"/>
        </a:accent6>
        <a:hlink>
          <a:srgbClr val="F5DDCB"/>
        </a:hlink>
        <a:folHlink>
          <a:srgbClr val="FEF2D2"/>
        </a:folHlink>
      </a:clrScheme>
      <a:clrMap bg1="lt1" tx1="dk1" bg2="lt2" tx2="dk2" accent1="accent1" accent2="accent2" accent3="accent3" accent4="accent4" accent5="accent5" accent6="accent6" hlink="hlink" folHlink="folHlink"/>
    </a:extraClrScheme>
    <a:extraClrScheme>
      <a:clrScheme name="US Consulting On-screen S WHT_R1.5_032508 9">
        <a:dk1>
          <a:srgbClr val="000000"/>
        </a:dk1>
        <a:lt1>
          <a:srgbClr val="FFFFFF"/>
        </a:lt1>
        <a:dk2>
          <a:srgbClr val="FEF2D2"/>
        </a:dk2>
        <a:lt2>
          <a:srgbClr val="1D3A6A"/>
        </a:lt2>
        <a:accent1>
          <a:srgbClr val="B2CADB"/>
        </a:accent1>
        <a:accent2>
          <a:srgbClr val="DED3B6"/>
        </a:accent2>
        <a:accent3>
          <a:srgbClr val="FFFFFF"/>
        </a:accent3>
        <a:accent4>
          <a:srgbClr val="000000"/>
        </a:accent4>
        <a:accent5>
          <a:srgbClr val="D5E1EA"/>
        </a:accent5>
        <a:accent6>
          <a:srgbClr val="C9BFA5"/>
        </a:accent6>
        <a:hlink>
          <a:srgbClr val="EAB58E"/>
        </a:hlink>
        <a:folHlink>
          <a:srgbClr val="F5DDCB"/>
        </a:folHlink>
      </a:clrScheme>
      <a:clrMap bg1="lt1" tx1="dk1" bg2="lt2" tx2="dk2" accent1="accent1" accent2="accent2" accent3="accent3" accent4="accent4" accent5="accent5" accent6="accent6" hlink="hlink" folHlink="folHlink"/>
    </a:extraClrScheme>
    <a:extraClrScheme>
      <a:clrScheme name="US Consulting On-screen S WHT_R1.5_032508 10">
        <a:dk1>
          <a:srgbClr val="000000"/>
        </a:dk1>
        <a:lt1>
          <a:srgbClr val="FFFFFF"/>
        </a:lt1>
        <a:dk2>
          <a:srgbClr val="F1EDE1"/>
        </a:dk2>
        <a:lt2>
          <a:srgbClr val="091D5D"/>
        </a:lt2>
        <a:accent1>
          <a:srgbClr val="9DA5BE"/>
        </a:accent1>
        <a:accent2>
          <a:srgbClr val="85C2FE"/>
        </a:accent2>
        <a:accent3>
          <a:srgbClr val="FFFFFF"/>
        </a:accent3>
        <a:accent4>
          <a:srgbClr val="000000"/>
        </a:accent4>
        <a:accent5>
          <a:srgbClr val="CCCFDB"/>
        </a:accent5>
        <a:accent6>
          <a:srgbClr val="78B0E6"/>
        </a:accent6>
        <a:hlink>
          <a:srgbClr val="ADD6FF"/>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1">
        <a:dk1>
          <a:srgbClr val="AFAFAF"/>
        </a:dk1>
        <a:lt1>
          <a:srgbClr val="FFFFFF"/>
        </a:lt1>
        <a:dk2>
          <a:srgbClr val="F1EDE1"/>
        </a:dk2>
        <a:lt2>
          <a:srgbClr val="091D5D"/>
        </a:lt2>
        <a:accent1>
          <a:srgbClr val="85C2FE"/>
        </a:accent1>
        <a:accent2>
          <a:srgbClr val="ADD6FF"/>
        </a:accent2>
        <a:accent3>
          <a:srgbClr val="FFFFFF"/>
        </a:accent3>
        <a:accent4>
          <a:srgbClr val="959595"/>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2">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3">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4">
        <a:dk1>
          <a:srgbClr val="000000"/>
        </a:dk1>
        <a:lt1>
          <a:srgbClr val="FFFFFF"/>
        </a:lt1>
        <a:dk2>
          <a:srgbClr val="CCD6EB"/>
        </a:dk2>
        <a:lt2>
          <a:srgbClr val="000066"/>
        </a:lt2>
        <a:accent1>
          <a:srgbClr val="40B3B3"/>
        </a:accent1>
        <a:accent2>
          <a:srgbClr val="B2C1E0"/>
        </a:accent2>
        <a:accent3>
          <a:srgbClr val="FFFFFF"/>
        </a:accent3>
        <a:accent4>
          <a:srgbClr val="000000"/>
        </a:accent4>
        <a:accent5>
          <a:srgbClr val="AFD6D6"/>
        </a:accent5>
        <a:accent6>
          <a:srgbClr val="A1AFCB"/>
        </a:accent6>
        <a:hlink>
          <a:srgbClr val="66C2C2"/>
        </a:hlink>
        <a:folHlink>
          <a:srgbClr val="8CA3D1"/>
        </a:folHlink>
      </a:clrScheme>
      <a:clrMap bg1="lt1" tx1="dk1" bg2="lt2" tx2="dk2" accent1="accent1" accent2="accent2" accent3="accent3" accent4="accent4" accent5="accent5" accent6="accent6" hlink="hlink" folHlink="folHlink"/>
    </a:extraClrScheme>
    <a:extraClrScheme>
      <a:clrScheme name="US Consulting On-screen S WHT_R1.5_032508 15">
        <a:dk1>
          <a:srgbClr val="000000"/>
        </a:dk1>
        <a:lt1>
          <a:srgbClr val="FFFFFF"/>
        </a:lt1>
        <a:dk2>
          <a:srgbClr val="4066B2"/>
        </a:dk2>
        <a:lt2>
          <a:srgbClr val="000066"/>
        </a:lt2>
        <a:accent1>
          <a:srgbClr val="003399"/>
        </a:accent1>
        <a:accent2>
          <a:srgbClr val="80CCCC"/>
        </a:accent2>
        <a:accent3>
          <a:srgbClr val="FFFFFF"/>
        </a:accent3>
        <a:accent4>
          <a:srgbClr val="000000"/>
        </a:accent4>
        <a:accent5>
          <a:srgbClr val="AAADCA"/>
        </a:accent5>
        <a:accent6>
          <a:srgbClr val="73B9B9"/>
        </a:accent6>
        <a:hlink>
          <a:srgbClr val="8099CC"/>
        </a:hlink>
        <a:folHlink>
          <a:srgbClr val="009999"/>
        </a:folHlink>
      </a:clrScheme>
      <a:clrMap bg1="lt1" tx1="dk1" bg2="lt2" tx2="dk2" accent1="accent1" accent2="accent2" accent3="accent3" accent4="accent4" accent5="accent5" accent6="accent6" hlink="hlink" folHlink="folHlink"/>
    </a:extraClrScheme>
    <a:extraClrScheme>
      <a:clrScheme name="US Consulting On-screen S WHT_R1.5_032508 16">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80CCCC"/>
        </a:hlink>
        <a:folHlink>
          <a:srgbClr val="4066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ue_x0020_date_x0020_for_x0020_comments xmlns="4d766105-f17c-407a-a185-4265b7c4705e" xsi:nil="true"/>
    <Priority xmlns="4d766105-f17c-407a-a185-4265b7c4705e">2 - Med</Priority>
    <TaskGroup xmlns="http://schemas.microsoft.com/sharepoint/v3">
      <UserInfo>
        <DisplayName/>
        <AccountId xsi:nil="true"/>
        <AccountType/>
      </UserInfo>
    </TaskGroup>
    <Notes0 xmlns="4d766105-f17c-407a-a185-4265b7c4705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E7ED4337DEB9469E967E46923E1DE5" ma:contentTypeVersion="12" ma:contentTypeDescription="Create a new document." ma:contentTypeScope="" ma:versionID="575ffe27e430dccae11d2e5c2b5f7fe0">
  <xsd:schema xmlns:xsd="http://www.w3.org/2001/XMLSchema" xmlns:xs="http://www.w3.org/2001/XMLSchema" xmlns:p="http://schemas.microsoft.com/office/2006/metadata/properties" xmlns:ns1="http://schemas.microsoft.com/sharepoint/v3" xmlns:ns2="4d766105-f17c-407a-a185-4265b7c4705e" targetNamespace="http://schemas.microsoft.com/office/2006/metadata/properties" ma:root="true" ma:fieldsID="c0d91d18fdb5ce69628609a8c4bb3d33" ns1:_="" ns2:_="">
    <xsd:import namespace="http://schemas.microsoft.com/sharepoint/v3"/>
    <xsd:import namespace="4d766105-f17c-407a-a185-4265b7c4705e"/>
    <xsd:element name="properties">
      <xsd:complexType>
        <xsd:sequence>
          <xsd:element name="documentManagement">
            <xsd:complexType>
              <xsd:all>
                <xsd:element ref="ns2:Due_x0020_date_x0020_for_x0020_comments" minOccurs="0"/>
                <xsd:element ref="ns1:TaskGroup" minOccurs="0"/>
                <xsd:element ref="ns2:Notes0" minOccurs="0"/>
                <xsd:element ref="ns2:Prior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TaskGroup" ma:index="9" nillable="true" ma:displayName="Task Group" ma:list="UserInfo" ma:SearchPeopleOnly="false" ma:SharePointGroup="0" ma:internalName="TaskGroup"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d766105-f17c-407a-a185-4265b7c4705e" elementFormDefault="qualified">
    <xsd:import namespace="http://schemas.microsoft.com/office/2006/documentManagement/types"/>
    <xsd:import namespace="http://schemas.microsoft.com/office/infopath/2007/PartnerControls"/>
    <xsd:element name="Due_x0020_date_x0020_for_x0020_comments" ma:index="8" nillable="true" ma:displayName="Due date for comments" ma:format="DateOnly" ma:internalName="Due_x0020_date_x0020_for_x0020_comments">
      <xsd:simpleType>
        <xsd:restriction base="dms:DateTime"/>
      </xsd:simpleType>
    </xsd:element>
    <xsd:element name="Notes0" ma:index="10" nillable="true" ma:displayName="Notes" ma:internalName="Notes0">
      <xsd:simpleType>
        <xsd:restriction base="dms:Note">
          <xsd:maxLength value="255"/>
        </xsd:restriction>
      </xsd:simpleType>
    </xsd:element>
    <xsd:element name="Priority" ma:index="11" nillable="true" ma:displayName="Priority" ma:default="2 - Med" ma:format="Dropdown" ma:internalName="Priority">
      <xsd:simpleType>
        <xsd:restriction base="dms:Choice">
          <xsd:enumeration value="1 - High"/>
          <xsd:enumeration value="2 - Med"/>
          <xsd:enumeration value="3 - Low"/>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BEF162-91A7-4ABA-8A2B-25AE2C5C38F9}">
  <ds:schemaRefs>
    <ds:schemaRef ds:uri="http://purl.org/dc/elements/1.1/"/>
    <ds:schemaRef ds:uri="http://schemas.microsoft.com/office/2006/metadata/properties"/>
    <ds:schemaRef ds:uri="http://schemas.microsoft.com/sharepoint/v3"/>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4d766105-f17c-407a-a185-4265b7c4705e"/>
    <ds:schemaRef ds:uri="http://www.w3.org/XML/1998/namespace"/>
    <ds:schemaRef ds:uri="http://purl.org/dc/dcmitype/"/>
  </ds:schemaRefs>
</ds:datastoreItem>
</file>

<file path=customXml/itemProps2.xml><?xml version="1.0" encoding="utf-8"?>
<ds:datastoreItem xmlns:ds="http://schemas.openxmlformats.org/officeDocument/2006/customXml" ds:itemID="{907C5DCA-1F95-4F04-BEAC-96905DBEEE9C}">
  <ds:schemaRefs>
    <ds:schemaRef ds:uri="http://schemas.microsoft.com/sharepoint/v3/contenttype/forms"/>
  </ds:schemaRefs>
</ds:datastoreItem>
</file>

<file path=customXml/itemProps3.xml><?xml version="1.0" encoding="utf-8"?>
<ds:datastoreItem xmlns:ds="http://schemas.openxmlformats.org/officeDocument/2006/customXml" ds:itemID="{DD2683C5-759E-4E77-8DFA-3A87EEE32C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d766105-f17c-407a-a185-4265b7c470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54378</TotalTime>
  <Words>503</Words>
  <Application>Microsoft Office PowerPoint</Application>
  <PresentationFormat>Widescreen</PresentationFormat>
  <Paragraphs>77</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Times New Roman</vt:lpstr>
      <vt:lpstr>Wingdings</vt:lpstr>
      <vt:lpstr>Wingdings 2</vt:lpstr>
      <vt:lpstr>US Consulting On-screen M WHT_R1.5V_0310</vt:lpstr>
      <vt:lpstr> Application Center Monthly Contact</vt:lpstr>
      <vt:lpstr>Agenda Items</vt:lpstr>
      <vt:lpstr>In-Person Applications</vt:lpstr>
      <vt:lpstr>Application Signatures</vt:lpstr>
      <vt:lpstr>Application Signature Example</vt:lpstr>
      <vt:lpstr>Authorized Representatives on Applications</vt:lpstr>
      <vt:lpstr>Submitting Medical Records</vt:lpstr>
      <vt:lpstr>Submitting Medical Records (con.)</vt:lpstr>
      <vt:lpstr>PowerPoint Presentation</vt:lpstr>
      <vt:lpstr>PowerPoint Presentation</vt:lpstr>
      <vt:lpstr>PowerPoint Presentation</vt:lpstr>
    </vt:vector>
  </TitlesOfParts>
  <Company>OTS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Guide 3.2 Performing Supervisor &amp; Case Reviews</dc:title>
  <dc:creator>Theresa Carter</dc:creator>
  <cp:lastModifiedBy>Valerie McManus</cp:lastModifiedBy>
  <cp:revision>902</cp:revision>
  <dcterms:created xsi:type="dcterms:W3CDTF">2018-08-27T13:49:41Z</dcterms:created>
  <dcterms:modified xsi:type="dcterms:W3CDTF">2022-09-21T19:02:01Z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0x010100EBE7ED4337DEB9469E967E46923E1DE5</vt:lpwstr>
  </property>
</Properties>
</file>