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sldIdLst>
    <p:sldId id="322" r:id="rId5"/>
    <p:sldId id="323" r:id="rId6"/>
    <p:sldId id="443" r:id="rId7"/>
    <p:sldId id="445" r:id="rId8"/>
    <p:sldId id="448" r:id="rId9"/>
    <p:sldId id="447" r:id="rId10"/>
    <p:sldId id="444" r:id="rId11"/>
    <p:sldId id="446" r:id="rId12"/>
    <p:sldId id="395" r:id="rId13"/>
    <p:sldId id="340" r:id="rId14"/>
    <p:sldId id="442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983AEE-15F3-4F2E-A9CE-6E9D8CA091AA}">
          <p14:sldIdLst>
            <p14:sldId id="322"/>
            <p14:sldId id="323"/>
            <p14:sldId id="443"/>
            <p14:sldId id="445"/>
            <p14:sldId id="448"/>
            <p14:sldId id="447"/>
            <p14:sldId id="444"/>
            <p14:sldId id="446"/>
            <p14:sldId id="395"/>
            <p14:sldId id="340"/>
            <p14:sldId id="44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ana Owens" initials="SO" lastIdx="1" clrIdx="0">
    <p:extLst>
      <p:ext uri="{19B8F6BF-5375-455C-9EA6-DF929625EA0E}">
        <p15:presenceInfo xmlns:p15="http://schemas.microsoft.com/office/powerpoint/2012/main" userId="S-1-5-21-1106148654-1186277012-142223018-54494" providerId="AD"/>
      </p:ext>
    </p:extLst>
  </p:cmAuthor>
  <p:cmAuthor id="2" name="Kathryn Loechelt" initials="KL" lastIdx="12" clrIdx="1">
    <p:extLst>
      <p:ext uri="{19B8F6BF-5375-455C-9EA6-DF929625EA0E}">
        <p15:presenceInfo xmlns:p15="http://schemas.microsoft.com/office/powerpoint/2012/main" userId="S-1-5-21-1106148654-1186277012-142223018-9065" providerId="AD"/>
      </p:ext>
    </p:extLst>
  </p:cmAuthor>
  <p:cmAuthor id="3" name="Paige Logan" initials="PL" lastIdx="6" clrIdx="2">
    <p:extLst>
      <p:ext uri="{19B8F6BF-5375-455C-9EA6-DF929625EA0E}">
        <p15:presenceInfo xmlns:p15="http://schemas.microsoft.com/office/powerpoint/2012/main" userId="S-1-5-21-1106148654-1186277012-142223018-300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8080"/>
    <a:srgbClr val="BC9F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70752" autoAdjust="0"/>
  </p:normalViewPr>
  <p:slideViewPr>
    <p:cSldViewPr snapToGrid="0">
      <p:cViewPr varScale="1">
        <p:scale>
          <a:sx n="115" d="100"/>
          <a:sy n="115" d="100"/>
        </p:scale>
        <p:origin x="33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5BCB5-88F5-4E16-81B6-C32B97B51E3E}" type="datetimeFigureOut">
              <a:rPr lang="en-US" smtClean="0"/>
              <a:t>10/21/2022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95533-9289-41D5-8F59-ACA828EA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75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982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1847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60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4A2C8-6C88-4E71-83EE-698B9D4FE22F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16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902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29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447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67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7502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776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95533-9289-41D5-8F59-ACA828EAD1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00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6A5F2.C55096B0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0739" name="MSTSHP_03"/>
          <p:cNvSpPr>
            <a:spLocks noGrp="1" noChangeArrowheads="1"/>
          </p:cNvSpPr>
          <p:nvPr>
            <p:ph type="ctrTitle" sz="quarter"/>
          </p:nvPr>
        </p:nvSpPr>
        <p:spPr>
          <a:xfrm>
            <a:off x="1189567" y="2695576"/>
            <a:ext cx="8775700" cy="549275"/>
          </a:xfrm>
          <a:ln algn="ctr"/>
        </p:spPr>
        <p:txBody>
          <a:bodyPr/>
          <a:lstStyle>
            <a:lvl1pPr>
              <a:lnSpc>
                <a:spcPts val="4000"/>
              </a:lnSpc>
              <a:spcBef>
                <a:spcPct val="100000"/>
              </a:spcBef>
              <a:buClr>
                <a:schemeClr val="tx2"/>
              </a:buClr>
              <a:buSzPct val="85000"/>
              <a:buFont typeface="Wingdings" pitchFamily="2" charset="2"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700740" name="MSTSHP_0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89568" y="3516314"/>
            <a:ext cx="8777817" cy="439737"/>
          </a:xfrm>
          <a:ln/>
        </p:spPr>
        <p:txBody>
          <a:bodyPr/>
          <a:lstStyle>
            <a:lvl1pPr>
              <a:lnSpc>
                <a:spcPts val="2800"/>
              </a:lnSpc>
              <a:spcBef>
                <a:spcPct val="15000"/>
              </a:spcBef>
              <a:buClrTx/>
              <a:buNone/>
              <a:defRPr sz="2000"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9" name="Picture 8" descr="LDH Logo"/>
          <p:cNvPicPr/>
          <p:nvPr userDrawn="1"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8300" y="165100"/>
            <a:ext cx="3314700" cy="6984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474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text slide (2 col w/hdrs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82496"/>
            <a:ext cx="5340096" cy="4610354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28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86868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2176272"/>
            <a:ext cx="11119104" cy="405079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536524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evron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10"/>
          </p:nvPr>
        </p:nvSpPr>
        <p:spPr>
          <a:xfrm>
            <a:off x="536448" y="1747838"/>
            <a:ext cx="11119104" cy="454501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66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3547872" y="115570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898648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2453" y="4645152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46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jor Points w/p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542453" y="2185416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3547872" y="3931920"/>
            <a:ext cx="8107680" cy="13624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01922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bered poin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841248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41248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41248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841248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/>
          </p:nvPr>
        </p:nvSpPr>
        <p:spPr>
          <a:xfrm>
            <a:off x="6620256" y="1536192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1"/>
          </p:nvPr>
        </p:nvSpPr>
        <p:spPr>
          <a:xfrm>
            <a:off x="6620256" y="2779776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22"/>
          </p:nvPr>
        </p:nvSpPr>
        <p:spPr>
          <a:xfrm>
            <a:off x="6620256" y="4023360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3"/>
          </p:nvPr>
        </p:nvSpPr>
        <p:spPr>
          <a:xfrm>
            <a:off x="6620256" y="5266944"/>
            <a:ext cx="5035296" cy="859536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57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 w/ 2 Chevr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2852928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20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200400"/>
            <a:ext cx="5559552" cy="3090672"/>
          </a:xfrm>
        </p:spPr>
        <p:txBody>
          <a:bodyPr/>
          <a:lstStyle>
            <a:lvl1pPr marL="0" indent="0"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200400"/>
            <a:ext cx="5340096" cy="3090672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4248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1434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083808" y="1828800"/>
            <a:ext cx="5559552" cy="189280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250376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3304032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6083808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8863584" y="1828800"/>
            <a:ext cx="2779776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36448" y="4251960"/>
            <a:ext cx="11119104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8477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evr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24256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23062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7949184" y="1828800"/>
            <a:ext cx="3706368" cy="1892808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536448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9"/>
          </p:nvPr>
        </p:nvSpPr>
        <p:spPr>
          <a:xfrm>
            <a:off x="6303264" y="4242816"/>
            <a:ext cx="5340096" cy="204825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255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01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82496"/>
            <a:ext cx="5340096" cy="4608576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24256" y="1728216"/>
            <a:ext cx="5291328" cy="39867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93994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 (to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33400" y="5056632"/>
            <a:ext cx="11122152" cy="1243584"/>
          </a:xfrm>
        </p:spPr>
        <p:txBody>
          <a:bodyPr/>
          <a:lstStyle>
            <a:lvl1pPr marL="0" indent="0">
              <a:buNone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5"/>
          </p:nvPr>
        </p:nvSpPr>
        <p:spPr>
          <a:xfrm>
            <a:off x="585216" y="1197864"/>
            <a:ext cx="11033760" cy="33832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en-US" noProof="0" dirty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14367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4044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3044952"/>
            <a:ext cx="5340096" cy="3246120"/>
          </a:xfrm>
        </p:spPr>
        <p:txBody>
          <a:bodyPr/>
          <a:lstStyle>
            <a:lvl1pPr marL="0" indent="0"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3044952"/>
            <a:ext cx="5340096" cy="3246120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37555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180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07989"/>
            <a:ext cx="11116733" cy="36512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3400" y="1154113"/>
            <a:ext cx="11116733" cy="5135562"/>
          </a:xfrm>
        </p:spPr>
        <p:txBody>
          <a:bodyPr/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119978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93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t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  <a:ln w="28575">
            <a:solidFill>
              <a:srgbClr val="003399"/>
            </a:solidFill>
          </a:ln>
        </p:spPr>
        <p:txBody>
          <a:bodyPr lIns="228600" rIns="228600" anchor="ctr" anchorCtr="1"/>
          <a:lstStyle>
            <a:lvl1pPr algn="ctr">
              <a:spcBef>
                <a:spcPts val="0"/>
              </a:spcBef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461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2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4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5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80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1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27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47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2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79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524000" y="2551176"/>
            <a:ext cx="9144000" cy="1344168"/>
          </a:xfrm>
        </p:spPr>
        <p:txBody>
          <a:bodyPr anchor="ctr"/>
          <a:lstStyle>
            <a:lvl1pPr>
              <a:spcBef>
                <a:spcPts val="200"/>
              </a:spcBef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78942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5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016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97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8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90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09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07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707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2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436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41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088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460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2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41867" y="1155700"/>
            <a:ext cx="11119104" cy="5138928"/>
          </a:xfrm>
        </p:spPr>
        <p:txBody>
          <a:bodyPr/>
          <a:lstStyle>
            <a:lvl1pPr>
              <a:buNone/>
              <a:defRPr/>
            </a:lvl1pPr>
            <a:lvl3pPr>
              <a:defRPr sz="1800"/>
            </a:lvl3pPr>
            <a:lvl4pPr>
              <a:defRPr sz="18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15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Agenda/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33400" y="1155700"/>
            <a:ext cx="11116733" cy="513715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28" name="Picture 4" descr="LDH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698" y="236537"/>
            <a:ext cx="3504501" cy="59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5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2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full page w/2 col. hd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448" y="1152144"/>
            <a:ext cx="11119104" cy="513892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000" b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2715768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2706624"/>
            <a:ext cx="5340096" cy="358444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865413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-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152144"/>
            <a:ext cx="5340096" cy="5138928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1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chelangelo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152144"/>
            <a:ext cx="5340096" cy="5138928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None/>
              <a:tabLst/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2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text slide (2 col w/hdrs)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6315456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36448" y="1671638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448" y="411480"/>
            <a:ext cx="11119104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315456" y="4241102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536448" y="4251960"/>
            <a:ext cx="5340096" cy="2048256"/>
          </a:xfrm>
        </p:spPr>
        <p:txBody>
          <a:bodyPr/>
          <a:lstStyle>
            <a:lvl1pPr marL="0" indent="0"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97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79000">
                <a:schemeClr val="bg1"/>
              </a:gs>
              <a:gs pos="63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 u="none" dirty="0"/>
          </a:p>
        </p:txBody>
      </p:sp>
      <p:sp>
        <p:nvSpPr>
          <p:cNvPr id="20482" name="MSTSHP_01"/>
          <p:cNvSpPr>
            <a:spLocks noGrp="1" noChangeArrowheads="1"/>
          </p:cNvSpPr>
          <p:nvPr>
            <p:ph type="title"/>
          </p:nvPr>
        </p:nvSpPr>
        <p:spPr bwMode="invGray">
          <a:xfrm>
            <a:off x="533399" y="436065"/>
            <a:ext cx="1111673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3" name="MSTSHP_0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533400" y="1154113"/>
            <a:ext cx="11116733" cy="51355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699738" name="SHP_DOCTRACKER"/>
          <p:cNvSpPr txBox="1">
            <a:spLocks noChangeArrowheads="1"/>
          </p:cNvSpPr>
          <p:nvPr/>
        </p:nvSpPr>
        <p:spPr bwMode="gray">
          <a:xfrm rot="-5400000">
            <a:off x="11885613" y="6532563"/>
            <a:ext cx="422275" cy="8890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eaLnBrk="0" hangingPunct="0">
              <a:lnSpc>
                <a:spcPct val="106000"/>
              </a:lnSpc>
              <a:defRPr/>
            </a:pPr>
            <a:r>
              <a:rPr lang="en-US" sz="400" dirty="0">
                <a:solidFill>
                  <a:srgbClr val="AFAFAF"/>
                </a:solidFill>
                <a:cs typeface="+mn-cs"/>
              </a:rPr>
              <a:t>US Consulting On-screen M WHT_R1.5V_1208.ppt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6913" y="252549"/>
            <a:ext cx="285322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106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4025" r:id="rId29"/>
    <p:sldLayoutId id="2147484026" r:id="rId30"/>
    <p:sldLayoutId id="2147484027" r:id="rId31"/>
    <p:sldLayoutId id="2147484523" r:id="rId32"/>
    <p:sldLayoutId id="2147484524" r:id="rId33"/>
    <p:sldLayoutId id="2147484525" r:id="rId34"/>
    <p:sldLayoutId id="2147484666" r:id="rId35"/>
    <p:sldLayoutId id="2147484667" r:id="rId36"/>
    <p:sldLayoutId id="2147484668" r:id="rId37"/>
    <p:sldLayoutId id="2147484873" r:id="rId38"/>
    <p:sldLayoutId id="2147484874" r:id="rId39"/>
    <p:sldLayoutId id="2147484875" r:id="rId40"/>
    <p:sldLayoutId id="2147484918" r:id="rId41"/>
    <p:sldLayoutId id="2147484919" r:id="rId42"/>
    <p:sldLayoutId id="2147484920" r:id="rId43"/>
    <p:sldLayoutId id="2147484973" r:id="rId44"/>
    <p:sldLayoutId id="2147484974" r:id="rId45"/>
    <p:sldLayoutId id="2147484975" r:id="rId46"/>
    <p:sldLayoutId id="2147484993" r:id="rId47"/>
    <p:sldLayoutId id="2147484994" r:id="rId48"/>
    <p:sldLayoutId id="2147484995" r:id="rId49"/>
    <p:sldLayoutId id="2147485013" r:id="rId50"/>
    <p:sldLayoutId id="2147485014" r:id="rId51"/>
    <p:sldLayoutId id="2147485015" r:id="rId52"/>
    <p:sldLayoutId id="2147485048" r:id="rId53"/>
    <p:sldLayoutId id="2147485049" r:id="rId54"/>
    <p:sldLayoutId id="2147485050" r:id="rId55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i="0" u="none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227013" indent="-225425" algn="l" rtl="0" eaLnBrk="1" fontAlgn="base" hangingPunct="1">
        <a:lnSpc>
          <a:spcPct val="106000"/>
        </a:lnSpc>
        <a:spcBef>
          <a:spcPct val="40000"/>
        </a:spcBef>
        <a:spcAft>
          <a:spcPct val="0"/>
        </a:spcAft>
        <a:buClr>
          <a:schemeClr val="tx1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</a:defRPr>
      </a:lvl2pPr>
      <a:lvl3pPr marL="457200" indent="-22860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–"/>
        <a:defRPr>
          <a:solidFill>
            <a:schemeClr val="tx1"/>
          </a:solidFill>
          <a:latin typeface="+mn-lt"/>
        </a:defRPr>
      </a:lvl3pPr>
      <a:lvl4pPr marL="681038" indent="-222250" algn="l" rtl="0" eaLnBrk="1" fontAlgn="base" hangingPunct="1">
        <a:lnSpc>
          <a:spcPct val="106000"/>
        </a:lnSpc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</a:defRPr>
      </a:lvl4pPr>
      <a:lvl5pPr marL="17224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5pPr>
      <a:lvl6pPr marL="21796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6pPr>
      <a:lvl7pPr marL="26368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7pPr>
      <a:lvl8pPr marL="30940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8pPr>
      <a:lvl9pPr marL="3551238" indent="-23653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NEU@la.gov" TargetMode="External"/><Relationship Id="rId3" Type="http://schemas.openxmlformats.org/officeDocument/2006/relationships/hyperlink" Target="mailto:OSS@la.gov" TargetMode="External"/><Relationship Id="rId7" Type="http://schemas.openxmlformats.org/officeDocument/2006/relationships/hyperlink" Target="mailto:MEDT@la.gov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ApplicationCenter.Service@la.gov" TargetMode="External"/><Relationship Id="rId5" Type="http://schemas.openxmlformats.org/officeDocument/2006/relationships/hyperlink" Target="mailto:Darrell.Curtis@la.gov" TargetMode="External"/><Relationship Id="rId4" Type="http://schemas.openxmlformats.org/officeDocument/2006/relationships/hyperlink" Target="mailto:Outstation@la.gov" TargetMode="External"/><Relationship Id="rId9" Type="http://schemas.openxmlformats.org/officeDocument/2006/relationships/hyperlink" Target="mailto:MedicaidOutreach@la.gov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ldh.la.gov/page/4560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NEU@la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EDT@l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130630" y="1367863"/>
            <a:ext cx="11946576" cy="1351586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BC9F22"/>
                </a:solidFill>
              </a:rPr>
              <a:t/>
            </a:r>
            <a:br>
              <a:rPr lang="en-US" sz="5400" b="1" dirty="0" smtClean="0">
                <a:solidFill>
                  <a:srgbClr val="BC9F22"/>
                </a:solidFill>
              </a:rPr>
            </a:br>
            <a:r>
              <a:rPr lang="en-US" sz="5400" b="1" dirty="0" smtClean="0">
                <a:solidFill>
                  <a:srgbClr val="BC9F22"/>
                </a:solidFill>
              </a:rPr>
              <a:t>Application Center</a:t>
            </a:r>
            <a:r>
              <a:rPr lang="en-US" sz="5400" dirty="0">
                <a:solidFill>
                  <a:srgbClr val="BC9F22"/>
                </a:solidFill>
              </a:rPr>
              <a:t> </a:t>
            </a:r>
            <a:r>
              <a:rPr lang="en-US" sz="5400" b="1" dirty="0" smtClean="0">
                <a:solidFill>
                  <a:srgbClr val="BC9F22"/>
                </a:solidFill>
              </a:rPr>
              <a:t>Monthly Contact</a:t>
            </a:r>
            <a:endParaRPr lang="en-US" sz="5400" b="1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839555" y="3384469"/>
            <a:ext cx="10262937" cy="2551700"/>
          </a:xfrm>
        </p:spPr>
        <p:txBody>
          <a:bodyPr>
            <a:normAutofit fontScale="32500" lnSpcReduction="20000"/>
          </a:bodyPr>
          <a:lstStyle/>
          <a:p>
            <a:pPr algn="ctr"/>
            <a:endParaRPr lang="en-US" sz="2400" dirty="0" smtClean="0">
              <a:solidFill>
                <a:schemeClr val="accent3"/>
              </a:solidFill>
            </a:endParaRPr>
          </a:p>
          <a:p>
            <a:pPr algn="ctr"/>
            <a:r>
              <a:rPr lang="en-US" sz="11100" b="1" dirty="0" smtClean="0">
                <a:solidFill>
                  <a:schemeClr val="tx1"/>
                </a:solidFill>
              </a:rPr>
              <a:t>October 19, 2022</a:t>
            </a:r>
          </a:p>
          <a:p>
            <a:pPr algn="ctr"/>
            <a:endParaRPr lang="en-US" sz="111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1100" b="1" dirty="0" smtClean="0">
                <a:solidFill>
                  <a:schemeClr val="tx1"/>
                </a:solidFill>
              </a:rPr>
              <a:t>Valerie McManus, AC Program Manager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r>
              <a:rPr lang="en-US" sz="2400" dirty="0" smtClean="0">
                <a:solidFill>
                  <a:schemeClr val="accent3"/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5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629400" y="1152144"/>
            <a:ext cx="5562600" cy="5705856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Optional State Supplement (OSS</a:t>
            </a:r>
            <a:r>
              <a:rPr lang="en-US" sz="2400" b="1" dirty="0" smtClean="0">
                <a:solidFill>
                  <a:schemeClr val="tx1"/>
                </a:solidFill>
              </a:rPr>
              <a:t>) 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hlinkClick r:id="rId3"/>
              </a:rPr>
              <a:t>OSS@la.gov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Outstation </a:t>
            </a:r>
            <a:endParaRPr lang="en-US" sz="24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Outstation@la.gov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(225) 342 –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1646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Paige Logan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EPO </a:t>
            </a:r>
            <a:r>
              <a:rPr lang="en-US" sz="2400" b="1" dirty="0">
                <a:solidFill>
                  <a:schemeClr val="tx1"/>
                </a:solidFill>
              </a:rPr>
              <a:t>Programs </a:t>
            </a:r>
            <a:r>
              <a:rPr lang="en-US" sz="2400" b="1" dirty="0" smtClean="0">
                <a:solidFill>
                  <a:schemeClr val="tx1"/>
                </a:solidFill>
              </a:rPr>
              <a:t>Manager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Darrell.Curtis@la.gov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Darrell Curtis</a:t>
            </a:r>
          </a:p>
          <a:p>
            <a:pPr lvl="1" indent="0">
              <a:buNone/>
            </a:pPr>
            <a:endParaRPr lang="en-US" sz="2400" b="1" dirty="0" smtClean="0">
              <a:solidFill>
                <a:schemeClr val="accent4"/>
              </a:solidFill>
            </a:endParaRPr>
          </a:p>
          <a:p>
            <a:pPr lvl="1" indent="0">
              <a:buNone/>
            </a:pPr>
            <a:endParaRPr lang="en-US" sz="2400" b="1" dirty="0">
              <a:solidFill>
                <a:schemeClr val="accent4"/>
              </a:solidFill>
            </a:endParaRP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" y="1152144"/>
            <a:ext cx="5486400" cy="5362956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Application Centers (AC) 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ApplicationCenter.Service@la.gov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(225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) 342 –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6312</a:t>
            </a:r>
          </a:p>
          <a:p>
            <a:pPr marL="569913" lvl="1" indent="-342900">
              <a:buFont typeface="Wingdings" panose="05000000000000000000" pitchFamily="2" charset="2"/>
              <a:buChar char="§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Valerie McManus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Medical Eligibility Determinations Team (MEDT)</a:t>
            </a:r>
            <a:endParaRPr lang="en-US" sz="1800" b="1" dirty="0">
              <a:solidFill>
                <a:schemeClr val="tx1"/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7"/>
              </a:rPr>
              <a:t>MEDT@la.gov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Shauna Meche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Newborn Eligibility Unit (NEU) 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hlinkClick r:id="rId8"/>
              </a:rPr>
              <a:t>NEU@la.gov</a:t>
            </a:r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  <a:p>
            <a:pPr marL="1379538" lvl="4" indent="0">
              <a:buNone/>
            </a:pPr>
            <a:endParaRPr lang="en-US" sz="1400" dirty="0" smtClean="0">
              <a:solidFill>
                <a:schemeClr val="accent3"/>
              </a:solidFill>
            </a:endParaRPr>
          </a:p>
          <a:p>
            <a:r>
              <a:rPr lang="en-US" sz="2400" b="1" dirty="0"/>
              <a:t>Medicaid Outreach</a:t>
            </a:r>
          </a:p>
          <a:p>
            <a:pPr marL="795338" lvl="3" indent="-457200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hlinkClick r:id="rId9"/>
              </a:rPr>
              <a:t>MedicaidOutreach@la.gov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  <a:p>
            <a:pPr marL="1836738" lvl="4" indent="-4572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accent3"/>
              </a:solidFill>
            </a:endParaRPr>
          </a:p>
        </p:txBody>
      </p:sp>
      <p:sp>
        <p:nvSpPr>
          <p:cNvPr id="2" name="TextBox 1"/>
          <p:cNvSpPr txBox="1"/>
          <p:nvPr/>
        </p:nvSpPr>
        <p:spPr bwMode="auto">
          <a:xfrm>
            <a:off x="355600" y="122756"/>
            <a:ext cx="8444016" cy="87530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1588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4800" b="1" dirty="0" smtClean="0">
                <a:solidFill>
                  <a:srgbClr val="BC9F22"/>
                </a:solidFill>
                <a:latin typeface="Arial" charset="0"/>
                <a:ea typeface="+mn-ea"/>
                <a:cs typeface="Arial" charset="0"/>
              </a:rPr>
              <a:t>Contact Information</a:t>
            </a:r>
            <a:endParaRPr lang="en-US" sz="4800" b="1" dirty="0">
              <a:solidFill>
                <a:srgbClr val="BC9F2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2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1294410"/>
            <a:ext cx="12192000" cy="5000217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rgbClr val="BC9F22"/>
                </a:solidFill>
              </a:rPr>
              <a:t>Questions</a:t>
            </a:r>
          </a:p>
          <a:p>
            <a:endParaRPr lang="en-US" sz="4400" dirty="0">
              <a:solidFill>
                <a:srgbClr val="BC9F22"/>
              </a:solidFill>
            </a:endParaRPr>
          </a:p>
          <a:p>
            <a:endParaRPr lang="en-US" sz="4400" dirty="0">
              <a:solidFill>
                <a:srgbClr val="BC9F22"/>
              </a:solidFill>
            </a:endParaRPr>
          </a:p>
        </p:txBody>
      </p:sp>
      <p:sp>
        <p:nvSpPr>
          <p:cNvPr id="4" name="Action Button: Help 3">
            <a:hlinkClick r:id="" action="ppaction://noaction" highlightClick="1"/>
          </p:cNvPr>
          <p:cNvSpPr/>
          <p:nvPr/>
        </p:nvSpPr>
        <p:spPr bwMode="auto">
          <a:xfrm>
            <a:off x="4546270" y="2636322"/>
            <a:ext cx="3099459" cy="2956957"/>
          </a:xfrm>
          <a:prstGeom prst="actionButtonHelp">
            <a:avLst/>
          </a:prstGeom>
          <a:solidFill>
            <a:schemeClr val="accent1"/>
          </a:solidFill>
          <a:ln w="9525" cap="flat" cmpd="sng" algn="ctr">
            <a:solidFill>
              <a:srgbClr val="4066B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231775" marR="0" indent="-231775" algn="ctr" defTabSz="914400" rtl="0" eaLnBrk="1" fontAlgn="base" latinLnBrk="0" hangingPunct="1">
              <a:lnSpc>
                <a:spcPct val="106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8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 sz="quarter"/>
          </p:nvPr>
        </p:nvSpPr>
        <p:spPr>
          <a:xfrm>
            <a:off x="689658" y="1309637"/>
            <a:ext cx="10812683" cy="1054249"/>
          </a:xfrm>
        </p:spPr>
        <p:txBody>
          <a:bodyPr anchor="ctr"/>
          <a:lstStyle/>
          <a:p>
            <a:pPr algn="ctr"/>
            <a:r>
              <a:rPr lang="en-US" sz="5400" b="1" u="sng" dirty="0" smtClean="0">
                <a:solidFill>
                  <a:srgbClr val="BC9F22"/>
                </a:solidFill>
              </a:rPr>
              <a:t>Agenda Items</a:t>
            </a:r>
            <a:endParaRPr lang="en-US" sz="5400" b="1" u="sng" dirty="0">
              <a:solidFill>
                <a:srgbClr val="BC9F22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sz="quarter" idx="1"/>
          </p:nvPr>
        </p:nvSpPr>
        <p:spPr>
          <a:xfrm>
            <a:off x="300842" y="2121771"/>
            <a:ext cx="11590317" cy="3924572"/>
          </a:xfrm>
        </p:spPr>
        <p:txBody>
          <a:bodyPr anchor="t">
            <a:normAutofit/>
          </a:bodyPr>
          <a:lstStyle/>
          <a:p>
            <a:pPr marL="0" lvl="1" indent="0">
              <a:lnSpc>
                <a:spcPct val="100000"/>
              </a:lnSpc>
              <a:spcBef>
                <a:spcPct val="15000"/>
              </a:spcBef>
              <a:buClrTx/>
              <a:buSzPct val="80000"/>
              <a:buNone/>
            </a:pPr>
            <a:endParaRPr lang="en-US" sz="1600" dirty="0" smtClean="0">
              <a:solidFill>
                <a:srgbClr val="595959"/>
              </a:solidFill>
            </a:endParaRPr>
          </a:p>
          <a:p>
            <a:pPr marL="801687" lvl="2" indent="-57150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Discussion facilitated by Haley Williams, Bureau of Legal Services</a:t>
            </a:r>
            <a:endParaRPr lang="en-US" sz="3600" dirty="0"/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Health Plan Changes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Retroactive Coverage</a:t>
            </a:r>
          </a:p>
          <a:p>
            <a:pPr marL="744537" lvl="2" indent="-514350">
              <a:lnSpc>
                <a:spcPct val="100000"/>
              </a:lnSpc>
              <a:spcBef>
                <a:spcPct val="15000"/>
              </a:spcBef>
              <a:buClrTx/>
              <a:buSzPct val="80000"/>
              <a:buFont typeface="Arial" panose="020B0604020202020204" pitchFamily="34" charset="0"/>
              <a:buChar char="•"/>
            </a:pPr>
            <a:r>
              <a:rPr lang="en-US" sz="3600" dirty="0" smtClean="0"/>
              <a:t>Reminders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428299"/>
              </p:ext>
            </p:extLst>
          </p:nvPr>
        </p:nvGraphicFramePr>
        <p:xfrm>
          <a:off x="1" y="6331352"/>
          <a:ext cx="12192000" cy="526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6648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78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2"/>
          <p:cNvSpPr>
            <a:spLocks noGrp="1"/>
          </p:cNvSpPr>
          <p:nvPr>
            <p:ph type="body" sz="quarter" idx="10"/>
          </p:nvPr>
        </p:nvSpPr>
        <p:spPr>
          <a:xfrm>
            <a:off x="520700" y="1080656"/>
            <a:ext cx="11188700" cy="5521758"/>
          </a:xfrm>
        </p:spPr>
        <p:txBody>
          <a:bodyPr/>
          <a:lstStyle/>
          <a:p>
            <a:pPr algn="ctr"/>
            <a:r>
              <a:rPr lang="en-US" sz="3600" b="1" u="sng" dirty="0" smtClean="0">
                <a:solidFill>
                  <a:srgbClr val="BC9F22"/>
                </a:solidFill>
                <a:latin typeface="+mj-lt"/>
              </a:rPr>
              <a:t>Guest </a:t>
            </a:r>
            <a:r>
              <a:rPr lang="en-US" sz="3600" b="1" u="sng" dirty="0">
                <a:solidFill>
                  <a:srgbClr val="BC9F22"/>
                </a:solidFill>
                <a:latin typeface="+mj-lt"/>
              </a:rPr>
              <a:t>Speaker</a:t>
            </a:r>
            <a:r>
              <a:rPr lang="en-US" sz="3600" b="1" dirty="0">
                <a:solidFill>
                  <a:srgbClr val="BC9F22"/>
                </a:solidFill>
                <a:latin typeface="+mj-lt"/>
              </a:rPr>
              <a:t/>
            </a:r>
            <a:br>
              <a:rPr lang="en-US" sz="3600" b="1" dirty="0">
                <a:solidFill>
                  <a:srgbClr val="BC9F22"/>
                </a:solidFill>
                <a:latin typeface="+mj-lt"/>
              </a:rPr>
            </a:br>
            <a:r>
              <a:rPr lang="en-US" sz="3600" b="1" dirty="0">
                <a:solidFill>
                  <a:srgbClr val="BC9F22"/>
                </a:solidFill>
                <a:latin typeface="+mj-lt"/>
              </a:rPr>
              <a:t>Haley Williams</a:t>
            </a:r>
            <a:br>
              <a:rPr lang="en-US" sz="3600" b="1" dirty="0">
                <a:solidFill>
                  <a:srgbClr val="BC9F22"/>
                </a:solidFill>
                <a:latin typeface="+mj-lt"/>
              </a:rPr>
            </a:br>
            <a:r>
              <a:rPr lang="en-US" sz="3600" b="1" i="1" dirty="0">
                <a:solidFill>
                  <a:srgbClr val="BC9F22"/>
                </a:solidFill>
                <a:latin typeface="+mj-lt"/>
              </a:rPr>
              <a:t>Bureau of Legal Services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2400" b="1" u="sng" dirty="0" smtClean="0"/>
              <a:t>Key Discussion Points</a:t>
            </a:r>
            <a:r>
              <a:rPr lang="en-US" sz="2400" b="1" u="sng" dirty="0" smtClean="0"/>
              <a:t>:</a:t>
            </a:r>
            <a:endParaRPr lang="en-US" sz="1200" b="1" u="sng" dirty="0" smtClean="0"/>
          </a:p>
          <a:p>
            <a:pPr algn="ctr"/>
            <a:endParaRPr lang="en-US" sz="1000" b="1" u="sng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If the applicant is unavailable to provide verbal consent, Medicaid is only authorized to provide the TU with the current application </a:t>
            </a:r>
            <a:r>
              <a:rPr lang="en-US" sz="2600" dirty="0"/>
              <a:t>status- pending, approved, or denied, as well as the verifications that are needed to make an accurate decision</a:t>
            </a:r>
            <a:r>
              <a:rPr lang="en-US" sz="2600" dirty="0" smtClean="0"/>
              <a:t>. The denied reason cannot be provided.</a:t>
            </a:r>
            <a:endParaRPr lang="en-US" sz="2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The applicant can contact the Customer Service Unit regarding any denial concerns. They will also be mailed a letter explaining the decision.</a:t>
            </a:r>
          </a:p>
        </p:txBody>
      </p:sp>
    </p:spTree>
    <p:extLst>
      <p:ext uri="{BB962C8B-B14F-4D97-AF65-F5344CB8AC3E}">
        <p14:creationId xmlns:p14="http://schemas.microsoft.com/office/powerpoint/2010/main" val="1285752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1983178"/>
            <a:ext cx="11119104" cy="431144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Healthy Louisiana will not conduct Open Enrollment this year.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Some </a:t>
            </a:r>
            <a:r>
              <a:rPr lang="en-US" sz="3200" dirty="0"/>
              <a:t>members will be auto-assigned to </a:t>
            </a:r>
            <a:r>
              <a:rPr lang="en-US" sz="3200" dirty="0" smtClean="0"/>
              <a:t>a plan different from their current one, due to the addition of a new plan- Humana Healthy Horizons in Louisiana.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Members </a:t>
            </a:r>
            <a:r>
              <a:rPr lang="en-US" sz="3200" dirty="0"/>
              <a:t>will have the opportunity to make plan changes by contacting Healthy Louisiana at 1-855-229-6848.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1867" y="1041706"/>
            <a:ext cx="11116733" cy="72771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BC9F22"/>
                </a:solidFill>
              </a:rPr>
              <a:t>Health Plan Changes</a:t>
            </a:r>
            <a:endParaRPr lang="en-US" sz="48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795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2517569"/>
            <a:ext cx="11119104" cy="377705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Members </a:t>
            </a:r>
            <a:r>
              <a:rPr lang="en-US" sz="3200" dirty="0"/>
              <a:t>will </a:t>
            </a:r>
            <a:r>
              <a:rPr lang="en-US" sz="3200" dirty="0" smtClean="0"/>
              <a:t>receive </a:t>
            </a:r>
            <a:r>
              <a:rPr lang="en-US" sz="3200" dirty="0"/>
              <a:t>a letter from Healthy Louisiana in November explaining </a:t>
            </a:r>
            <a:r>
              <a:rPr lang="en-US" sz="3200" dirty="0" smtClean="0"/>
              <a:t>any changes.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The current dental plans will remain in place.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1867" y="1041706"/>
            <a:ext cx="11116733" cy="72771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BC9F22"/>
                </a:solidFill>
              </a:rPr>
              <a:t>Health Plan Changes (con.)</a:t>
            </a:r>
            <a:endParaRPr lang="en-US" sz="48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85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1983179"/>
            <a:ext cx="11119104" cy="3847606"/>
          </a:xfrm>
        </p:spPr>
        <p:txBody>
          <a:bodyPr/>
          <a:lstStyle/>
          <a:p>
            <a:pPr marL="0" indent="0"/>
            <a:endParaRPr lang="en-US" dirty="0" smtClean="0"/>
          </a:p>
          <a:p>
            <a:pPr marL="0" indent="0"/>
            <a:endParaRPr lang="en-US" sz="4000" dirty="0" smtClean="0"/>
          </a:p>
          <a:p>
            <a:pPr marL="0" indent="0"/>
            <a:endParaRPr lang="en-US" sz="4000" dirty="0"/>
          </a:p>
          <a:p>
            <a:pPr marL="0" indent="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4238" y="1780453"/>
            <a:ext cx="11116733" cy="72771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BC9F22"/>
                </a:solidFill>
              </a:rPr>
              <a:t>Healthy Louisiana Plans- effective 1/1/2023</a:t>
            </a:r>
            <a:endParaRPr lang="en-US" sz="4800" dirty="0">
              <a:solidFill>
                <a:srgbClr val="BC9F2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385222"/>
              </p:ext>
            </p:extLst>
          </p:nvPr>
        </p:nvGraphicFramePr>
        <p:xfrm>
          <a:off x="1389414" y="2710897"/>
          <a:ext cx="9250878" cy="33584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3626">
                  <a:extLst>
                    <a:ext uri="{9D8B030D-6E8A-4147-A177-3AD203B41FA5}">
                      <a16:colId xmlns:a16="http://schemas.microsoft.com/office/drawing/2014/main" val="2302398234"/>
                    </a:ext>
                  </a:extLst>
                </a:gridCol>
                <a:gridCol w="3083626">
                  <a:extLst>
                    <a:ext uri="{9D8B030D-6E8A-4147-A177-3AD203B41FA5}">
                      <a16:colId xmlns:a16="http://schemas.microsoft.com/office/drawing/2014/main" val="3157069975"/>
                    </a:ext>
                  </a:extLst>
                </a:gridCol>
                <a:gridCol w="3083626">
                  <a:extLst>
                    <a:ext uri="{9D8B030D-6E8A-4147-A177-3AD203B41FA5}">
                      <a16:colId xmlns:a16="http://schemas.microsoft.com/office/drawing/2014/main" val="4265148301"/>
                    </a:ext>
                  </a:extLst>
                </a:gridCol>
              </a:tblGrid>
              <a:tr h="1712499"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Aetna Better Health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AmeriHealth Caritas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Healthy Blue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113482"/>
                  </a:ext>
                </a:extLst>
              </a:tr>
              <a:tr h="161011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Humana Healthy Horizons in Louisiana</a:t>
                      </a:r>
                    </a:p>
                    <a:p>
                      <a:pPr algn="ctr"/>
                      <a:r>
                        <a:rPr lang="en-US" sz="1800" i="1" dirty="0" smtClean="0">
                          <a:solidFill>
                            <a:srgbClr val="FF0000"/>
                          </a:solidFill>
                        </a:rPr>
                        <a:t>(NEW)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Louisiana Healthcare Connections</a:t>
                      </a:r>
                      <a:endParaRPr lang="en-US" sz="2800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i="0" dirty="0" smtClean="0">
                          <a:solidFill>
                            <a:schemeClr val="tx1"/>
                          </a:solidFill>
                        </a:rPr>
                        <a:t>United Healthcare Community</a:t>
                      </a:r>
                      <a:r>
                        <a:rPr lang="en-US" sz="2800" i="0" baseline="0" dirty="0" smtClean="0">
                          <a:solidFill>
                            <a:schemeClr val="tx1"/>
                          </a:solidFill>
                        </a:rPr>
                        <a:t> Plan</a:t>
                      </a:r>
                      <a:endParaRPr lang="en-US" sz="2800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289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207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26" y="1146690"/>
            <a:ext cx="12069574" cy="5474660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1983179"/>
            <a:ext cx="11119104" cy="3847606"/>
          </a:xfrm>
        </p:spPr>
        <p:txBody>
          <a:bodyPr/>
          <a:lstStyle/>
          <a:p>
            <a:pPr marL="0" indent="0"/>
            <a:endParaRPr lang="en-US" dirty="0" smtClean="0"/>
          </a:p>
          <a:p>
            <a:pPr marL="0" indent="0"/>
            <a:endParaRPr lang="en-US" sz="4000" dirty="0"/>
          </a:p>
          <a:p>
            <a:pPr marL="0" indent="0"/>
            <a:endParaRPr lang="en-US" sz="4000" dirty="0" smtClean="0"/>
          </a:p>
          <a:p>
            <a:pPr marL="0" indent="0"/>
            <a:endParaRPr lang="en-US" sz="4000" dirty="0"/>
          </a:p>
          <a:p>
            <a:pPr marL="0" indent="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6747" y="208586"/>
            <a:ext cx="8927253" cy="72771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BC9F22"/>
                </a:solidFill>
              </a:rPr>
              <a:t>Health Plan Changes (con.)</a:t>
            </a:r>
            <a:endParaRPr lang="en-US" sz="4800" dirty="0">
              <a:solidFill>
                <a:srgbClr val="BC9F2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867" y="6297942"/>
            <a:ext cx="3018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https://ldh.la.gov/page/4560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6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41867" y="1983178"/>
            <a:ext cx="11119104" cy="431144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If an applicant is in need of retroactive coverage, it should be requested on the application.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 smtClean="0"/>
              <a:t>If it is not requested initially, but it needs to be considered, the applicant needs to contact the Customer Service Unit (CSU) to request the change.</a:t>
            </a:r>
            <a:endParaRPr lang="en-US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1867" y="1041706"/>
            <a:ext cx="11116733" cy="727717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BC9F22"/>
                </a:solidFill>
              </a:rPr>
              <a:t>Retroactive Coverage</a:t>
            </a:r>
            <a:endParaRPr lang="en-US" sz="4800" dirty="0">
              <a:solidFill>
                <a:srgbClr val="BC9F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45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359186" y="2024608"/>
            <a:ext cx="11499924" cy="466589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Resource Library – Check it DAILY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Ensure you log into the PARTNER portal and not the Public or Provider portal.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Adhere to Medicaid guidelines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Trusted Users must conduct Face-to-Face interviews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issues with newborns, email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3"/>
              </a:rPr>
              <a:t>NEU@la.gov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</a:t>
            </a:r>
          </a:p>
          <a:p>
            <a:pPr marL="458788" indent="-457200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EMS</a:t>
            </a: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Submit medical records immediately upon receiving the denial due to non-citizenship.</a:t>
            </a:r>
            <a:endParaRPr lang="en-US" sz="20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5988" lvl="1" indent="-45720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For aged EMS claims, email the EMS Aged Claims Status Request form (found on the AC Resource Library) to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  <a:hlinkClick r:id="rId4"/>
              </a:rPr>
              <a:t>MEDT@la.gov</a:t>
            </a:r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4488" indent="-342900" algn="l" rtl="0" fontAlgn="base">
              <a:lnSpc>
                <a:spcPct val="106000"/>
              </a:lnSpc>
              <a:spcBef>
                <a:spcPct val="4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AC Meetings are conducted on your behalf.  Attendance is required and participation is encouraged. 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111111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BC9F22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42841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 Consulting On-screen M WHT_R1.5V_0310">
  <a:themeElements>
    <a:clrScheme name="Custom 2">
      <a:dk1>
        <a:srgbClr val="000000"/>
      </a:dk1>
      <a:lt1>
        <a:srgbClr val="FFFFFF"/>
      </a:lt1>
      <a:dk2>
        <a:srgbClr val="289693"/>
      </a:dk2>
      <a:lt2>
        <a:srgbClr val="A78D1E"/>
      </a:lt2>
      <a:accent1>
        <a:srgbClr val="286DA8"/>
      </a:accent1>
      <a:accent2>
        <a:srgbClr val="0C3465"/>
      </a:accent2>
      <a:accent3>
        <a:srgbClr val="01224F"/>
      </a:accent3>
      <a:accent4>
        <a:srgbClr val="000000"/>
      </a:accent4>
      <a:accent5>
        <a:srgbClr val="AAADCA"/>
      </a:accent5>
      <a:accent6>
        <a:srgbClr val="738AB9"/>
      </a:accent6>
      <a:hlink>
        <a:srgbClr val="0563C1"/>
      </a:hlink>
      <a:folHlink>
        <a:srgbClr val="954F72"/>
      </a:folHlink>
    </a:clrScheme>
    <a:fontScheme name="US Consulting On-screen S WHT_R1.5_0325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4066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231775" marR="0" indent="-231775" algn="l" defTabSz="914400" rtl="0" eaLnBrk="1" fontAlgn="base" latinLnBrk="0" hangingPunct="1">
          <a:lnSpc>
            <a:spcPct val="106000"/>
          </a:lnSpc>
          <a:spcBef>
            <a:spcPct val="0"/>
          </a:spcBef>
          <a:spcAft>
            <a:spcPct val="0"/>
          </a:spcAft>
          <a:buClrTx/>
          <a:buSzTx/>
          <a:buFont typeface="Wingdings 2" pitchFamily="18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/>
      <a:bodyPr/>
      <a:lstStyle>
        <a:defPPr marL="227013" indent="-225425" algn="l" rtl="0" fontAlgn="base">
          <a:lnSpc>
            <a:spcPct val="106000"/>
          </a:lnSpc>
          <a:spcBef>
            <a:spcPct val="40000"/>
          </a:spcBef>
          <a:spcAft>
            <a:spcPct val="0"/>
          </a:spcAft>
          <a:buClr>
            <a:srgbClr val="000000"/>
          </a:buClr>
          <a:buFont typeface="Wingdings 2" pitchFamily="18" charset="2"/>
          <a:buChar char="¡"/>
          <a:defRPr sz="2000" dirty="0">
            <a:solidFill>
              <a:srgbClr val="000000"/>
            </a:solidFill>
            <a:latin typeface="Arial" charset="0"/>
            <a:ea typeface="+mn-ea"/>
            <a:cs typeface="Arial" charset="0"/>
          </a:defRPr>
        </a:defPPr>
      </a:lstStyle>
    </a:txDef>
  </a:objectDefaults>
  <a:extraClrSchemeLst>
    <a:extraClrScheme>
      <a:clrScheme name="US Consulting On-screen S WHT_R1.5_0325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 Consulting On-screen S WHT_R1.5_03250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8">
        <a:dk1>
          <a:srgbClr val="000000"/>
        </a:dk1>
        <a:lt1>
          <a:srgbClr val="FFFFFF"/>
        </a:lt1>
        <a:dk2>
          <a:srgbClr val="B2CADB"/>
        </a:dk2>
        <a:lt2>
          <a:srgbClr val="1D3A6A"/>
        </a:lt2>
        <a:accent1>
          <a:srgbClr val="DED3B6"/>
        </a:accent1>
        <a:accent2>
          <a:srgbClr val="EAB58E"/>
        </a:accent2>
        <a:accent3>
          <a:srgbClr val="FFFFFF"/>
        </a:accent3>
        <a:accent4>
          <a:srgbClr val="000000"/>
        </a:accent4>
        <a:accent5>
          <a:srgbClr val="ECE6D7"/>
        </a:accent5>
        <a:accent6>
          <a:srgbClr val="D4A480"/>
        </a:accent6>
        <a:hlink>
          <a:srgbClr val="F5DDCB"/>
        </a:hlink>
        <a:folHlink>
          <a:srgbClr val="FEF2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9">
        <a:dk1>
          <a:srgbClr val="000000"/>
        </a:dk1>
        <a:lt1>
          <a:srgbClr val="FFFFFF"/>
        </a:lt1>
        <a:dk2>
          <a:srgbClr val="FEF2D2"/>
        </a:dk2>
        <a:lt2>
          <a:srgbClr val="1D3A6A"/>
        </a:lt2>
        <a:accent1>
          <a:srgbClr val="B2CADB"/>
        </a:accent1>
        <a:accent2>
          <a:srgbClr val="DED3B6"/>
        </a:accent2>
        <a:accent3>
          <a:srgbClr val="FFFFFF"/>
        </a:accent3>
        <a:accent4>
          <a:srgbClr val="000000"/>
        </a:accent4>
        <a:accent5>
          <a:srgbClr val="D5E1EA"/>
        </a:accent5>
        <a:accent6>
          <a:srgbClr val="C9BFA5"/>
        </a:accent6>
        <a:hlink>
          <a:srgbClr val="EAB58E"/>
        </a:hlink>
        <a:folHlink>
          <a:srgbClr val="F5DD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0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9DA5BE"/>
        </a:accent1>
        <a:accent2>
          <a:srgbClr val="85C2FE"/>
        </a:accent2>
        <a:accent3>
          <a:srgbClr val="FFFFFF"/>
        </a:accent3>
        <a:accent4>
          <a:srgbClr val="000000"/>
        </a:accent4>
        <a:accent5>
          <a:srgbClr val="CCCFDB"/>
        </a:accent5>
        <a:accent6>
          <a:srgbClr val="78B0E6"/>
        </a:accent6>
        <a:hlink>
          <a:srgbClr val="ADD6FF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1">
        <a:dk1>
          <a:srgbClr val="AFAFAF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959595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2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F1EDE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3">
        <a:dk1>
          <a:srgbClr val="000000"/>
        </a:dk1>
        <a:lt1>
          <a:srgbClr val="FFFFFF"/>
        </a:lt1>
        <a:dk2>
          <a:srgbClr val="F1EDE1"/>
        </a:dk2>
        <a:lt2>
          <a:srgbClr val="091D5D"/>
        </a:lt2>
        <a:accent1>
          <a:srgbClr val="85C2FE"/>
        </a:accent1>
        <a:accent2>
          <a:srgbClr val="ADD6FF"/>
        </a:accent2>
        <a:accent3>
          <a:srgbClr val="FFFFFF"/>
        </a:accent3>
        <a:accent4>
          <a:srgbClr val="000000"/>
        </a:accent4>
        <a:accent5>
          <a:srgbClr val="C2DDFE"/>
        </a:accent5>
        <a:accent6>
          <a:srgbClr val="9CC2E7"/>
        </a:accent6>
        <a:hlink>
          <a:srgbClr val="C6C1D6"/>
        </a:hlink>
        <a:folHlink>
          <a:srgbClr val="D6E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4">
        <a:dk1>
          <a:srgbClr val="000000"/>
        </a:dk1>
        <a:lt1>
          <a:srgbClr val="FFFFFF"/>
        </a:lt1>
        <a:dk2>
          <a:srgbClr val="CCD6EB"/>
        </a:dk2>
        <a:lt2>
          <a:srgbClr val="000066"/>
        </a:lt2>
        <a:accent1>
          <a:srgbClr val="40B3B3"/>
        </a:accent1>
        <a:accent2>
          <a:srgbClr val="B2C1E0"/>
        </a:accent2>
        <a:accent3>
          <a:srgbClr val="FFFFFF"/>
        </a:accent3>
        <a:accent4>
          <a:srgbClr val="000000"/>
        </a:accent4>
        <a:accent5>
          <a:srgbClr val="AFD6D6"/>
        </a:accent5>
        <a:accent6>
          <a:srgbClr val="A1AFCB"/>
        </a:accent6>
        <a:hlink>
          <a:srgbClr val="66C2C2"/>
        </a:hlink>
        <a:folHlink>
          <a:srgbClr val="8CA3D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5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CC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B9B9"/>
        </a:accent6>
        <a:hlink>
          <a:srgbClr val="8099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 Consulting On-screen S WHT_R1.5_032508 16">
        <a:dk1>
          <a:srgbClr val="000000"/>
        </a:dk1>
        <a:lt1>
          <a:srgbClr val="FFFFFF"/>
        </a:lt1>
        <a:dk2>
          <a:srgbClr val="4066B2"/>
        </a:dk2>
        <a:lt2>
          <a:srgbClr val="000066"/>
        </a:lt2>
        <a:accent1>
          <a:srgbClr val="003399"/>
        </a:accent1>
        <a:accent2>
          <a:srgbClr val="8099CC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738AB9"/>
        </a:accent6>
        <a:hlink>
          <a:srgbClr val="80CCCC"/>
        </a:hlink>
        <a:folHlink>
          <a:srgbClr val="4066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ue_x0020_date_x0020_for_x0020_comments xmlns="4d766105-f17c-407a-a185-4265b7c4705e" xsi:nil="true"/>
    <Priority xmlns="4d766105-f17c-407a-a185-4265b7c4705e">2 - Med</Priority>
    <TaskGroup xmlns="http://schemas.microsoft.com/sharepoint/v3">
      <UserInfo>
        <DisplayName/>
        <AccountId xsi:nil="true"/>
        <AccountType/>
      </UserInfo>
    </TaskGroup>
    <Notes0 xmlns="4d766105-f17c-407a-a185-4265b7c4705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E7ED4337DEB9469E967E46923E1DE5" ma:contentTypeVersion="12" ma:contentTypeDescription="Create a new document." ma:contentTypeScope="" ma:versionID="575ffe27e430dccae11d2e5c2b5f7fe0">
  <xsd:schema xmlns:xsd="http://www.w3.org/2001/XMLSchema" xmlns:xs="http://www.w3.org/2001/XMLSchema" xmlns:p="http://schemas.microsoft.com/office/2006/metadata/properties" xmlns:ns1="http://schemas.microsoft.com/sharepoint/v3" xmlns:ns2="4d766105-f17c-407a-a185-4265b7c4705e" targetNamespace="http://schemas.microsoft.com/office/2006/metadata/properties" ma:root="true" ma:fieldsID="c0d91d18fdb5ce69628609a8c4bb3d33" ns1:_="" ns2:_="">
    <xsd:import namespace="http://schemas.microsoft.com/sharepoint/v3"/>
    <xsd:import namespace="4d766105-f17c-407a-a185-4265b7c4705e"/>
    <xsd:element name="properties">
      <xsd:complexType>
        <xsd:sequence>
          <xsd:element name="documentManagement">
            <xsd:complexType>
              <xsd:all>
                <xsd:element ref="ns2:Due_x0020_date_x0020_for_x0020_comments" minOccurs="0"/>
                <xsd:element ref="ns1:TaskGroup" minOccurs="0"/>
                <xsd:element ref="ns2:Notes0" minOccurs="0"/>
                <xsd:element ref="ns2:Prior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TaskGroup" ma:index="9" nillable="true" ma:displayName="Task Group" ma:list="UserInfo" ma:SearchPeopleOnly="false" ma:SharePointGroup="0" ma:internalName="TaskGroup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766105-f17c-407a-a185-4265b7c4705e" elementFormDefault="qualified">
    <xsd:import namespace="http://schemas.microsoft.com/office/2006/documentManagement/types"/>
    <xsd:import namespace="http://schemas.microsoft.com/office/infopath/2007/PartnerControls"/>
    <xsd:element name="Due_x0020_date_x0020_for_x0020_comments" ma:index="8" nillable="true" ma:displayName="Due date for comments" ma:format="DateOnly" ma:internalName="Due_x0020_date_x0020_for_x0020_comments">
      <xsd:simpleType>
        <xsd:restriction base="dms:DateTime"/>
      </xsd:simpleType>
    </xsd:element>
    <xsd:element name="Notes0" ma:index="10" nillable="true" ma:displayName="Notes" ma:internalName="Notes0">
      <xsd:simpleType>
        <xsd:restriction base="dms:Note">
          <xsd:maxLength value="255"/>
        </xsd:restriction>
      </xsd:simpleType>
    </xsd:element>
    <xsd:element name="Priority" ma:index="11" nillable="true" ma:displayName="Priority" ma:default="2 - Med" ma:format="Dropdown" ma:internalName="Priority">
      <xsd:simpleType>
        <xsd:restriction base="dms:Choice">
          <xsd:enumeration value="1 - High"/>
          <xsd:enumeration value="2 - Med"/>
          <xsd:enumeration value="3 - Low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BEF162-91A7-4ABA-8A2B-25AE2C5C38F9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4d766105-f17c-407a-a185-4265b7c4705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07C5DCA-1F95-4F04-BEAC-96905DBEEE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2683C5-759E-4E77-8DFA-3A87EEE32C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766105-f17c-407a-a185-4265b7c470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55729</TotalTime>
  <Words>470</Words>
  <Application>Microsoft Office PowerPoint</Application>
  <PresentationFormat>Widescreen</PresentationFormat>
  <Paragraphs>90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US Consulting On-screen M WHT_R1.5V_0310</vt:lpstr>
      <vt:lpstr> Application Center Monthly Contact</vt:lpstr>
      <vt:lpstr>Agenda Items</vt:lpstr>
      <vt:lpstr>PowerPoint Presentation</vt:lpstr>
      <vt:lpstr>Health Plan Changes</vt:lpstr>
      <vt:lpstr>Health Plan Changes (con.)</vt:lpstr>
      <vt:lpstr>Healthy Louisiana Plans- effective 1/1/2023</vt:lpstr>
      <vt:lpstr>Health Plan Changes (con.)</vt:lpstr>
      <vt:lpstr>Retroactive Coverage</vt:lpstr>
      <vt:lpstr>PowerPoint Presentation</vt:lpstr>
      <vt:lpstr>PowerPoint Presentation</vt:lpstr>
      <vt:lpstr>PowerPoint Presentation</vt:lpstr>
    </vt:vector>
  </TitlesOfParts>
  <Company>OTS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Guide 3.2 Performing Supervisor &amp; Case Reviews</dc:title>
  <dc:creator>Theresa Carter</dc:creator>
  <cp:lastModifiedBy>Valerie McManus</cp:lastModifiedBy>
  <cp:revision>996</cp:revision>
  <dcterms:created xsi:type="dcterms:W3CDTF">2018-08-27T13:49:41Z</dcterms:created>
  <dcterms:modified xsi:type="dcterms:W3CDTF">2022-10-21T15:21:26Z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0x010100EBE7ED4337DEB9469E967E46923E1DE5</vt:lpwstr>
  </property>
</Properties>
</file>