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5"/>
  </p:notesMasterIdLst>
  <p:sldIdLst>
    <p:sldId id="322" r:id="rId5"/>
    <p:sldId id="323" r:id="rId6"/>
    <p:sldId id="395" r:id="rId7"/>
    <p:sldId id="452" r:id="rId8"/>
    <p:sldId id="454" r:id="rId9"/>
    <p:sldId id="449" r:id="rId10"/>
    <p:sldId id="453" r:id="rId11"/>
    <p:sldId id="450" r:id="rId12"/>
    <p:sldId id="340" r:id="rId13"/>
    <p:sldId id="44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8983AEE-15F3-4F2E-A9CE-6E9D8CA091AA}">
          <p14:sldIdLst>
            <p14:sldId id="322"/>
            <p14:sldId id="323"/>
            <p14:sldId id="395"/>
            <p14:sldId id="452"/>
            <p14:sldId id="454"/>
            <p14:sldId id="449"/>
            <p14:sldId id="453"/>
            <p14:sldId id="450"/>
            <p14:sldId id="340"/>
            <p14:sldId id="44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na Owens" initials="SO" lastIdx="1" clrIdx="0">
    <p:extLst>
      <p:ext uri="{19B8F6BF-5375-455C-9EA6-DF929625EA0E}">
        <p15:presenceInfo xmlns:p15="http://schemas.microsoft.com/office/powerpoint/2012/main" userId="S-1-5-21-1106148654-1186277012-142223018-54494" providerId="AD"/>
      </p:ext>
    </p:extLst>
  </p:cmAuthor>
  <p:cmAuthor id="2" name="Kathryn Loechelt" initials="KL" lastIdx="12" clrIdx="1">
    <p:extLst>
      <p:ext uri="{19B8F6BF-5375-455C-9EA6-DF929625EA0E}">
        <p15:presenceInfo xmlns:p15="http://schemas.microsoft.com/office/powerpoint/2012/main" userId="S-1-5-21-1106148654-1186277012-142223018-9065" providerId="AD"/>
      </p:ext>
    </p:extLst>
  </p:cmAuthor>
  <p:cmAuthor id="3" name="Paige Logan" initials="PL" lastIdx="6" clrIdx="2">
    <p:extLst>
      <p:ext uri="{19B8F6BF-5375-455C-9EA6-DF929625EA0E}">
        <p15:presenceInfo xmlns:p15="http://schemas.microsoft.com/office/powerpoint/2012/main" userId="S-1-5-21-1106148654-1186277012-142223018-300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9F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19" autoAdjust="0"/>
    <p:restoredTop sz="70752" autoAdjust="0"/>
  </p:normalViewPr>
  <p:slideViewPr>
    <p:cSldViewPr snapToGrid="0">
      <p:cViewPr varScale="1">
        <p:scale>
          <a:sx n="115" d="100"/>
          <a:sy n="115" d="100"/>
        </p:scale>
        <p:origin x="330" y="108"/>
      </p:cViewPr>
      <p:guideLst/>
    </p:cSldViewPr>
  </p:slideViewPr>
  <p:notesTextViewPr>
    <p:cViewPr>
      <p:scale>
        <a:sx n="3" d="2"/>
        <a:sy n="3" d="2"/>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5BCB5-88F5-4E16-81B6-C32B97B51E3E}" type="datetimeFigureOut">
              <a:rPr lang="en-US" smtClean="0"/>
              <a:t>11/17/2022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195533-9289-41D5-8F59-ACA828EAD132}" type="slidenum">
              <a:rPr lang="en-US" smtClean="0"/>
              <a:t>‹#›</a:t>
            </a:fld>
            <a:endParaRPr lang="en-US" dirty="0"/>
          </a:p>
        </p:txBody>
      </p:sp>
    </p:spTree>
    <p:extLst>
      <p:ext uri="{BB962C8B-B14F-4D97-AF65-F5344CB8AC3E}">
        <p14:creationId xmlns:p14="http://schemas.microsoft.com/office/powerpoint/2010/main" val="196567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srgbClr val="000000"/>
                </a:solidFill>
              </a:rPr>
              <a:pPr/>
              <a:t>1</a:t>
            </a:fld>
            <a:endParaRPr lang="en-US" dirty="0">
              <a:solidFill>
                <a:srgbClr val="000000"/>
              </a:solidFill>
            </a:endParaRPr>
          </a:p>
        </p:txBody>
      </p:sp>
    </p:spTree>
    <p:extLst>
      <p:ext uri="{BB962C8B-B14F-4D97-AF65-F5344CB8AC3E}">
        <p14:creationId xmlns:p14="http://schemas.microsoft.com/office/powerpoint/2010/main" val="2961898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10</a:t>
            </a:fld>
            <a:endParaRPr lang="en-US" dirty="0"/>
          </a:p>
        </p:txBody>
      </p:sp>
    </p:spTree>
    <p:extLst>
      <p:ext uri="{BB962C8B-B14F-4D97-AF65-F5344CB8AC3E}">
        <p14:creationId xmlns:p14="http://schemas.microsoft.com/office/powerpoint/2010/main" val="1961360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srgbClr val="000000"/>
                </a:solidFill>
              </a:rPr>
              <a:pPr/>
              <a:t>2</a:t>
            </a:fld>
            <a:endParaRPr lang="en-US" dirty="0">
              <a:solidFill>
                <a:srgbClr val="000000"/>
              </a:solidFill>
            </a:endParaRPr>
          </a:p>
        </p:txBody>
      </p:sp>
    </p:spTree>
    <p:extLst>
      <p:ext uri="{BB962C8B-B14F-4D97-AF65-F5344CB8AC3E}">
        <p14:creationId xmlns:p14="http://schemas.microsoft.com/office/powerpoint/2010/main" val="2888167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3</a:t>
            </a:fld>
            <a:endParaRPr lang="en-US" dirty="0"/>
          </a:p>
        </p:txBody>
      </p:sp>
    </p:spTree>
    <p:extLst>
      <p:ext uri="{BB962C8B-B14F-4D97-AF65-F5344CB8AC3E}">
        <p14:creationId xmlns:p14="http://schemas.microsoft.com/office/powerpoint/2010/main" val="2355007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4</a:t>
            </a:fld>
            <a:endParaRPr lang="en-US" dirty="0"/>
          </a:p>
        </p:txBody>
      </p:sp>
    </p:spTree>
    <p:extLst>
      <p:ext uri="{BB962C8B-B14F-4D97-AF65-F5344CB8AC3E}">
        <p14:creationId xmlns:p14="http://schemas.microsoft.com/office/powerpoint/2010/main" val="1786432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baseline="0" dirty="0" smtClean="0">
              <a:solidFill>
                <a:srgbClr val="000000"/>
              </a:solidFill>
              <a:latin typeface="Arial" charset="0"/>
              <a:cs typeface="Arial" charset="0"/>
            </a:endParaRP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5</a:t>
            </a:fld>
            <a:endParaRPr lang="en-US" dirty="0"/>
          </a:p>
        </p:txBody>
      </p:sp>
    </p:spTree>
    <p:extLst>
      <p:ext uri="{BB962C8B-B14F-4D97-AF65-F5344CB8AC3E}">
        <p14:creationId xmlns:p14="http://schemas.microsoft.com/office/powerpoint/2010/main" val="2311966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6</a:t>
            </a:fld>
            <a:endParaRPr lang="en-US" dirty="0"/>
          </a:p>
        </p:txBody>
      </p:sp>
    </p:spTree>
    <p:extLst>
      <p:ext uri="{BB962C8B-B14F-4D97-AF65-F5344CB8AC3E}">
        <p14:creationId xmlns:p14="http://schemas.microsoft.com/office/powerpoint/2010/main" val="4090806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rgbClr val="FF0000"/>
              </a:solidFill>
            </a:endParaRP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7</a:t>
            </a:fld>
            <a:endParaRPr lang="en-US" dirty="0"/>
          </a:p>
        </p:txBody>
      </p:sp>
    </p:spTree>
    <p:extLst>
      <p:ext uri="{BB962C8B-B14F-4D97-AF65-F5344CB8AC3E}">
        <p14:creationId xmlns:p14="http://schemas.microsoft.com/office/powerpoint/2010/main" val="557814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8</a:t>
            </a:fld>
            <a:endParaRPr lang="en-US" dirty="0"/>
          </a:p>
        </p:txBody>
      </p:sp>
    </p:spTree>
    <p:extLst>
      <p:ext uri="{BB962C8B-B14F-4D97-AF65-F5344CB8AC3E}">
        <p14:creationId xmlns:p14="http://schemas.microsoft.com/office/powerpoint/2010/main" val="1360892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AB195533-9289-41D5-8F59-ACA828EAD132}" type="slidenum">
              <a:rPr lang="en-US" smtClean="0"/>
              <a:t>9</a:t>
            </a:fld>
            <a:endParaRPr lang="en-US" dirty="0"/>
          </a:p>
        </p:txBody>
      </p:sp>
    </p:spTree>
    <p:extLst>
      <p:ext uri="{BB962C8B-B14F-4D97-AF65-F5344CB8AC3E}">
        <p14:creationId xmlns:p14="http://schemas.microsoft.com/office/powerpoint/2010/main" val="35781847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cid:image001.png@01D6A5F2.C55096B0"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700739" name="MSTSHP_03"/>
          <p:cNvSpPr>
            <a:spLocks noGrp="1" noChangeArrowheads="1"/>
          </p:cNvSpPr>
          <p:nvPr>
            <p:ph type="ctrTitle" sz="quarter"/>
          </p:nvPr>
        </p:nvSpPr>
        <p:spPr>
          <a:xfrm>
            <a:off x="1189567" y="2695576"/>
            <a:ext cx="8775700" cy="549275"/>
          </a:xfrm>
          <a:ln algn="ctr"/>
        </p:spPr>
        <p:txBody>
          <a:bodyPr/>
          <a:lstStyle>
            <a:lvl1pPr>
              <a:lnSpc>
                <a:spcPts val="4000"/>
              </a:lnSpc>
              <a:spcBef>
                <a:spcPct val="100000"/>
              </a:spcBef>
              <a:buClr>
                <a:schemeClr val="tx2"/>
              </a:buClr>
              <a:buSzPct val="85000"/>
              <a:buFont typeface="Wingdings" pitchFamily="2" charset="2"/>
              <a:buNone/>
              <a:defRPr sz="2800">
                <a:solidFill>
                  <a:schemeClr val="bg2"/>
                </a:solidFill>
              </a:defRPr>
            </a:lvl1pPr>
          </a:lstStyle>
          <a:p>
            <a:r>
              <a:rPr lang="en-US" dirty="0"/>
              <a:t>Click to edit Master title style</a:t>
            </a:r>
          </a:p>
        </p:txBody>
      </p:sp>
      <p:sp>
        <p:nvSpPr>
          <p:cNvPr id="3700740" name="MSTSHP_04"/>
          <p:cNvSpPr>
            <a:spLocks noGrp="1" noChangeArrowheads="1"/>
          </p:cNvSpPr>
          <p:nvPr>
            <p:ph type="subTitle" sz="quarter" idx="1"/>
          </p:nvPr>
        </p:nvSpPr>
        <p:spPr>
          <a:xfrm>
            <a:off x="1189568" y="3516314"/>
            <a:ext cx="8777817" cy="439737"/>
          </a:xfrm>
          <a:ln/>
        </p:spPr>
        <p:txBody>
          <a:bodyPr/>
          <a:lstStyle>
            <a:lvl1pPr>
              <a:lnSpc>
                <a:spcPts val="2800"/>
              </a:lnSpc>
              <a:spcBef>
                <a:spcPct val="15000"/>
              </a:spcBef>
              <a:buClrTx/>
              <a:buNone/>
              <a:defRPr sz="2000" b="1"/>
            </a:lvl1pPr>
          </a:lstStyle>
          <a:p>
            <a:r>
              <a:rPr lang="en-US" dirty="0"/>
              <a:t>Click to edit Master subtitle style</a:t>
            </a:r>
          </a:p>
        </p:txBody>
      </p:sp>
      <p:sp>
        <p:nvSpPr>
          <p:cNvPr id="7" name="Rectangle 6"/>
          <p:cNvSpPr/>
          <p:nvPr/>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Picture 8" descr="LDH Logo"/>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7988300" y="165100"/>
            <a:ext cx="3314700" cy="698499"/>
          </a:xfrm>
          <a:prstGeom prst="rect">
            <a:avLst/>
          </a:prstGeom>
          <a:noFill/>
          <a:ln>
            <a:noFill/>
          </a:ln>
        </p:spPr>
      </p:pic>
    </p:spTree>
    <p:extLst>
      <p:ext uri="{BB962C8B-B14F-4D97-AF65-F5344CB8AC3E}">
        <p14:creationId xmlns:p14="http://schemas.microsoft.com/office/powerpoint/2010/main" val="15347453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asic text slide (2 col w/hdrs) ">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82496"/>
            <a:ext cx="5340096"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682496"/>
            <a:ext cx="5340096"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172286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868680"/>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able Placeholder 6"/>
          <p:cNvSpPr>
            <a:spLocks noGrp="1"/>
          </p:cNvSpPr>
          <p:nvPr>
            <p:ph type="tbl" sz="quarter" idx="10"/>
          </p:nvPr>
        </p:nvSpPr>
        <p:spPr>
          <a:xfrm>
            <a:off x="536448" y="2176272"/>
            <a:ext cx="11119104" cy="4050792"/>
          </a:xfrm>
        </p:spPr>
        <p:txBody>
          <a:bodyPr/>
          <a:lstStyle/>
          <a:p>
            <a:pPr lvl="0"/>
            <a:r>
              <a:rPr lang="en-US" noProof="0" dirty="0"/>
              <a:t>Click icon to add table</a:t>
            </a:r>
          </a:p>
        </p:txBody>
      </p:sp>
    </p:spTree>
    <p:extLst>
      <p:ext uri="{BB962C8B-B14F-4D97-AF65-F5344CB8AC3E}">
        <p14:creationId xmlns:p14="http://schemas.microsoft.com/office/powerpoint/2010/main" val="15365241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evron table">
    <p:spTree>
      <p:nvGrpSpPr>
        <p:cNvPr id="1" name=""/>
        <p:cNvGrpSpPr/>
        <p:nvPr/>
      </p:nvGrpSpPr>
      <p:grpSpPr>
        <a:xfrm>
          <a:off x="0" y="0"/>
          <a:ext cx="0" cy="0"/>
          <a:chOff x="0" y="0"/>
          <a:chExt cx="0" cy="0"/>
        </a:xfrm>
      </p:grpSpPr>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able Placeholder 6"/>
          <p:cNvSpPr>
            <a:spLocks noGrp="1"/>
          </p:cNvSpPr>
          <p:nvPr>
            <p:ph type="tbl" sz="quarter" idx="10"/>
          </p:nvPr>
        </p:nvSpPr>
        <p:spPr>
          <a:xfrm>
            <a:off x="536448" y="1747838"/>
            <a:ext cx="11119104" cy="4545012"/>
          </a:xfrm>
        </p:spPr>
        <p:txBody>
          <a:bodyPr/>
          <a:lstStyle/>
          <a:p>
            <a:pPr lvl="0"/>
            <a:r>
              <a:rPr lang="en-US" noProof="0" dirty="0"/>
              <a:t>Click icon to add table</a:t>
            </a:r>
          </a:p>
        </p:txBody>
      </p:sp>
    </p:spTree>
    <p:extLst>
      <p:ext uri="{BB962C8B-B14F-4D97-AF65-F5344CB8AC3E}">
        <p14:creationId xmlns:p14="http://schemas.microsoft.com/office/powerpoint/2010/main" val="3536604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ajor Point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3547872" y="1155700"/>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3542453" y="2898648"/>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3542453" y="4645152"/>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446746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jor Points w/par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3542453" y="2185416"/>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3547872" y="3931920"/>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019224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umbered points ">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841248" y="1536192"/>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a:lvl1pPr>
          </a:lstStyle>
          <a:p>
            <a:r>
              <a:rPr lang="en-US"/>
              <a:t>Click to edit Master title style</a:t>
            </a:r>
          </a:p>
        </p:txBody>
      </p:sp>
      <p:sp>
        <p:nvSpPr>
          <p:cNvPr id="9" name="Text Placeholder 10"/>
          <p:cNvSpPr>
            <a:spLocks noGrp="1"/>
          </p:cNvSpPr>
          <p:nvPr>
            <p:ph type="body" sz="quarter" idx="17"/>
          </p:nvPr>
        </p:nvSpPr>
        <p:spPr>
          <a:xfrm>
            <a:off x="841248" y="2779776"/>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8"/>
          </p:nvPr>
        </p:nvSpPr>
        <p:spPr>
          <a:xfrm>
            <a:off x="841248" y="4023360"/>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p:cNvSpPr>
            <a:spLocks noGrp="1"/>
          </p:cNvSpPr>
          <p:nvPr>
            <p:ph type="body" sz="quarter" idx="19"/>
          </p:nvPr>
        </p:nvSpPr>
        <p:spPr>
          <a:xfrm>
            <a:off x="841248" y="5266944"/>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10"/>
          <p:cNvSpPr>
            <a:spLocks noGrp="1"/>
          </p:cNvSpPr>
          <p:nvPr>
            <p:ph type="body" sz="quarter" idx="20"/>
          </p:nvPr>
        </p:nvSpPr>
        <p:spPr>
          <a:xfrm>
            <a:off x="6620256" y="1536192"/>
            <a:ext cx="5035296" cy="859536"/>
          </a:xfrm>
        </p:spPr>
        <p:txBody>
          <a:bodyPr/>
          <a:lstStyle>
            <a:lvl1pPr marL="0" indent="0">
              <a:defRPr sz="1800">
                <a:latin typeface="Arial" pitchFamily="34" charset="0"/>
                <a:cs typeface="Arial" pitchFamily="34" charset="0"/>
              </a:defRPr>
            </a:lvl1pPr>
            <a:lvl2pPr>
              <a:buFont typeface="Wingdings" pitchFamily="2" charset="2"/>
              <a:buChar cha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0"/>
          <p:cNvSpPr>
            <a:spLocks noGrp="1"/>
          </p:cNvSpPr>
          <p:nvPr>
            <p:ph type="body" sz="quarter" idx="21"/>
          </p:nvPr>
        </p:nvSpPr>
        <p:spPr>
          <a:xfrm>
            <a:off x="6620256" y="2779776"/>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10"/>
          <p:cNvSpPr>
            <a:spLocks noGrp="1"/>
          </p:cNvSpPr>
          <p:nvPr>
            <p:ph type="body" sz="quarter" idx="22"/>
          </p:nvPr>
        </p:nvSpPr>
        <p:spPr>
          <a:xfrm>
            <a:off x="6620256" y="4023360"/>
            <a:ext cx="5035296" cy="859536"/>
          </a:xfrm>
        </p:spPr>
        <p:txBody>
          <a:bodyPr/>
          <a:lstStyle>
            <a:lvl1pPr marL="0" indent="0">
              <a:defRPr sz="1800">
                <a:latin typeface="Arial" pitchFamily="34" charset="0"/>
                <a:cs typeface="Arial" pitchFamily="34" charset="0"/>
              </a:defRPr>
            </a:lvl1pPr>
            <a:lvl2pPr>
              <a:buFont typeface="Wingdings" pitchFamily="2" charset="2"/>
              <a:buChar cha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 Placeholder 10"/>
          <p:cNvSpPr>
            <a:spLocks noGrp="1"/>
          </p:cNvSpPr>
          <p:nvPr>
            <p:ph type="body" sz="quarter" idx="23"/>
          </p:nvPr>
        </p:nvSpPr>
        <p:spPr>
          <a:xfrm>
            <a:off x="6620256" y="5266944"/>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76575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ra w/ 2 Chevr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ext Placeholder 10"/>
          <p:cNvSpPr>
            <a:spLocks noGrp="1"/>
          </p:cNvSpPr>
          <p:nvPr>
            <p:ph type="body" sz="quarter" idx="13"/>
          </p:nvPr>
        </p:nvSpPr>
        <p:spPr>
          <a:xfrm>
            <a:off x="524256" y="2852928"/>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p>
        </p:txBody>
      </p:sp>
      <p:sp>
        <p:nvSpPr>
          <p:cNvPr id="6" name="Text Placeholder 10"/>
          <p:cNvSpPr>
            <a:spLocks noGrp="1"/>
          </p:cNvSpPr>
          <p:nvPr>
            <p:ph type="body" sz="quarter" idx="14"/>
          </p:nvPr>
        </p:nvSpPr>
        <p:spPr>
          <a:xfrm>
            <a:off x="6083808" y="2852928"/>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p:txBody>
      </p:sp>
    </p:spTree>
    <p:extLst>
      <p:ext uri="{BB962C8B-B14F-4D97-AF65-F5344CB8AC3E}">
        <p14:creationId xmlns:p14="http://schemas.microsoft.com/office/powerpoint/2010/main" val="696201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ichelangelo (top)">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36448" y="3200400"/>
            <a:ext cx="5559552" cy="3090672"/>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3200400"/>
            <a:ext cx="5340096" cy="3090672"/>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442488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1434"/>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083808" y="1828800"/>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536448" y="4251960"/>
            <a:ext cx="11119104"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2503766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ext Placeholder 10"/>
          <p:cNvSpPr>
            <a:spLocks noGrp="1"/>
          </p:cNvSpPr>
          <p:nvPr>
            <p:ph type="body" sz="quarter" idx="16"/>
          </p:nvPr>
        </p:nvSpPr>
        <p:spPr>
          <a:xfrm>
            <a:off x="3304032"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10"/>
          <p:cNvSpPr>
            <a:spLocks noGrp="1"/>
          </p:cNvSpPr>
          <p:nvPr>
            <p:ph type="body" sz="quarter" idx="17"/>
          </p:nvPr>
        </p:nvSpPr>
        <p:spPr>
          <a:xfrm>
            <a:off x="6083808"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8"/>
          </p:nvPr>
        </p:nvSpPr>
        <p:spPr>
          <a:xfrm>
            <a:off x="8863584"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p:cNvSpPr>
            <a:spLocks noGrp="1"/>
          </p:cNvSpPr>
          <p:nvPr>
            <p:ph type="body" sz="quarter" idx="15"/>
          </p:nvPr>
        </p:nvSpPr>
        <p:spPr>
          <a:xfrm>
            <a:off x="536448" y="4251960"/>
            <a:ext cx="11119104"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0847798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56330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Text Placeholder 10"/>
          <p:cNvSpPr>
            <a:spLocks noGrp="1"/>
          </p:cNvSpPr>
          <p:nvPr>
            <p:ph type="body" sz="quarter" idx="16"/>
          </p:nvPr>
        </p:nvSpPr>
        <p:spPr>
          <a:xfrm>
            <a:off x="4230624"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7"/>
          </p:nvPr>
        </p:nvSpPr>
        <p:spPr>
          <a:xfrm>
            <a:off x="7949184"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p:cNvSpPr>
            <a:spLocks noGrp="1"/>
          </p:cNvSpPr>
          <p:nvPr>
            <p:ph type="body" sz="quarter" idx="18"/>
          </p:nvPr>
        </p:nvSpPr>
        <p:spPr>
          <a:xfrm>
            <a:off x="536448" y="4242816"/>
            <a:ext cx="5340096"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5" name="Text Placeholder 10"/>
          <p:cNvSpPr>
            <a:spLocks noGrp="1"/>
          </p:cNvSpPr>
          <p:nvPr>
            <p:ph type="body" sz="quarter" idx="19"/>
          </p:nvPr>
        </p:nvSpPr>
        <p:spPr>
          <a:xfrm>
            <a:off x="6303264" y="4242816"/>
            <a:ext cx="5340096"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9255436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3019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rts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82496"/>
            <a:ext cx="5340096" cy="460857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Chart Placeholder 7"/>
          <p:cNvSpPr>
            <a:spLocks noGrp="1"/>
          </p:cNvSpPr>
          <p:nvPr>
            <p:ph type="chart" sz="quarter" idx="15"/>
          </p:nvPr>
        </p:nvSpPr>
        <p:spPr>
          <a:xfrm>
            <a:off x="524256" y="1728216"/>
            <a:ext cx="5291328" cy="3986784"/>
          </a:xfrm>
        </p:spPr>
        <p:txBody>
          <a:bodyPr/>
          <a:lstStyle>
            <a:lvl1pPr>
              <a:buNone/>
              <a:defRPr/>
            </a:lvl1pPr>
          </a:lstStyle>
          <a:p>
            <a:pPr lvl="0"/>
            <a:r>
              <a:rPr lang="en-US" noProof="0" dirty="0"/>
              <a:t>Click icon to add chart</a:t>
            </a:r>
          </a:p>
        </p:txBody>
      </p:sp>
    </p:spTree>
    <p:extLst>
      <p:ext uri="{BB962C8B-B14F-4D97-AF65-F5344CB8AC3E}">
        <p14:creationId xmlns:p14="http://schemas.microsoft.com/office/powerpoint/2010/main" val="9399455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s (top)">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533400" y="5056632"/>
            <a:ext cx="11122152" cy="1243584"/>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Chart Placeholder 7"/>
          <p:cNvSpPr>
            <a:spLocks noGrp="1"/>
          </p:cNvSpPr>
          <p:nvPr>
            <p:ph type="chart" sz="quarter" idx="15"/>
          </p:nvPr>
        </p:nvSpPr>
        <p:spPr>
          <a:xfrm>
            <a:off x="585216" y="1197864"/>
            <a:ext cx="11033760" cy="3383280"/>
          </a:xfrm>
        </p:spPr>
        <p:txBody>
          <a:bodyPr/>
          <a:lstStyle>
            <a:lvl1pPr>
              <a:buNone/>
              <a:defRPr/>
            </a:lvl1pPr>
          </a:lstStyle>
          <a:p>
            <a:pPr lvl="0"/>
            <a:r>
              <a:rPr lang="en-US" noProof="0" dirty="0"/>
              <a:t>Click icon to add chart</a:t>
            </a:r>
          </a:p>
        </p:txBody>
      </p:sp>
    </p:spTree>
    <p:extLst>
      <p:ext uri="{BB962C8B-B14F-4D97-AF65-F5344CB8AC3E}">
        <p14:creationId xmlns:p14="http://schemas.microsoft.com/office/powerpoint/2010/main" val="1143671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rg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
        <p:nvSpPr>
          <p:cNvPr id="5" name="Text Placeholder 4"/>
          <p:cNvSpPr>
            <a:spLocks noGrp="1"/>
          </p:cNvSpPr>
          <p:nvPr>
            <p:ph type="body" sz="quarter" idx="10"/>
          </p:nvPr>
        </p:nvSpPr>
        <p:spPr>
          <a:xfrm>
            <a:off x="533400" y="1155700"/>
            <a:ext cx="11116733" cy="5137150"/>
          </a:xfrm>
        </p:spPr>
        <p:txBody>
          <a:bodyPr/>
          <a:lstStyle/>
          <a:p>
            <a:pPr lvl="0"/>
            <a:r>
              <a:rPr lang="en-US"/>
              <a:t>Click to edit Master text styles</a:t>
            </a:r>
          </a:p>
        </p:txBody>
      </p:sp>
    </p:spTree>
    <p:extLst>
      <p:ext uri="{BB962C8B-B14F-4D97-AF65-F5344CB8AC3E}">
        <p14:creationId xmlns:p14="http://schemas.microsoft.com/office/powerpoint/2010/main" val="2774044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sume">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36448" y="3044952"/>
            <a:ext cx="5340096" cy="3246120"/>
          </a:xfrm>
        </p:spPr>
        <p:txBody>
          <a:bodyPr/>
          <a:lstStyle>
            <a:lvl1pPr marL="0" indent="0">
              <a:defRPr sz="2000">
                <a:solidFill>
                  <a:schemeClr val="tx1"/>
                </a:solidFill>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3044952"/>
            <a:ext cx="5340096" cy="3246120"/>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755514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7891802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407989"/>
            <a:ext cx="11116733" cy="365125"/>
          </a:xfrm>
        </p:spPr>
        <p:txBody>
          <a:bodyPr/>
          <a:lstStyle>
            <a:lvl1pPr>
              <a:defRPr sz="2400"/>
            </a:lvl1pPr>
          </a:lstStyle>
          <a:p>
            <a:r>
              <a:rPr lang="en-US"/>
              <a:t>Click to edit Master title style</a:t>
            </a:r>
            <a:endParaRPr lang="en-US" dirty="0"/>
          </a:p>
        </p:txBody>
      </p:sp>
      <p:sp>
        <p:nvSpPr>
          <p:cNvPr id="3" name="Table Placeholder 2"/>
          <p:cNvSpPr>
            <a:spLocks noGrp="1"/>
          </p:cNvSpPr>
          <p:nvPr>
            <p:ph type="tbl" idx="1"/>
          </p:nvPr>
        </p:nvSpPr>
        <p:spPr>
          <a:xfrm>
            <a:off x="533400" y="1154113"/>
            <a:ext cx="11116733" cy="5135562"/>
          </a:xfrm>
        </p:spPr>
        <p:txBody>
          <a:bodyPr/>
          <a:lstStyle/>
          <a:p>
            <a:pPr lvl="0"/>
            <a:r>
              <a:rPr lang="en-US" noProof="0" dirty="0"/>
              <a:t>Click icon to add table</a:t>
            </a:r>
          </a:p>
        </p:txBody>
      </p:sp>
    </p:spTree>
    <p:extLst>
      <p:ext uri="{BB962C8B-B14F-4D97-AF65-F5344CB8AC3E}">
        <p14:creationId xmlns:p14="http://schemas.microsoft.com/office/powerpoint/2010/main" val="4119978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49458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1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79355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art opener">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1524000" y="2551176"/>
            <a:ext cx="9144000" cy="1344168"/>
          </a:xfrm>
          <a:ln w="28575">
            <a:solidFill>
              <a:srgbClr val="003399"/>
            </a:solidFill>
          </a:ln>
        </p:spPr>
        <p:txBody>
          <a:bodyPr lIns="228600" rIns="228600" anchor="ctr" anchorCtr="1"/>
          <a:lstStyle>
            <a:lvl1pPr algn="ctr">
              <a:spcBef>
                <a:spcPts val="0"/>
              </a:spcBef>
              <a:defRPr sz="2400" b="1"/>
            </a:lvl1pPr>
          </a:lstStyle>
          <a:p>
            <a:pPr lvl="0"/>
            <a:r>
              <a:rPr lang="en-US"/>
              <a:t>Click to edit Master text styles</a:t>
            </a:r>
          </a:p>
        </p:txBody>
      </p:sp>
    </p:spTree>
    <p:extLst>
      <p:ext uri="{BB962C8B-B14F-4D97-AF65-F5344CB8AC3E}">
        <p14:creationId xmlns:p14="http://schemas.microsoft.com/office/powerpoint/2010/main" val="3784618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2862912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854467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2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87346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4141531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628076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userDrawn="1">
  <p:cSld name="3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51520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3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1002739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3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0024797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userDrawn="1">
  <p:cSld name="4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2393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4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37127943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524000" y="2551176"/>
            <a:ext cx="9144000" cy="1344168"/>
          </a:xfrm>
        </p:spPr>
        <p:txBody>
          <a:bodyPr anchor="ctr"/>
          <a:lstStyle>
            <a:lvl1pPr>
              <a:spcBef>
                <a:spcPts val="200"/>
              </a:spcBef>
              <a:defRPr sz="2400"/>
            </a:lvl1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789429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23490599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userDrawn="1">
  <p:cSld name="5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01698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5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23829796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5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50787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userDrawn="1">
  <p:cSld name="6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19039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6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7430950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6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4691074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userDrawn="1">
  <p:cSld name="7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70709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7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31594202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7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2654363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29644141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8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1020880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userDrawn="1">
  <p:cSld name="8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4609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8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3458207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9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39120152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userDrawn="1">
  <p:cSld name="9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5529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9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3462918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sic text slide (full page w/2 col. hdr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ext Placeholder 10"/>
          <p:cNvSpPr>
            <a:spLocks noGrp="1"/>
          </p:cNvSpPr>
          <p:nvPr>
            <p:ph type="body" sz="quarter" idx="13"/>
          </p:nvPr>
        </p:nvSpPr>
        <p:spPr>
          <a:xfrm>
            <a:off x="536448" y="2715768"/>
            <a:ext cx="5340096" cy="358444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2706624"/>
            <a:ext cx="5340096" cy="358444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8654135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703113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ichelangelo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5628223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sic text slide (2 col w/hdrs) x 2">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71638"/>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671638"/>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536448" y="411480"/>
            <a:ext cx="11119104" cy="365760"/>
          </a:xfrm>
          <a:prstGeom prst="rect">
            <a:avLst/>
          </a:prstGeom>
        </p:spPr>
        <p:txBody>
          <a:bodyPr/>
          <a:lstStyle>
            <a:lvl1pPr>
              <a:defRPr/>
            </a:lvl1pPr>
          </a:lstStyle>
          <a:p>
            <a:r>
              <a:rPr lang="en-US"/>
              <a:t>Click to edit Master title style</a:t>
            </a:r>
          </a:p>
        </p:txBody>
      </p:sp>
      <p:sp>
        <p:nvSpPr>
          <p:cNvPr id="7" name="Text Placeholder 10"/>
          <p:cNvSpPr>
            <a:spLocks noGrp="1"/>
          </p:cNvSpPr>
          <p:nvPr>
            <p:ph type="body" sz="quarter" idx="15"/>
          </p:nvPr>
        </p:nvSpPr>
        <p:spPr>
          <a:xfrm>
            <a:off x="6315456" y="4241102"/>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10"/>
          <p:cNvSpPr>
            <a:spLocks noGrp="1"/>
          </p:cNvSpPr>
          <p:nvPr>
            <p:ph type="body" sz="quarter" idx="16"/>
          </p:nvPr>
        </p:nvSpPr>
        <p:spPr>
          <a:xfrm>
            <a:off x="536448" y="4251960"/>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03978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u="none" dirty="0"/>
          </a:p>
        </p:txBody>
      </p:sp>
      <p:sp>
        <p:nvSpPr>
          <p:cNvPr id="20482" name="MSTSHP_01"/>
          <p:cNvSpPr>
            <a:spLocks noGrp="1" noChangeArrowheads="1"/>
          </p:cNvSpPr>
          <p:nvPr>
            <p:ph type="title"/>
          </p:nvPr>
        </p:nvSpPr>
        <p:spPr bwMode="invGray">
          <a:xfrm>
            <a:off x="533399" y="436065"/>
            <a:ext cx="11116733"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t>Click to edit Master title style</a:t>
            </a:r>
          </a:p>
        </p:txBody>
      </p:sp>
      <p:sp>
        <p:nvSpPr>
          <p:cNvPr id="20483" name="MSTSHP_02"/>
          <p:cNvSpPr>
            <a:spLocks noGrp="1" noChangeArrowheads="1"/>
          </p:cNvSpPr>
          <p:nvPr>
            <p:ph type="body" idx="1"/>
          </p:nvPr>
        </p:nvSpPr>
        <p:spPr bwMode="invGray">
          <a:xfrm>
            <a:off x="533400" y="1154113"/>
            <a:ext cx="11116733" cy="5135562"/>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3699738" name="SHP_DOCTRACKER"/>
          <p:cNvSpPr txBox="1">
            <a:spLocks noChangeArrowheads="1"/>
          </p:cNvSpPr>
          <p:nvPr/>
        </p:nvSpPr>
        <p:spPr bwMode="gray">
          <a:xfrm rot="-5400000">
            <a:off x="11885613" y="6532563"/>
            <a:ext cx="422275" cy="88900"/>
          </a:xfrm>
          <a:prstGeom prst="rect">
            <a:avLst/>
          </a:prstGeom>
          <a:noFill/>
          <a:ln w="12700" algn="ctr">
            <a:noFill/>
            <a:miter lim="800000"/>
            <a:headEnd/>
            <a:tailEnd/>
          </a:ln>
          <a:effectLst/>
        </p:spPr>
        <p:txBody>
          <a:bodyPr wrap="none" lIns="0" tIns="0" rIns="0" bIns="0"/>
          <a:lstStyle/>
          <a:p>
            <a:pPr eaLnBrk="0" hangingPunct="0">
              <a:lnSpc>
                <a:spcPct val="106000"/>
              </a:lnSpc>
              <a:defRPr/>
            </a:pPr>
            <a:r>
              <a:rPr lang="en-US" sz="400" dirty="0">
                <a:solidFill>
                  <a:srgbClr val="AFAFAF"/>
                </a:solidFill>
                <a:cs typeface="+mn-cs"/>
              </a:rPr>
              <a:t>US Consulting On-screen M WHT_R1.5V_1208.ppt</a:t>
            </a:r>
          </a:p>
        </p:txBody>
      </p:sp>
      <p:pic>
        <p:nvPicPr>
          <p:cNvPr id="7" name="Picture 6"/>
          <p:cNvPicPr>
            <a:picLocks noChangeAspect="1"/>
          </p:cNvPicPr>
          <p:nvPr userDrawn="1"/>
        </p:nvPicPr>
        <p:blipFill>
          <a:blip r:embed="rId57">
            <a:extLst>
              <a:ext uri="{28A0092B-C50C-407E-A947-70E740481C1C}">
                <a14:useLocalDpi xmlns:a14="http://schemas.microsoft.com/office/drawing/2010/main" val="0"/>
              </a:ext>
            </a:extLst>
          </a:blip>
          <a:stretch>
            <a:fillRect/>
          </a:stretch>
        </p:blipFill>
        <p:spPr>
          <a:xfrm>
            <a:off x="8796913" y="252549"/>
            <a:ext cx="2853221" cy="548641"/>
          </a:xfrm>
          <a:prstGeom prst="rect">
            <a:avLst/>
          </a:prstGeom>
        </p:spPr>
      </p:pic>
    </p:spTree>
    <p:extLst>
      <p:ext uri="{BB962C8B-B14F-4D97-AF65-F5344CB8AC3E}">
        <p14:creationId xmlns:p14="http://schemas.microsoft.com/office/powerpoint/2010/main" val="34761069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 id="2147483700" r:id="rId28"/>
    <p:sldLayoutId id="2147484025" r:id="rId29"/>
    <p:sldLayoutId id="2147484026" r:id="rId30"/>
    <p:sldLayoutId id="2147484027" r:id="rId31"/>
    <p:sldLayoutId id="2147484523" r:id="rId32"/>
    <p:sldLayoutId id="2147484524" r:id="rId33"/>
    <p:sldLayoutId id="2147484525" r:id="rId34"/>
    <p:sldLayoutId id="2147484666" r:id="rId35"/>
    <p:sldLayoutId id="2147484667" r:id="rId36"/>
    <p:sldLayoutId id="2147484668" r:id="rId37"/>
    <p:sldLayoutId id="2147484873" r:id="rId38"/>
    <p:sldLayoutId id="2147484874" r:id="rId39"/>
    <p:sldLayoutId id="2147484875" r:id="rId40"/>
    <p:sldLayoutId id="2147484918" r:id="rId41"/>
    <p:sldLayoutId id="2147484919" r:id="rId42"/>
    <p:sldLayoutId id="2147484920" r:id="rId43"/>
    <p:sldLayoutId id="2147484973" r:id="rId44"/>
    <p:sldLayoutId id="2147484974" r:id="rId45"/>
    <p:sldLayoutId id="2147484975" r:id="rId46"/>
    <p:sldLayoutId id="2147484993" r:id="rId47"/>
    <p:sldLayoutId id="2147484994" r:id="rId48"/>
    <p:sldLayoutId id="2147484995" r:id="rId49"/>
    <p:sldLayoutId id="2147485013" r:id="rId50"/>
    <p:sldLayoutId id="2147485014" r:id="rId51"/>
    <p:sldLayoutId id="2147485015" r:id="rId52"/>
    <p:sldLayoutId id="2147485048" r:id="rId53"/>
    <p:sldLayoutId id="2147485049" r:id="rId54"/>
    <p:sldLayoutId id="2147485050" r:id="rId55"/>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rtl="0" eaLnBrk="1" fontAlgn="base" hangingPunct="1">
        <a:spcBef>
          <a:spcPct val="0"/>
        </a:spcBef>
        <a:spcAft>
          <a:spcPct val="0"/>
        </a:spcAft>
        <a:defRPr sz="2400" b="1" i="0" u="none">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Arial" charset="0"/>
        </a:defRPr>
      </a:lvl2pPr>
      <a:lvl3pPr algn="l" rtl="0" eaLnBrk="1" fontAlgn="base" hangingPunct="1">
        <a:spcBef>
          <a:spcPct val="0"/>
        </a:spcBef>
        <a:spcAft>
          <a:spcPct val="0"/>
        </a:spcAft>
        <a:defRPr sz="2400" b="1">
          <a:solidFill>
            <a:schemeClr val="tx1"/>
          </a:solidFill>
          <a:latin typeface="Arial" charset="0"/>
        </a:defRPr>
      </a:lvl3pPr>
      <a:lvl4pPr algn="l" rtl="0" eaLnBrk="1" fontAlgn="base" hangingPunct="1">
        <a:spcBef>
          <a:spcPct val="0"/>
        </a:spcBef>
        <a:spcAft>
          <a:spcPct val="0"/>
        </a:spcAft>
        <a:defRPr sz="2400" b="1">
          <a:solidFill>
            <a:schemeClr val="tx1"/>
          </a:solidFill>
          <a:latin typeface="Arial" charset="0"/>
        </a:defRPr>
      </a:lvl4pPr>
      <a:lvl5pPr algn="l" rtl="0" eaLnBrk="1" fontAlgn="base" hangingPunct="1">
        <a:spcBef>
          <a:spcPct val="0"/>
        </a:spcBef>
        <a:spcAft>
          <a:spcPct val="0"/>
        </a:spcAft>
        <a:defRPr sz="2400" b="1">
          <a:solidFill>
            <a:schemeClr val="tx1"/>
          </a:solidFill>
          <a:latin typeface="Arial" charset="0"/>
        </a:defRPr>
      </a:lvl5pPr>
      <a:lvl6pPr marL="457200" algn="l" rtl="0" eaLnBrk="1" fontAlgn="base" hangingPunct="1">
        <a:spcBef>
          <a:spcPct val="0"/>
        </a:spcBef>
        <a:spcAft>
          <a:spcPct val="0"/>
        </a:spcAft>
        <a:defRPr sz="2400" b="1">
          <a:solidFill>
            <a:schemeClr val="tx1"/>
          </a:solidFill>
          <a:latin typeface="Arial" charset="0"/>
        </a:defRPr>
      </a:lvl6pPr>
      <a:lvl7pPr marL="914400" algn="l" rtl="0" eaLnBrk="1" fontAlgn="base" hangingPunct="1">
        <a:spcBef>
          <a:spcPct val="0"/>
        </a:spcBef>
        <a:spcAft>
          <a:spcPct val="0"/>
        </a:spcAft>
        <a:defRPr sz="2400" b="1">
          <a:solidFill>
            <a:schemeClr val="tx1"/>
          </a:solidFill>
          <a:latin typeface="Arial" charset="0"/>
        </a:defRPr>
      </a:lvl7pPr>
      <a:lvl8pPr marL="1371600" algn="l" rtl="0" eaLnBrk="1" fontAlgn="base" hangingPunct="1">
        <a:spcBef>
          <a:spcPct val="0"/>
        </a:spcBef>
        <a:spcAft>
          <a:spcPct val="0"/>
        </a:spcAft>
        <a:defRPr sz="2400" b="1">
          <a:solidFill>
            <a:schemeClr val="tx1"/>
          </a:solidFill>
          <a:latin typeface="Arial" charset="0"/>
        </a:defRPr>
      </a:lvl8pPr>
      <a:lvl9pPr marL="1828800" algn="l"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lnSpc>
          <a:spcPct val="106000"/>
        </a:lnSpc>
        <a:spcBef>
          <a:spcPct val="40000"/>
        </a:spcBef>
        <a:spcAft>
          <a:spcPct val="0"/>
        </a:spcAft>
        <a:buClr>
          <a:schemeClr val="tx1"/>
        </a:buClr>
        <a:buSzPct val="80000"/>
        <a:buFont typeface="Wingdings" pitchFamily="2" charset="2"/>
        <a:defRPr sz="2000">
          <a:solidFill>
            <a:schemeClr val="tx1"/>
          </a:solidFill>
          <a:latin typeface="+mn-lt"/>
          <a:ea typeface="+mn-ea"/>
          <a:cs typeface="+mn-cs"/>
        </a:defRPr>
      </a:lvl1pPr>
      <a:lvl2pPr marL="227013" indent="-225425" algn="l" rtl="0" eaLnBrk="1" fontAlgn="base" hangingPunct="1">
        <a:lnSpc>
          <a:spcPct val="106000"/>
        </a:lnSpc>
        <a:spcBef>
          <a:spcPct val="40000"/>
        </a:spcBef>
        <a:spcAft>
          <a:spcPct val="0"/>
        </a:spcAft>
        <a:buClr>
          <a:schemeClr val="tx1"/>
        </a:buClr>
        <a:buFont typeface="Wingdings 2" pitchFamily="18" charset="2"/>
        <a:buChar char="¡"/>
        <a:defRPr sz="2000">
          <a:solidFill>
            <a:schemeClr val="tx1"/>
          </a:solidFill>
          <a:latin typeface="+mn-lt"/>
        </a:defRPr>
      </a:lvl2pPr>
      <a:lvl3pPr marL="457200" indent="-228600" algn="l" rtl="0" eaLnBrk="1" fontAlgn="base" hangingPunct="1">
        <a:lnSpc>
          <a:spcPct val="106000"/>
        </a:lnSpc>
        <a:spcBef>
          <a:spcPct val="20000"/>
        </a:spcBef>
        <a:spcAft>
          <a:spcPct val="0"/>
        </a:spcAft>
        <a:buClr>
          <a:schemeClr val="tx1"/>
        </a:buClr>
        <a:buFont typeface="Arial" charset="0"/>
        <a:buChar char="–"/>
        <a:defRPr>
          <a:solidFill>
            <a:schemeClr val="tx1"/>
          </a:solidFill>
          <a:latin typeface="+mn-lt"/>
        </a:defRPr>
      </a:lvl3pPr>
      <a:lvl4pPr marL="681038" indent="-222250" algn="l" rtl="0" eaLnBrk="1" fontAlgn="base" hangingPunct="1">
        <a:lnSpc>
          <a:spcPct val="106000"/>
        </a:lnSpc>
        <a:spcBef>
          <a:spcPct val="20000"/>
        </a:spcBef>
        <a:spcAft>
          <a:spcPct val="0"/>
        </a:spcAft>
        <a:buClr>
          <a:schemeClr val="tx1"/>
        </a:buClr>
        <a:buChar char="•"/>
        <a:defRPr>
          <a:solidFill>
            <a:schemeClr val="tx1"/>
          </a:solidFill>
          <a:latin typeface="+mn-lt"/>
        </a:defRPr>
      </a:lvl4pPr>
      <a:lvl5pPr marL="1722438" indent="-236538" algn="l" rtl="0" eaLnBrk="1" fontAlgn="base" hangingPunct="1">
        <a:spcBef>
          <a:spcPct val="20000"/>
        </a:spcBef>
        <a:spcAft>
          <a:spcPct val="0"/>
        </a:spcAft>
        <a:buClr>
          <a:schemeClr val="tx1"/>
        </a:buClr>
        <a:buChar char="–"/>
        <a:defRPr sz="1200">
          <a:solidFill>
            <a:schemeClr val="tx1"/>
          </a:solidFill>
          <a:latin typeface="+mn-lt"/>
        </a:defRPr>
      </a:lvl5pPr>
      <a:lvl6pPr marL="2179638" indent="-236538" algn="l" rtl="0" eaLnBrk="1" fontAlgn="base" hangingPunct="1">
        <a:spcBef>
          <a:spcPct val="20000"/>
        </a:spcBef>
        <a:spcAft>
          <a:spcPct val="0"/>
        </a:spcAft>
        <a:buClr>
          <a:schemeClr val="tx1"/>
        </a:buClr>
        <a:buChar char="–"/>
        <a:defRPr sz="1200">
          <a:solidFill>
            <a:schemeClr val="tx1"/>
          </a:solidFill>
          <a:latin typeface="+mn-lt"/>
        </a:defRPr>
      </a:lvl6pPr>
      <a:lvl7pPr marL="2636838" indent="-236538" algn="l" rtl="0" eaLnBrk="1" fontAlgn="base" hangingPunct="1">
        <a:spcBef>
          <a:spcPct val="20000"/>
        </a:spcBef>
        <a:spcAft>
          <a:spcPct val="0"/>
        </a:spcAft>
        <a:buClr>
          <a:schemeClr val="tx1"/>
        </a:buClr>
        <a:buChar char="–"/>
        <a:defRPr sz="1200">
          <a:solidFill>
            <a:schemeClr val="tx1"/>
          </a:solidFill>
          <a:latin typeface="+mn-lt"/>
        </a:defRPr>
      </a:lvl7pPr>
      <a:lvl8pPr marL="3094038" indent="-236538" algn="l" rtl="0" eaLnBrk="1" fontAlgn="base" hangingPunct="1">
        <a:spcBef>
          <a:spcPct val="20000"/>
        </a:spcBef>
        <a:spcAft>
          <a:spcPct val="0"/>
        </a:spcAft>
        <a:buClr>
          <a:schemeClr val="tx1"/>
        </a:buClr>
        <a:buChar char="–"/>
        <a:defRPr sz="1200">
          <a:solidFill>
            <a:schemeClr val="tx1"/>
          </a:solidFill>
          <a:latin typeface="+mn-lt"/>
        </a:defRPr>
      </a:lvl8pPr>
      <a:lvl9pPr marL="3551238" indent="-236538" algn="l" rtl="0" eaLnBrk="1" fontAlgn="base" hangingPunct="1">
        <a:spcBef>
          <a:spcPct val="20000"/>
        </a:spcBef>
        <a:spcAft>
          <a:spcPct val="0"/>
        </a:spcAft>
        <a:buClr>
          <a:schemeClr val="tx1"/>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myplan.healthy.la.gov/en/compare-plan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NEU@la.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MEDT@la.gov"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mailto:NEU@la.gov" TargetMode="External"/><Relationship Id="rId3" Type="http://schemas.openxmlformats.org/officeDocument/2006/relationships/hyperlink" Target="mailto:OSS@la.gov" TargetMode="External"/><Relationship Id="rId7" Type="http://schemas.openxmlformats.org/officeDocument/2006/relationships/hyperlink" Target="mailto:MEDT@la.gov"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ApplicationCenter.Service@la.gov" TargetMode="External"/><Relationship Id="rId5" Type="http://schemas.openxmlformats.org/officeDocument/2006/relationships/hyperlink" Target="mailto:Darrell.Curtis@la.gov" TargetMode="External"/><Relationship Id="rId4" Type="http://schemas.openxmlformats.org/officeDocument/2006/relationships/hyperlink" Target="mailto:Outstation@la.gov" TargetMode="External"/><Relationship Id="rId9" Type="http://schemas.openxmlformats.org/officeDocument/2006/relationships/hyperlink" Target="mailto:MedicaidOutreach@l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a:xfrm>
            <a:off x="130630" y="1367863"/>
            <a:ext cx="11946576" cy="1351586"/>
          </a:xfrm>
        </p:spPr>
        <p:txBody>
          <a:bodyPr>
            <a:noAutofit/>
          </a:bodyPr>
          <a:lstStyle/>
          <a:p>
            <a:pPr algn="ctr"/>
            <a:r>
              <a:rPr lang="en-US" sz="5400" b="1" dirty="0" smtClean="0">
                <a:solidFill>
                  <a:srgbClr val="BC9F22"/>
                </a:solidFill>
              </a:rPr>
              <a:t/>
            </a:r>
            <a:br>
              <a:rPr lang="en-US" sz="5400" b="1" dirty="0" smtClean="0">
                <a:solidFill>
                  <a:srgbClr val="BC9F22"/>
                </a:solidFill>
              </a:rPr>
            </a:br>
            <a:r>
              <a:rPr lang="en-US" sz="5400" b="1" dirty="0" smtClean="0">
                <a:solidFill>
                  <a:srgbClr val="BC9F22"/>
                </a:solidFill>
              </a:rPr>
              <a:t>Application Center</a:t>
            </a:r>
            <a:r>
              <a:rPr lang="en-US" sz="5400" dirty="0">
                <a:solidFill>
                  <a:srgbClr val="BC9F22"/>
                </a:solidFill>
              </a:rPr>
              <a:t> </a:t>
            </a:r>
            <a:r>
              <a:rPr lang="en-US" sz="5400" b="1" dirty="0" smtClean="0">
                <a:solidFill>
                  <a:srgbClr val="BC9F22"/>
                </a:solidFill>
              </a:rPr>
              <a:t>Monthly Contact</a:t>
            </a:r>
            <a:endParaRPr lang="en-US" sz="5400" b="1" dirty="0">
              <a:solidFill>
                <a:srgbClr val="BC9F22"/>
              </a:solidFill>
            </a:endParaRPr>
          </a:p>
        </p:txBody>
      </p:sp>
      <p:sp>
        <p:nvSpPr>
          <p:cNvPr id="6" name="Subtitle 5"/>
          <p:cNvSpPr>
            <a:spLocks noGrp="1"/>
          </p:cNvSpPr>
          <p:nvPr>
            <p:ph type="subTitle" sz="quarter" idx="1"/>
          </p:nvPr>
        </p:nvSpPr>
        <p:spPr>
          <a:xfrm>
            <a:off x="839555" y="3384469"/>
            <a:ext cx="10262937" cy="2551700"/>
          </a:xfrm>
        </p:spPr>
        <p:txBody>
          <a:bodyPr>
            <a:normAutofit fontScale="32500" lnSpcReduction="20000"/>
          </a:bodyPr>
          <a:lstStyle/>
          <a:p>
            <a:pPr algn="ctr"/>
            <a:endParaRPr lang="en-US" sz="2400" dirty="0" smtClean="0">
              <a:solidFill>
                <a:schemeClr val="accent3"/>
              </a:solidFill>
            </a:endParaRPr>
          </a:p>
          <a:p>
            <a:pPr algn="ctr"/>
            <a:r>
              <a:rPr lang="en-US" sz="11100" b="1" dirty="0" smtClean="0">
                <a:solidFill>
                  <a:schemeClr val="tx1"/>
                </a:solidFill>
              </a:rPr>
              <a:t>November 16, 2022</a:t>
            </a:r>
          </a:p>
          <a:p>
            <a:pPr algn="ctr"/>
            <a:endParaRPr lang="en-US" sz="11100" b="1" dirty="0" smtClean="0">
              <a:solidFill>
                <a:schemeClr val="tx1"/>
              </a:solidFill>
            </a:endParaRPr>
          </a:p>
          <a:p>
            <a:pPr algn="ctr"/>
            <a:r>
              <a:rPr lang="en-US" sz="11100" b="1" dirty="0" smtClean="0">
                <a:solidFill>
                  <a:schemeClr val="tx1"/>
                </a:solidFill>
              </a:rPr>
              <a:t>Valerie McManus, AC Program Manager</a:t>
            </a:r>
          </a:p>
          <a:p>
            <a:pPr algn="ctr"/>
            <a:r>
              <a:rPr lang="en-US" sz="2400" dirty="0" smtClean="0">
                <a:solidFill>
                  <a:schemeClr val="accent3"/>
                </a:solidFill>
              </a:rPr>
              <a:t> </a:t>
            </a:r>
          </a:p>
          <a:p>
            <a:pPr algn="ctr"/>
            <a:r>
              <a:rPr lang="en-US" sz="2400" dirty="0" smtClean="0">
                <a:solidFill>
                  <a:schemeClr val="accent3"/>
                </a:solidFill>
              </a:rPr>
              <a:t> </a:t>
            </a:r>
          </a:p>
          <a:p>
            <a:pPr algn="ctr"/>
            <a:endParaRPr lang="en-US" sz="2400" dirty="0">
              <a:solidFill>
                <a:schemeClr val="accent3"/>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409428299"/>
              </p:ext>
            </p:extLst>
          </p:nvPr>
        </p:nvGraphicFramePr>
        <p:xfrm>
          <a:off x="1" y="6331352"/>
          <a:ext cx="12192000" cy="52664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526648">
                <a:tc>
                  <a:txBody>
                    <a:bodyPr/>
                    <a:lstStyle/>
                    <a:p>
                      <a:pPr algn="ctr"/>
                      <a:endParaRPr lang="en-US" dirty="0">
                        <a:solidFill>
                          <a:schemeClr val="accent4">
                            <a:lumMod val="65000"/>
                            <a:lumOff val="3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5000"/>
                        <a:lumOff val="35000"/>
                      </a:schemeClr>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tc>
                  <a:txBody>
                    <a:bodyPr/>
                    <a:lstStyle/>
                    <a:p>
                      <a:pPr algn="ctr"/>
                      <a:endParaRPr lang="en-US" sz="1600" b="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315840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294410"/>
            <a:ext cx="12192000" cy="5000217"/>
          </a:xfrm>
        </p:spPr>
        <p:txBody>
          <a:bodyPr/>
          <a:lstStyle/>
          <a:p>
            <a:pPr algn="ctr"/>
            <a:r>
              <a:rPr lang="en-US" sz="4800" b="1" dirty="0" smtClean="0">
                <a:solidFill>
                  <a:srgbClr val="BC9F22"/>
                </a:solidFill>
              </a:rPr>
              <a:t>Questions</a:t>
            </a:r>
          </a:p>
          <a:p>
            <a:endParaRPr lang="en-US" sz="4400" dirty="0">
              <a:solidFill>
                <a:srgbClr val="BC9F22"/>
              </a:solidFill>
            </a:endParaRPr>
          </a:p>
          <a:p>
            <a:endParaRPr lang="en-US" sz="4400" dirty="0">
              <a:solidFill>
                <a:srgbClr val="BC9F22"/>
              </a:solidFill>
            </a:endParaRPr>
          </a:p>
        </p:txBody>
      </p:sp>
      <p:sp>
        <p:nvSpPr>
          <p:cNvPr id="4" name="Action Button: Help 3">
            <a:hlinkClick r:id="" action="ppaction://noaction" highlightClick="1"/>
          </p:cNvPr>
          <p:cNvSpPr/>
          <p:nvPr/>
        </p:nvSpPr>
        <p:spPr bwMode="auto">
          <a:xfrm>
            <a:off x="4546270" y="2636322"/>
            <a:ext cx="3099459" cy="2956957"/>
          </a:xfrm>
          <a:prstGeom prst="actionButtonHelp">
            <a:avLst/>
          </a:prstGeom>
          <a:solidFill>
            <a:schemeClr val="accent1"/>
          </a:solidFill>
          <a:ln w="9525" cap="flat" cmpd="sng" algn="ctr">
            <a:solidFill>
              <a:srgbClr val="4066B2"/>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231775" marR="0" indent="-231775" algn="ctr" defTabSz="914400" rtl="0" eaLnBrk="1" fontAlgn="base" latinLnBrk="0" hangingPunct="1">
              <a:lnSpc>
                <a:spcPct val="106000"/>
              </a:lnSpc>
              <a:spcBef>
                <a:spcPct val="0"/>
              </a:spcBef>
              <a:spcAft>
                <a:spcPct val="0"/>
              </a:spcAft>
              <a:buClrTx/>
              <a:buSzTx/>
              <a:buFont typeface="Wingdings 2" pitchFamily="18" charset="2"/>
              <a:buNone/>
              <a:tabLst/>
            </a:pPr>
            <a:endParaRPr kumimoji="0" lang="en-US" sz="2400" b="0" i="0" u="none" strike="noStrike" cap="none" normalizeH="0" baseline="0" dirty="0" smtClean="0">
              <a:ln>
                <a:noFill/>
              </a:ln>
              <a:solidFill>
                <a:schemeClr val="bg2"/>
              </a:solidFill>
              <a:effectLst/>
              <a:latin typeface="Arial" charset="0"/>
            </a:endParaRPr>
          </a:p>
        </p:txBody>
      </p:sp>
    </p:spTree>
    <p:extLst>
      <p:ext uri="{BB962C8B-B14F-4D97-AF65-F5344CB8AC3E}">
        <p14:creationId xmlns:p14="http://schemas.microsoft.com/office/powerpoint/2010/main" val="4167581386"/>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a:xfrm>
            <a:off x="718256" y="1067522"/>
            <a:ext cx="10812683" cy="1054249"/>
          </a:xfrm>
        </p:spPr>
        <p:txBody>
          <a:bodyPr anchor="ctr"/>
          <a:lstStyle/>
          <a:p>
            <a:pPr algn="ctr"/>
            <a:r>
              <a:rPr lang="en-US" sz="1800" b="1" dirty="0" smtClean="0">
                <a:solidFill>
                  <a:srgbClr val="BC9F22"/>
                </a:solidFill>
              </a:rPr>
              <a:t/>
            </a:r>
            <a:br>
              <a:rPr lang="en-US" sz="1800" b="1" dirty="0" smtClean="0">
                <a:solidFill>
                  <a:srgbClr val="BC9F22"/>
                </a:solidFill>
              </a:rPr>
            </a:br>
            <a:r>
              <a:rPr lang="en-US" sz="4800" b="1" dirty="0" smtClean="0">
                <a:solidFill>
                  <a:srgbClr val="BC9F22"/>
                </a:solidFill>
              </a:rPr>
              <a:t>Agenda Items</a:t>
            </a:r>
            <a:endParaRPr lang="en-US" sz="4800" b="1" dirty="0">
              <a:solidFill>
                <a:srgbClr val="BC9F22"/>
              </a:solidFill>
            </a:endParaRPr>
          </a:p>
        </p:txBody>
      </p:sp>
      <p:sp>
        <p:nvSpPr>
          <p:cNvPr id="6" name="Subtitle 5"/>
          <p:cNvSpPr>
            <a:spLocks noGrp="1"/>
          </p:cNvSpPr>
          <p:nvPr>
            <p:ph type="subTitle" sz="quarter" idx="1"/>
          </p:nvPr>
        </p:nvSpPr>
        <p:spPr>
          <a:xfrm>
            <a:off x="300842" y="2208810"/>
            <a:ext cx="11590317" cy="3778156"/>
          </a:xfrm>
        </p:spPr>
        <p:txBody>
          <a:bodyPr anchor="t">
            <a:normAutofit lnSpcReduction="10000"/>
          </a:bodyPr>
          <a:lstStyle/>
          <a:p>
            <a:pPr marL="0" lvl="1" indent="0">
              <a:lnSpc>
                <a:spcPct val="100000"/>
              </a:lnSpc>
              <a:spcBef>
                <a:spcPct val="15000"/>
              </a:spcBef>
              <a:buClrTx/>
              <a:buSzPct val="80000"/>
              <a:buNone/>
            </a:pPr>
            <a:endParaRPr lang="en-US" sz="1600" dirty="0" smtClean="0">
              <a:solidFill>
                <a:srgbClr val="595959"/>
              </a:solidFill>
            </a:endParaRPr>
          </a:p>
          <a:p>
            <a:pPr marL="0" lvl="1" indent="0">
              <a:lnSpc>
                <a:spcPct val="100000"/>
              </a:lnSpc>
              <a:spcBef>
                <a:spcPct val="15000"/>
              </a:spcBef>
              <a:buClrTx/>
              <a:buSzPct val="80000"/>
              <a:buNone/>
            </a:pPr>
            <a:endParaRPr lang="en-US" sz="1600" dirty="0" smtClean="0">
              <a:solidFill>
                <a:srgbClr val="595959"/>
              </a:solidFill>
            </a:endParaRPr>
          </a:p>
          <a:p>
            <a:pPr marL="744537" lvl="2" indent="-514350">
              <a:lnSpc>
                <a:spcPct val="100000"/>
              </a:lnSpc>
              <a:spcBef>
                <a:spcPct val="15000"/>
              </a:spcBef>
              <a:buClrTx/>
              <a:buSzPct val="80000"/>
              <a:buFont typeface="Arial" panose="020B0604020202020204" pitchFamily="34" charset="0"/>
              <a:buChar char="•"/>
            </a:pPr>
            <a:r>
              <a:rPr lang="en-US" sz="4000" dirty="0" smtClean="0"/>
              <a:t>Partner Portal Update</a:t>
            </a:r>
          </a:p>
          <a:p>
            <a:pPr marL="744537" lvl="2" indent="-514350">
              <a:lnSpc>
                <a:spcPct val="100000"/>
              </a:lnSpc>
              <a:spcBef>
                <a:spcPct val="15000"/>
              </a:spcBef>
              <a:buClrTx/>
              <a:buSzPct val="80000"/>
              <a:buFont typeface="Arial" panose="020B0604020202020204" pitchFamily="34" charset="0"/>
              <a:buChar char="•"/>
            </a:pPr>
            <a:r>
              <a:rPr lang="en-US" sz="4000" dirty="0" smtClean="0"/>
              <a:t>Demonstration</a:t>
            </a:r>
          </a:p>
          <a:p>
            <a:pPr marL="744537" lvl="2" indent="-514350">
              <a:lnSpc>
                <a:spcPct val="100000"/>
              </a:lnSpc>
              <a:spcBef>
                <a:spcPct val="15000"/>
              </a:spcBef>
              <a:buClrTx/>
              <a:buSzPct val="80000"/>
              <a:buFont typeface="Arial" panose="020B0604020202020204" pitchFamily="34" charset="0"/>
              <a:buChar char="•"/>
            </a:pPr>
            <a:r>
              <a:rPr lang="en-US" sz="4000" dirty="0" smtClean="0"/>
              <a:t>AVS Form</a:t>
            </a:r>
          </a:p>
          <a:p>
            <a:pPr marL="744537" lvl="2" indent="-514350">
              <a:lnSpc>
                <a:spcPct val="100000"/>
              </a:lnSpc>
              <a:spcBef>
                <a:spcPct val="15000"/>
              </a:spcBef>
              <a:buClrTx/>
              <a:buSzPct val="80000"/>
              <a:buFont typeface="Arial" panose="020B0604020202020204" pitchFamily="34" charset="0"/>
              <a:buChar char="•"/>
            </a:pPr>
            <a:r>
              <a:rPr lang="en-US" sz="4000" dirty="0" smtClean="0"/>
              <a:t>MEVS/REVS Health Plan Display Issue</a:t>
            </a:r>
          </a:p>
          <a:p>
            <a:pPr marL="744537" lvl="2" indent="-514350">
              <a:lnSpc>
                <a:spcPct val="100000"/>
              </a:lnSpc>
              <a:spcBef>
                <a:spcPct val="15000"/>
              </a:spcBef>
              <a:buClrTx/>
              <a:buSzPct val="80000"/>
              <a:buFont typeface="Arial" panose="020B0604020202020204" pitchFamily="34" charset="0"/>
              <a:buChar char="•"/>
            </a:pPr>
            <a:r>
              <a:rPr lang="en-US" sz="4000" dirty="0" smtClean="0"/>
              <a:t>Reminders</a:t>
            </a:r>
          </a:p>
        </p:txBody>
      </p:sp>
      <p:graphicFrame>
        <p:nvGraphicFramePr>
          <p:cNvPr id="8" name="Table 7"/>
          <p:cNvGraphicFramePr>
            <a:graphicFrameLocks noGrp="1"/>
          </p:cNvGraphicFramePr>
          <p:nvPr>
            <p:extLst>
              <p:ext uri="{D42A27DB-BD31-4B8C-83A1-F6EECF244321}">
                <p14:modId xmlns:p14="http://schemas.microsoft.com/office/powerpoint/2010/main" val="1409428299"/>
              </p:ext>
            </p:extLst>
          </p:nvPr>
        </p:nvGraphicFramePr>
        <p:xfrm>
          <a:off x="1" y="6331352"/>
          <a:ext cx="12192000" cy="52664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526648">
                <a:tc>
                  <a:txBody>
                    <a:bodyPr/>
                    <a:lstStyle/>
                    <a:p>
                      <a:pPr algn="ctr"/>
                      <a:endParaRPr lang="en-US" dirty="0">
                        <a:solidFill>
                          <a:schemeClr val="accent4">
                            <a:lumMod val="65000"/>
                            <a:lumOff val="3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5000"/>
                        <a:lumOff val="35000"/>
                      </a:schemeClr>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tc>
                  <a:txBody>
                    <a:bodyPr/>
                    <a:lstStyle/>
                    <a:p>
                      <a:pPr algn="ctr"/>
                      <a:endParaRPr lang="en-US" sz="1600" b="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937831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359186" y="2024608"/>
            <a:ext cx="5459723" cy="4069447"/>
          </a:xfrm>
          <a:prstGeom prst="rect">
            <a:avLst/>
          </a:prstGeom>
        </p:spPr>
        <p:txBody>
          <a:bodyPr wrap="square" rtlCol="0">
            <a:spAutoFit/>
          </a:bodyPr>
          <a:lstStyle/>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600" dirty="0" smtClean="0">
                <a:solidFill>
                  <a:srgbClr val="000000"/>
                </a:solidFill>
                <a:latin typeface="Arial" charset="0"/>
                <a:cs typeface="Arial" charset="0"/>
              </a:rPr>
              <a:t>During a recent system build meeting, LDH staff members were advised that Humana Healthy Horizons in Louisiana will appear as a health plan option on the online application beginning 12/28/2022.</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600" dirty="0" smtClean="0">
                <a:solidFill>
                  <a:srgbClr val="000000"/>
                </a:solidFill>
                <a:latin typeface="Arial" charset="0"/>
                <a:cs typeface="Arial" charset="0"/>
              </a:rPr>
              <a:t>The actual plan does not go into effect until January 1, 2023</a:t>
            </a:r>
            <a:r>
              <a:rPr lang="en-US" sz="2800" dirty="0" smtClean="0">
                <a:solidFill>
                  <a:srgbClr val="000000"/>
                </a:solidFill>
                <a:latin typeface="Arial" charset="0"/>
                <a:cs typeface="Arial" charset="0"/>
              </a:rPr>
              <a:t>.</a:t>
            </a:r>
            <a:endParaRPr lang="en-US" sz="2800" dirty="0">
              <a:solidFill>
                <a:srgbClr val="000000"/>
              </a:solidFill>
              <a:latin typeface="Arial" charset="0"/>
              <a:cs typeface="Arial" charset="0"/>
            </a:endParaRPr>
          </a:p>
        </p:txBody>
      </p:sp>
      <p:sp>
        <p:nvSpPr>
          <p:cNvPr id="3" name="Rectangle 2"/>
          <p:cNvSpPr/>
          <p:nvPr/>
        </p:nvSpPr>
        <p:spPr>
          <a:xfrm>
            <a:off x="0" y="1111110"/>
            <a:ext cx="12192000" cy="830997"/>
          </a:xfrm>
          <a:prstGeom prst="rect">
            <a:avLst/>
          </a:prstGeom>
        </p:spPr>
        <p:txBody>
          <a:bodyPr wrap="square">
            <a:spAutoFit/>
          </a:bodyPr>
          <a:lstStyle/>
          <a:p>
            <a:pPr algn="ctr"/>
            <a:r>
              <a:rPr lang="en-US" sz="4800" b="1" dirty="0" smtClean="0">
                <a:solidFill>
                  <a:srgbClr val="BC9F22"/>
                </a:solidFill>
              </a:rPr>
              <a:t>Partner Portal Update</a:t>
            </a:r>
            <a:endParaRPr lang="en-US" sz="4800" b="1" dirty="0">
              <a:solidFill>
                <a:srgbClr val="BC9F22"/>
              </a:solidFill>
            </a:endParaRPr>
          </a:p>
        </p:txBody>
      </p:sp>
      <p:pic>
        <p:nvPicPr>
          <p:cNvPr id="5" name="Picture 4"/>
          <p:cNvPicPr>
            <a:picLocks noChangeAspect="1"/>
          </p:cNvPicPr>
          <p:nvPr/>
        </p:nvPicPr>
        <p:blipFill>
          <a:blip r:embed="rId3"/>
          <a:stretch>
            <a:fillRect/>
          </a:stretch>
        </p:blipFill>
        <p:spPr>
          <a:xfrm>
            <a:off x="5664531" y="2058265"/>
            <a:ext cx="6204464" cy="3950650"/>
          </a:xfrm>
          <a:prstGeom prst="rect">
            <a:avLst/>
          </a:prstGeom>
        </p:spPr>
      </p:pic>
    </p:spTree>
    <p:extLst>
      <p:ext uri="{BB962C8B-B14F-4D97-AF65-F5344CB8AC3E}">
        <p14:creationId xmlns:p14="http://schemas.microsoft.com/office/powerpoint/2010/main" val="42841266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359185" y="1942107"/>
            <a:ext cx="4244606" cy="4231287"/>
          </a:xfrm>
          <a:prstGeom prst="rect">
            <a:avLst/>
          </a:prstGeom>
        </p:spPr>
        <p:txBody>
          <a:bodyPr wrap="square" rtlCol="0">
            <a:spAutoFit/>
          </a:bodyPr>
          <a:lstStyle/>
          <a:p>
            <a:pPr marL="458788" indent="-457200" fontAlgn="base">
              <a:lnSpc>
                <a:spcPct val="106000"/>
              </a:lnSpc>
              <a:spcBef>
                <a:spcPct val="40000"/>
              </a:spcBef>
              <a:spcAft>
                <a:spcPct val="0"/>
              </a:spcAft>
              <a:buClr>
                <a:srgbClr val="000000"/>
              </a:buClr>
              <a:buFont typeface="Arial" panose="020B0604020202020204" pitchFamily="34" charset="0"/>
              <a:buChar char="•"/>
            </a:pPr>
            <a:r>
              <a:rPr lang="en-US" sz="3200" dirty="0" smtClean="0">
                <a:solidFill>
                  <a:srgbClr val="000000"/>
                </a:solidFill>
                <a:latin typeface="Arial" charset="0"/>
                <a:cs typeface="Arial" charset="0"/>
              </a:rPr>
              <a:t>The medical health plan comparison chart has been updated and can be </a:t>
            </a:r>
            <a:r>
              <a:rPr lang="en-US" sz="3200" dirty="0">
                <a:solidFill>
                  <a:srgbClr val="000000"/>
                </a:solidFill>
                <a:latin typeface="Arial" charset="0"/>
                <a:cs typeface="Arial" charset="0"/>
              </a:rPr>
              <a:t>found online at </a:t>
            </a:r>
            <a:r>
              <a:rPr lang="en-US" sz="3200" dirty="0">
                <a:solidFill>
                  <a:srgbClr val="000000"/>
                </a:solidFill>
                <a:latin typeface="Arial" charset="0"/>
                <a:cs typeface="Arial" charset="0"/>
                <a:hlinkClick r:id="rId3"/>
              </a:rPr>
              <a:t>https://</a:t>
            </a:r>
            <a:r>
              <a:rPr lang="en-US" sz="3200" dirty="0" smtClean="0">
                <a:solidFill>
                  <a:srgbClr val="000000"/>
                </a:solidFill>
                <a:latin typeface="Arial" charset="0"/>
                <a:cs typeface="Arial" charset="0"/>
                <a:hlinkClick r:id="rId3"/>
              </a:rPr>
              <a:t>www.myplan.healthy.la.gov/en/compare-plans</a:t>
            </a:r>
            <a:r>
              <a:rPr lang="en-US" sz="3200" dirty="0" smtClean="0">
                <a:solidFill>
                  <a:srgbClr val="000000"/>
                </a:solidFill>
                <a:latin typeface="Arial" charset="0"/>
                <a:cs typeface="Arial" charset="0"/>
              </a:rPr>
              <a:t> .</a:t>
            </a:r>
            <a:endParaRPr lang="en-US" sz="3200" dirty="0">
              <a:solidFill>
                <a:srgbClr val="000000"/>
              </a:solidFill>
              <a:latin typeface="Arial" charset="0"/>
              <a:cs typeface="Arial" charset="0"/>
            </a:endParaRPr>
          </a:p>
        </p:txBody>
      </p:sp>
      <p:sp>
        <p:nvSpPr>
          <p:cNvPr id="3" name="Rectangle 2"/>
          <p:cNvSpPr/>
          <p:nvPr/>
        </p:nvSpPr>
        <p:spPr>
          <a:xfrm>
            <a:off x="0" y="1111110"/>
            <a:ext cx="12192000" cy="830997"/>
          </a:xfrm>
          <a:prstGeom prst="rect">
            <a:avLst/>
          </a:prstGeom>
        </p:spPr>
        <p:txBody>
          <a:bodyPr wrap="square">
            <a:spAutoFit/>
          </a:bodyPr>
          <a:lstStyle/>
          <a:p>
            <a:pPr algn="ctr"/>
            <a:r>
              <a:rPr lang="en-US" sz="4800" b="1" dirty="0" smtClean="0">
                <a:solidFill>
                  <a:srgbClr val="BC9F22"/>
                </a:solidFill>
              </a:rPr>
              <a:t>Partner Portal Update (con.)</a:t>
            </a:r>
            <a:endParaRPr lang="en-US" sz="4800" b="1" dirty="0">
              <a:solidFill>
                <a:srgbClr val="BC9F22"/>
              </a:solidFill>
            </a:endParaRPr>
          </a:p>
        </p:txBody>
      </p:sp>
      <p:sp>
        <p:nvSpPr>
          <p:cNvPr id="2" name="TextBox 1"/>
          <p:cNvSpPr txBox="1"/>
          <p:nvPr/>
        </p:nvSpPr>
        <p:spPr bwMode="auto">
          <a:xfrm>
            <a:off x="6008914" y="2280062"/>
            <a:ext cx="5890161" cy="4061361"/>
          </a:xfrm>
          <a:prstGeom prst="rect">
            <a:avLst/>
          </a:prstGeom>
        </p:spPr>
        <p:txBody>
          <a:bodyPr wrap="square" rtlCol="0">
            <a:spAutoFit/>
          </a:bodyPr>
          <a:lstStyle/>
          <a:p>
            <a:pPr marL="227013" indent="-225425" algn="l" rtl="0" fontAlgn="base">
              <a:lnSpc>
                <a:spcPct val="106000"/>
              </a:lnSpc>
              <a:spcBef>
                <a:spcPct val="40000"/>
              </a:spcBef>
              <a:spcAft>
                <a:spcPct val="0"/>
              </a:spcAft>
              <a:buClr>
                <a:srgbClr val="000000"/>
              </a:buClr>
              <a:buFont typeface="Wingdings 2" pitchFamily="18" charset="2"/>
              <a:buChar char="¡"/>
            </a:pPr>
            <a:endParaRPr lang="en-US" sz="2000" dirty="0">
              <a:solidFill>
                <a:srgbClr val="000000"/>
              </a:solidFill>
              <a:latin typeface="Arial" charset="0"/>
              <a:ea typeface="+mn-ea"/>
              <a:cs typeface="Arial" charset="0"/>
            </a:endParaRPr>
          </a:p>
        </p:txBody>
      </p:sp>
      <p:pic>
        <p:nvPicPr>
          <p:cNvPr id="6" name="Picture 5"/>
          <p:cNvPicPr>
            <a:picLocks noChangeAspect="1"/>
          </p:cNvPicPr>
          <p:nvPr/>
        </p:nvPicPr>
        <p:blipFill>
          <a:blip r:embed="rId4"/>
          <a:stretch>
            <a:fillRect/>
          </a:stretch>
        </p:blipFill>
        <p:spPr>
          <a:xfrm>
            <a:off x="4750253" y="1942107"/>
            <a:ext cx="7295284" cy="4605867"/>
          </a:xfrm>
          <a:prstGeom prst="rect">
            <a:avLst/>
          </a:prstGeom>
        </p:spPr>
      </p:pic>
    </p:spTree>
    <p:extLst>
      <p:ext uri="{BB962C8B-B14F-4D97-AF65-F5344CB8AC3E}">
        <p14:creationId xmlns:p14="http://schemas.microsoft.com/office/powerpoint/2010/main" val="15277852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916160"/>
            <a:ext cx="12192000" cy="1569660"/>
          </a:xfrm>
          <a:prstGeom prst="rect">
            <a:avLst/>
          </a:prstGeom>
        </p:spPr>
        <p:txBody>
          <a:bodyPr wrap="square">
            <a:spAutoFit/>
          </a:bodyPr>
          <a:lstStyle/>
          <a:p>
            <a:pPr algn="ctr"/>
            <a:r>
              <a:rPr lang="en-US" sz="6000" b="1" dirty="0" smtClean="0">
                <a:solidFill>
                  <a:srgbClr val="BC9F22"/>
                </a:solidFill>
              </a:rPr>
              <a:t>Demonstration-</a:t>
            </a:r>
          </a:p>
          <a:p>
            <a:pPr algn="ctr"/>
            <a:r>
              <a:rPr lang="en-US" sz="3600" dirty="0" smtClean="0">
                <a:solidFill>
                  <a:srgbClr val="BC9F22"/>
                </a:solidFill>
              </a:rPr>
              <a:t>Locating the Medical Health Plan Comparison Chart</a:t>
            </a:r>
          </a:p>
        </p:txBody>
      </p:sp>
      <p:sp>
        <p:nvSpPr>
          <p:cNvPr id="2" name="TextBox 1"/>
          <p:cNvSpPr txBox="1"/>
          <p:nvPr/>
        </p:nvSpPr>
        <p:spPr bwMode="auto">
          <a:xfrm>
            <a:off x="6008914" y="2280062"/>
            <a:ext cx="5890161" cy="4061361"/>
          </a:xfrm>
          <a:prstGeom prst="rect">
            <a:avLst/>
          </a:prstGeom>
        </p:spPr>
        <p:txBody>
          <a:bodyPr wrap="square" rtlCol="0">
            <a:spAutoFit/>
          </a:bodyPr>
          <a:lstStyle/>
          <a:p>
            <a:pPr marL="227013" indent="-225425" algn="l" rtl="0" fontAlgn="base">
              <a:lnSpc>
                <a:spcPct val="106000"/>
              </a:lnSpc>
              <a:spcBef>
                <a:spcPct val="40000"/>
              </a:spcBef>
              <a:spcAft>
                <a:spcPct val="0"/>
              </a:spcAft>
              <a:buClr>
                <a:srgbClr val="000000"/>
              </a:buClr>
              <a:buFont typeface="Wingdings 2" pitchFamily="18" charset="2"/>
              <a:buChar char="¡"/>
            </a:pPr>
            <a:endParaRPr lang="en-US" sz="2000" dirty="0">
              <a:solidFill>
                <a:srgbClr val="000000"/>
              </a:solidFill>
              <a:latin typeface="Arial" charset="0"/>
              <a:ea typeface="+mn-ea"/>
              <a:cs typeface="Arial" charset="0"/>
            </a:endParaRPr>
          </a:p>
        </p:txBody>
      </p:sp>
    </p:spTree>
    <p:extLst>
      <p:ext uri="{BB962C8B-B14F-4D97-AF65-F5344CB8AC3E}">
        <p14:creationId xmlns:p14="http://schemas.microsoft.com/office/powerpoint/2010/main" val="27958989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0604665" y="1302163"/>
            <a:ext cx="1098388" cy="5181764"/>
          </a:xfrm>
        </p:spPr>
        <p:txBody>
          <a:bodyPr/>
          <a:lstStyle/>
          <a:p>
            <a:pPr marL="342900" indent="-342900">
              <a:buFont typeface="Arial" panose="020B0604020202020204" pitchFamily="34" charset="0"/>
              <a:buChar char="•"/>
            </a:pPr>
            <a:endParaRPr lang="en-US" dirty="0"/>
          </a:p>
        </p:txBody>
      </p:sp>
      <p:sp>
        <p:nvSpPr>
          <p:cNvPr id="3" name="Text Placeholder 2"/>
          <p:cNvSpPr>
            <a:spLocks noGrp="1"/>
          </p:cNvSpPr>
          <p:nvPr>
            <p:ph type="body" sz="quarter" idx="13"/>
          </p:nvPr>
        </p:nvSpPr>
        <p:spPr>
          <a:xfrm>
            <a:off x="536449" y="1104406"/>
            <a:ext cx="6161234" cy="5581402"/>
          </a:xfrm>
        </p:spPr>
        <p:txBody>
          <a:bodyPr/>
          <a:lstStyle/>
          <a:p>
            <a:pPr marL="342900" indent="-342900">
              <a:buFont typeface="Arial" panose="020B0604020202020204" pitchFamily="34" charset="0"/>
              <a:buChar char="•"/>
            </a:pPr>
            <a:r>
              <a:rPr lang="en-US" sz="3200" dirty="0"/>
              <a:t>If an applicant receives an Authorization for Verification of Resources (BHSF Form AVS) form, they simply need to print and sign their name and include their SSN and date the form. This form gives Medicaid authorization to verify resources on behalf of applicants.</a:t>
            </a:r>
          </a:p>
          <a:p>
            <a:pPr marL="342900" indent="-342900">
              <a:buFont typeface="Arial" panose="020B0604020202020204" pitchFamily="34" charset="0"/>
              <a:buChar char="•"/>
            </a:pPr>
            <a:endParaRPr lang="en-US" dirty="0"/>
          </a:p>
          <a:p>
            <a:endParaRPr lang="en-US" dirty="0"/>
          </a:p>
        </p:txBody>
      </p:sp>
      <p:sp>
        <p:nvSpPr>
          <p:cNvPr id="4" name="Title 3"/>
          <p:cNvSpPr>
            <a:spLocks noGrp="1"/>
          </p:cNvSpPr>
          <p:nvPr>
            <p:ph type="title"/>
          </p:nvPr>
        </p:nvSpPr>
        <p:spPr>
          <a:xfrm>
            <a:off x="0" y="168818"/>
            <a:ext cx="4405746" cy="728550"/>
          </a:xfrm>
        </p:spPr>
        <p:txBody>
          <a:bodyPr/>
          <a:lstStyle/>
          <a:p>
            <a:pPr algn="ctr"/>
            <a:r>
              <a:rPr lang="en-US" sz="4800" dirty="0" smtClean="0">
                <a:solidFill>
                  <a:srgbClr val="BC9F22"/>
                </a:solidFill>
              </a:rPr>
              <a:t>AVS Form</a:t>
            </a:r>
            <a:endParaRPr lang="en-US" sz="4800" dirty="0">
              <a:solidFill>
                <a:srgbClr val="BC9F22"/>
              </a:solidFill>
            </a:endParaRPr>
          </a:p>
        </p:txBody>
      </p:sp>
      <p:pic>
        <p:nvPicPr>
          <p:cNvPr id="6" name="Picture 5"/>
          <p:cNvPicPr>
            <a:picLocks noChangeAspect="1"/>
          </p:cNvPicPr>
          <p:nvPr/>
        </p:nvPicPr>
        <p:blipFill>
          <a:blip r:embed="rId3"/>
          <a:stretch>
            <a:fillRect/>
          </a:stretch>
        </p:blipFill>
        <p:spPr>
          <a:xfrm>
            <a:off x="7008501" y="897368"/>
            <a:ext cx="4815365" cy="5960632"/>
          </a:xfrm>
          <a:prstGeom prst="rect">
            <a:avLst/>
          </a:prstGeom>
        </p:spPr>
      </p:pic>
    </p:spTree>
    <p:extLst>
      <p:ext uri="{BB962C8B-B14F-4D97-AF65-F5344CB8AC3E}">
        <p14:creationId xmlns:p14="http://schemas.microsoft.com/office/powerpoint/2010/main" val="19096782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111110"/>
            <a:ext cx="12065330" cy="830997"/>
          </a:xfrm>
          <a:prstGeom prst="rect">
            <a:avLst/>
          </a:prstGeom>
        </p:spPr>
        <p:txBody>
          <a:bodyPr wrap="square">
            <a:spAutoFit/>
          </a:bodyPr>
          <a:lstStyle/>
          <a:p>
            <a:pPr marL="230187" lvl="2" algn="ctr">
              <a:lnSpc>
                <a:spcPct val="100000"/>
              </a:lnSpc>
              <a:spcBef>
                <a:spcPct val="15000"/>
              </a:spcBef>
              <a:buClrTx/>
              <a:buSzPct val="80000"/>
            </a:pPr>
            <a:r>
              <a:rPr lang="en-US" sz="4800" b="1" dirty="0">
                <a:solidFill>
                  <a:srgbClr val="BC9F22"/>
                </a:solidFill>
              </a:rPr>
              <a:t>MEVS/REVS Health Plan Display Issue</a:t>
            </a:r>
          </a:p>
        </p:txBody>
      </p:sp>
      <p:sp>
        <p:nvSpPr>
          <p:cNvPr id="2" name="Rectangle 1"/>
          <p:cNvSpPr/>
          <p:nvPr/>
        </p:nvSpPr>
        <p:spPr>
          <a:xfrm>
            <a:off x="368135" y="2274838"/>
            <a:ext cx="11471564" cy="3662541"/>
          </a:xfrm>
          <a:prstGeom prst="rect">
            <a:avLst/>
          </a:prstGeom>
        </p:spPr>
        <p:txBody>
          <a:bodyPr wrap="square">
            <a:spAutoFit/>
          </a:bodyPr>
          <a:lstStyle/>
          <a:p>
            <a:pPr marL="457200" indent="-457200">
              <a:buFont typeface="Arial" panose="020B0604020202020204" pitchFamily="34" charset="0"/>
              <a:buChar char="•"/>
            </a:pPr>
            <a:r>
              <a:rPr lang="en-US" sz="3400" dirty="0" smtClean="0"/>
              <a:t>Several medical facilities recently reported that Healthy Louisiana Plans are not displayed in MEVS/REVS. </a:t>
            </a:r>
            <a:endParaRPr lang="en-US" sz="3400" dirty="0"/>
          </a:p>
          <a:p>
            <a:endParaRPr lang="en-US" sz="1400" dirty="0" smtClean="0"/>
          </a:p>
          <a:p>
            <a:pPr marL="457200" indent="-457200">
              <a:buFont typeface="Arial" panose="020B0604020202020204" pitchFamily="34" charset="0"/>
              <a:buChar char="•"/>
            </a:pPr>
            <a:r>
              <a:rPr lang="en-US" sz="3400" dirty="0" err="1" smtClean="0"/>
              <a:t>Gainwell’s</a:t>
            </a:r>
            <a:r>
              <a:rPr lang="en-US" sz="3400" dirty="0" smtClean="0"/>
              <a:t> Systems Department has advised that the issue has been resolved. </a:t>
            </a:r>
          </a:p>
          <a:p>
            <a:endParaRPr lang="en-US" sz="1400" dirty="0"/>
          </a:p>
          <a:p>
            <a:pPr marL="457200" indent="-457200">
              <a:buFont typeface="Arial" panose="020B0604020202020204" pitchFamily="34" charset="0"/>
              <a:buChar char="•"/>
            </a:pPr>
            <a:r>
              <a:rPr lang="en-US" sz="3400" dirty="0" smtClean="0"/>
              <a:t>It can take 2-3 business days for the plan linkage to appear if a plan was selected at the time of application.</a:t>
            </a:r>
            <a:endParaRPr lang="en-US" sz="3400" dirty="0">
              <a:solidFill>
                <a:srgbClr val="FF0000"/>
              </a:solidFill>
            </a:endParaRPr>
          </a:p>
        </p:txBody>
      </p:sp>
    </p:spTree>
    <p:extLst>
      <p:ext uri="{BB962C8B-B14F-4D97-AF65-F5344CB8AC3E}">
        <p14:creationId xmlns:p14="http://schemas.microsoft.com/office/powerpoint/2010/main" val="16792848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359186" y="2024608"/>
            <a:ext cx="11499924" cy="4665893"/>
          </a:xfrm>
          <a:prstGeom prst="rect">
            <a:avLst/>
          </a:prstGeom>
        </p:spPr>
        <p:txBody>
          <a:bodyPr wrap="square" rtlCol="0">
            <a:spAutoFit/>
          </a:bodyPr>
          <a:lstStyle/>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AC Resource Library – Check it DAILY</a:t>
            </a:r>
            <a:endParaRPr lang="en-US" sz="2000" dirty="0">
              <a:solidFill>
                <a:srgbClr val="000000"/>
              </a:solidFill>
              <a:latin typeface="Arial" charset="0"/>
              <a:cs typeface="Arial" charset="0"/>
            </a:endParaRP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Ensure you log into the PARTNER portal and not the Public or Provider portal.</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Adhere to Medicaid guidelines</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Trusted Users must conduct Face-to-Face interviews</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For issues with newborns, email </a:t>
            </a:r>
            <a:r>
              <a:rPr lang="en-US" sz="2000" dirty="0" smtClean="0">
                <a:solidFill>
                  <a:schemeClr val="accent1">
                    <a:lumMod val="75000"/>
                  </a:schemeClr>
                </a:solidFill>
                <a:latin typeface="Arial" charset="0"/>
                <a:cs typeface="Arial" charset="0"/>
                <a:hlinkClick r:id="rId3"/>
              </a:rPr>
              <a:t>NEU@la.gov</a:t>
            </a:r>
            <a:r>
              <a:rPr lang="en-US" sz="2000" dirty="0" smtClean="0">
                <a:solidFill>
                  <a:schemeClr val="accent1">
                    <a:lumMod val="75000"/>
                  </a:schemeClr>
                </a:solidFill>
                <a:latin typeface="Arial" charset="0"/>
                <a:cs typeface="Arial" charset="0"/>
              </a:rPr>
              <a:t> </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EMS</a:t>
            </a:r>
          </a:p>
          <a:p>
            <a:pPr marL="915988" lvl="1" indent="-45720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Submit medical records immediately upon receiving the denial due to non-citizenship.</a:t>
            </a:r>
            <a:endParaRPr lang="en-US" sz="2000" dirty="0">
              <a:solidFill>
                <a:srgbClr val="000000"/>
              </a:solidFill>
              <a:latin typeface="Arial" charset="0"/>
              <a:cs typeface="Arial" charset="0"/>
            </a:endParaRPr>
          </a:p>
          <a:p>
            <a:pPr marL="915988" lvl="1" indent="-45720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For aged EMS claims, email the EMS Aged Claims Status Request form (found on the AC Resource Library) to </a:t>
            </a:r>
            <a:r>
              <a:rPr lang="en-US" sz="2000" dirty="0" smtClean="0">
                <a:solidFill>
                  <a:schemeClr val="accent1">
                    <a:lumMod val="75000"/>
                  </a:schemeClr>
                </a:solidFill>
                <a:latin typeface="Arial" charset="0"/>
                <a:cs typeface="Arial" charset="0"/>
                <a:hlinkClick r:id="rId4"/>
              </a:rPr>
              <a:t>MEDT@la.gov</a:t>
            </a:r>
            <a:r>
              <a:rPr lang="en-US" sz="2000" dirty="0">
                <a:solidFill>
                  <a:srgbClr val="000000"/>
                </a:solidFill>
                <a:latin typeface="Arial" charset="0"/>
                <a:cs typeface="Arial" charset="0"/>
              </a:rPr>
              <a:t>.</a:t>
            </a:r>
            <a:endParaRPr lang="en-US" sz="2000" dirty="0" smtClean="0">
              <a:solidFill>
                <a:srgbClr val="000000"/>
              </a:solidFill>
              <a:latin typeface="Arial" charset="0"/>
              <a:cs typeface="Arial" charset="0"/>
            </a:endParaRPr>
          </a:p>
          <a:p>
            <a:pPr marL="344488" indent="-342900" algn="l"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AC Meetings are conducted on your behalf.  Attendance is required and participation is encouraged. </a:t>
            </a:r>
          </a:p>
        </p:txBody>
      </p:sp>
      <p:sp>
        <p:nvSpPr>
          <p:cNvPr id="3" name="Rectangle 2"/>
          <p:cNvSpPr/>
          <p:nvPr/>
        </p:nvSpPr>
        <p:spPr>
          <a:xfrm>
            <a:off x="0" y="1111110"/>
            <a:ext cx="12192000" cy="830997"/>
          </a:xfrm>
          <a:prstGeom prst="rect">
            <a:avLst/>
          </a:prstGeom>
        </p:spPr>
        <p:txBody>
          <a:bodyPr wrap="square">
            <a:spAutoFit/>
          </a:bodyPr>
          <a:lstStyle/>
          <a:p>
            <a:pPr algn="ctr"/>
            <a:r>
              <a:rPr lang="en-US" sz="4800" b="1" dirty="0">
                <a:solidFill>
                  <a:srgbClr val="BC9F22"/>
                </a:solidFill>
              </a:rPr>
              <a:t>Reminders</a:t>
            </a:r>
          </a:p>
        </p:txBody>
      </p:sp>
    </p:spTree>
    <p:extLst>
      <p:ext uri="{BB962C8B-B14F-4D97-AF65-F5344CB8AC3E}">
        <p14:creationId xmlns:p14="http://schemas.microsoft.com/office/powerpoint/2010/main" val="41818512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6629400" y="1152144"/>
            <a:ext cx="5562600" cy="5705856"/>
          </a:xfrm>
        </p:spPr>
        <p:txBody>
          <a:bodyPr>
            <a:normAutofit lnSpcReduction="10000"/>
          </a:bodyPr>
          <a:lstStyle/>
          <a:p>
            <a:r>
              <a:rPr lang="en-US" sz="2400" b="1" dirty="0">
                <a:solidFill>
                  <a:schemeClr val="tx1"/>
                </a:solidFill>
              </a:rPr>
              <a:t>Optional State Supplement (OSS</a:t>
            </a:r>
            <a:r>
              <a:rPr lang="en-US" sz="2400" b="1" dirty="0" smtClean="0">
                <a:solidFill>
                  <a:schemeClr val="tx1"/>
                </a:solidFill>
              </a:rPr>
              <a:t>)  </a:t>
            </a:r>
            <a:endParaRPr lang="en-US" sz="2400" b="1" dirty="0">
              <a:solidFill>
                <a:schemeClr val="tx1"/>
              </a:solidFill>
            </a:endParaRPr>
          </a:p>
          <a:p>
            <a:pPr marL="795338" lvl="3" indent="-457200">
              <a:buFont typeface="Wingdings" panose="05000000000000000000" pitchFamily="2" charset="2"/>
              <a:buChar char="§"/>
            </a:pPr>
            <a:r>
              <a:rPr lang="en-US" sz="2000" dirty="0">
                <a:solidFill>
                  <a:schemeClr val="accent1">
                    <a:lumMod val="75000"/>
                  </a:schemeClr>
                </a:solidFill>
                <a:hlinkClick r:id="rId3"/>
              </a:rPr>
              <a:t>OSS@la.gov</a:t>
            </a:r>
            <a:endParaRPr lang="en-US" sz="2000" dirty="0">
              <a:solidFill>
                <a:schemeClr val="accent1">
                  <a:lumMod val="75000"/>
                </a:schemeClr>
              </a:solidFill>
            </a:endParaRPr>
          </a:p>
          <a:p>
            <a:pPr marL="795338" lvl="3" indent="-457200">
              <a:buFont typeface="Wingdings" panose="05000000000000000000" pitchFamily="2" charset="2"/>
              <a:buChar char="§"/>
            </a:pPr>
            <a:r>
              <a:rPr lang="en-US" sz="2000" dirty="0">
                <a:solidFill>
                  <a:schemeClr val="accent1">
                    <a:lumMod val="75000"/>
                  </a:schemeClr>
                </a:solidFill>
              </a:rPr>
              <a:t>(225) 342 – </a:t>
            </a:r>
            <a:r>
              <a:rPr lang="en-US" sz="2000" dirty="0" smtClean="0">
                <a:solidFill>
                  <a:schemeClr val="accent1">
                    <a:lumMod val="75000"/>
                  </a:schemeClr>
                </a:solidFill>
              </a:rPr>
              <a:t>1646</a:t>
            </a:r>
          </a:p>
          <a:p>
            <a:pPr marL="795338" lvl="3" indent="-457200">
              <a:buFont typeface="Wingdings" panose="05000000000000000000" pitchFamily="2" charset="2"/>
              <a:buChar char="§"/>
            </a:pPr>
            <a:r>
              <a:rPr lang="en-US" sz="2000" dirty="0" smtClean="0">
                <a:solidFill>
                  <a:schemeClr val="accent1">
                    <a:lumMod val="75000"/>
                  </a:schemeClr>
                </a:solidFill>
              </a:rPr>
              <a:t>Paige Logan</a:t>
            </a:r>
            <a:endParaRPr lang="en-US" sz="2000" dirty="0">
              <a:solidFill>
                <a:schemeClr val="accent1">
                  <a:lumMod val="75000"/>
                </a:schemeClr>
              </a:solidFill>
            </a:endParaRPr>
          </a:p>
          <a:p>
            <a:r>
              <a:rPr lang="en-US" sz="2400" b="1" dirty="0" smtClean="0">
                <a:solidFill>
                  <a:schemeClr val="tx1"/>
                </a:solidFill>
              </a:rPr>
              <a:t>Outstation </a:t>
            </a:r>
            <a:endParaRPr lang="en-US" sz="2400" b="1" dirty="0">
              <a:solidFill>
                <a:schemeClr val="tx1"/>
              </a:solidFill>
            </a:endParaRPr>
          </a:p>
          <a:p>
            <a:pPr marL="795338" lvl="3" indent="-457200">
              <a:buFont typeface="Wingdings" panose="05000000000000000000" pitchFamily="2" charset="2"/>
              <a:buChar char="§"/>
            </a:pPr>
            <a:r>
              <a:rPr lang="en-US" sz="2000" dirty="0" smtClean="0">
                <a:solidFill>
                  <a:schemeClr val="accent1">
                    <a:lumMod val="75000"/>
                  </a:schemeClr>
                </a:solidFill>
                <a:hlinkClick r:id="rId4"/>
              </a:rPr>
              <a:t>Outstation@la.gov</a:t>
            </a:r>
            <a:endParaRPr lang="en-US" sz="2000" dirty="0">
              <a:solidFill>
                <a:schemeClr val="accent1">
                  <a:lumMod val="75000"/>
                </a:schemeClr>
              </a:solidFill>
            </a:endParaRPr>
          </a:p>
          <a:p>
            <a:pPr marL="795338" lvl="3" indent="-457200">
              <a:buFont typeface="Wingdings" panose="05000000000000000000" pitchFamily="2" charset="2"/>
              <a:buChar char="§"/>
            </a:pPr>
            <a:r>
              <a:rPr lang="en-US" sz="2000" dirty="0">
                <a:solidFill>
                  <a:schemeClr val="accent1">
                    <a:lumMod val="75000"/>
                  </a:schemeClr>
                </a:solidFill>
              </a:rPr>
              <a:t>(225) 342 – </a:t>
            </a:r>
            <a:r>
              <a:rPr lang="en-US" sz="2000" dirty="0" smtClean="0">
                <a:solidFill>
                  <a:schemeClr val="accent1">
                    <a:lumMod val="75000"/>
                  </a:schemeClr>
                </a:solidFill>
              </a:rPr>
              <a:t>1646</a:t>
            </a:r>
          </a:p>
          <a:p>
            <a:pPr marL="795338" lvl="3" indent="-457200">
              <a:buFont typeface="Wingdings" panose="05000000000000000000" pitchFamily="2" charset="2"/>
              <a:buChar char="§"/>
            </a:pPr>
            <a:r>
              <a:rPr lang="en-US" sz="2000" dirty="0" smtClean="0">
                <a:solidFill>
                  <a:schemeClr val="accent1">
                    <a:lumMod val="75000"/>
                  </a:schemeClr>
                </a:solidFill>
              </a:rPr>
              <a:t>Paige Logan</a:t>
            </a:r>
            <a:endParaRPr lang="en-US" sz="2000" dirty="0">
              <a:solidFill>
                <a:schemeClr val="accent1">
                  <a:lumMod val="75000"/>
                </a:schemeClr>
              </a:solidFill>
            </a:endParaRPr>
          </a:p>
          <a:p>
            <a:r>
              <a:rPr lang="en-US" sz="2400" b="1" dirty="0" smtClean="0">
                <a:solidFill>
                  <a:schemeClr val="tx1"/>
                </a:solidFill>
              </a:rPr>
              <a:t>EPO </a:t>
            </a:r>
            <a:r>
              <a:rPr lang="en-US" sz="2400" b="1" dirty="0">
                <a:solidFill>
                  <a:schemeClr val="tx1"/>
                </a:solidFill>
              </a:rPr>
              <a:t>Programs </a:t>
            </a:r>
            <a:r>
              <a:rPr lang="en-US" sz="2400" b="1" dirty="0" smtClean="0">
                <a:solidFill>
                  <a:schemeClr val="tx1"/>
                </a:solidFill>
              </a:rPr>
              <a:t>Manager</a:t>
            </a:r>
          </a:p>
          <a:p>
            <a:pPr marL="569913" lvl="1" indent="-342900">
              <a:buFont typeface="Wingdings" panose="05000000000000000000" pitchFamily="2" charset="2"/>
              <a:buChar char="§"/>
            </a:pPr>
            <a:r>
              <a:rPr lang="en-US" dirty="0" smtClean="0">
                <a:solidFill>
                  <a:schemeClr val="accent1">
                    <a:lumMod val="75000"/>
                  </a:schemeClr>
                </a:solidFill>
                <a:hlinkClick r:id="rId5"/>
              </a:rPr>
              <a:t>Darrell.Curtis@la.gov</a:t>
            </a:r>
            <a:r>
              <a:rPr lang="en-US" dirty="0" smtClean="0">
                <a:solidFill>
                  <a:schemeClr val="accent1">
                    <a:lumMod val="75000"/>
                  </a:schemeClr>
                </a:solidFill>
              </a:rPr>
              <a:t>  </a:t>
            </a:r>
          </a:p>
          <a:p>
            <a:pPr marL="569913" lvl="1" indent="-342900">
              <a:buFont typeface="Wingdings" panose="05000000000000000000" pitchFamily="2" charset="2"/>
              <a:buChar char="§"/>
            </a:pPr>
            <a:r>
              <a:rPr lang="en-US" dirty="0" smtClean="0">
                <a:solidFill>
                  <a:schemeClr val="accent1">
                    <a:lumMod val="75000"/>
                  </a:schemeClr>
                </a:solidFill>
              </a:rPr>
              <a:t>Darrell Curtis</a:t>
            </a:r>
          </a:p>
          <a:p>
            <a:pPr lvl="1" indent="0">
              <a:buNone/>
            </a:pPr>
            <a:r>
              <a:rPr lang="en-US" sz="2400" b="1" dirty="0" smtClean="0">
                <a:solidFill>
                  <a:schemeClr val="accent4"/>
                </a:solidFill>
              </a:rPr>
              <a:t>Healthy Louisiana</a:t>
            </a:r>
            <a:endParaRPr lang="en-US" b="1" dirty="0" smtClean="0">
              <a:solidFill>
                <a:schemeClr val="accent4"/>
              </a:solidFill>
            </a:endParaRPr>
          </a:p>
          <a:p>
            <a:pPr marL="569913" lvl="1" indent="-342900">
              <a:buFont typeface="Wingdings" panose="05000000000000000000" pitchFamily="2" charset="2"/>
              <a:buChar char="§"/>
            </a:pPr>
            <a:r>
              <a:rPr lang="en-US" sz="2400" dirty="0" smtClean="0">
                <a:solidFill>
                  <a:schemeClr val="accent4"/>
                </a:solidFill>
              </a:rPr>
              <a:t>1-</a:t>
            </a:r>
            <a:r>
              <a:rPr lang="en-US" sz="2400" dirty="0"/>
              <a:t>855-229-6848</a:t>
            </a:r>
            <a:endParaRPr lang="en-US" sz="2400" dirty="0" smtClean="0">
              <a:solidFill>
                <a:schemeClr val="accent4"/>
              </a:solidFill>
            </a:endParaRPr>
          </a:p>
          <a:p>
            <a:pPr lvl="1" indent="0">
              <a:buNone/>
            </a:pPr>
            <a:endParaRPr lang="en-US" sz="2400" b="1" dirty="0" smtClean="0">
              <a:solidFill>
                <a:schemeClr val="accent4"/>
              </a:solidFill>
            </a:endParaRPr>
          </a:p>
          <a:p>
            <a:pPr lvl="1" indent="0">
              <a:buNone/>
            </a:pPr>
            <a:endParaRPr lang="en-US" sz="2400" b="1" dirty="0">
              <a:solidFill>
                <a:schemeClr val="accent4"/>
              </a:solidFill>
            </a:endParaRPr>
          </a:p>
          <a:p>
            <a:endParaRPr lang="en-US" dirty="0"/>
          </a:p>
        </p:txBody>
      </p:sp>
      <p:sp>
        <p:nvSpPr>
          <p:cNvPr id="3" name="Text Placeholder 2"/>
          <p:cNvSpPr>
            <a:spLocks noGrp="1"/>
          </p:cNvSpPr>
          <p:nvPr>
            <p:ph type="body" sz="quarter" idx="13"/>
          </p:nvPr>
        </p:nvSpPr>
        <p:spPr>
          <a:xfrm>
            <a:off x="355600" y="1152144"/>
            <a:ext cx="5486400" cy="5362956"/>
          </a:xfrm>
        </p:spPr>
        <p:txBody>
          <a:bodyPr>
            <a:normAutofit lnSpcReduction="10000"/>
          </a:bodyPr>
          <a:lstStyle/>
          <a:p>
            <a:r>
              <a:rPr lang="en-US" sz="2400" b="1" dirty="0" smtClean="0">
                <a:solidFill>
                  <a:schemeClr val="tx1"/>
                </a:solidFill>
              </a:rPr>
              <a:t>Application Centers (AC) </a:t>
            </a:r>
          </a:p>
          <a:p>
            <a:pPr marL="569913" lvl="1" indent="-342900">
              <a:buFont typeface="Wingdings" panose="05000000000000000000" pitchFamily="2" charset="2"/>
              <a:buChar char="§"/>
            </a:pPr>
            <a:r>
              <a:rPr lang="en-US" dirty="0" smtClean="0">
                <a:solidFill>
                  <a:schemeClr val="accent1">
                    <a:lumMod val="75000"/>
                  </a:schemeClr>
                </a:solidFill>
                <a:hlinkClick r:id="rId6"/>
              </a:rPr>
              <a:t>ApplicationCenter.Service@la.gov</a:t>
            </a:r>
            <a:r>
              <a:rPr lang="en-US" dirty="0" smtClean="0">
                <a:solidFill>
                  <a:schemeClr val="accent1">
                    <a:lumMod val="75000"/>
                  </a:schemeClr>
                </a:solidFill>
              </a:rPr>
              <a:t> </a:t>
            </a:r>
            <a:endParaRPr lang="en-US" dirty="0">
              <a:solidFill>
                <a:schemeClr val="accent1">
                  <a:lumMod val="75000"/>
                </a:schemeClr>
              </a:solidFill>
            </a:endParaRPr>
          </a:p>
          <a:p>
            <a:pPr marL="569913" lvl="1" indent="-342900">
              <a:buFont typeface="Wingdings" panose="05000000000000000000" pitchFamily="2" charset="2"/>
              <a:buChar char="§"/>
            </a:pPr>
            <a:r>
              <a:rPr lang="en-US" dirty="0" smtClean="0">
                <a:solidFill>
                  <a:schemeClr val="accent1">
                    <a:lumMod val="75000"/>
                  </a:schemeClr>
                </a:solidFill>
              </a:rPr>
              <a:t>(225</a:t>
            </a:r>
            <a:r>
              <a:rPr lang="en-US" dirty="0">
                <a:solidFill>
                  <a:schemeClr val="accent1">
                    <a:lumMod val="75000"/>
                  </a:schemeClr>
                </a:solidFill>
              </a:rPr>
              <a:t>) 342 – </a:t>
            </a:r>
            <a:r>
              <a:rPr lang="en-US" dirty="0" smtClean="0">
                <a:solidFill>
                  <a:schemeClr val="accent1">
                    <a:lumMod val="75000"/>
                  </a:schemeClr>
                </a:solidFill>
              </a:rPr>
              <a:t>6312</a:t>
            </a:r>
          </a:p>
          <a:p>
            <a:pPr marL="569913" lvl="1" indent="-342900">
              <a:buFont typeface="Wingdings" panose="05000000000000000000" pitchFamily="2" charset="2"/>
              <a:buChar char="§"/>
            </a:pPr>
            <a:r>
              <a:rPr lang="en-US" dirty="0" smtClean="0">
                <a:solidFill>
                  <a:schemeClr val="accent1">
                    <a:lumMod val="75000"/>
                  </a:schemeClr>
                </a:solidFill>
              </a:rPr>
              <a:t>Valerie McManus</a:t>
            </a:r>
            <a:endParaRPr lang="en-US" sz="2400" b="1" dirty="0" smtClean="0">
              <a:solidFill>
                <a:schemeClr val="accent1">
                  <a:lumMod val="75000"/>
                </a:schemeClr>
              </a:solidFill>
            </a:endParaRPr>
          </a:p>
          <a:p>
            <a:r>
              <a:rPr lang="en-US" sz="2400" b="1" dirty="0" smtClean="0">
                <a:solidFill>
                  <a:schemeClr val="tx1"/>
                </a:solidFill>
              </a:rPr>
              <a:t>Medical Eligibility Determinations Team (MEDT)</a:t>
            </a:r>
            <a:endParaRPr lang="en-US" sz="1800" b="1" dirty="0">
              <a:solidFill>
                <a:schemeClr val="tx1"/>
              </a:solidFill>
            </a:endParaRPr>
          </a:p>
          <a:p>
            <a:pPr marL="795338" lvl="3" indent="-457200">
              <a:buFont typeface="Wingdings" panose="05000000000000000000" pitchFamily="2" charset="2"/>
              <a:buChar char="§"/>
            </a:pPr>
            <a:r>
              <a:rPr lang="en-US" sz="2000" dirty="0">
                <a:solidFill>
                  <a:schemeClr val="accent1">
                    <a:lumMod val="75000"/>
                  </a:schemeClr>
                </a:solidFill>
                <a:hlinkClick r:id="rId7"/>
              </a:rPr>
              <a:t>MEDT@la.gov</a:t>
            </a:r>
            <a:r>
              <a:rPr lang="en-US" sz="2000" dirty="0">
                <a:solidFill>
                  <a:schemeClr val="accent1">
                    <a:lumMod val="75000"/>
                  </a:schemeClr>
                </a:solidFill>
              </a:rPr>
              <a:t> </a:t>
            </a:r>
            <a:endParaRPr lang="en-US" sz="2000" dirty="0" smtClean="0">
              <a:solidFill>
                <a:schemeClr val="accent1">
                  <a:lumMod val="75000"/>
                </a:schemeClr>
              </a:solidFill>
            </a:endParaRPr>
          </a:p>
          <a:p>
            <a:pPr marL="795338" lvl="3" indent="-457200">
              <a:buFont typeface="Wingdings" panose="05000000000000000000" pitchFamily="2" charset="2"/>
              <a:buChar char="§"/>
            </a:pPr>
            <a:r>
              <a:rPr lang="en-US" sz="2000" dirty="0" smtClean="0">
                <a:solidFill>
                  <a:schemeClr val="accent1">
                    <a:lumMod val="75000"/>
                  </a:schemeClr>
                </a:solidFill>
              </a:rPr>
              <a:t>Shauna Meche</a:t>
            </a:r>
          </a:p>
          <a:p>
            <a:r>
              <a:rPr lang="en-US" sz="2400" b="1" dirty="0" smtClean="0">
                <a:solidFill>
                  <a:schemeClr val="tx1"/>
                </a:solidFill>
              </a:rPr>
              <a:t>Newborn Eligibility Unit (NEU) </a:t>
            </a:r>
          </a:p>
          <a:p>
            <a:pPr marL="795338" lvl="3" indent="-457200">
              <a:buFont typeface="Wingdings" panose="05000000000000000000" pitchFamily="2" charset="2"/>
              <a:buChar char="§"/>
            </a:pPr>
            <a:r>
              <a:rPr lang="en-US" sz="2000" dirty="0" smtClean="0">
                <a:solidFill>
                  <a:schemeClr val="accent1">
                    <a:lumMod val="75000"/>
                  </a:schemeClr>
                </a:solidFill>
                <a:hlinkClick r:id="rId8"/>
              </a:rPr>
              <a:t>NEU@la.gov</a:t>
            </a:r>
            <a:endParaRPr lang="en-US" sz="2000" dirty="0">
              <a:solidFill>
                <a:schemeClr val="accent1">
                  <a:lumMod val="75000"/>
                </a:schemeClr>
              </a:solidFill>
            </a:endParaRPr>
          </a:p>
          <a:p>
            <a:pPr marL="1379538" lvl="4" indent="0">
              <a:buNone/>
            </a:pPr>
            <a:endParaRPr lang="en-US" sz="1400" dirty="0" smtClean="0">
              <a:solidFill>
                <a:schemeClr val="accent3"/>
              </a:solidFill>
            </a:endParaRPr>
          </a:p>
          <a:p>
            <a:r>
              <a:rPr lang="en-US" sz="2400" b="1" dirty="0"/>
              <a:t>Medicaid Outreach</a:t>
            </a:r>
          </a:p>
          <a:p>
            <a:pPr marL="795338" lvl="3" indent="-457200">
              <a:buFont typeface="Wingdings" panose="05000000000000000000" pitchFamily="2" charset="2"/>
              <a:buChar char="§"/>
            </a:pPr>
            <a:r>
              <a:rPr lang="en-US" sz="2000" dirty="0">
                <a:solidFill>
                  <a:schemeClr val="accent1">
                    <a:lumMod val="75000"/>
                  </a:schemeClr>
                </a:solidFill>
                <a:hlinkClick r:id="rId9"/>
              </a:rPr>
              <a:t>MedicaidOutreach@la.gov</a:t>
            </a:r>
            <a:r>
              <a:rPr lang="en-US" sz="2000" dirty="0">
                <a:solidFill>
                  <a:schemeClr val="accent1">
                    <a:lumMod val="75000"/>
                  </a:schemeClr>
                </a:solidFill>
              </a:rPr>
              <a:t> </a:t>
            </a:r>
          </a:p>
          <a:p>
            <a:pPr marL="1836738" lvl="4" indent="-457200">
              <a:buFont typeface="Arial" panose="020B0604020202020204" pitchFamily="34" charset="0"/>
              <a:buChar char="•"/>
            </a:pPr>
            <a:endParaRPr lang="en-US" sz="2000" dirty="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p:txBody>
      </p:sp>
      <p:sp>
        <p:nvSpPr>
          <p:cNvPr id="2" name="TextBox 1"/>
          <p:cNvSpPr txBox="1"/>
          <p:nvPr/>
        </p:nvSpPr>
        <p:spPr bwMode="auto">
          <a:xfrm>
            <a:off x="355600" y="122756"/>
            <a:ext cx="8444016" cy="875304"/>
          </a:xfrm>
          <a:prstGeom prst="rect">
            <a:avLst/>
          </a:prstGeom>
        </p:spPr>
        <p:txBody>
          <a:bodyPr wrap="square" rtlCol="0">
            <a:spAutoFit/>
          </a:bodyPr>
          <a:lstStyle/>
          <a:p>
            <a:pPr marL="1588" algn="l" rtl="0" fontAlgn="base">
              <a:lnSpc>
                <a:spcPct val="106000"/>
              </a:lnSpc>
              <a:spcBef>
                <a:spcPct val="40000"/>
              </a:spcBef>
              <a:spcAft>
                <a:spcPct val="0"/>
              </a:spcAft>
              <a:buClr>
                <a:srgbClr val="000000"/>
              </a:buClr>
            </a:pPr>
            <a:r>
              <a:rPr lang="en-US" sz="4800" b="1" dirty="0" smtClean="0">
                <a:solidFill>
                  <a:srgbClr val="BC9F22"/>
                </a:solidFill>
                <a:latin typeface="Arial" charset="0"/>
                <a:ea typeface="+mn-ea"/>
                <a:cs typeface="Arial" charset="0"/>
              </a:rPr>
              <a:t>Contact Information</a:t>
            </a:r>
            <a:endParaRPr lang="en-US" sz="4800" b="1" dirty="0">
              <a:solidFill>
                <a:srgbClr val="BC9F22"/>
              </a:solidFill>
              <a:latin typeface="Arial" charset="0"/>
              <a:ea typeface="+mn-ea"/>
              <a:cs typeface="Arial" charset="0"/>
            </a:endParaRPr>
          </a:p>
        </p:txBody>
      </p:sp>
    </p:spTree>
    <p:extLst>
      <p:ext uri="{BB962C8B-B14F-4D97-AF65-F5344CB8AC3E}">
        <p14:creationId xmlns:p14="http://schemas.microsoft.com/office/powerpoint/2010/main" val="1090247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US Consulting On-screen M WHT_R1.5V_0310">
  <a:themeElements>
    <a:clrScheme name="Custom 2">
      <a:dk1>
        <a:srgbClr val="000000"/>
      </a:dk1>
      <a:lt1>
        <a:srgbClr val="FFFFFF"/>
      </a:lt1>
      <a:dk2>
        <a:srgbClr val="289693"/>
      </a:dk2>
      <a:lt2>
        <a:srgbClr val="A78D1E"/>
      </a:lt2>
      <a:accent1>
        <a:srgbClr val="286DA8"/>
      </a:accent1>
      <a:accent2>
        <a:srgbClr val="0C3465"/>
      </a:accent2>
      <a:accent3>
        <a:srgbClr val="01224F"/>
      </a:accent3>
      <a:accent4>
        <a:srgbClr val="000000"/>
      </a:accent4>
      <a:accent5>
        <a:srgbClr val="AAADCA"/>
      </a:accent5>
      <a:accent6>
        <a:srgbClr val="738AB9"/>
      </a:accent6>
      <a:hlink>
        <a:srgbClr val="0563C1"/>
      </a:hlink>
      <a:folHlink>
        <a:srgbClr val="954F72"/>
      </a:folHlink>
    </a:clrScheme>
    <a:fontScheme name="US Consulting On-screen S WHT_R1.5_0325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lnDef>
    <a:txDef>
      <a:spPr bwMode="auto"/>
      <a:bodyPr/>
      <a:lstStyle>
        <a:defPPr marL="227013" indent="-225425" algn="l" rtl="0" fontAlgn="base">
          <a:lnSpc>
            <a:spcPct val="106000"/>
          </a:lnSpc>
          <a:spcBef>
            <a:spcPct val="40000"/>
          </a:spcBef>
          <a:spcAft>
            <a:spcPct val="0"/>
          </a:spcAft>
          <a:buClr>
            <a:srgbClr val="000000"/>
          </a:buClr>
          <a:buFont typeface="Wingdings 2" pitchFamily="18" charset="2"/>
          <a:buChar char="¡"/>
          <a:defRPr sz="2000" dirty="0">
            <a:solidFill>
              <a:srgbClr val="000000"/>
            </a:solidFill>
            <a:latin typeface="Arial" charset="0"/>
            <a:ea typeface="+mn-ea"/>
            <a:cs typeface="Arial" charset="0"/>
          </a:defRPr>
        </a:defPPr>
      </a:lstStyle>
    </a:txDef>
  </a:objectDefaults>
  <a:extraClrSchemeLst>
    <a:extraClrScheme>
      <a:clrScheme name="US Consulting On-screen S WHT_R1.5_03250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 Consulting On-screen S WHT_R1.5_03250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 Consulting On-screen S WHT_R1.5_03250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 Consulting On-screen S WHT_R1.5_03250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 Consulting On-screen S WHT_R1.5_03250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 Consulting On-screen S WHT_R1.5_03250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8">
        <a:dk1>
          <a:srgbClr val="000000"/>
        </a:dk1>
        <a:lt1>
          <a:srgbClr val="FFFFFF"/>
        </a:lt1>
        <a:dk2>
          <a:srgbClr val="B2CADB"/>
        </a:dk2>
        <a:lt2>
          <a:srgbClr val="1D3A6A"/>
        </a:lt2>
        <a:accent1>
          <a:srgbClr val="DED3B6"/>
        </a:accent1>
        <a:accent2>
          <a:srgbClr val="EAB58E"/>
        </a:accent2>
        <a:accent3>
          <a:srgbClr val="FFFFFF"/>
        </a:accent3>
        <a:accent4>
          <a:srgbClr val="000000"/>
        </a:accent4>
        <a:accent5>
          <a:srgbClr val="ECE6D7"/>
        </a:accent5>
        <a:accent6>
          <a:srgbClr val="D4A480"/>
        </a:accent6>
        <a:hlink>
          <a:srgbClr val="F5DDCB"/>
        </a:hlink>
        <a:folHlink>
          <a:srgbClr val="FEF2D2"/>
        </a:folHlink>
      </a:clrScheme>
      <a:clrMap bg1="lt1" tx1="dk1" bg2="lt2" tx2="dk2" accent1="accent1" accent2="accent2" accent3="accent3" accent4="accent4" accent5="accent5" accent6="accent6" hlink="hlink" folHlink="folHlink"/>
    </a:extraClrScheme>
    <a:extraClrScheme>
      <a:clrScheme name="US Consulting On-screen S WHT_R1.5_032508 9">
        <a:dk1>
          <a:srgbClr val="000000"/>
        </a:dk1>
        <a:lt1>
          <a:srgbClr val="FFFFFF"/>
        </a:lt1>
        <a:dk2>
          <a:srgbClr val="FEF2D2"/>
        </a:dk2>
        <a:lt2>
          <a:srgbClr val="1D3A6A"/>
        </a:lt2>
        <a:accent1>
          <a:srgbClr val="B2CADB"/>
        </a:accent1>
        <a:accent2>
          <a:srgbClr val="DED3B6"/>
        </a:accent2>
        <a:accent3>
          <a:srgbClr val="FFFFFF"/>
        </a:accent3>
        <a:accent4>
          <a:srgbClr val="000000"/>
        </a:accent4>
        <a:accent5>
          <a:srgbClr val="D5E1EA"/>
        </a:accent5>
        <a:accent6>
          <a:srgbClr val="C9BFA5"/>
        </a:accent6>
        <a:hlink>
          <a:srgbClr val="EAB58E"/>
        </a:hlink>
        <a:folHlink>
          <a:srgbClr val="F5DDCB"/>
        </a:folHlink>
      </a:clrScheme>
      <a:clrMap bg1="lt1" tx1="dk1" bg2="lt2" tx2="dk2" accent1="accent1" accent2="accent2" accent3="accent3" accent4="accent4" accent5="accent5" accent6="accent6" hlink="hlink" folHlink="folHlink"/>
    </a:extraClrScheme>
    <a:extraClrScheme>
      <a:clrScheme name="US Consulting On-screen S WHT_R1.5_032508 10">
        <a:dk1>
          <a:srgbClr val="000000"/>
        </a:dk1>
        <a:lt1>
          <a:srgbClr val="FFFFFF"/>
        </a:lt1>
        <a:dk2>
          <a:srgbClr val="F1EDE1"/>
        </a:dk2>
        <a:lt2>
          <a:srgbClr val="091D5D"/>
        </a:lt2>
        <a:accent1>
          <a:srgbClr val="9DA5BE"/>
        </a:accent1>
        <a:accent2>
          <a:srgbClr val="85C2FE"/>
        </a:accent2>
        <a:accent3>
          <a:srgbClr val="FFFFFF"/>
        </a:accent3>
        <a:accent4>
          <a:srgbClr val="000000"/>
        </a:accent4>
        <a:accent5>
          <a:srgbClr val="CCCFDB"/>
        </a:accent5>
        <a:accent6>
          <a:srgbClr val="78B0E6"/>
        </a:accent6>
        <a:hlink>
          <a:srgbClr val="ADD6FF"/>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1">
        <a:dk1>
          <a:srgbClr val="AFAFAF"/>
        </a:dk1>
        <a:lt1>
          <a:srgbClr val="FFFFFF"/>
        </a:lt1>
        <a:dk2>
          <a:srgbClr val="F1EDE1"/>
        </a:dk2>
        <a:lt2>
          <a:srgbClr val="091D5D"/>
        </a:lt2>
        <a:accent1>
          <a:srgbClr val="85C2FE"/>
        </a:accent1>
        <a:accent2>
          <a:srgbClr val="ADD6FF"/>
        </a:accent2>
        <a:accent3>
          <a:srgbClr val="FFFFFF"/>
        </a:accent3>
        <a:accent4>
          <a:srgbClr val="959595"/>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2">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3">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4">
        <a:dk1>
          <a:srgbClr val="000000"/>
        </a:dk1>
        <a:lt1>
          <a:srgbClr val="FFFFFF"/>
        </a:lt1>
        <a:dk2>
          <a:srgbClr val="CCD6EB"/>
        </a:dk2>
        <a:lt2>
          <a:srgbClr val="000066"/>
        </a:lt2>
        <a:accent1>
          <a:srgbClr val="40B3B3"/>
        </a:accent1>
        <a:accent2>
          <a:srgbClr val="B2C1E0"/>
        </a:accent2>
        <a:accent3>
          <a:srgbClr val="FFFFFF"/>
        </a:accent3>
        <a:accent4>
          <a:srgbClr val="000000"/>
        </a:accent4>
        <a:accent5>
          <a:srgbClr val="AFD6D6"/>
        </a:accent5>
        <a:accent6>
          <a:srgbClr val="A1AFCB"/>
        </a:accent6>
        <a:hlink>
          <a:srgbClr val="66C2C2"/>
        </a:hlink>
        <a:folHlink>
          <a:srgbClr val="8CA3D1"/>
        </a:folHlink>
      </a:clrScheme>
      <a:clrMap bg1="lt1" tx1="dk1" bg2="lt2" tx2="dk2" accent1="accent1" accent2="accent2" accent3="accent3" accent4="accent4" accent5="accent5" accent6="accent6" hlink="hlink" folHlink="folHlink"/>
    </a:extraClrScheme>
    <a:extraClrScheme>
      <a:clrScheme name="US Consulting On-screen S WHT_R1.5_032508 15">
        <a:dk1>
          <a:srgbClr val="000000"/>
        </a:dk1>
        <a:lt1>
          <a:srgbClr val="FFFFFF"/>
        </a:lt1>
        <a:dk2>
          <a:srgbClr val="4066B2"/>
        </a:dk2>
        <a:lt2>
          <a:srgbClr val="000066"/>
        </a:lt2>
        <a:accent1>
          <a:srgbClr val="003399"/>
        </a:accent1>
        <a:accent2>
          <a:srgbClr val="80CCCC"/>
        </a:accent2>
        <a:accent3>
          <a:srgbClr val="FFFFFF"/>
        </a:accent3>
        <a:accent4>
          <a:srgbClr val="000000"/>
        </a:accent4>
        <a:accent5>
          <a:srgbClr val="AAADCA"/>
        </a:accent5>
        <a:accent6>
          <a:srgbClr val="73B9B9"/>
        </a:accent6>
        <a:hlink>
          <a:srgbClr val="8099CC"/>
        </a:hlink>
        <a:folHlink>
          <a:srgbClr val="009999"/>
        </a:folHlink>
      </a:clrScheme>
      <a:clrMap bg1="lt1" tx1="dk1" bg2="lt2" tx2="dk2" accent1="accent1" accent2="accent2" accent3="accent3" accent4="accent4" accent5="accent5" accent6="accent6" hlink="hlink" folHlink="folHlink"/>
    </a:extraClrScheme>
    <a:extraClrScheme>
      <a:clrScheme name="US Consulting On-screen S WHT_R1.5_032508 16">
        <a:dk1>
          <a:srgbClr val="000000"/>
        </a:dk1>
        <a:lt1>
          <a:srgbClr val="FFFFFF"/>
        </a:lt1>
        <a:dk2>
          <a:srgbClr val="4066B2"/>
        </a:dk2>
        <a:lt2>
          <a:srgbClr val="000066"/>
        </a:lt2>
        <a:accent1>
          <a:srgbClr val="003399"/>
        </a:accent1>
        <a:accent2>
          <a:srgbClr val="8099CC"/>
        </a:accent2>
        <a:accent3>
          <a:srgbClr val="FFFFFF"/>
        </a:accent3>
        <a:accent4>
          <a:srgbClr val="000000"/>
        </a:accent4>
        <a:accent5>
          <a:srgbClr val="AAADCA"/>
        </a:accent5>
        <a:accent6>
          <a:srgbClr val="738AB9"/>
        </a:accent6>
        <a:hlink>
          <a:srgbClr val="80CCCC"/>
        </a:hlink>
        <a:folHlink>
          <a:srgbClr val="4066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E7ED4337DEB9469E967E46923E1DE5" ma:contentTypeVersion="12" ma:contentTypeDescription="Create a new document." ma:contentTypeScope="" ma:versionID="575ffe27e430dccae11d2e5c2b5f7fe0">
  <xsd:schema xmlns:xsd="http://www.w3.org/2001/XMLSchema" xmlns:xs="http://www.w3.org/2001/XMLSchema" xmlns:p="http://schemas.microsoft.com/office/2006/metadata/properties" xmlns:ns1="http://schemas.microsoft.com/sharepoint/v3" xmlns:ns2="4d766105-f17c-407a-a185-4265b7c4705e" targetNamespace="http://schemas.microsoft.com/office/2006/metadata/properties" ma:root="true" ma:fieldsID="c0d91d18fdb5ce69628609a8c4bb3d33" ns1:_="" ns2:_="">
    <xsd:import namespace="http://schemas.microsoft.com/sharepoint/v3"/>
    <xsd:import namespace="4d766105-f17c-407a-a185-4265b7c4705e"/>
    <xsd:element name="properties">
      <xsd:complexType>
        <xsd:sequence>
          <xsd:element name="documentManagement">
            <xsd:complexType>
              <xsd:all>
                <xsd:element ref="ns2:Due_x0020_date_x0020_for_x0020_comments" minOccurs="0"/>
                <xsd:element ref="ns1:TaskGroup" minOccurs="0"/>
                <xsd:element ref="ns2:Notes0" minOccurs="0"/>
                <xsd:element ref="ns2:Prior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TaskGroup" ma:index="9" nillable="true" ma:displayName="Task Group" ma:list="UserInfo" ma:SearchPeopleOnly="false" ma:SharePointGroup="0" ma:internalName="TaskGroup" ma:readOnly="false" ma:showField="Titl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d766105-f17c-407a-a185-4265b7c4705e" elementFormDefault="qualified">
    <xsd:import namespace="http://schemas.microsoft.com/office/2006/documentManagement/types"/>
    <xsd:import namespace="http://schemas.microsoft.com/office/infopath/2007/PartnerControls"/>
    <xsd:element name="Due_x0020_date_x0020_for_x0020_comments" ma:index="8" nillable="true" ma:displayName="Due date for comments" ma:format="DateOnly" ma:internalName="Due_x0020_date_x0020_for_x0020_comments">
      <xsd:simpleType>
        <xsd:restriction base="dms:DateTime"/>
      </xsd:simpleType>
    </xsd:element>
    <xsd:element name="Notes0" ma:index="10" nillable="true" ma:displayName="Notes" ma:internalName="Notes0">
      <xsd:simpleType>
        <xsd:restriction base="dms:Note">
          <xsd:maxLength value="255"/>
        </xsd:restriction>
      </xsd:simpleType>
    </xsd:element>
    <xsd:element name="Priority" ma:index="11" nillable="true" ma:displayName="Priority" ma:default="2 - Med" ma:format="Dropdown" ma:internalName="Priority">
      <xsd:simpleType>
        <xsd:restriction base="dms:Choice">
          <xsd:enumeration value="1 - High"/>
          <xsd:enumeration value="2 - Med"/>
          <xsd:enumeration value="3 - Low"/>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ue_x0020_date_x0020_for_x0020_comments xmlns="4d766105-f17c-407a-a185-4265b7c4705e" xsi:nil="true"/>
    <Priority xmlns="4d766105-f17c-407a-a185-4265b7c4705e">2 - Med</Priority>
    <TaskGroup xmlns="http://schemas.microsoft.com/sharepoint/v3">
      <UserInfo>
        <DisplayName/>
        <AccountId xsi:nil="true"/>
        <AccountType/>
      </UserInfo>
    </TaskGroup>
    <Notes0 xmlns="4d766105-f17c-407a-a185-4265b7c4705e" xsi:nil="true"/>
  </documentManagement>
</p:properties>
</file>

<file path=customXml/itemProps1.xml><?xml version="1.0" encoding="utf-8"?>
<ds:datastoreItem xmlns:ds="http://schemas.openxmlformats.org/officeDocument/2006/customXml" ds:itemID="{DD2683C5-759E-4E77-8DFA-3A87EEE32C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d766105-f17c-407a-a185-4265b7c470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07C5DCA-1F95-4F04-BEAC-96905DBEEE9C}">
  <ds:schemaRefs>
    <ds:schemaRef ds:uri="http://schemas.microsoft.com/sharepoint/v3/contenttype/forms"/>
  </ds:schemaRefs>
</ds:datastoreItem>
</file>

<file path=customXml/itemProps3.xml><?xml version="1.0" encoding="utf-8"?>
<ds:datastoreItem xmlns:ds="http://schemas.openxmlformats.org/officeDocument/2006/customXml" ds:itemID="{41BEF162-91A7-4ABA-8A2B-25AE2C5C38F9}">
  <ds:schemaRefs>
    <ds:schemaRef ds:uri="http://purl.org/dc/elements/1.1/"/>
    <ds:schemaRef ds:uri="http://schemas.microsoft.com/office/2006/metadata/properties"/>
    <ds:schemaRef ds:uri="http://schemas.microsoft.com/sharepoint/v3"/>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4d766105-f17c-407a-a185-4265b7c4705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55878</TotalTime>
  <Words>393</Words>
  <Application>Microsoft Office PowerPoint</Application>
  <PresentationFormat>Widescreen</PresentationFormat>
  <Paragraphs>80</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Wingdings</vt:lpstr>
      <vt:lpstr>Wingdings 2</vt:lpstr>
      <vt:lpstr>US Consulting On-screen M WHT_R1.5V_0310</vt:lpstr>
      <vt:lpstr> Application Center Monthly Contact</vt:lpstr>
      <vt:lpstr> Agenda Items</vt:lpstr>
      <vt:lpstr>PowerPoint Presentation</vt:lpstr>
      <vt:lpstr>PowerPoint Presentation</vt:lpstr>
      <vt:lpstr>PowerPoint Presentation</vt:lpstr>
      <vt:lpstr>AVS Form</vt:lpstr>
      <vt:lpstr>PowerPoint Presentation</vt:lpstr>
      <vt:lpstr>PowerPoint Presentation</vt:lpstr>
      <vt:lpstr>PowerPoint Presentation</vt:lpstr>
      <vt:lpstr>PowerPoint Presentation</vt:lpstr>
    </vt:vector>
  </TitlesOfParts>
  <Company>OTS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Guide 3.2 Performing Supervisor &amp; Case Reviews</dc:title>
  <dc:creator>Theresa Carter</dc:creator>
  <cp:lastModifiedBy>Valerie McManus</cp:lastModifiedBy>
  <cp:revision>984</cp:revision>
  <dcterms:created xsi:type="dcterms:W3CDTF">2018-08-27T13:49:41Z</dcterms:created>
  <dcterms:modified xsi:type="dcterms:W3CDTF">2022-11-17T16:03:44Z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0x010100EBE7ED4337DEB9469E967E46923E1DE5</vt:lpwstr>
  </property>
</Properties>
</file>