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5"/>
  </p:notesMasterIdLst>
  <p:sldIdLst>
    <p:sldId id="322" r:id="rId5"/>
    <p:sldId id="323" r:id="rId6"/>
    <p:sldId id="395" r:id="rId7"/>
    <p:sldId id="455" r:id="rId8"/>
    <p:sldId id="451" r:id="rId9"/>
    <p:sldId id="452" r:id="rId10"/>
    <p:sldId id="454" r:id="rId11"/>
    <p:sldId id="450" r:id="rId12"/>
    <p:sldId id="340" r:id="rId13"/>
    <p:sldId id="44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395"/>
            <p14:sldId id="455"/>
            <p14:sldId id="451"/>
            <p14:sldId id="452"/>
            <p14:sldId id="454"/>
            <p14:sldId id="450"/>
            <p14:sldId id="340"/>
            <p14:sldId id="44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  <p:cmAuthor id="2" name="Kathryn Loechelt" initials="KL" lastIdx="12" clrIdx="1">
    <p:extLst>
      <p:ext uri="{19B8F6BF-5375-455C-9EA6-DF929625EA0E}">
        <p15:presenceInfo xmlns:p15="http://schemas.microsoft.com/office/powerpoint/2012/main" userId="S-1-5-21-1106148654-1186277012-142223018-9065" providerId="AD"/>
      </p:ext>
    </p:extLst>
  </p:cmAuthor>
  <p:cmAuthor id="3" name="Paige Logan" initials="PL" lastIdx="6" clrIdx="2">
    <p:extLst>
      <p:ext uri="{19B8F6BF-5375-455C-9EA6-DF929625EA0E}">
        <p15:presenceInfo xmlns:p15="http://schemas.microsoft.com/office/powerpoint/2012/main" userId="S-1-5-21-1106148654-1186277012-142223018-300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70752" autoAdjust="0"/>
  </p:normalViewPr>
  <p:slideViewPr>
    <p:cSldViewPr snapToGrid="0">
      <p:cViewPr varScale="1">
        <p:scale>
          <a:sx n="81" d="100"/>
          <a:sy n="81" d="100"/>
        </p:scale>
        <p:origin x="1650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1/19/2023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60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7338" indent="-28575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endParaRPr lang="en-US" sz="16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39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625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97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634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892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93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4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5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0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15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7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47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3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9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5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16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7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8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90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9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0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07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2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3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8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460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2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1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52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4025" r:id="rId29"/>
    <p:sldLayoutId id="2147484026" r:id="rId30"/>
    <p:sldLayoutId id="2147484027" r:id="rId31"/>
    <p:sldLayoutId id="2147484523" r:id="rId32"/>
    <p:sldLayoutId id="2147484524" r:id="rId33"/>
    <p:sldLayoutId id="2147484525" r:id="rId34"/>
    <p:sldLayoutId id="2147484666" r:id="rId35"/>
    <p:sldLayoutId id="2147484667" r:id="rId36"/>
    <p:sldLayoutId id="2147484668" r:id="rId37"/>
    <p:sldLayoutId id="2147484873" r:id="rId38"/>
    <p:sldLayoutId id="2147484874" r:id="rId39"/>
    <p:sldLayoutId id="2147484875" r:id="rId40"/>
    <p:sldLayoutId id="2147484918" r:id="rId41"/>
    <p:sldLayoutId id="2147484919" r:id="rId42"/>
    <p:sldLayoutId id="2147484920" r:id="rId43"/>
    <p:sldLayoutId id="2147484973" r:id="rId44"/>
    <p:sldLayoutId id="2147484974" r:id="rId45"/>
    <p:sldLayoutId id="2147484975" r:id="rId46"/>
    <p:sldLayoutId id="2147484993" r:id="rId47"/>
    <p:sldLayoutId id="2147484994" r:id="rId48"/>
    <p:sldLayoutId id="2147484995" r:id="rId49"/>
    <p:sldLayoutId id="2147485013" r:id="rId50"/>
    <p:sldLayoutId id="2147485014" r:id="rId51"/>
    <p:sldLayoutId id="2147485015" r:id="rId52"/>
    <p:sldLayoutId id="2147485048" r:id="rId53"/>
    <p:sldLayoutId id="2147485049" r:id="rId54"/>
    <p:sldLayoutId id="2147485050" r:id="rId5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NEU@la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DT@la.gov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MedicaidOutreach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NEU@l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EDT@la.gov" TargetMode="External"/><Relationship Id="rId5" Type="http://schemas.openxmlformats.org/officeDocument/2006/relationships/hyperlink" Target="mailto:ApplicationCenter.Service@la.gov" TargetMode="External"/><Relationship Id="rId4" Type="http://schemas.openxmlformats.org/officeDocument/2006/relationships/hyperlink" Target="mailto:Outstation@l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130630" y="1367863"/>
            <a:ext cx="11946576" cy="1351586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BC9F22"/>
                </a:solidFill>
              </a:rPr>
              <a:t/>
            </a:r>
            <a:br>
              <a:rPr lang="en-US" sz="5400" b="1" dirty="0" smtClean="0">
                <a:solidFill>
                  <a:srgbClr val="BC9F22"/>
                </a:solidFill>
              </a:rPr>
            </a:br>
            <a:r>
              <a:rPr lang="en-US" sz="5400" b="1" dirty="0" smtClean="0">
                <a:solidFill>
                  <a:srgbClr val="BC9F22"/>
                </a:solidFill>
              </a:rPr>
              <a:t>Application Center</a:t>
            </a:r>
            <a:r>
              <a:rPr lang="en-US" sz="5400" dirty="0">
                <a:solidFill>
                  <a:srgbClr val="BC9F22"/>
                </a:solidFill>
              </a:rPr>
              <a:t> </a:t>
            </a:r>
            <a:r>
              <a:rPr lang="en-US" sz="5400" b="1" dirty="0" smtClean="0">
                <a:solidFill>
                  <a:srgbClr val="BC9F22"/>
                </a:solidFill>
              </a:rPr>
              <a:t>Monthly Contact</a:t>
            </a:r>
            <a:endParaRPr lang="en-US" sz="5400" b="1" dirty="0">
              <a:solidFill>
                <a:srgbClr val="BC9F22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839555" y="3384469"/>
            <a:ext cx="10262937" cy="2551700"/>
          </a:xfrm>
        </p:spPr>
        <p:txBody>
          <a:bodyPr>
            <a:normAutofit fontScale="32500" lnSpcReduction="20000"/>
          </a:bodyPr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11100" b="1" dirty="0" smtClean="0">
                <a:solidFill>
                  <a:schemeClr val="tx1"/>
                </a:solidFill>
              </a:rPr>
              <a:t>January 18, 2023</a:t>
            </a:r>
          </a:p>
          <a:p>
            <a:pPr algn="ctr"/>
            <a:endParaRPr lang="en-US" sz="111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1100" b="1" dirty="0" smtClean="0">
                <a:solidFill>
                  <a:schemeClr val="tx1"/>
                </a:solidFill>
              </a:rPr>
              <a:t>Valerie McManus, AC Program Manager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94410"/>
            <a:ext cx="12192000" cy="5000217"/>
          </a:xfrm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BC9F22"/>
                </a:solidFill>
              </a:rPr>
              <a:t>Questions</a:t>
            </a:r>
          </a:p>
          <a:p>
            <a:endParaRPr lang="en-US" sz="44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 bwMode="auto">
          <a:xfrm>
            <a:off x="4546270" y="2636322"/>
            <a:ext cx="3099459" cy="2956957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ctr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8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706381" y="641267"/>
            <a:ext cx="10812683" cy="1052992"/>
          </a:xfrm>
        </p:spPr>
        <p:txBody>
          <a:bodyPr anchor="ctr"/>
          <a:lstStyle/>
          <a:p>
            <a:pPr algn="ctr"/>
            <a:r>
              <a:rPr lang="en-US" sz="1800" b="1" dirty="0" smtClean="0">
                <a:solidFill>
                  <a:srgbClr val="BC9F22"/>
                </a:solidFill>
              </a:rPr>
              <a:t/>
            </a:r>
            <a:br>
              <a:rPr lang="en-US" sz="1800" b="1" dirty="0" smtClean="0">
                <a:solidFill>
                  <a:srgbClr val="BC9F22"/>
                </a:solidFill>
              </a:rPr>
            </a:br>
            <a:r>
              <a:rPr lang="en-US" sz="4800" b="1" dirty="0" smtClean="0">
                <a:solidFill>
                  <a:srgbClr val="BC9F22"/>
                </a:solidFill>
              </a:rPr>
              <a:t>Agenda Items</a:t>
            </a:r>
            <a:endParaRPr lang="en-US" sz="4800" b="1" dirty="0">
              <a:solidFill>
                <a:srgbClr val="BC9F22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300842" y="1694259"/>
            <a:ext cx="11590317" cy="4637093"/>
          </a:xfrm>
        </p:spPr>
        <p:txBody>
          <a:bodyPr anchor="t">
            <a:normAutofit fontScale="85000" lnSpcReduction="10000"/>
          </a:bodyPr>
          <a:lstStyle/>
          <a:p>
            <a:pPr marL="230187" lvl="2" indent="0">
              <a:lnSpc>
                <a:spcPct val="100000"/>
              </a:lnSpc>
              <a:spcBef>
                <a:spcPct val="15000"/>
              </a:spcBef>
              <a:buClrTx/>
              <a:buSzPct val="80000"/>
              <a:buNone/>
            </a:pPr>
            <a:endParaRPr lang="en-US" sz="3600" dirty="0" smtClean="0"/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700" dirty="0" smtClean="0"/>
              <a:t>Staff Changes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700" dirty="0" smtClean="0"/>
              <a:t>AC Resource Library Updates</a:t>
            </a:r>
          </a:p>
          <a:p>
            <a:pPr marL="2009775" lvl="4" indent="-514350"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3800" dirty="0" smtClean="0">
                <a:solidFill>
                  <a:srgbClr val="0070C0"/>
                </a:solidFill>
              </a:rPr>
              <a:t>MCO (Managed Care Organization) Auto-Enrollment</a:t>
            </a:r>
          </a:p>
          <a:p>
            <a:pPr marL="2009775" lvl="4" indent="-514350"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3800" dirty="0" smtClean="0">
                <a:solidFill>
                  <a:srgbClr val="0070C0"/>
                </a:solidFill>
              </a:rPr>
              <a:t>New Plans Enrollment Flyer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300" dirty="0" smtClean="0"/>
              <a:t>Health Plan Changes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300" dirty="0" smtClean="0"/>
              <a:t>Submitting Additional Records for MEDT Review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4300" dirty="0" smtClean="0"/>
              <a:t>Reminders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024608"/>
            <a:ext cx="11468637" cy="438927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Mr. Darrell Curtis, our former manager recently accepted a job with another section. 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Ms. Shantal Courville, our former Newborn Eligibility Unit Monitor recently vacated her role as well.</a:t>
            </a:r>
          </a:p>
          <a:p>
            <a:pPr marL="458788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Arial" charset="0"/>
                <a:cs typeface="Arial" charset="0"/>
              </a:rPr>
              <a:t>While we are still saddened by </a:t>
            </a:r>
            <a:r>
              <a:rPr lang="en-US" sz="2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their departures, </a:t>
            </a:r>
            <a:r>
              <a:rPr lang="en-US" sz="2600" dirty="0">
                <a:solidFill>
                  <a:srgbClr val="000000"/>
                </a:solidFill>
                <a:latin typeface="Arial" charset="0"/>
                <a:cs typeface="Arial" charset="0"/>
              </a:rPr>
              <a:t>we wish </a:t>
            </a:r>
            <a:r>
              <a:rPr lang="en-US" sz="2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them </a:t>
            </a:r>
            <a:r>
              <a:rPr lang="en-US" sz="2600" dirty="0">
                <a:solidFill>
                  <a:srgbClr val="000000"/>
                </a:solidFill>
                <a:latin typeface="Arial" charset="0"/>
                <a:cs typeface="Arial" charset="0"/>
              </a:rPr>
              <a:t>the very best in </a:t>
            </a:r>
            <a:r>
              <a:rPr lang="en-US" sz="2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their </a:t>
            </a:r>
            <a:r>
              <a:rPr lang="en-US" sz="2600" dirty="0">
                <a:solidFill>
                  <a:srgbClr val="000000"/>
                </a:solidFill>
                <a:latin typeface="Arial" charset="0"/>
                <a:cs typeface="Arial" charset="0"/>
              </a:rPr>
              <a:t>future endeavors</a:t>
            </a:r>
            <a:r>
              <a:rPr lang="en-US" sz="2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  <a:p>
            <a:pPr marL="458788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Our program accounts are considered priority, so please email the appropriate account instead of our personal email addresses. We want to ensure that emails are addressed promptly.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11111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BC9F22"/>
                </a:solidFill>
              </a:rPr>
              <a:t>Staff Changes</a:t>
            </a:r>
            <a:endParaRPr lang="en-US" sz="4800" b="1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024608"/>
            <a:ext cx="11468637" cy="457593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The AC Resource Library was recently updated with new information regarding MCO Auto-Enrollment and the New Plans Enrollment Flyer.</a:t>
            </a:r>
          </a:p>
          <a:p>
            <a:pPr marL="1588" algn="ctr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000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MCO (Managed Care Organization) Auto-Enrollment</a:t>
            </a: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- 	This packet provides a wealth of information on the Healthy Louisiana plans and is a Toolkit for 	Partners and Providers. Topics include:</a:t>
            </a: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8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en-US" sz="16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- </a:t>
            </a:r>
            <a:r>
              <a:rPr lang="en-US" sz="1600" i="1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16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hat we can do to assist Healthy Louisiana 	members</a:t>
            </a: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16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	- How members can make changes to their health plans 	</a:t>
            </a: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1600" i="1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en-US" sz="16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- New plan effective dates </a:t>
            </a:r>
            <a:endParaRPr lang="en-US" sz="1600" i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16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	- Helpful Resources</a:t>
            </a:r>
          </a:p>
          <a:p>
            <a:pPr marL="1588" algn="ctr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000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New Plans Enrollment Flyer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588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- 	Please print and post this flyer around your satellite locations in highly visible areas.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11111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BC9F22"/>
                </a:solidFill>
              </a:rPr>
              <a:t>AC Resource Library Updates</a:t>
            </a:r>
            <a:endParaRPr lang="en-US" sz="4800" b="1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8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024608"/>
            <a:ext cx="11468637" cy="149726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It is highly probable that a newborn is enrolled in a health plan that is different from their mothers plan. 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Interested mothers and other members can change their health plans using any of the following methods until March 31</a:t>
            </a:r>
            <a:r>
              <a:rPr lang="en-US" sz="2000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without special reason: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11111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BC9F22"/>
                </a:solidFill>
              </a:rPr>
              <a:t>Health Plan Changes</a:t>
            </a:r>
            <a:endParaRPr lang="en-US" sz="4800" b="1" dirty="0">
              <a:solidFill>
                <a:srgbClr val="BC9F2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13" y="3604378"/>
            <a:ext cx="11756710" cy="17961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 bwMode="auto">
          <a:xfrm>
            <a:off x="359186" y="5483043"/>
            <a:ext cx="10937174" cy="15204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After March 31</a:t>
            </a:r>
            <a:r>
              <a:rPr lang="en-US" sz="2000" baseline="30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st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, a member can only change their plan if they have a special reason. If the reasoning is not accepted, the member will have to wait until Open Enrollment to make plan changes.</a:t>
            </a:r>
          </a:p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endParaRPr lang="en-US" sz="2000" dirty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20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6259" y="161085"/>
            <a:ext cx="70658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BC9F22"/>
                </a:solidFill>
              </a:rPr>
              <a:t>Health Plan Changes (con.)</a:t>
            </a:r>
            <a:endParaRPr lang="en-US" sz="4000" b="1" dirty="0">
              <a:solidFill>
                <a:srgbClr val="BC9F2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26" y="1146690"/>
            <a:ext cx="12069574" cy="5474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26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8753" y="1360659"/>
            <a:ext cx="6899564" cy="55891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If additional dates of service are being requested for MEDT review, please provide a copy of the additional records and indicate the dates of service that the records are for on the AC-7 </a:t>
            </a:r>
            <a:r>
              <a:rPr lang="en-US" sz="2800" dirty="0" err="1" smtClean="0"/>
              <a:t>RightFAX</a:t>
            </a:r>
            <a:r>
              <a:rPr lang="en-US" sz="2800" dirty="0" smtClean="0"/>
              <a:t> Cover and Transmittal Log.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 most recent version of the </a:t>
            </a:r>
            <a:r>
              <a:rPr lang="en-US" sz="2800" dirty="0"/>
              <a:t>AC-7 </a:t>
            </a:r>
            <a:r>
              <a:rPr lang="en-US" sz="2800" dirty="0" err="1"/>
              <a:t>RightFAX</a:t>
            </a:r>
            <a:r>
              <a:rPr lang="en-US" sz="2800" dirty="0"/>
              <a:t> Cover and Transmittal </a:t>
            </a:r>
            <a:r>
              <a:rPr lang="en-US" sz="2800" dirty="0" smtClean="0"/>
              <a:t>Log, revised 06/2021 is available under the AC Forms and Publications section of the AC Resource Library.</a:t>
            </a:r>
          </a:p>
          <a:p>
            <a:pPr marL="0" indent="0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8753" y="867287"/>
            <a:ext cx="11768447" cy="680215"/>
          </a:xfrm>
        </p:spPr>
        <p:txBody>
          <a:bodyPr/>
          <a:lstStyle/>
          <a:p>
            <a:r>
              <a:rPr lang="en-US" sz="4000" dirty="0">
                <a:solidFill>
                  <a:srgbClr val="BC9F22"/>
                </a:solidFill>
              </a:rPr>
              <a:t>Submitting Additional Records </a:t>
            </a:r>
            <a:r>
              <a:rPr lang="en-US" sz="4000" dirty="0" smtClean="0">
                <a:solidFill>
                  <a:srgbClr val="BC9F22"/>
                </a:solidFill>
              </a:rPr>
              <a:t/>
            </a:r>
            <a:br>
              <a:rPr lang="en-US" sz="4000" dirty="0" smtClean="0">
                <a:solidFill>
                  <a:srgbClr val="BC9F22"/>
                </a:solidFill>
              </a:rPr>
            </a:br>
            <a:r>
              <a:rPr lang="en-US" sz="4000" dirty="0" smtClean="0">
                <a:solidFill>
                  <a:srgbClr val="BC9F22"/>
                </a:solidFill>
              </a:rPr>
              <a:t>for </a:t>
            </a:r>
            <a:r>
              <a:rPr lang="en-US" sz="4000" dirty="0">
                <a:solidFill>
                  <a:srgbClr val="BC9F22"/>
                </a:solidFill>
              </a:rPr>
              <a:t>MEDT Review</a:t>
            </a:r>
            <a:r>
              <a:rPr lang="en-US" dirty="0">
                <a:solidFill>
                  <a:srgbClr val="BC9F22"/>
                </a:solidFill>
              </a:rPr>
              <a:t/>
            </a:r>
            <a:br>
              <a:rPr lang="en-US" dirty="0">
                <a:solidFill>
                  <a:srgbClr val="BC9F22"/>
                </a:solidFill>
              </a:rPr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6447" y="772284"/>
            <a:ext cx="4690753" cy="608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194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024608"/>
            <a:ext cx="11499924" cy="466589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 and not the Public or Provider portal.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  <a:hlinkClick r:id="rId3"/>
              </a:rPr>
              <a:t>NEU@la.gov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records immediately upon receiving the denial due to non-citizenship.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the EMS Aged Claims Status Request form (found on the AC Resource Library) to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  <a:hlinkClick r:id="rId4"/>
              </a:rPr>
              <a:t>MEDT@la.gov</a:t>
            </a: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Attendance is required and participation is encouraged.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11111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BC9F22"/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418185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70585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tx1"/>
                </a:solidFill>
              </a:rPr>
              <a:t>)  </a:t>
            </a:r>
            <a:endParaRPr lang="en-US" sz="24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OSS@la.gov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(225) 342 –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Paige Logan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Outstation </a:t>
            </a:r>
            <a:endParaRPr lang="en-US" sz="24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Outstation@la.gov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(225) 342 –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Paige Logan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 indent="0">
              <a:buNone/>
            </a:pPr>
            <a:r>
              <a:rPr lang="en-US" sz="2400" b="1" dirty="0" smtClean="0">
                <a:solidFill>
                  <a:schemeClr val="accent4"/>
                </a:solidFill>
              </a:rPr>
              <a:t>Healthy Louisiana</a:t>
            </a:r>
            <a:endParaRPr lang="en-US" b="1" dirty="0" smtClean="0">
              <a:solidFill>
                <a:schemeClr val="accent4"/>
              </a:solidFill>
            </a:endParaRP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4"/>
                </a:solidFill>
              </a:rPr>
              <a:t>1-</a:t>
            </a:r>
            <a:r>
              <a:rPr lang="en-US" sz="2400" dirty="0"/>
              <a:t>855-229-6848</a:t>
            </a:r>
            <a:endParaRPr lang="en-US" sz="2400" dirty="0" smtClean="0">
              <a:solidFill>
                <a:schemeClr val="accent4"/>
              </a:solidFill>
            </a:endParaRPr>
          </a:p>
          <a:p>
            <a:pPr lvl="1" indent="0">
              <a:buNone/>
            </a:pPr>
            <a:endParaRPr lang="en-US" sz="2400" b="1" dirty="0" smtClean="0">
              <a:solidFill>
                <a:schemeClr val="accent4"/>
              </a:solidFill>
            </a:endParaRPr>
          </a:p>
          <a:p>
            <a:pPr lvl="1" indent="0">
              <a:buNone/>
            </a:pPr>
            <a:endParaRPr lang="en-US" sz="2400" b="1" dirty="0">
              <a:solidFill>
                <a:schemeClr val="accent4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Application Centers (AC) 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ApplicationCenter.Service@la.gov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(225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 342 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6312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Valerie McManus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Medical Eligibility Determinations Team (MEDT)</a:t>
            </a:r>
            <a:endParaRPr lang="en-US" sz="18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6"/>
              </a:rPr>
              <a:t>MEDT@la.gov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Shauna Meche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hlinkClick r:id="rId7"/>
              </a:rPr>
              <a:t>NEU@la.gov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r>
              <a:rPr lang="en-US" sz="2400" b="1" dirty="0"/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8"/>
              </a:rPr>
              <a:t>MedicaidOutreach@la.gov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122756"/>
            <a:ext cx="8444016" cy="8753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800" b="1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Contact Information</a:t>
            </a:r>
            <a:endParaRPr lang="en-US" sz="4800" b="1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EF162-91A7-4ABA-8A2B-25AE2C5C38F9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4d766105-f17c-407a-a185-4265b7c4705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56573</TotalTime>
  <Words>588</Words>
  <Application>Microsoft Office PowerPoint</Application>
  <PresentationFormat>Widescreen</PresentationFormat>
  <Paragraphs>86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Wingdings 2</vt:lpstr>
      <vt:lpstr>US Consulting On-screen M WHT_R1.5V_0310</vt:lpstr>
      <vt:lpstr> Application Center Monthly Contact</vt:lpstr>
      <vt:lpstr> Agenda Items</vt:lpstr>
      <vt:lpstr>PowerPoint Presentation</vt:lpstr>
      <vt:lpstr>PowerPoint Presentation</vt:lpstr>
      <vt:lpstr>PowerPoint Presentation</vt:lpstr>
      <vt:lpstr>PowerPoint Presentation</vt:lpstr>
      <vt:lpstr>Submitting Additional Records  for MEDT Review 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1018</cp:revision>
  <dcterms:created xsi:type="dcterms:W3CDTF">2018-08-27T13:49:41Z</dcterms:created>
  <dcterms:modified xsi:type="dcterms:W3CDTF">2023-01-19T14:57:40Z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