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2"/>
  </p:notesMasterIdLst>
  <p:sldIdLst>
    <p:sldId id="322" r:id="rId5"/>
    <p:sldId id="323" r:id="rId6"/>
    <p:sldId id="395" r:id="rId7"/>
    <p:sldId id="456" r:id="rId8"/>
    <p:sldId id="452" r:id="rId9"/>
    <p:sldId id="453" r:id="rId10"/>
    <p:sldId id="454" r:id="rId11"/>
    <p:sldId id="461" r:id="rId12"/>
    <p:sldId id="462" r:id="rId13"/>
    <p:sldId id="455" r:id="rId14"/>
    <p:sldId id="459" r:id="rId15"/>
    <p:sldId id="457" r:id="rId16"/>
    <p:sldId id="458" r:id="rId17"/>
    <p:sldId id="450" r:id="rId18"/>
    <p:sldId id="340" r:id="rId19"/>
    <p:sldId id="460" r:id="rId20"/>
    <p:sldId id="44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8983AEE-15F3-4F2E-A9CE-6E9D8CA091AA}">
          <p14:sldIdLst>
            <p14:sldId id="322"/>
            <p14:sldId id="323"/>
            <p14:sldId id="395"/>
            <p14:sldId id="456"/>
            <p14:sldId id="452"/>
            <p14:sldId id="453"/>
            <p14:sldId id="454"/>
            <p14:sldId id="461"/>
            <p14:sldId id="462"/>
            <p14:sldId id="455"/>
            <p14:sldId id="459"/>
            <p14:sldId id="457"/>
            <p14:sldId id="458"/>
            <p14:sldId id="450"/>
            <p14:sldId id="340"/>
            <p14:sldId id="460"/>
            <p14:sldId id="44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a Owens" initials="SO" lastIdx="1" clrIdx="0">
    <p:extLst>
      <p:ext uri="{19B8F6BF-5375-455C-9EA6-DF929625EA0E}">
        <p15:presenceInfo xmlns:p15="http://schemas.microsoft.com/office/powerpoint/2012/main" userId="S-1-5-21-1106148654-1186277012-142223018-54494" providerId="AD"/>
      </p:ext>
    </p:extLst>
  </p:cmAuthor>
  <p:cmAuthor id="2" name="Kathryn Loechelt" initials="KL" lastIdx="12" clrIdx="1">
    <p:extLst>
      <p:ext uri="{19B8F6BF-5375-455C-9EA6-DF929625EA0E}">
        <p15:presenceInfo xmlns:p15="http://schemas.microsoft.com/office/powerpoint/2012/main" userId="S-1-5-21-1106148654-1186277012-142223018-9065" providerId="AD"/>
      </p:ext>
    </p:extLst>
  </p:cmAuthor>
  <p:cmAuthor id="3" name="Paige Logan" initials="PL" lastIdx="6" clrIdx="2">
    <p:extLst>
      <p:ext uri="{19B8F6BF-5375-455C-9EA6-DF929625EA0E}">
        <p15:presenceInfo xmlns:p15="http://schemas.microsoft.com/office/powerpoint/2012/main" userId="S-1-5-21-1106148654-1186277012-142223018-300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9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19" autoAdjust="0"/>
    <p:restoredTop sz="70752" autoAdjust="0"/>
  </p:normalViewPr>
  <p:slideViewPr>
    <p:cSldViewPr snapToGrid="0">
      <p:cViewPr varScale="1">
        <p:scale>
          <a:sx n="115" d="100"/>
          <a:sy n="115" d="100"/>
        </p:scale>
        <p:origin x="330" y="102"/>
      </p:cViewPr>
      <p:guideLst/>
    </p:cSldViewPr>
  </p:slideViewPr>
  <p:notesTextViewPr>
    <p:cViewPr>
      <p:scale>
        <a:sx n="3" d="2"/>
        <a:sy n="3" d="2"/>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5BCB5-88F5-4E16-81B6-C32B97B51E3E}" type="datetimeFigureOut">
              <a:rPr lang="en-US" smtClean="0"/>
              <a:t>2/16/2023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95533-9289-41D5-8F59-ACA828EAD132}" type="slidenum">
              <a:rPr lang="en-US" smtClean="0"/>
              <a:t>‹#›</a:t>
            </a:fld>
            <a:endParaRPr lang="en-US" dirty="0"/>
          </a:p>
        </p:txBody>
      </p:sp>
    </p:spTree>
    <p:extLst>
      <p:ext uri="{BB962C8B-B14F-4D97-AF65-F5344CB8AC3E}">
        <p14:creationId xmlns:p14="http://schemas.microsoft.com/office/powerpoint/2010/main" val="196567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2961898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10</a:t>
            </a:fld>
            <a:endParaRPr lang="en-US" dirty="0"/>
          </a:p>
        </p:txBody>
      </p:sp>
    </p:spTree>
    <p:extLst>
      <p:ext uri="{BB962C8B-B14F-4D97-AF65-F5344CB8AC3E}">
        <p14:creationId xmlns:p14="http://schemas.microsoft.com/office/powerpoint/2010/main" val="3836548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11</a:t>
            </a:fld>
            <a:endParaRPr lang="en-US" dirty="0"/>
          </a:p>
        </p:txBody>
      </p:sp>
    </p:spTree>
    <p:extLst>
      <p:ext uri="{BB962C8B-B14F-4D97-AF65-F5344CB8AC3E}">
        <p14:creationId xmlns:p14="http://schemas.microsoft.com/office/powerpoint/2010/main" val="477390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12</a:t>
            </a:fld>
            <a:endParaRPr lang="en-US" dirty="0"/>
          </a:p>
        </p:txBody>
      </p:sp>
    </p:spTree>
    <p:extLst>
      <p:ext uri="{BB962C8B-B14F-4D97-AF65-F5344CB8AC3E}">
        <p14:creationId xmlns:p14="http://schemas.microsoft.com/office/powerpoint/2010/main" val="29085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13</a:t>
            </a:fld>
            <a:endParaRPr lang="en-US" dirty="0"/>
          </a:p>
        </p:txBody>
      </p:sp>
    </p:spTree>
    <p:extLst>
      <p:ext uri="{BB962C8B-B14F-4D97-AF65-F5344CB8AC3E}">
        <p14:creationId xmlns:p14="http://schemas.microsoft.com/office/powerpoint/2010/main" val="3048581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14</a:t>
            </a:fld>
            <a:endParaRPr lang="en-US" dirty="0"/>
          </a:p>
        </p:txBody>
      </p:sp>
    </p:spTree>
    <p:extLst>
      <p:ext uri="{BB962C8B-B14F-4D97-AF65-F5344CB8AC3E}">
        <p14:creationId xmlns:p14="http://schemas.microsoft.com/office/powerpoint/2010/main" val="1360892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15</a:t>
            </a:fld>
            <a:endParaRPr lang="en-US" dirty="0"/>
          </a:p>
        </p:txBody>
      </p:sp>
    </p:spTree>
    <p:extLst>
      <p:ext uri="{BB962C8B-B14F-4D97-AF65-F5344CB8AC3E}">
        <p14:creationId xmlns:p14="http://schemas.microsoft.com/office/powerpoint/2010/main" val="3578184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16</a:t>
            </a:fld>
            <a:endParaRPr lang="en-US" dirty="0"/>
          </a:p>
        </p:txBody>
      </p:sp>
    </p:spTree>
    <p:extLst>
      <p:ext uri="{BB962C8B-B14F-4D97-AF65-F5344CB8AC3E}">
        <p14:creationId xmlns:p14="http://schemas.microsoft.com/office/powerpoint/2010/main" val="3035391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17</a:t>
            </a:fld>
            <a:endParaRPr lang="en-US" dirty="0"/>
          </a:p>
        </p:txBody>
      </p:sp>
    </p:spTree>
    <p:extLst>
      <p:ext uri="{BB962C8B-B14F-4D97-AF65-F5344CB8AC3E}">
        <p14:creationId xmlns:p14="http://schemas.microsoft.com/office/powerpoint/2010/main" val="1961360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2888167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3</a:t>
            </a:fld>
            <a:endParaRPr lang="en-US" dirty="0"/>
          </a:p>
        </p:txBody>
      </p:sp>
    </p:spTree>
    <p:extLst>
      <p:ext uri="{BB962C8B-B14F-4D97-AF65-F5344CB8AC3E}">
        <p14:creationId xmlns:p14="http://schemas.microsoft.com/office/powerpoint/2010/main" val="2355007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B195533-9289-41D5-8F59-ACA828EAD132}" type="slidenum">
              <a:rPr lang="en-US" smtClean="0"/>
              <a:t>4</a:t>
            </a:fld>
            <a:endParaRPr lang="en-US" dirty="0"/>
          </a:p>
        </p:txBody>
      </p:sp>
    </p:spTree>
    <p:extLst>
      <p:ext uri="{BB962C8B-B14F-4D97-AF65-F5344CB8AC3E}">
        <p14:creationId xmlns:p14="http://schemas.microsoft.com/office/powerpoint/2010/main" val="1442130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5</a:t>
            </a:fld>
            <a:endParaRPr lang="en-US" dirty="0"/>
          </a:p>
        </p:txBody>
      </p:sp>
    </p:spTree>
    <p:extLst>
      <p:ext uri="{BB962C8B-B14F-4D97-AF65-F5344CB8AC3E}">
        <p14:creationId xmlns:p14="http://schemas.microsoft.com/office/powerpoint/2010/main" val="3076475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6</a:t>
            </a:fld>
            <a:endParaRPr lang="en-US" dirty="0"/>
          </a:p>
        </p:txBody>
      </p:sp>
    </p:spTree>
    <p:extLst>
      <p:ext uri="{BB962C8B-B14F-4D97-AF65-F5344CB8AC3E}">
        <p14:creationId xmlns:p14="http://schemas.microsoft.com/office/powerpoint/2010/main" val="1789542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7</a:t>
            </a:fld>
            <a:endParaRPr lang="en-US" dirty="0"/>
          </a:p>
        </p:txBody>
      </p:sp>
    </p:spTree>
    <p:extLst>
      <p:ext uri="{BB962C8B-B14F-4D97-AF65-F5344CB8AC3E}">
        <p14:creationId xmlns:p14="http://schemas.microsoft.com/office/powerpoint/2010/main" val="1540425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8</a:t>
            </a:fld>
            <a:endParaRPr lang="en-US" dirty="0"/>
          </a:p>
        </p:txBody>
      </p:sp>
    </p:spTree>
    <p:extLst>
      <p:ext uri="{BB962C8B-B14F-4D97-AF65-F5344CB8AC3E}">
        <p14:creationId xmlns:p14="http://schemas.microsoft.com/office/powerpoint/2010/main" val="3794409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9</a:t>
            </a:fld>
            <a:endParaRPr lang="en-US" dirty="0"/>
          </a:p>
        </p:txBody>
      </p:sp>
    </p:spTree>
    <p:extLst>
      <p:ext uri="{BB962C8B-B14F-4D97-AF65-F5344CB8AC3E}">
        <p14:creationId xmlns:p14="http://schemas.microsoft.com/office/powerpoint/2010/main" val="7914433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cid:image001.png@01D6A5F2.C55096B0"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700739" name="MSTSHP_03"/>
          <p:cNvSpPr>
            <a:spLocks noGrp="1" noChangeArrowheads="1"/>
          </p:cNvSpPr>
          <p:nvPr>
            <p:ph type="ctrTitle" sz="quarter"/>
          </p:nvPr>
        </p:nvSpPr>
        <p:spPr>
          <a:xfrm>
            <a:off x="1189567" y="2695576"/>
            <a:ext cx="8775700" cy="549275"/>
          </a:xfrm>
          <a:ln algn="ctr"/>
        </p:spPr>
        <p:txBody>
          <a:bodyPr/>
          <a:lstStyle>
            <a:lvl1pPr>
              <a:lnSpc>
                <a:spcPts val="4000"/>
              </a:lnSpc>
              <a:spcBef>
                <a:spcPct val="100000"/>
              </a:spcBef>
              <a:buClr>
                <a:schemeClr val="tx2"/>
              </a:buClr>
              <a:buSzPct val="85000"/>
              <a:buFont typeface="Wingdings" pitchFamily="2" charset="2"/>
              <a:buNone/>
              <a:defRPr sz="2800">
                <a:solidFill>
                  <a:schemeClr val="bg2"/>
                </a:solidFill>
              </a:defRPr>
            </a:lvl1pPr>
          </a:lstStyle>
          <a:p>
            <a:r>
              <a:rPr lang="en-US" dirty="0"/>
              <a:t>Click to edit Master title style</a:t>
            </a:r>
          </a:p>
        </p:txBody>
      </p:sp>
      <p:sp>
        <p:nvSpPr>
          <p:cNvPr id="3700740" name="MSTSHP_04"/>
          <p:cNvSpPr>
            <a:spLocks noGrp="1" noChangeArrowheads="1"/>
          </p:cNvSpPr>
          <p:nvPr>
            <p:ph type="subTitle" sz="quarter" idx="1"/>
          </p:nvPr>
        </p:nvSpPr>
        <p:spPr>
          <a:xfrm>
            <a:off x="1189568" y="3516314"/>
            <a:ext cx="8777817" cy="439737"/>
          </a:xfrm>
          <a:ln/>
        </p:spPr>
        <p:txBody>
          <a:bodyPr/>
          <a:lstStyle>
            <a:lvl1pPr>
              <a:lnSpc>
                <a:spcPts val="2800"/>
              </a:lnSpc>
              <a:spcBef>
                <a:spcPct val="15000"/>
              </a:spcBef>
              <a:buClrTx/>
              <a:buNone/>
              <a:defRPr sz="2000" b="1"/>
            </a:lvl1pPr>
          </a:lstStyle>
          <a:p>
            <a:r>
              <a:rPr lang="en-US" dirty="0"/>
              <a:t>Click to edit Master subtitle style</a:t>
            </a:r>
          </a:p>
        </p:txBody>
      </p:sp>
      <p:sp>
        <p:nvSpPr>
          <p:cNvPr id="7" name="Rectangle 6"/>
          <p:cNvSpPr/>
          <p:nvPr/>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descr="LDH Logo"/>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7988300" y="165100"/>
            <a:ext cx="3314700" cy="698499"/>
          </a:xfrm>
          <a:prstGeom prst="rect">
            <a:avLst/>
          </a:prstGeom>
          <a:noFill/>
          <a:ln>
            <a:noFill/>
          </a:ln>
        </p:spPr>
      </p:pic>
    </p:spTree>
    <p:extLst>
      <p:ext uri="{BB962C8B-B14F-4D97-AF65-F5344CB8AC3E}">
        <p14:creationId xmlns:p14="http://schemas.microsoft.com/office/powerpoint/2010/main" val="1534745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asic text slide (2 col w/hdrs) ">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72286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868680"/>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2176272"/>
            <a:ext cx="11119104" cy="4050792"/>
          </a:xfrm>
        </p:spPr>
        <p:txBody>
          <a:bodyPr/>
          <a:lstStyle/>
          <a:p>
            <a:pPr lvl="0"/>
            <a:r>
              <a:rPr lang="en-US" noProof="0" dirty="0"/>
              <a:t>Click icon to add table</a:t>
            </a:r>
          </a:p>
        </p:txBody>
      </p:sp>
    </p:spTree>
    <p:extLst>
      <p:ext uri="{BB962C8B-B14F-4D97-AF65-F5344CB8AC3E}">
        <p14:creationId xmlns:p14="http://schemas.microsoft.com/office/powerpoint/2010/main" val="1536524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evron table">
    <p:spTree>
      <p:nvGrpSpPr>
        <p:cNvPr id="1" name=""/>
        <p:cNvGrpSpPr/>
        <p:nvPr/>
      </p:nvGrpSpPr>
      <p:grpSpPr>
        <a:xfrm>
          <a:off x="0" y="0"/>
          <a:ext cx="0" cy="0"/>
          <a:chOff x="0" y="0"/>
          <a:chExt cx="0" cy="0"/>
        </a:xfrm>
      </p:grpSpPr>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1747838"/>
            <a:ext cx="11119104" cy="4545012"/>
          </a:xfrm>
        </p:spPr>
        <p:txBody>
          <a:bodyPr/>
          <a:lstStyle/>
          <a:p>
            <a:pPr lvl="0"/>
            <a:r>
              <a:rPr lang="en-US" noProof="0" dirty="0"/>
              <a:t>Click icon to add table</a:t>
            </a:r>
          </a:p>
        </p:txBody>
      </p:sp>
    </p:spTree>
    <p:extLst>
      <p:ext uri="{BB962C8B-B14F-4D97-AF65-F5344CB8AC3E}">
        <p14:creationId xmlns:p14="http://schemas.microsoft.com/office/powerpoint/2010/main" val="353660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jor Point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547872" y="115570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898648"/>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2453" y="4645152"/>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4674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jor Points w/par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185416"/>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7872" y="393192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01922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umbered points ">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841248" y="1536192"/>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9" name="Text Placeholder 10"/>
          <p:cNvSpPr>
            <a:spLocks noGrp="1"/>
          </p:cNvSpPr>
          <p:nvPr>
            <p:ph type="body" sz="quarter" idx="17"/>
          </p:nvPr>
        </p:nvSpPr>
        <p:spPr>
          <a:xfrm>
            <a:off x="841248"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41248" y="4023360"/>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p:cNvSpPr>
            <a:spLocks noGrp="1"/>
          </p:cNvSpPr>
          <p:nvPr>
            <p:ph type="body" sz="quarter" idx="19"/>
          </p:nvPr>
        </p:nvSpPr>
        <p:spPr>
          <a:xfrm>
            <a:off x="841248"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0"/>
          <p:cNvSpPr>
            <a:spLocks noGrp="1"/>
          </p:cNvSpPr>
          <p:nvPr>
            <p:ph type="body" sz="quarter" idx="20"/>
          </p:nvPr>
        </p:nvSpPr>
        <p:spPr>
          <a:xfrm>
            <a:off x="6620256" y="1536192"/>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0"/>
          <p:cNvSpPr>
            <a:spLocks noGrp="1"/>
          </p:cNvSpPr>
          <p:nvPr>
            <p:ph type="body" sz="quarter" idx="21"/>
          </p:nvPr>
        </p:nvSpPr>
        <p:spPr>
          <a:xfrm>
            <a:off x="6620256"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0"/>
          <p:cNvSpPr>
            <a:spLocks noGrp="1"/>
          </p:cNvSpPr>
          <p:nvPr>
            <p:ph type="body" sz="quarter" idx="22"/>
          </p:nvPr>
        </p:nvSpPr>
        <p:spPr>
          <a:xfrm>
            <a:off x="6620256" y="4023360"/>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0"/>
          <p:cNvSpPr>
            <a:spLocks noGrp="1"/>
          </p:cNvSpPr>
          <p:nvPr>
            <p:ph type="body" sz="quarter" idx="23"/>
          </p:nvPr>
        </p:nvSpPr>
        <p:spPr>
          <a:xfrm>
            <a:off x="6620256"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657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ra w/ 2 Chevr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24256"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p>
        </p:txBody>
      </p:sp>
      <p:sp>
        <p:nvSpPr>
          <p:cNvPr id="6" name="Text Placeholder 10"/>
          <p:cNvSpPr>
            <a:spLocks noGrp="1"/>
          </p:cNvSpPr>
          <p:nvPr>
            <p:ph type="body" sz="quarter" idx="14"/>
          </p:nvPr>
        </p:nvSpPr>
        <p:spPr>
          <a:xfrm>
            <a:off x="6083808"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p:txBody>
      </p:sp>
    </p:spTree>
    <p:extLst>
      <p:ext uri="{BB962C8B-B14F-4D97-AF65-F5344CB8AC3E}">
        <p14:creationId xmlns:p14="http://schemas.microsoft.com/office/powerpoint/2010/main" val="696201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ichelangelo (top)">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200400"/>
            <a:ext cx="5559552" cy="3090672"/>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200400"/>
            <a:ext cx="5340096" cy="3090672"/>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442488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1434"/>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083808" y="1828800"/>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250376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ext Placeholder 10"/>
          <p:cNvSpPr>
            <a:spLocks noGrp="1"/>
          </p:cNvSpPr>
          <p:nvPr>
            <p:ph type="body" sz="quarter" idx="16"/>
          </p:nvPr>
        </p:nvSpPr>
        <p:spPr>
          <a:xfrm>
            <a:off x="3304032"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7"/>
          </p:nvPr>
        </p:nvSpPr>
        <p:spPr>
          <a:xfrm>
            <a:off x="6083808"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863584"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0847798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633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Text Placeholder 10"/>
          <p:cNvSpPr>
            <a:spLocks noGrp="1"/>
          </p:cNvSpPr>
          <p:nvPr>
            <p:ph type="body" sz="quarter" idx="16"/>
          </p:nvPr>
        </p:nvSpPr>
        <p:spPr>
          <a:xfrm>
            <a:off x="423062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7"/>
          </p:nvPr>
        </p:nvSpPr>
        <p:spPr>
          <a:xfrm>
            <a:off x="794918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p:cNvSpPr>
            <a:spLocks noGrp="1"/>
          </p:cNvSpPr>
          <p:nvPr>
            <p:ph type="body" sz="quarter" idx="18"/>
          </p:nvPr>
        </p:nvSpPr>
        <p:spPr>
          <a:xfrm>
            <a:off x="536448"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0"/>
          <p:cNvSpPr>
            <a:spLocks noGrp="1"/>
          </p:cNvSpPr>
          <p:nvPr>
            <p:ph type="body" sz="quarter" idx="19"/>
          </p:nvPr>
        </p:nvSpPr>
        <p:spPr>
          <a:xfrm>
            <a:off x="6303264"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925543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301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s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0857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24256" y="1728216"/>
            <a:ext cx="5291328" cy="3986784"/>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939945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s (top)">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533400" y="5056632"/>
            <a:ext cx="11122152" cy="1243584"/>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85216" y="1197864"/>
            <a:ext cx="11033760" cy="3383280"/>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11436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rg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
        <p:nvSpPr>
          <p:cNvPr id="5" name="Text Placeholder 4"/>
          <p:cNvSpPr>
            <a:spLocks noGrp="1"/>
          </p:cNvSpPr>
          <p:nvPr>
            <p:ph type="body" sz="quarter" idx="10"/>
          </p:nvPr>
        </p:nvSpPr>
        <p:spPr>
          <a:xfrm>
            <a:off x="533400" y="1155700"/>
            <a:ext cx="11116733" cy="5137150"/>
          </a:xfrm>
        </p:spPr>
        <p:txBody>
          <a:bodyPr/>
          <a:lstStyle/>
          <a:p>
            <a:pPr lvl="0"/>
            <a:r>
              <a:rPr lang="en-US"/>
              <a:t>Click to edit Master text styles</a:t>
            </a:r>
          </a:p>
        </p:txBody>
      </p:sp>
    </p:spTree>
    <p:extLst>
      <p:ext uri="{BB962C8B-B14F-4D97-AF65-F5344CB8AC3E}">
        <p14:creationId xmlns:p14="http://schemas.microsoft.com/office/powerpoint/2010/main" val="2774044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044952"/>
            <a:ext cx="5340096" cy="3246120"/>
          </a:xfrm>
        </p:spPr>
        <p:txBody>
          <a:bodyPr/>
          <a:lstStyle>
            <a:lvl1pPr marL="0" indent="0">
              <a:defRPr sz="2000">
                <a:solidFill>
                  <a:schemeClr val="tx1"/>
                </a:solidFill>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044952"/>
            <a:ext cx="5340096" cy="3246120"/>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75551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789180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407989"/>
            <a:ext cx="11116733" cy="365125"/>
          </a:xfrm>
        </p:spPr>
        <p:txBody>
          <a:bodyPr/>
          <a:lstStyle>
            <a:lvl1pPr>
              <a:defRPr sz="2400"/>
            </a:lvl1pPr>
          </a:lstStyle>
          <a:p>
            <a:r>
              <a:rPr lang="en-US"/>
              <a:t>Click to edit Master title style</a:t>
            </a:r>
            <a:endParaRPr lang="en-US" dirty="0"/>
          </a:p>
        </p:txBody>
      </p:sp>
      <p:sp>
        <p:nvSpPr>
          <p:cNvPr id="3" name="Table Placeholder 2"/>
          <p:cNvSpPr>
            <a:spLocks noGrp="1"/>
          </p:cNvSpPr>
          <p:nvPr>
            <p:ph type="tbl" idx="1"/>
          </p:nvPr>
        </p:nvSpPr>
        <p:spPr>
          <a:xfrm>
            <a:off x="533400" y="1154113"/>
            <a:ext cx="11116733" cy="5135562"/>
          </a:xfrm>
        </p:spPr>
        <p:txBody>
          <a:bodyPr/>
          <a:lstStyle/>
          <a:p>
            <a:pPr lvl="0"/>
            <a:r>
              <a:rPr lang="en-US" noProof="0" dirty="0"/>
              <a:t>Click icon to add table</a:t>
            </a:r>
          </a:p>
        </p:txBody>
      </p:sp>
    </p:spTree>
    <p:extLst>
      <p:ext uri="{BB962C8B-B14F-4D97-AF65-F5344CB8AC3E}">
        <p14:creationId xmlns:p14="http://schemas.microsoft.com/office/powerpoint/2010/main" val="4119978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4945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1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935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rt opener">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524000" y="2551176"/>
            <a:ext cx="9144000" cy="1344168"/>
          </a:xfrm>
          <a:ln w="28575">
            <a:solidFill>
              <a:srgbClr val="003399"/>
            </a:solidFill>
          </a:ln>
        </p:spPr>
        <p:txBody>
          <a:bodyPr lIns="228600" rIns="228600" anchor="ctr" anchorCtr="1"/>
          <a:lstStyle>
            <a:lvl1pPr algn="ctr">
              <a:spcBef>
                <a:spcPts val="0"/>
              </a:spcBef>
              <a:defRPr sz="2400" b="1"/>
            </a:lvl1pPr>
          </a:lstStyle>
          <a:p>
            <a:pPr lvl="0"/>
            <a:r>
              <a:rPr lang="en-US"/>
              <a:t>Click to edit Master text styles</a:t>
            </a:r>
          </a:p>
        </p:txBody>
      </p:sp>
    </p:spTree>
    <p:extLst>
      <p:ext uri="{BB962C8B-B14F-4D97-AF65-F5344CB8AC3E}">
        <p14:creationId xmlns:p14="http://schemas.microsoft.com/office/powerpoint/2010/main" val="3784618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2862912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854467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2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7346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4141531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62807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3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5152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100273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0024797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4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2393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4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712794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24000" y="2551176"/>
            <a:ext cx="9144000" cy="1344168"/>
          </a:xfrm>
        </p:spPr>
        <p:txBody>
          <a:bodyPr anchor="ctr"/>
          <a:lstStyle>
            <a:lvl1pPr>
              <a:spcBef>
                <a:spcPts val="200"/>
              </a:spcBef>
              <a:defRPr sz="2400"/>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78942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349059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userDrawn="1">
  <p:cSld name="5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0169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5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3829796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5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50787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userDrawn="1">
  <p:cSld name="6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1903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6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43095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6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469107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userDrawn="1">
  <p:cSld name="7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7070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7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1594202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7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265436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964414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8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020880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8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460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8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345820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9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9120152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9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5529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9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346291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text slide (full page w/2 col. hdr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36448" y="2715768"/>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2706624"/>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8654135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03113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chelangelo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562822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sic text slide (2 col w/hdrs) x 2">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7" name="Text Placeholder 10"/>
          <p:cNvSpPr>
            <a:spLocks noGrp="1"/>
          </p:cNvSpPr>
          <p:nvPr>
            <p:ph type="body" sz="quarter" idx="15"/>
          </p:nvPr>
        </p:nvSpPr>
        <p:spPr>
          <a:xfrm>
            <a:off x="6315456" y="4241102"/>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6"/>
          </p:nvPr>
        </p:nvSpPr>
        <p:spPr>
          <a:xfrm>
            <a:off x="536448" y="4251960"/>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3978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u="none" dirty="0"/>
          </a:p>
        </p:txBody>
      </p:sp>
      <p:sp>
        <p:nvSpPr>
          <p:cNvPr id="20482" name="MSTSHP_01"/>
          <p:cNvSpPr>
            <a:spLocks noGrp="1" noChangeArrowheads="1"/>
          </p:cNvSpPr>
          <p:nvPr>
            <p:ph type="title"/>
          </p:nvPr>
        </p:nvSpPr>
        <p:spPr bwMode="invGray">
          <a:xfrm>
            <a:off x="533399" y="436065"/>
            <a:ext cx="11116733"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20483" name="MSTSHP_02"/>
          <p:cNvSpPr>
            <a:spLocks noGrp="1" noChangeArrowheads="1"/>
          </p:cNvSpPr>
          <p:nvPr>
            <p:ph type="body" idx="1"/>
          </p:nvPr>
        </p:nvSpPr>
        <p:spPr bwMode="invGray">
          <a:xfrm>
            <a:off x="533400" y="1154113"/>
            <a:ext cx="11116733" cy="51355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3699738" name="SHP_DOCTRACKER"/>
          <p:cNvSpPr txBox="1">
            <a:spLocks noChangeArrowheads="1"/>
          </p:cNvSpPr>
          <p:nvPr/>
        </p:nvSpPr>
        <p:spPr bwMode="gray">
          <a:xfrm rot="-5400000">
            <a:off x="11885613" y="6532563"/>
            <a:ext cx="422275" cy="88900"/>
          </a:xfrm>
          <a:prstGeom prst="rect">
            <a:avLst/>
          </a:prstGeom>
          <a:noFill/>
          <a:ln w="12700" algn="ctr">
            <a:noFill/>
            <a:miter lim="800000"/>
            <a:headEnd/>
            <a:tailEnd/>
          </a:ln>
          <a:effectLst/>
        </p:spPr>
        <p:txBody>
          <a:bodyPr wrap="none" lIns="0" tIns="0" rIns="0" bIns="0"/>
          <a:lstStyle/>
          <a:p>
            <a:pPr eaLnBrk="0" hangingPunct="0">
              <a:lnSpc>
                <a:spcPct val="106000"/>
              </a:lnSpc>
              <a:defRPr/>
            </a:pPr>
            <a:r>
              <a:rPr lang="en-US" sz="400" dirty="0">
                <a:solidFill>
                  <a:srgbClr val="AFAFAF"/>
                </a:solidFill>
                <a:cs typeface="+mn-cs"/>
              </a:rPr>
              <a:t>US Consulting On-screen M WHT_R1.5V_1208.ppt</a:t>
            </a:r>
          </a:p>
        </p:txBody>
      </p:sp>
      <p:pic>
        <p:nvPicPr>
          <p:cNvPr id="7" name="Picture 6"/>
          <p:cNvPicPr>
            <a:picLocks noChangeAspect="1"/>
          </p:cNvPicPr>
          <p:nvPr userDrawn="1"/>
        </p:nvPicPr>
        <p:blipFill>
          <a:blip r:embed="rId57">
            <a:extLst>
              <a:ext uri="{28A0092B-C50C-407E-A947-70E740481C1C}">
                <a14:useLocalDpi xmlns:a14="http://schemas.microsoft.com/office/drawing/2010/main" val="0"/>
              </a:ext>
            </a:extLst>
          </a:blip>
          <a:stretch>
            <a:fillRect/>
          </a:stretch>
        </p:blipFill>
        <p:spPr>
          <a:xfrm>
            <a:off x="8796913" y="252549"/>
            <a:ext cx="2853221" cy="548641"/>
          </a:xfrm>
          <a:prstGeom prst="rect">
            <a:avLst/>
          </a:prstGeom>
        </p:spPr>
      </p:pic>
    </p:spTree>
    <p:extLst>
      <p:ext uri="{BB962C8B-B14F-4D97-AF65-F5344CB8AC3E}">
        <p14:creationId xmlns:p14="http://schemas.microsoft.com/office/powerpoint/2010/main" val="3476106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4025" r:id="rId29"/>
    <p:sldLayoutId id="2147484026" r:id="rId30"/>
    <p:sldLayoutId id="2147484027" r:id="rId31"/>
    <p:sldLayoutId id="2147484523" r:id="rId32"/>
    <p:sldLayoutId id="2147484524" r:id="rId33"/>
    <p:sldLayoutId id="2147484525" r:id="rId34"/>
    <p:sldLayoutId id="2147484666" r:id="rId35"/>
    <p:sldLayoutId id="2147484667" r:id="rId36"/>
    <p:sldLayoutId id="2147484668" r:id="rId37"/>
    <p:sldLayoutId id="2147484873" r:id="rId38"/>
    <p:sldLayoutId id="2147484874" r:id="rId39"/>
    <p:sldLayoutId id="2147484875" r:id="rId40"/>
    <p:sldLayoutId id="2147484918" r:id="rId41"/>
    <p:sldLayoutId id="2147484919" r:id="rId42"/>
    <p:sldLayoutId id="2147484920" r:id="rId43"/>
    <p:sldLayoutId id="2147484973" r:id="rId44"/>
    <p:sldLayoutId id="2147484974" r:id="rId45"/>
    <p:sldLayoutId id="2147484975" r:id="rId46"/>
    <p:sldLayoutId id="2147484993" r:id="rId47"/>
    <p:sldLayoutId id="2147484994" r:id="rId48"/>
    <p:sldLayoutId id="2147484995" r:id="rId49"/>
    <p:sldLayoutId id="2147485013" r:id="rId50"/>
    <p:sldLayoutId id="2147485014" r:id="rId51"/>
    <p:sldLayoutId id="2147485015" r:id="rId52"/>
    <p:sldLayoutId id="2147485048" r:id="rId53"/>
    <p:sldLayoutId id="2147485049" r:id="rId54"/>
    <p:sldLayoutId id="2147485050" r:id="rId55"/>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0" eaLnBrk="1" fontAlgn="base" hangingPunct="1">
        <a:spcBef>
          <a:spcPct val="0"/>
        </a:spcBef>
        <a:spcAft>
          <a:spcPct val="0"/>
        </a:spcAft>
        <a:defRPr sz="2400" b="1" i="0" u="none">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sz="2000">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sz="2000">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NEU@l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MEDT@la.gov"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mailto:MedicaidOutreach@la.gov" TargetMode="External"/><Relationship Id="rId3" Type="http://schemas.openxmlformats.org/officeDocument/2006/relationships/hyperlink" Target="mailto:OSS@la.gov" TargetMode="External"/><Relationship Id="rId7" Type="http://schemas.openxmlformats.org/officeDocument/2006/relationships/hyperlink" Target="mailto:NEU@la.gov"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mailto:MEDT@la.gov" TargetMode="External"/><Relationship Id="rId5" Type="http://schemas.openxmlformats.org/officeDocument/2006/relationships/hyperlink" Target="mailto:ApplicationCenter.Service@la.gov" TargetMode="External"/><Relationship Id="rId4" Type="http://schemas.openxmlformats.org/officeDocument/2006/relationships/hyperlink" Target="mailto:Outstation@la.gov"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dh.la.gov/assets/medicaid/ACT421/ACT_421_FAQ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130630" y="1367863"/>
            <a:ext cx="11946576" cy="1351586"/>
          </a:xfrm>
        </p:spPr>
        <p:txBody>
          <a:bodyPr>
            <a:noAutofit/>
          </a:bodyPr>
          <a:lstStyle/>
          <a:p>
            <a:pPr algn="ctr"/>
            <a:r>
              <a:rPr lang="en-US" sz="5400" b="1" dirty="0" smtClean="0">
                <a:solidFill>
                  <a:srgbClr val="BC9F22"/>
                </a:solidFill>
              </a:rPr>
              <a:t/>
            </a:r>
            <a:br>
              <a:rPr lang="en-US" sz="5400" b="1" dirty="0" smtClean="0">
                <a:solidFill>
                  <a:srgbClr val="BC9F22"/>
                </a:solidFill>
              </a:rPr>
            </a:br>
            <a:r>
              <a:rPr lang="en-US" sz="5400" b="1" dirty="0" smtClean="0">
                <a:solidFill>
                  <a:srgbClr val="BC9F22"/>
                </a:solidFill>
              </a:rPr>
              <a:t>Application Center</a:t>
            </a:r>
            <a:r>
              <a:rPr lang="en-US" sz="5400" dirty="0">
                <a:solidFill>
                  <a:srgbClr val="BC9F22"/>
                </a:solidFill>
              </a:rPr>
              <a:t> </a:t>
            </a:r>
            <a:r>
              <a:rPr lang="en-US" sz="5400" b="1" dirty="0" smtClean="0">
                <a:solidFill>
                  <a:srgbClr val="BC9F22"/>
                </a:solidFill>
              </a:rPr>
              <a:t>Monthly Contact</a:t>
            </a:r>
            <a:endParaRPr lang="en-US" sz="5400" b="1" dirty="0">
              <a:solidFill>
                <a:srgbClr val="BC9F22"/>
              </a:solidFill>
            </a:endParaRPr>
          </a:p>
        </p:txBody>
      </p:sp>
      <p:sp>
        <p:nvSpPr>
          <p:cNvPr id="6" name="Subtitle 5"/>
          <p:cNvSpPr>
            <a:spLocks noGrp="1"/>
          </p:cNvSpPr>
          <p:nvPr>
            <p:ph type="subTitle" sz="quarter" idx="1"/>
          </p:nvPr>
        </p:nvSpPr>
        <p:spPr>
          <a:xfrm>
            <a:off x="839555" y="3384469"/>
            <a:ext cx="10262937" cy="2551700"/>
          </a:xfrm>
        </p:spPr>
        <p:txBody>
          <a:bodyPr>
            <a:normAutofit fontScale="32500" lnSpcReduction="20000"/>
          </a:bodyPr>
          <a:lstStyle/>
          <a:p>
            <a:pPr algn="ctr"/>
            <a:endParaRPr lang="en-US" sz="2400" dirty="0" smtClean="0">
              <a:solidFill>
                <a:schemeClr val="accent3"/>
              </a:solidFill>
            </a:endParaRPr>
          </a:p>
          <a:p>
            <a:pPr algn="ctr"/>
            <a:r>
              <a:rPr lang="en-US" sz="11100" b="1" dirty="0" smtClean="0">
                <a:solidFill>
                  <a:schemeClr val="tx1"/>
                </a:solidFill>
              </a:rPr>
              <a:t>February 15, 2023</a:t>
            </a:r>
          </a:p>
          <a:p>
            <a:pPr algn="ctr"/>
            <a:endParaRPr lang="en-US" sz="11100" b="1" dirty="0" smtClean="0">
              <a:solidFill>
                <a:schemeClr val="tx1"/>
              </a:solidFill>
            </a:endParaRPr>
          </a:p>
          <a:p>
            <a:pPr algn="ctr"/>
            <a:r>
              <a:rPr lang="en-US" sz="11100" b="1" dirty="0" smtClean="0">
                <a:solidFill>
                  <a:schemeClr val="tx1"/>
                </a:solidFill>
              </a:rPr>
              <a:t>Valerie McManus, AC Program Manager</a:t>
            </a:r>
          </a:p>
          <a:p>
            <a:pPr algn="ctr"/>
            <a:r>
              <a:rPr lang="en-US" sz="2400" dirty="0" smtClean="0">
                <a:solidFill>
                  <a:schemeClr val="accent3"/>
                </a:solidFill>
              </a:rPr>
              <a:t> </a:t>
            </a:r>
          </a:p>
          <a:p>
            <a:pPr algn="ctr"/>
            <a:r>
              <a:rPr lang="en-US" sz="2400" dirty="0" smtClean="0">
                <a:solidFill>
                  <a:schemeClr val="accent3"/>
                </a:solidFill>
              </a:rPr>
              <a:t> </a:t>
            </a:r>
          </a:p>
          <a:p>
            <a:pPr algn="ctr"/>
            <a:endParaRPr lang="en-US" sz="2400" dirty="0">
              <a:solidFill>
                <a:schemeClr val="accent3"/>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31584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11468637" cy="5523050"/>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600" dirty="0" smtClean="0">
                <a:solidFill>
                  <a:srgbClr val="000000"/>
                </a:solidFill>
                <a:latin typeface="Arial" charset="0"/>
                <a:cs typeface="Arial" charset="0"/>
              </a:rPr>
              <a:t>Beginning in April 2023, Louisiana Medicaid will resume eligibility determinations for all Medicaid members and close anyone who is not eligible. </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600" dirty="0" smtClean="0">
                <a:solidFill>
                  <a:srgbClr val="000000"/>
                </a:solidFill>
                <a:latin typeface="Arial" charset="0"/>
                <a:cs typeface="Arial" charset="0"/>
              </a:rPr>
              <a:t>Some of the eligibility reviews can be completed without contacting the member by using information from electronic databases. However, many members will be required to respond to notices that Medicaid will mail.</a:t>
            </a:r>
          </a:p>
          <a:p>
            <a:pPr marL="1588" rtl="0" fontAlgn="base">
              <a:lnSpc>
                <a:spcPct val="106000"/>
              </a:lnSpc>
              <a:spcBef>
                <a:spcPct val="40000"/>
              </a:spcBef>
              <a:spcAft>
                <a:spcPct val="0"/>
              </a:spcAft>
              <a:buClr>
                <a:srgbClr val="000000"/>
              </a:buClr>
            </a:pPr>
            <a:endParaRPr lang="en-US" sz="2400" dirty="0">
              <a:solidFill>
                <a:srgbClr val="000000"/>
              </a:solidFill>
              <a:latin typeface="Arial" charset="0"/>
              <a:cs typeface="Arial" charset="0"/>
            </a:endParaRPr>
          </a:p>
        </p:txBody>
      </p:sp>
      <p:sp>
        <p:nvSpPr>
          <p:cNvPr id="3" name="Rectangle 2"/>
          <p:cNvSpPr/>
          <p:nvPr/>
        </p:nvSpPr>
        <p:spPr>
          <a:xfrm>
            <a:off x="-148936" y="-92194"/>
            <a:ext cx="7148946" cy="1323439"/>
          </a:xfrm>
          <a:prstGeom prst="rect">
            <a:avLst/>
          </a:prstGeom>
        </p:spPr>
        <p:txBody>
          <a:bodyPr wrap="square">
            <a:spAutoFit/>
          </a:bodyPr>
          <a:lstStyle/>
          <a:p>
            <a:pPr algn="ctr"/>
            <a:r>
              <a:rPr lang="en-US" sz="4000" b="1" dirty="0" smtClean="0">
                <a:solidFill>
                  <a:srgbClr val="BC9F22"/>
                </a:solidFill>
              </a:rPr>
              <a:t>Upcoming </a:t>
            </a:r>
            <a:r>
              <a:rPr lang="en-US" sz="4000" b="1" dirty="0">
                <a:solidFill>
                  <a:srgbClr val="BC9F22"/>
                </a:solidFill>
              </a:rPr>
              <a:t>Changes (continued) </a:t>
            </a:r>
          </a:p>
        </p:txBody>
      </p:sp>
    </p:spTree>
    <p:extLst>
      <p:ext uri="{BB962C8B-B14F-4D97-AF65-F5344CB8AC3E}">
        <p14:creationId xmlns:p14="http://schemas.microsoft.com/office/powerpoint/2010/main" val="30235577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11468637" cy="7144200"/>
          </a:xfrm>
          <a:prstGeom prst="rect">
            <a:avLst/>
          </a:prstGeom>
        </p:spPr>
        <p:txBody>
          <a:bodyPr wrap="square" rtlCol="0">
            <a:spAutoFit/>
          </a:bodyPr>
          <a:lstStyle/>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3200" dirty="0" smtClean="0"/>
              <a:t>In preparation of the upcoming changes, Louisiana Medicaid is launching a statewide outreach and </a:t>
            </a:r>
            <a:r>
              <a:rPr lang="en-US" sz="3200" dirty="0"/>
              <a:t>education campaign to ensure Medicaid members, providers and other key stakeholders are informed of and prepared for the restart of eligibility renewal. </a:t>
            </a:r>
            <a:endParaRPr lang="en-US" sz="3200" dirty="0" smtClean="0"/>
          </a:p>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3200" dirty="0" smtClean="0">
                <a:solidFill>
                  <a:srgbClr val="000000"/>
                </a:solidFill>
                <a:latin typeface="Arial" charset="0"/>
                <a:cs typeface="Arial" charset="0"/>
              </a:rPr>
              <a:t>When completing applications, please </a:t>
            </a:r>
            <a:r>
              <a:rPr lang="en-US" sz="3200" dirty="0">
                <a:solidFill>
                  <a:srgbClr val="000000"/>
                </a:solidFill>
                <a:latin typeface="Arial" charset="0"/>
                <a:cs typeface="Arial" charset="0"/>
              </a:rPr>
              <a:t>ensure that the type of phone </a:t>
            </a:r>
            <a:r>
              <a:rPr lang="en-US" sz="3200" dirty="0" smtClean="0">
                <a:solidFill>
                  <a:srgbClr val="000000"/>
                </a:solidFill>
                <a:latin typeface="Arial" charset="0"/>
                <a:cs typeface="Arial" charset="0"/>
              </a:rPr>
              <a:t>number (home, work, or cell) </a:t>
            </a:r>
            <a:r>
              <a:rPr lang="en-US" sz="3200" dirty="0">
                <a:solidFill>
                  <a:srgbClr val="000000"/>
                </a:solidFill>
                <a:latin typeface="Arial" charset="0"/>
                <a:cs typeface="Arial" charset="0"/>
              </a:rPr>
              <a:t>is selected appropriately on the application </a:t>
            </a:r>
            <a:r>
              <a:rPr lang="en-US" sz="3200" dirty="0" smtClean="0">
                <a:solidFill>
                  <a:srgbClr val="000000"/>
                </a:solidFill>
                <a:latin typeface="Arial" charset="0"/>
                <a:cs typeface="Arial" charset="0"/>
              </a:rPr>
              <a:t>so members do not miss important text message notifications from Medicaid.</a:t>
            </a:r>
            <a:endParaRPr lang="en-US" sz="3200" dirty="0">
              <a:solidFill>
                <a:srgbClr val="000000"/>
              </a:solidFill>
              <a:latin typeface="Arial" charset="0"/>
              <a:cs typeface="Arial" charset="0"/>
            </a:endParaRPr>
          </a:p>
          <a:p>
            <a:pPr marL="1588" fontAlgn="base">
              <a:lnSpc>
                <a:spcPct val="106000"/>
              </a:lnSpc>
              <a:spcBef>
                <a:spcPct val="40000"/>
              </a:spcBef>
              <a:spcAft>
                <a:spcPct val="0"/>
              </a:spcAft>
              <a:buClr>
                <a:srgbClr val="000000"/>
              </a:buClr>
            </a:pPr>
            <a:endParaRPr lang="en-US" sz="3600" dirty="0"/>
          </a:p>
          <a:p>
            <a:pPr marL="458788" indent="-457200" rtl="0" fontAlgn="base">
              <a:lnSpc>
                <a:spcPct val="106000"/>
              </a:lnSpc>
              <a:spcBef>
                <a:spcPct val="40000"/>
              </a:spcBef>
              <a:spcAft>
                <a:spcPct val="0"/>
              </a:spcAft>
              <a:buClr>
                <a:srgbClr val="000000"/>
              </a:buClr>
              <a:buFont typeface="Arial" panose="020B0604020202020204" pitchFamily="34" charset="0"/>
              <a:buChar char="•"/>
            </a:pPr>
            <a:endParaRPr lang="en-US" sz="3600" dirty="0" smtClean="0">
              <a:solidFill>
                <a:srgbClr val="000000"/>
              </a:solidFill>
              <a:latin typeface="Arial" charset="0"/>
              <a:cs typeface="Arial" charset="0"/>
            </a:endParaRPr>
          </a:p>
          <a:p>
            <a:pPr marL="1588" rtl="0" fontAlgn="base">
              <a:lnSpc>
                <a:spcPct val="106000"/>
              </a:lnSpc>
              <a:spcBef>
                <a:spcPct val="40000"/>
              </a:spcBef>
              <a:spcAft>
                <a:spcPct val="0"/>
              </a:spcAft>
              <a:buClr>
                <a:srgbClr val="000000"/>
              </a:buClr>
            </a:pPr>
            <a:endParaRPr lang="en-US" sz="2400" dirty="0">
              <a:solidFill>
                <a:srgbClr val="000000"/>
              </a:solidFill>
              <a:latin typeface="Arial" charset="0"/>
              <a:cs typeface="Arial" charset="0"/>
            </a:endParaRPr>
          </a:p>
        </p:txBody>
      </p:sp>
      <p:sp>
        <p:nvSpPr>
          <p:cNvPr id="3" name="Rectangle 2"/>
          <p:cNvSpPr/>
          <p:nvPr/>
        </p:nvSpPr>
        <p:spPr>
          <a:xfrm>
            <a:off x="-160812" y="-92193"/>
            <a:ext cx="7148946" cy="1323439"/>
          </a:xfrm>
          <a:prstGeom prst="rect">
            <a:avLst/>
          </a:prstGeom>
        </p:spPr>
        <p:txBody>
          <a:bodyPr wrap="square">
            <a:spAutoFit/>
          </a:bodyPr>
          <a:lstStyle/>
          <a:p>
            <a:pPr algn="ctr"/>
            <a:r>
              <a:rPr lang="en-US" sz="4000" b="1" dirty="0" smtClean="0">
                <a:solidFill>
                  <a:srgbClr val="BC9F22"/>
                </a:solidFill>
              </a:rPr>
              <a:t>Upcoming Changes (continued)</a:t>
            </a:r>
            <a:endParaRPr lang="en-US" sz="4000" b="1" dirty="0">
              <a:solidFill>
                <a:srgbClr val="BC9F22"/>
              </a:solidFill>
            </a:endParaRPr>
          </a:p>
        </p:txBody>
      </p:sp>
    </p:spTree>
    <p:extLst>
      <p:ext uri="{BB962C8B-B14F-4D97-AF65-F5344CB8AC3E}">
        <p14:creationId xmlns:p14="http://schemas.microsoft.com/office/powerpoint/2010/main" val="28520584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11468637" cy="5275162"/>
          </a:xfrm>
          <a:prstGeom prst="rect">
            <a:avLst/>
          </a:prstGeom>
        </p:spPr>
        <p:txBody>
          <a:bodyPr wrap="square" rtlCol="0">
            <a:spAutoFit/>
          </a:bodyPr>
          <a:lstStyle/>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3600" dirty="0" smtClean="0">
                <a:solidFill>
                  <a:srgbClr val="000000"/>
                </a:solidFill>
                <a:latin typeface="Arial" charset="0"/>
                <a:cs typeface="Arial" charset="0"/>
              </a:rPr>
              <a:t>Please advise members that it </a:t>
            </a:r>
            <a:r>
              <a:rPr lang="en-US" sz="3600" dirty="0">
                <a:solidFill>
                  <a:srgbClr val="000000"/>
                </a:solidFill>
                <a:latin typeface="Arial" charset="0"/>
                <a:cs typeface="Arial" charset="0"/>
              </a:rPr>
              <a:t>is vital </a:t>
            </a:r>
            <a:r>
              <a:rPr lang="en-US" sz="3600" dirty="0" smtClean="0">
                <a:solidFill>
                  <a:srgbClr val="000000"/>
                </a:solidFill>
                <a:latin typeface="Arial" charset="0"/>
                <a:cs typeface="Arial" charset="0"/>
              </a:rPr>
              <a:t>to keep their contact information up </a:t>
            </a:r>
            <a:r>
              <a:rPr lang="en-US" sz="3600" dirty="0">
                <a:solidFill>
                  <a:srgbClr val="000000"/>
                </a:solidFill>
                <a:latin typeface="Arial" charset="0"/>
                <a:cs typeface="Arial" charset="0"/>
              </a:rPr>
              <a:t>to </a:t>
            </a:r>
            <a:r>
              <a:rPr lang="en-US" sz="3600" dirty="0" smtClean="0">
                <a:solidFill>
                  <a:srgbClr val="000000"/>
                </a:solidFill>
                <a:latin typeface="Arial" charset="0"/>
                <a:cs typeface="Arial" charset="0"/>
              </a:rPr>
              <a:t>date, </a:t>
            </a:r>
            <a:r>
              <a:rPr lang="en-US" sz="3600" dirty="0">
                <a:solidFill>
                  <a:srgbClr val="000000"/>
                </a:solidFill>
                <a:latin typeface="Arial" charset="0"/>
                <a:cs typeface="Arial" charset="0"/>
              </a:rPr>
              <a:t>including their cell phone numbers and email addresses</a:t>
            </a:r>
            <a:r>
              <a:rPr lang="en-US" sz="3600" dirty="0" smtClean="0">
                <a:solidFill>
                  <a:srgbClr val="000000"/>
                </a:solidFill>
                <a:latin typeface="Arial" charset="0"/>
                <a:cs typeface="Arial" charset="0"/>
              </a:rPr>
              <a:t>.</a:t>
            </a:r>
          </a:p>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3600" dirty="0" smtClean="0"/>
              <a:t>In </a:t>
            </a:r>
            <a:r>
              <a:rPr lang="en-US" sz="3600" dirty="0"/>
              <a:t>addition, we want to remind members of the importance of reading and responding to mail from Medicaid. </a:t>
            </a:r>
            <a:endParaRPr lang="en-US" sz="3600" dirty="0" smtClean="0"/>
          </a:p>
          <a:p>
            <a:pPr marL="1588" rtl="0" fontAlgn="base">
              <a:lnSpc>
                <a:spcPct val="106000"/>
              </a:lnSpc>
              <a:spcBef>
                <a:spcPct val="40000"/>
              </a:spcBef>
              <a:spcAft>
                <a:spcPct val="0"/>
              </a:spcAft>
              <a:buClr>
                <a:srgbClr val="000000"/>
              </a:buClr>
            </a:pPr>
            <a:endParaRPr lang="en-US" sz="3200" dirty="0" smtClean="0">
              <a:solidFill>
                <a:srgbClr val="000000"/>
              </a:solidFill>
              <a:latin typeface="Arial" charset="0"/>
              <a:cs typeface="Arial" charset="0"/>
            </a:endParaRPr>
          </a:p>
          <a:p>
            <a:pPr marL="1588" rtl="0" fontAlgn="base">
              <a:lnSpc>
                <a:spcPct val="106000"/>
              </a:lnSpc>
              <a:spcBef>
                <a:spcPct val="40000"/>
              </a:spcBef>
              <a:spcAft>
                <a:spcPct val="0"/>
              </a:spcAft>
              <a:buClr>
                <a:srgbClr val="000000"/>
              </a:buClr>
            </a:pPr>
            <a:endParaRPr lang="en-US" sz="3200" dirty="0">
              <a:solidFill>
                <a:srgbClr val="000000"/>
              </a:solidFill>
              <a:latin typeface="Arial" charset="0"/>
              <a:cs typeface="Arial" charset="0"/>
            </a:endParaRPr>
          </a:p>
        </p:txBody>
      </p:sp>
      <p:sp>
        <p:nvSpPr>
          <p:cNvPr id="3" name="Rectangle 2"/>
          <p:cNvSpPr/>
          <p:nvPr/>
        </p:nvSpPr>
        <p:spPr>
          <a:xfrm>
            <a:off x="-160812" y="-92193"/>
            <a:ext cx="7148946" cy="1323439"/>
          </a:xfrm>
          <a:prstGeom prst="rect">
            <a:avLst/>
          </a:prstGeom>
        </p:spPr>
        <p:txBody>
          <a:bodyPr wrap="square">
            <a:spAutoFit/>
          </a:bodyPr>
          <a:lstStyle/>
          <a:p>
            <a:pPr algn="ctr"/>
            <a:r>
              <a:rPr lang="en-US" sz="4000" b="1" dirty="0" smtClean="0">
                <a:solidFill>
                  <a:srgbClr val="BC9F22"/>
                </a:solidFill>
              </a:rPr>
              <a:t>Upcoming Changes (continued) </a:t>
            </a:r>
            <a:endParaRPr lang="en-US" sz="4000" b="1" dirty="0">
              <a:solidFill>
                <a:srgbClr val="BC9F22"/>
              </a:solidFill>
            </a:endParaRPr>
          </a:p>
        </p:txBody>
      </p:sp>
    </p:spTree>
    <p:extLst>
      <p:ext uri="{BB962C8B-B14F-4D97-AF65-F5344CB8AC3E}">
        <p14:creationId xmlns:p14="http://schemas.microsoft.com/office/powerpoint/2010/main" val="4071173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5685357" cy="6434069"/>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There is a flyer on the AC Resource Library’s homepage called the PHE Unwind flyer. </a:t>
            </a:r>
          </a:p>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Please print and post it in highly visible locations at each satellite </a:t>
            </a:r>
            <a:r>
              <a:rPr lang="en-US" sz="2400" dirty="0">
                <a:solidFill>
                  <a:srgbClr val="000000"/>
                </a:solidFill>
                <a:latin typeface="Arial" charset="0"/>
                <a:cs typeface="Arial" charset="0"/>
              </a:rPr>
              <a:t>location </a:t>
            </a:r>
            <a:r>
              <a:rPr lang="en-US" sz="2400" dirty="0" smtClean="0">
                <a:solidFill>
                  <a:srgbClr val="000000"/>
                </a:solidFill>
                <a:latin typeface="Arial" charset="0"/>
                <a:cs typeface="Arial" charset="0"/>
              </a:rPr>
              <a:t>to remind </a:t>
            </a:r>
            <a:r>
              <a:rPr lang="en-US" sz="2400" dirty="0">
                <a:solidFill>
                  <a:srgbClr val="000000"/>
                </a:solidFill>
                <a:latin typeface="Arial" charset="0"/>
                <a:cs typeface="Arial" charset="0"/>
              </a:rPr>
              <a:t>members to keep  their contact information current</a:t>
            </a:r>
            <a:r>
              <a:rPr lang="en-US" sz="2400" dirty="0" smtClean="0">
                <a:solidFill>
                  <a:srgbClr val="000000"/>
                </a:solidFill>
                <a:latin typeface="Arial" charset="0"/>
                <a:cs typeface="Arial" charset="0"/>
              </a:rPr>
              <a:t>.</a:t>
            </a:r>
          </a:p>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We will keep Application Center Trusted User Management and Representatives abreast of any additional changes as they are released.</a:t>
            </a:r>
          </a:p>
          <a:p>
            <a:pPr marL="1588" rtl="0" fontAlgn="base">
              <a:lnSpc>
                <a:spcPct val="106000"/>
              </a:lnSpc>
              <a:spcBef>
                <a:spcPct val="40000"/>
              </a:spcBef>
              <a:spcAft>
                <a:spcPct val="0"/>
              </a:spcAft>
              <a:buClr>
                <a:srgbClr val="000000"/>
              </a:buClr>
            </a:pPr>
            <a:endParaRPr lang="en-US" sz="3600" dirty="0" smtClean="0">
              <a:solidFill>
                <a:srgbClr val="000000"/>
              </a:solidFill>
              <a:latin typeface="Arial" charset="0"/>
              <a:cs typeface="Arial" charset="0"/>
            </a:endParaRPr>
          </a:p>
          <a:p>
            <a:pPr marL="1588" rtl="0" fontAlgn="base">
              <a:lnSpc>
                <a:spcPct val="106000"/>
              </a:lnSpc>
              <a:spcBef>
                <a:spcPct val="40000"/>
              </a:spcBef>
              <a:spcAft>
                <a:spcPct val="0"/>
              </a:spcAft>
              <a:buClr>
                <a:srgbClr val="000000"/>
              </a:buClr>
            </a:pPr>
            <a:endParaRPr lang="en-US" sz="2400" dirty="0">
              <a:solidFill>
                <a:srgbClr val="000000"/>
              </a:solidFill>
              <a:latin typeface="Arial" charset="0"/>
              <a:cs typeface="Arial" charset="0"/>
            </a:endParaRPr>
          </a:p>
        </p:txBody>
      </p:sp>
      <p:sp>
        <p:nvSpPr>
          <p:cNvPr id="3" name="Rectangle 2"/>
          <p:cNvSpPr/>
          <p:nvPr/>
        </p:nvSpPr>
        <p:spPr>
          <a:xfrm>
            <a:off x="-160812" y="-92193"/>
            <a:ext cx="7148946" cy="1323439"/>
          </a:xfrm>
          <a:prstGeom prst="rect">
            <a:avLst/>
          </a:prstGeom>
        </p:spPr>
        <p:txBody>
          <a:bodyPr wrap="square">
            <a:spAutoFit/>
          </a:bodyPr>
          <a:lstStyle/>
          <a:p>
            <a:pPr algn="ctr"/>
            <a:r>
              <a:rPr lang="en-US" sz="4000" b="1" dirty="0" smtClean="0">
                <a:solidFill>
                  <a:srgbClr val="BC9F22"/>
                </a:solidFill>
              </a:rPr>
              <a:t>Upcoming Changes (continued)</a:t>
            </a:r>
            <a:endParaRPr lang="en-US" sz="4000" b="1" dirty="0">
              <a:solidFill>
                <a:srgbClr val="BC9F22"/>
              </a:solidFill>
            </a:endParaRPr>
          </a:p>
        </p:txBody>
      </p:sp>
      <p:pic>
        <p:nvPicPr>
          <p:cNvPr id="2" name="Picture 1"/>
          <p:cNvPicPr>
            <a:picLocks noChangeAspect="1"/>
          </p:cNvPicPr>
          <p:nvPr/>
        </p:nvPicPr>
        <p:blipFill>
          <a:blip r:embed="rId3"/>
          <a:stretch>
            <a:fillRect/>
          </a:stretch>
        </p:blipFill>
        <p:spPr>
          <a:xfrm>
            <a:off x="6785634" y="109352"/>
            <a:ext cx="5210792" cy="6748648"/>
          </a:xfrm>
          <a:prstGeom prst="rect">
            <a:avLst/>
          </a:prstGeom>
        </p:spPr>
      </p:pic>
    </p:spTree>
    <p:extLst>
      <p:ext uri="{BB962C8B-B14F-4D97-AF65-F5344CB8AC3E}">
        <p14:creationId xmlns:p14="http://schemas.microsoft.com/office/powerpoint/2010/main" val="3375309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3" y="1264587"/>
            <a:ext cx="11499924" cy="5456750"/>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AC Resource Library – Check it DAILY</a:t>
            </a:r>
            <a:endParaRPr lang="en-US" sz="2200" dirty="0">
              <a:solidFill>
                <a:srgbClr val="000000"/>
              </a:solidFill>
              <a:latin typeface="Arial" charset="0"/>
              <a:cs typeface="Arial" charset="0"/>
            </a:endParaRP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Ensure you log into the PARTNER portal and not the Public or Provider portal.</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Adhere to Medicaid guidelines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Trusted Users must conduct Face-to-Face interviews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For issues with newborns, email </a:t>
            </a:r>
            <a:r>
              <a:rPr lang="en-US" sz="2200" dirty="0" smtClean="0">
                <a:solidFill>
                  <a:schemeClr val="accent1">
                    <a:lumMod val="75000"/>
                  </a:schemeClr>
                </a:solidFill>
                <a:latin typeface="Arial" charset="0"/>
                <a:cs typeface="Arial" charset="0"/>
                <a:hlinkClick r:id="rId3"/>
              </a:rPr>
              <a:t>NEU@la.gov</a:t>
            </a:r>
            <a:r>
              <a:rPr lang="en-US" sz="2200" dirty="0" smtClean="0">
                <a:solidFill>
                  <a:schemeClr val="accent1">
                    <a:lumMod val="75000"/>
                  </a:schemeClr>
                </a:solidFill>
                <a:latin typeface="Arial" charset="0"/>
                <a:cs typeface="Arial" charset="0"/>
              </a:rPr>
              <a:t> </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EMS</a:t>
            </a: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Submit medical records immediately upon receiving the denial due to non-citizenship.</a:t>
            </a:r>
            <a:endParaRPr lang="en-US" sz="2200" dirty="0">
              <a:solidFill>
                <a:srgbClr val="000000"/>
              </a:solidFill>
              <a:latin typeface="Arial" charset="0"/>
              <a:cs typeface="Arial" charset="0"/>
            </a:endParaRP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For aged EMS claims, email the EMS Aged Claims Status Request form (found on the AC Resource Library) to </a:t>
            </a:r>
            <a:r>
              <a:rPr lang="en-US" sz="2200" dirty="0" smtClean="0">
                <a:solidFill>
                  <a:schemeClr val="accent1">
                    <a:lumMod val="75000"/>
                  </a:schemeClr>
                </a:solidFill>
                <a:latin typeface="Arial" charset="0"/>
                <a:cs typeface="Arial" charset="0"/>
                <a:hlinkClick r:id="rId4"/>
              </a:rPr>
              <a:t>MEDT@la.gov</a:t>
            </a:r>
            <a:r>
              <a:rPr lang="en-US" sz="2200" dirty="0">
                <a:solidFill>
                  <a:srgbClr val="000000"/>
                </a:solidFill>
                <a:latin typeface="Arial" charset="0"/>
                <a:cs typeface="Arial" charset="0"/>
              </a:rPr>
              <a:t>.</a:t>
            </a:r>
            <a:endParaRPr lang="en-US" sz="2200" dirty="0" smtClean="0">
              <a:solidFill>
                <a:srgbClr val="000000"/>
              </a:solidFill>
              <a:latin typeface="Arial" charset="0"/>
              <a:cs typeface="Arial" charset="0"/>
            </a:endParaRPr>
          </a:p>
          <a:p>
            <a:pPr marL="344488" indent="-342900" algn="l"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AC Meetings are conducted on your behalf.  Attendance is required and participation is encouraged. </a:t>
            </a:r>
          </a:p>
        </p:txBody>
      </p:sp>
      <p:sp>
        <p:nvSpPr>
          <p:cNvPr id="3" name="Rectangle 2"/>
          <p:cNvSpPr/>
          <p:nvPr/>
        </p:nvSpPr>
        <p:spPr>
          <a:xfrm>
            <a:off x="570016" y="113583"/>
            <a:ext cx="3360715" cy="830997"/>
          </a:xfrm>
          <a:prstGeom prst="rect">
            <a:avLst/>
          </a:prstGeom>
        </p:spPr>
        <p:txBody>
          <a:bodyPr wrap="square">
            <a:spAutoFit/>
          </a:bodyPr>
          <a:lstStyle/>
          <a:p>
            <a:pPr algn="ctr"/>
            <a:r>
              <a:rPr lang="en-US" sz="4800" b="1" dirty="0" smtClean="0">
                <a:solidFill>
                  <a:srgbClr val="BC9F22"/>
                </a:solidFill>
              </a:rPr>
              <a:t> </a:t>
            </a:r>
            <a:r>
              <a:rPr lang="en-US" sz="4400" b="1" dirty="0" smtClean="0">
                <a:solidFill>
                  <a:srgbClr val="BC9F22"/>
                </a:solidFill>
              </a:rPr>
              <a:t>Reminders</a:t>
            </a:r>
            <a:endParaRPr lang="en-US" sz="4400" b="1" dirty="0">
              <a:solidFill>
                <a:srgbClr val="BC9F22"/>
              </a:solidFill>
            </a:endParaRPr>
          </a:p>
        </p:txBody>
      </p:sp>
    </p:spTree>
    <p:extLst>
      <p:ext uri="{BB962C8B-B14F-4D97-AF65-F5344CB8AC3E}">
        <p14:creationId xmlns:p14="http://schemas.microsoft.com/office/powerpoint/2010/main" val="41818512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629400" y="1152144"/>
            <a:ext cx="5562600" cy="5705856"/>
          </a:xfrm>
        </p:spPr>
        <p:txBody>
          <a:bodyPr>
            <a:normAutofit/>
          </a:bodyPr>
          <a:lstStyle/>
          <a:p>
            <a:r>
              <a:rPr lang="en-US" sz="2400" b="1" dirty="0">
                <a:solidFill>
                  <a:schemeClr val="tx1"/>
                </a:solidFill>
              </a:rPr>
              <a:t>Optional State Supplement (OSS</a:t>
            </a:r>
            <a:r>
              <a:rPr lang="en-US" sz="2400" b="1" dirty="0" smtClean="0">
                <a:solidFill>
                  <a:schemeClr val="tx1"/>
                </a:solidFill>
              </a:rPr>
              <a:t>)  </a:t>
            </a:r>
            <a:endParaRPr lang="en-US" sz="2400" b="1" dirty="0">
              <a:solidFill>
                <a:schemeClr val="tx1"/>
              </a:solidFill>
            </a:endParaRPr>
          </a:p>
          <a:p>
            <a:pPr marL="795338" lvl="3" indent="-457200">
              <a:buFont typeface="Wingdings" panose="05000000000000000000" pitchFamily="2" charset="2"/>
              <a:buChar char="§"/>
            </a:pPr>
            <a:r>
              <a:rPr lang="en-US" sz="2000" dirty="0">
                <a:solidFill>
                  <a:schemeClr val="accent1">
                    <a:lumMod val="75000"/>
                  </a:schemeClr>
                </a:solidFill>
                <a:hlinkClick r:id="rId3"/>
              </a:rPr>
              <a:t>OSS@la.gov</a:t>
            </a:r>
            <a:endParaRPr lang="en-US" sz="2000" dirty="0">
              <a:solidFill>
                <a:schemeClr val="accent1">
                  <a:lumMod val="75000"/>
                </a:schemeClr>
              </a:solidFill>
            </a:endParaRPr>
          </a:p>
          <a:p>
            <a:pPr marL="795338" lvl="3" indent="-457200">
              <a:buFont typeface="Wingdings" panose="05000000000000000000" pitchFamily="2" charset="2"/>
              <a:buChar char="§"/>
            </a:pPr>
            <a:r>
              <a:rPr lang="en-US" sz="2000" dirty="0">
                <a:solidFill>
                  <a:schemeClr val="accent1">
                    <a:lumMod val="75000"/>
                  </a:schemeClr>
                </a:solidFill>
              </a:rPr>
              <a:t>(225) 342 – </a:t>
            </a:r>
            <a:r>
              <a:rPr lang="en-US" sz="2000" dirty="0" smtClean="0">
                <a:solidFill>
                  <a:schemeClr val="accent1">
                    <a:lumMod val="75000"/>
                  </a:schemeClr>
                </a:solidFill>
              </a:rPr>
              <a:t>1646</a:t>
            </a:r>
          </a:p>
          <a:p>
            <a:pPr marL="795338" lvl="3" indent="-457200">
              <a:buFont typeface="Wingdings" panose="05000000000000000000" pitchFamily="2" charset="2"/>
              <a:buChar char="§"/>
            </a:pPr>
            <a:r>
              <a:rPr lang="en-US" sz="2000" dirty="0" smtClean="0">
                <a:solidFill>
                  <a:schemeClr val="accent1">
                    <a:lumMod val="75000"/>
                  </a:schemeClr>
                </a:solidFill>
              </a:rPr>
              <a:t>Paige Logan</a:t>
            </a:r>
            <a:endParaRPr lang="en-US" sz="2000" dirty="0">
              <a:solidFill>
                <a:schemeClr val="accent1">
                  <a:lumMod val="75000"/>
                </a:schemeClr>
              </a:solidFill>
            </a:endParaRPr>
          </a:p>
          <a:p>
            <a:r>
              <a:rPr lang="en-US" sz="2400" b="1" dirty="0" smtClean="0">
                <a:solidFill>
                  <a:schemeClr val="tx1"/>
                </a:solidFill>
              </a:rPr>
              <a:t>Outstation </a:t>
            </a:r>
            <a:endParaRPr lang="en-US" sz="2400" b="1" dirty="0">
              <a:solidFill>
                <a:schemeClr val="tx1"/>
              </a:solidFill>
            </a:endParaRPr>
          </a:p>
          <a:p>
            <a:pPr marL="795338" lvl="3" indent="-457200">
              <a:buFont typeface="Wingdings" panose="05000000000000000000" pitchFamily="2" charset="2"/>
              <a:buChar char="§"/>
            </a:pPr>
            <a:r>
              <a:rPr lang="en-US" sz="2000" dirty="0" smtClean="0">
                <a:solidFill>
                  <a:schemeClr val="accent1">
                    <a:lumMod val="75000"/>
                  </a:schemeClr>
                </a:solidFill>
                <a:hlinkClick r:id="rId4"/>
              </a:rPr>
              <a:t>Outstation@la.gov</a:t>
            </a:r>
            <a:endParaRPr lang="en-US" sz="2000" dirty="0">
              <a:solidFill>
                <a:schemeClr val="accent1">
                  <a:lumMod val="75000"/>
                </a:schemeClr>
              </a:solidFill>
            </a:endParaRPr>
          </a:p>
          <a:p>
            <a:pPr marL="795338" lvl="3" indent="-457200">
              <a:buFont typeface="Wingdings" panose="05000000000000000000" pitchFamily="2" charset="2"/>
              <a:buChar char="§"/>
            </a:pPr>
            <a:r>
              <a:rPr lang="en-US" sz="2000" dirty="0">
                <a:solidFill>
                  <a:schemeClr val="accent1">
                    <a:lumMod val="75000"/>
                  </a:schemeClr>
                </a:solidFill>
              </a:rPr>
              <a:t>(225) 342 – </a:t>
            </a:r>
            <a:r>
              <a:rPr lang="en-US" sz="2000" dirty="0" smtClean="0">
                <a:solidFill>
                  <a:schemeClr val="accent1">
                    <a:lumMod val="75000"/>
                  </a:schemeClr>
                </a:solidFill>
              </a:rPr>
              <a:t>1646</a:t>
            </a:r>
          </a:p>
          <a:p>
            <a:pPr marL="795338" lvl="3" indent="-457200">
              <a:buFont typeface="Wingdings" panose="05000000000000000000" pitchFamily="2" charset="2"/>
              <a:buChar char="§"/>
            </a:pPr>
            <a:r>
              <a:rPr lang="en-US" sz="2000" dirty="0" smtClean="0">
                <a:solidFill>
                  <a:schemeClr val="accent1">
                    <a:lumMod val="75000"/>
                  </a:schemeClr>
                </a:solidFill>
              </a:rPr>
              <a:t>Paige Logan</a:t>
            </a:r>
            <a:endParaRPr lang="en-US" sz="2000" dirty="0">
              <a:solidFill>
                <a:schemeClr val="accent1">
                  <a:lumMod val="75000"/>
                </a:schemeClr>
              </a:solidFill>
            </a:endParaRPr>
          </a:p>
          <a:p>
            <a:pPr lvl="1" indent="0">
              <a:buNone/>
            </a:pPr>
            <a:r>
              <a:rPr lang="en-US" sz="2400" b="1" dirty="0" smtClean="0">
                <a:solidFill>
                  <a:schemeClr val="accent4"/>
                </a:solidFill>
              </a:rPr>
              <a:t>Healthy Louisiana</a:t>
            </a:r>
            <a:endParaRPr lang="en-US" b="1" dirty="0" smtClean="0">
              <a:solidFill>
                <a:schemeClr val="accent4"/>
              </a:solidFill>
            </a:endParaRPr>
          </a:p>
          <a:p>
            <a:pPr marL="569913" lvl="1" indent="-342900">
              <a:buFont typeface="Wingdings" panose="05000000000000000000" pitchFamily="2" charset="2"/>
              <a:buChar char="§"/>
            </a:pPr>
            <a:r>
              <a:rPr lang="en-US" sz="2400" dirty="0" smtClean="0">
                <a:solidFill>
                  <a:schemeClr val="accent4"/>
                </a:solidFill>
              </a:rPr>
              <a:t>1-</a:t>
            </a:r>
            <a:r>
              <a:rPr lang="en-US" sz="2400" dirty="0" smtClean="0"/>
              <a:t>855-229-6848</a:t>
            </a:r>
          </a:p>
          <a:p>
            <a:pPr lvl="1" indent="0">
              <a:buNone/>
            </a:pPr>
            <a:r>
              <a:rPr lang="en-US" sz="2200" b="1" dirty="0" smtClean="0">
                <a:solidFill>
                  <a:schemeClr val="accent4"/>
                </a:solidFill>
              </a:rPr>
              <a:t>Louisiana Medicaid Customer Service</a:t>
            </a:r>
          </a:p>
          <a:p>
            <a:pPr marL="569913" lvl="1" indent="-342900"/>
            <a:r>
              <a:rPr lang="en-US" sz="2200" dirty="0" smtClean="0">
                <a:solidFill>
                  <a:schemeClr val="accent4"/>
                </a:solidFill>
              </a:rPr>
              <a:t>1-888-342-6207</a:t>
            </a:r>
          </a:p>
          <a:p>
            <a:pPr lvl="1" indent="0">
              <a:buNone/>
            </a:pPr>
            <a:endParaRPr lang="en-US" sz="2400" b="1" dirty="0" smtClean="0">
              <a:solidFill>
                <a:schemeClr val="accent4"/>
              </a:solidFill>
            </a:endParaRPr>
          </a:p>
          <a:p>
            <a:pPr lvl="1" indent="0">
              <a:buNone/>
            </a:pPr>
            <a:endParaRPr lang="en-US" sz="2400" b="1" dirty="0">
              <a:solidFill>
                <a:schemeClr val="accent4"/>
              </a:solidFill>
            </a:endParaRPr>
          </a:p>
          <a:p>
            <a:endParaRPr lang="en-US" dirty="0"/>
          </a:p>
        </p:txBody>
      </p:sp>
      <p:sp>
        <p:nvSpPr>
          <p:cNvPr id="3" name="Text Placeholder 2"/>
          <p:cNvSpPr>
            <a:spLocks noGrp="1"/>
          </p:cNvSpPr>
          <p:nvPr>
            <p:ph type="body" sz="quarter" idx="13"/>
          </p:nvPr>
        </p:nvSpPr>
        <p:spPr>
          <a:xfrm>
            <a:off x="355600" y="1152144"/>
            <a:ext cx="5486400" cy="5362956"/>
          </a:xfrm>
        </p:spPr>
        <p:txBody>
          <a:bodyPr>
            <a:normAutofit lnSpcReduction="10000"/>
          </a:bodyPr>
          <a:lstStyle/>
          <a:p>
            <a:r>
              <a:rPr lang="en-US" sz="2400" b="1" dirty="0" smtClean="0">
                <a:solidFill>
                  <a:schemeClr val="tx1"/>
                </a:solidFill>
              </a:rPr>
              <a:t>Application Centers (AC) </a:t>
            </a:r>
          </a:p>
          <a:p>
            <a:pPr marL="569913" lvl="1" indent="-342900">
              <a:buFont typeface="Wingdings" panose="05000000000000000000" pitchFamily="2" charset="2"/>
              <a:buChar char="§"/>
            </a:pPr>
            <a:r>
              <a:rPr lang="en-US" dirty="0" smtClean="0">
                <a:solidFill>
                  <a:schemeClr val="accent1">
                    <a:lumMod val="75000"/>
                  </a:schemeClr>
                </a:solidFill>
                <a:hlinkClick r:id="rId5"/>
              </a:rPr>
              <a:t>ApplicationCenter.Service@la.gov</a:t>
            </a:r>
            <a:r>
              <a:rPr lang="en-US" dirty="0" smtClean="0">
                <a:solidFill>
                  <a:schemeClr val="accent1">
                    <a:lumMod val="75000"/>
                  </a:schemeClr>
                </a:solidFill>
              </a:rPr>
              <a:t> </a:t>
            </a:r>
            <a:endParaRPr lang="en-US" dirty="0">
              <a:solidFill>
                <a:schemeClr val="accent1">
                  <a:lumMod val="75000"/>
                </a:schemeClr>
              </a:solidFill>
            </a:endParaRPr>
          </a:p>
          <a:p>
            <a:pPr marL="569913" lvl="1" indent="-342900">
              <a:buFont typeface="Wingdings" panose="05000000000000000000" pitchFamily="2" charset="2"/>
              <a:buChar char="§"/>
            </a:pPr>
            <a:r>
              <a:rPr lang="en-US" dirty="0" smtClean="0">
                <a:solidFill>
                  <a:schemeClr val="accent1">
                    <a:lumMod val="75000"/>
                  </a:schemeClr>
                </a:solidFill>
              </a:rPr>
              <a:t>(225</a:t>
            </a:r>
            <a:r>
              <a:rPr lang="en-US" dirty="0">
                <a:solidFill>
                  <a:schemeClr val="accent1">
                    <a:lumMod val="75000"/>
                  </a:schemeClr>
                </a:solidFill>
              </a:rPr>
              <a:t>) 342 – </a:t>
            </a:r>
            <a:r>
              <a:rPr lang="en-US" dirty="0" smtClean="0">
                <a:solidFill>
                  <a:schemeClr val="accent1">
                    <a:lumMod val="75000"/>
                  </a:schemeClr>
                </a:solidFill>
              </a:rPr>
              <a:t>6312</a:t>
            </a:r>
          </a:p>
          <a:p>
            <a:pPr marL="569913" lvl="1" indent="-342900">
              <a:buFont typeface="Wingdings" panose="05000000000000000000" pitchFamily="2" charset="2"/>
              <a:buChar char="§"/>
            </a:pPr>
            <a:r>
              <a:rPr lang="en-US" dirty="0" smtClean="0">
                <a:solidFill>
                  <a:schemeClr val="accent1">
                    <a:lumMod val="75000"/>
                  </a:schemeClr>
                </a:solidFill>
              </a:rPr>
              <a:t>Valerie McManus</a:t>
            </a:r>
            <a:endParaRPr lang="en-US" sz="2400" b="1" dirty="0" smtClean="0">
              <a:solidFill>
                <a:schemeClr val="accent1">
                  <a:lumMod val="75000"/>
                </a:schemeClr>
              </a:solidFill>
            </a:endParaRPr>
          </a:p>
          <a:p>
            <a:r>
              <a:rPr lang="en-US" sz="2400" b="1" dirty="0" smtClean="0">
                <a:solidFill>
                  <a:schemeClr val="tx1"/>
                </a:solidFill>
              </a:rPr>
              <a:t>Medical Eligibility Determinations Team (MEDT)</a:t>
            </a:r>
            <a:endParaRPr lang="en-US" sz="1800" b="1" dirty="0">
              <a:solidFill>
                <a:schemeClr val="tx1"/>
              </a:solidFill>
            </a:endParaRPr>
          </a:p>
          <a:p>
            <a:pPr marL="795338" lvl="3" indent="-457200">
              <a:buFont typeface="Wingdings" panose="05000000000000000000" pitchFamily="2" charset="2"/>
              <a:buChar char="§"/>
            </a:pPr>
            <a:r>
              <a:rPr lang="en-US" sz="2000" dirty="0">
                <a:solidFill>
                  <a:schemeClr val="accent1">
                    <a:lumMod val="75000"/>
                  </a:schemeClr>
                </a:solidFill>
                <a:hlinkClick r:id="rId6"/>
              </a:rPr>
              <a:t>MEDT@la.gov</a:t>
            </a:r>
            <a:r>
              <a:rPr lang="en-US" sz="2000" dirty="0">
                <a:solidFill>
                  <a:schemeClr val="accent1">
                    <a:lumMod val="75000"/>
                  </a:schemeClr>
                </a:solidFill>
              </a:rPr>
              <a:t> </a:t>
            </a:r>
            <a:endParaRPr lang="en-US" sz="2000" dirty="0" smtClean="0">
              <a:solidFill>
                <a:schemeClr val="accent1">
                  <a:lumMod val="75000"/>
                </a:schemeClr>
              </a:solidFill>
            </a:endParaRPr>
          </a:p>
          <a:p>
            <a:pPr marL="795338" lvl="3" indent="-457200">
              <a:buFont typeface="Wingdings" panose="05000000000000000000" pitchFamily="2" charset="2"/>
              <a:buChar char="§"/>
            </a:pPr>
            <a:r>
              <a:rPr lang="en-US" sz="2000" dirty="0" smtClean="0">
                <a:solidFill>
                  <a:schemeClr val="accent1">
                    <a:lumMod val="75000"/>
                  </a:schemeClr>
                </a:solidFill>
              </a:rPr>
              <a:t>Shauna Meche</a:t>
            </a:r>
          </a:p>
          <a:p>
            <a:r>
              <a:rPr lang="en-US" sz="2400" b="1" dirty="0" smtClean="0">
                <a:solidFill>
                  <a:schemeClr val="tx1"/>
                </a:solidFill>
              </a:rPr>
              <a:t>Newborn Eligibility Unit (NEU) </a:t>
            </a:r>
          </a:p>
          <a:p>
            <a:pPr marL="795338" lvl="3" indent="-457200">
              <a:buFont typeface="Wingdings" panose="05000000000000000000" pitchFamily="2" charset="2"/>
              <a:buChar char="§"/>
            </a:pPr>
            <a:r>
              <a:rPr lang="en-US" sz="2000" dirty="0" smtClean="0">
                <a:solidFill>
                  <a:schemeClr val="accent1">
                    <a:lumMod val="75000"/>
                  </a:schemeClr>
                </a:solidFill>
                <a:hlinkClick r:id="rId7"/>
              </a:rPr>
              <a:t>NEU@la.gov</a:t>
            </a:r>
            <a:endParaRPr lang="en-US" sz="2000" dirty="0">
              <a:solidFill>
                <a:schemeClr val="accent1">
                  <a:lumMod val="75000"/>
                </a:schemeClr>
              </a:solidFill>
            </a:endParaRPr>
          </a:p>
          <a:p>
            <a:pPr marL="1379538" lvl="4" indent="0">
              <a:buNone/>
            </a:pPr>
            <a:endParaRPr lang="en-US" sz="1400" dirty="0" smtClean="0">
              <a:solidFill>
                <a:schemeClr val="accent3"/>
              </a:solidFill>
            </a:endParaRPr>
          </a:p>
          <a:p>
            <a:r>
              <a:rPr lang="en-US" sz="2400" b="1" dirty="0"/>
              <a:t>Medicaid Outreach</a:t>
            </a:r>
          </a:p>
          <a:p>
            <a:pPr marL="795338" lvl="3" indent="-457200">
              <a:buFont typeface="Wingdings" panose="05000000000000000000" pitchFamily="2" charset="2"/>
              <a:buChar char="§"/>
            </a:pPr>
            <a:r>
              <a:rPr lang="en-US" sz="2000" dirty="0">
                <a:solidFill>
                  <a:schemeClr val="accent1">
                    <a:lumMod val="75000"/>
                  </a:schemeClr>
                </a:solidFill>
                <a:hlinkClick r:id="rId8"/>
              </a:rPr>
              <a:t>MedicaidOutreach@la.gov</a:t>
            </a:r>
            <a:r>
              <a:rPr lang="en-US" sz="2000" dirty="0">
                <a:solidFill>
                  <a:schemeClr val="accent1">
                    <a:lumMod val="75000"/>
                  </a:schemeClr>
                </a:solidFill>
              </a:rPr>
              <a:t> </a:t>
            </a: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p:txBody>
      </p:sp>
      <p:sp>
        <p:nvSpPr>
          <p:cNvPr id="2" name="TextBox 1"/>
          <p:cNvSpPr txBox="1"/>
          <p:nvPr/>
        </p:nvSpPr>
        <p:spPr bwMode="auto">
          <a:xfrm>
            <a:off x="355600" y="122756"/>
            <a:ext cx="8444016" cy="875304"/>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800" b="1" dirty="0" smtClean="0">
                <a:solidFill>
                  <a:srgbClr val="BC9F22"/>
                </a:solidFill>
                <a:latin typeface="Arial" charset="0"/>
                <a:ea typeface="+mn-ea"/>
                <a:cs typeface="Arial" charset="0"/>
              </a:rPr>
              <a:t>Contact Information</a:t>
            </a:r>
            <a:endParaRPr lang="en-US" sz="4800" b="1"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109024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629400" y="1152144"/>
            <a:ext cx="5562600" cy="5705856"/>
          </a:xfrm>
        </p:spPr>
        <p:txBody>
          <a:bodyPr>
            <a:normAutofit/>
          </a:bodyPr>
          <a:lstStyle/>
          <a:p>
            <a:pPr lvl="1" indent="0">
              <a:buNone/>
            </a:pPr>
            <a:endParaRPr lang="en-US" sz="2400" b="1" dirty="0" smtClean="0">
              <a:solidFill>
                <a:schemeClr val="accent4"/>
              </a:solidFill>
            </a:endParaRPr>
          </a:p>
          <a:p>
            <a:pPr lvl="1" indent="0">
              <a:buNone/>
            </a:pPr>
            <a:endParaRPr lang="en-US" sz="2400" b="1" dirty="0">
              <a:solidFill>
                <a:schemeClr val="accent4"/>
              </a:solidFill>
            </a:endParaRPr>
          </a:p>
          <a:p>
            <a:endParaRPr lang="en-US" dirty="0"/>
          </a:p>
        </p:txBody>
      </p:sp>
      <p:sp>
        <p:nvSpPr>
          <p:cNvPr id="3" name="Text Placeholder 2"/>
          <p:cNvSpPr>
            <a:spLocks noGrp="1"/>
          </p:cNvSpPr>
          <p:nvPr>
            <p:ph type="body" sz="quarter" idx="13"/>
          </p:nvPr>
        </p:nvSpPr>
        <p:spPr>
          <a:xfrm>
            <a:off x="355600" y="1152144"/>
            <a:ext cx="11424722" cy="5362956"/>
          </a:xfrm>
        </p:spPr>
        <p:txBody>
          <a:bodyPr>
            <a:normAutofit/>
          </a:bodyPr>
          <a:lstStyle/>
          <a:p>
            <a:pPr marL="1836738" lvl="4" indent="-457200">
              <a:buFont typeface="Arial" panose="020B0604020202020204" pitchFamily="34" charset="0"/>
              <a:buChar char="•"/>
            </a:pPr>
            <a:endParaRPr lang="en-US" sz="2000" dirty="0">
              <a:solidFill>
                <a:schemeClr val="accent3"/>
              </a:solidFill>
            </a:endParaRPr>
          </a:p>
          <a:p>
            <a:r>
              <a:rPr lang="en-US" sz="3200" dirty="0"/>
              <a:t>Aetna Better Health: </a:t>
            </a:r>
            <a:r>
              <a:rPr lang="en-US" sz="3200" b="1" dirty="0"/>
              <a:t>1-855-242-0802</a:t>
            </a:r>
            <a:endParaRPr lang="en-US" sz="3200" dirty="0"/>
          </a:p>
          <a:p>
            <a:r>
              <a:rPr lang="en-US" sz="3200" dirty="0"/>
              <a:t>AmeriHealth Caritas: </a:t>
            </a:r>
            <a:r>
              <a:rPr lang="en-US" sz="3200" b="1" dirty="0"/>
              <a:t>1-888-756-0004</a:t>
            </a:r>
            <a:endParaRPr lang="en-US" sz="3200" dirty="0"/>
          </a:p>
          <a:p>
            <a:r>
              <a:rPr lang="en-US" sz="3200" dirty="0"/>
              <a:t>Healthy Blue: </a:t>
            </a:r>
            <a:r>
              <a:rPr lang="en-US" sz="3200" b="1" dirty="0"/>
              <a:t>1-844-521-6941</a:t>
            </a:r>
            <a:endParaRPr lang="en-US" sz="3200" dirty="0"/>
          </a:p>
          <a:p>
            <a:r>
              <a:rPr lang="en-US" sz="3200" dirty="0"/>
              <a:t>Humana Healthy Horizons:</a:t>
            </a:r>
            <a:r>
              <a:rPr lang="en-US" sz="3200" b="1" dirty="0"/>
              <a:t> 1-800-448-3810</a:t>
            </a:r>
            <a:endParaRPr lang="en-US" sz="3200" dirty="0"/>
          </a:p>
          <a:p>
            <a:r>
              <a:rPr lang="en-US" sz="3200" dirty="0"/>
              <a:t>Louisiana Healthcare Connections: </a:t>
            </a:r>
            <a:r>
              <a:rPr lang="en-US" sz="3200" b="1" dirty="0"/>
              <a:t>1-866-595-8133</a:t>
            </a:r>
            <a:endParaRPr lang="en-US" sz="3200" dirty="0"/>
          </a:p>
          <a:p>
            <a:r>
              <a:rPr lang="en-US" sz="3200" dirty="0" err="1"/>
              <a:t>UnitedHealthcare</a:t>
            </a:r>
            <a:r>
              <a:rPr lang="en-US" sz="3200" dirty="0"/>
              <a:t>: </a:t>
            </a:r>
            <a:r>
              <a:rPr lang="en-US" sz="3200" b="1" dirty="0"/>
              <a:t>1-866-675-1607</a:t>
            </a:r>
            <a:endParaRPr lang="en-US" sz="3200" dirty="0"/>
          </a:p>
          <a:p>
            <a:pPr marL="1379538" lvl="4" indent="0">
              <a:buNone/>
            </a:pPr>
            <a:endParaRPr lang="en-US" sz="2000" dirty="0">
              <a:solidFill>
                <a:schemeClr val="accent3"/>
              </a:solidFill>
            </a:endParaRPr>
          </a:p>
          <a:p>
            <a:pPr marL="1379538" lvl="4" indent="0">
              <a:buNone/>
            </a:pPr>
            <a:endParaRPr lang="en-US" sz="2000" dirty="0">
              <a:solidFill>
                <a:schemeClr val="accent3"/>
              </a:solidFill>
            </a:endParaRPr>
          </a:p>
        </p:txBody>
      </p:sp>
      <p:sp>
        <p:nvSpPr>
          <p:cNvPr id="2" name="TextBox 1"/>
          <p:cNvSpPr txBox="1"/>
          <p:nvPr/>
        </p:nvSpPr>
        <p:spPr bwMode="auto">
          <a:xfrm>
            <a:off x="355600" y="122756"/>
            <a:ext cx="8444016" cy="777457"/>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200" b="1" dirty="0" smtClean="0">
                <a:solidFill>
                  <a:srgbClr val="BC9F22"/>
                </a:solidFill>
                <a:latin typeface="Arial" charset="0"/>
                <a:ea typeface="+mn-ea"/>
                <a:cs typeface="Arial" charset="0"/>
              </a:rPr>
              <a:t>Health Plan Phone Numbers</a:t>
            </a:r>
            <a:endParaRPr lang="en-US" sz="4200" b="1"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31576068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294410"/>
            <a:ext cx="12192000" cy="5000217"/>
          </a:xfrm>
        </p:spPr>
        <p:txBody>
          <a:bodyPr/>
          <a:lstStyle/>
          <a:p>
            <a:pPr algn="ctr"/>
            <a:r>
              <a:rPr lang="en-US" sz="4800" b="1" dirty="0" smtClean="0">
                <a:solidFill>
                  <a:srgbClr val="BC9F22"/>
                </a:solidFill>
              </a:rPr>
              <a:t>Questions</a:t>
            </a:r>
          </a:p>
          <a:p>
            <a:endParaRPr lang="en-US" sz="4400" dirty="0">
              <a:solidFill>
                <a:srgbClr val="BC9F22"/>
              </a:solidFill>
            </a:endParaRPr>
          </a:p>
          <a:p>
            <a:endParaRPr lang="en-US" sz="4400" dirty="0">
              <a:solidFill>
                <a:srgbClr val="BC9F22"/>
              </a:solidFill>
            </a:endParaRPr>
          </a:p>
        </p:txBody>
      </p:sp>
      <p:sp>
        <p:nvSpPr>
          <p:cNvPr id="4" name="Action Button: Help 3">
            <a:hlinkClick r:id="" action="ppaction://noaction" highlightClick="1"/>
          </p:cNvPr>
          <p:cNvSpPr/>
          <p:nvPr/>
        </p:nvSpPr>
        <p:spPr bwMode="auto">
          <a:xfrm>
            <a:off x="4546270" y="2636322"/>
            <a:ext cx="3099459" cy="2956957"/>
          </a:xfrm>
          <a:prstGeom prst="actionButtonHelp">
            <a:avLst/>
          </a:prstGeom>
          <a:solidFill>
            <a:schemeClr val="accent1"/>
          </a:solidFill>
          <a:ln w="9525" cap="flat" cmpd="sng" algn="ctr">
            <a:solidFill>
              <a:srgbClr val="4066B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231775" marR="0" indent="-231775" algn="ctr" defTabSz="914400" rtl="0" eaLnBrk="1" fontAlgn="base" latinLnBrk="0" hangingPunct="1">
              <a:lnSpc>
                <a:spcPct val="106000"/>
              </a:lnSpc>
              <a:spcBef>
                <a:spcPct val="0"/>
              </a:spcBef>
              <a:spcAft>
                <a:spcPct val="0"/>
              </a:spcAft>
              <a:buClrTx/>
              <a:buSzTx/>
              <a:buFont typeface="Wingdings 2" pitchFamily="18" charset="2"/>
              <a:buNone/>
              <a:tabLst/>
            </a:pPr>
            <a:endParaRPr kumimoji="0" lang="en-US" sz="2400" b="0" i="0" u="none" strike="noStrike" cap="none" normalizeH="0" baseline="0" dirty="0" smtClean="0">
              <a:ln>
                <a:noFill/>
              </a:ln>
              <a:solidFill>
                <a:schemeClr val="bg2"/>
              </a:solidFill>
              <a:effectLst/>
              <a:latin typeface="Arial" charset="0"/>
            </a:endParaRPr>
          </a:p>
        </p:txBody>
      </p:sp>
    </p:spTree>
    <p:extLst>
      <p:ext uri="{BB962C8B-B14F-4D97-AF65-F5344CB8AC3E}">
        <p14:creationId xmlns:p14="http://schemas.microsoft.com/office/powerpoint/2010/main" val="4167581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689659" y="1072609"/>
            <a:ext cx="10812683" cy="1052992"/>
          </a:xfrm>
        </p:spPr>
        <p:txBody>
          <a:bodyPr anchor="ctr"/>
          <a:lstStyle/>
          <a:p>
            <a:pPr algn="ctr"/>
            <a:r>
              <a:rPr lang="en-US" sz="1800" b="1" dirty="0" smtClean="0">
                <a:solidFill>
                  <a:srgbClr val="BC9F22"/>
                </a:solidFill>
              </a:rPr>
              <a:t/>
            </a:r>
            <a:br>
              <a:rPr lang="en-US" sz="1800" b="1" dirty="0" smtClean="0">
                <a:solidFill>
                  <a:srgbClr val="BC9F22"/>
                </a:solidFill>
              </a:rPr>
            </a:br>
            <a:r>
              <a:rPr lang="en-US" sz="5400" b="1" dirty="0" smtClean="0">
                <a:solidFill>
                  <a:srgbClr val="BC9F22"/>
                </a:solidFill>
              </a:rPr>
              <a:t>Agenda Items</a:t>
            </a:r>
            <a:endParaRPr lang="en-US" sz="5400" b="1" dirty="0">
              <a:solidFill>
                <a:srgbClr val="BC9F22"/>
              </a:solidFill>
            </a:endParaRPr>
          </a:p>
        </p:txBody>
      </p:sp>
      <p:sp>
        <p:nvSpPr>
          <p:cNvPr id="6" name="Subtitle 5"/>
          <p:cNvSpPr>
            <a:spLocks noGrp="1"/>
          </p:cNvSpPr>
          <p:nvPr>
            <p:ph type="subTitle" sz="quarter" idx="1"/>
          </p:nvPr>
        </p:nvSpPr>
        <p:spPr>
          <a:xfrm>
            <a:off x="407720" y="2945081"/>
            <a:ext cx="11590317" cy="3253838"/>
          </a:xfrm>
        </p:spPr>
        <p:txBody>
          <a:bodyPr anchor="t">
            <a:normAutofit/>
          </a:bodyPr>
          <a:lstStyle/>
          <a:p>
            <a:pPr marL="801687" lvl="2" indent="-571500">
              <a:lnSpc>
                <a:spcPct val="100000"/>
              </a:lnSpc>
              <a:spcBef>
                <a:spcPct val="15000"/>
              </a:spcBef>
              <a:buClrTx/>
              <a:buSzPct val="80000"/>
              <a:buFont typeface="Arial" panose="020B0604020202020204" pitchFamily="34" charset="0"/>
              <a:buChar char="•"/>
            </a:pPr>
            <a:r>
              <a:rPr lang="en-US" sz="4800" dirty="0" smtClean="0"/>
              <a:t>ACT 421/TEFRA</a:t>
            </a:r>
          </a:p>
          <a:p>
            <a:pPr marL="744537" lvl="2" indent="-514350">
              <a:lnSpc>
                <a:spcPct val="100000"/>
              </a:lnSpc>
              <a:spcBef>
                <a:spcPct val="15000"/>
              </a:spcBef>
              <a:buClrTx/>
              <a:buSzPct val="80000"/>
              <a:buFont typeface="Arial" panose="020B0604020202020204" pitchFamily="34" charset="0"/>
              <a:buChar char="•"/>
            </a:pPr>
            <a:r>
              <a:rPr lang="en-US" sz="4800" dirty="0" smtClean="0"/>
              <a:t>Upcoming Changes</a:t>
            </a:r>
          </a:p>
          <a:p>
            <a:pPr marL="744537" lvl="2" indent="-514350">
              <a:lnSpc>
                <a:spcPct val="100000"/>
              </a:lnSpc>
              <a:spcBef>
                <a:spcPct val="15000"/>
              </a:spcBef>
              <a:buClrTx/>
              <a:buSzPct val="80000"/>
              <a:buFont typeface="Arial" panose="020B0604020202020204" pitchFamily="34" charset="0"/>
              <a:buChar char="•"/>
            </a:pPr>
            <a:r>
              <a:rPr lang="en-US" sz="4800" dirty="0" smtClean="0"/>
              <a:t>Reminders</a:t>
            </a: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93783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11468637" cy="5501378"/>
          </a:xfrm>
          <a:prstGeom prst="rect">
            <a:avLst/>
          </a:prstGeom>
        </p:spPr>
        <p:txBody>
          <a:bodyPr wrap="square" rtlCol="0">
            <a:spAutoFit/>
          </a:bodyPr>
          <a:lstStyle/>
          <a:p>
            <a:pPr marL="1588" rtl="0" fontAlgn="base">
              <a:lnSpc>
                <a:spcPct val="106000"/>
              </a:lnSpc>
              <a:spcBef>
                <a:spcPct val="40000"/>
              </a:spcBef>
              <a:spcAft>
                <a:spcPct val="0"/>
              </a:spcAft>
              <a:buClr>
                <a:srgbClr val="000000"/>
              </a:buClr>
            </a:pPr>
            <a:r>
              <a:rPr lang="en-US" sz="2400" dirty="0" smtClean="0">
                <a:solidFill>
                  <a:srgbClr val="000000"/>
                </a:solidFill>
                <a:latin typeface="Arial" charset="0"/>
                <a:cs typeface="Arial" charset="0"/>
              </a:rPr>
              <a:t>CMS granted Louisiana Medicaid approval to implement the Act 421 Children’s Medicaid Option (CMO) / Tax Equity and Fiscal Responsibility Act (TEFRA) on January 1, 2022. </a:t>
            </a:r>
          </a:p>
          <a:p>
            <a:pPr marL="344488" indent="-342900" rtl="0" fontAlgn="base">
              <a:lnSpc>
                <a:spcPct val="106000"/>
              </a:lnSpc>
              <a:spcBef>
                <a:spcPct val="40000"/>
              </a:spcBef>
              <a:spcAft>
                <a:spcPct val="0"/>
              </a:spcAft>
              <a:buClr>
                <a:srgbClr val="000000"/>
              </a:buClr>
              <a:buFontTx/>
              <a:buChar char="-"/>
            </a:pPr>
            <a:r>
              <a:rPr lang="en-US" sz="2400" i="1" u="sng" dirty="0" smtClean="0">
                <a:solidFill>
                  <a:srgbClr val="000000"/>
                </a:solidFill>
                <a:latin typeface="Arial" charset="0"/>
                <a:cs typeface="Arial" charset="0"/>
              </a:rPr>
              <a:t>Purpose</a:t>
            </a:r>
          </a:p>
          <a:p>
            <a:pPr marL="1258888" lvl="2" indent="-342900" fontAlgn="base">
              <a:lnSpc>
                <a:spcPct val="106000"/>
              </a:lnSpc>
              <a:spcBef>
                <a:spcPct val="40000"/>
              </a:spcBef>
              <a:spcAft>
                <a:spcPct val="0"/>
              </a:spcAft>
              <a:buClr>
                <a:srgbClr val="000000"/>
              </a:buClr>
              <a:buFontTx/>
              <a:buChar char="-"/>
            </a:pPr>
            <a:r>
              <a:rPr lang="en-US" sz="2400" dirty="0" smtClean="0">
                <a:solidFill>
                  <a:srgbClr val="000000"/>
                </a:solidFill>
                <a:latin typeface="Arial" charset="0"/>
                <a:cs typeface="Arial" charset="0"/>
              </a:rPr>
              <a:t>Allows certain disabled children under 19 to receive Medicaid regardless of parental income and resources.</a:t>
            </a:r>
          </a:p>
          <a:p>
            <a:pPr marL="1258888" lvl="2" indent="-342900" fontAlgn="base">
              <a:lnSpc>
                <a:spcPct val="106000"/>
              </a:lnSpc>
              <a:spcBef>
                <a:spcPct val="40000"/>
              </a:spcBef>
              <a:spcAft>
                <a:spcPct val="0"/>
              </a:spcAft>
              <a:buClr>
                <a:srgbClr val="000000"/>
              </a:buClr>
              <a:buFontTx/>
              <a:buChar char="-"/>
            </a:pPr>
            <a:r>
              <a:rPr lang="en-US" sz="2400" dirty="0" smtClean="0">
                <a:solidFill>
                  <a:srgbClr val="000000"/>
                </a:solidFill>
                <a:latin typeface="Arial" charset="0"/>
                <a:cs typeface="Arial" charset="0"/>
              </a:rPr>
              <a:t>In many cases, households with higher incomes have access to private health insurance; however, the insurance is sometimes not enough to cover the extensive healthcare needs of the child. </a:t>
            </a:r>
          </a:p>
          <a:p>
            <a:pPr marL="1258888" lvl="2" indent="-342900" fontAlgn="base">
              <a:lnSpc>
                <a:spcPct val="106000"/>
              </a:lnSpc>
              <a:spcBef>
                <a:spcPct val="40000"/>
              </a:spcBef>
              <a:spcAft>
                <a:spcPct val="0"/>
              </a:spcAft>
              <a:buClr>
                <a:srgbClr val="000000"/>
              </a:buClr>
              <a:buFontTx/>
              <a:buChar char="-"/>
            </a:pPr>
            <a:r>
              <a:rPr lang="en-US" sz="2400" dirty="0" smtClean="0">
                <a:solidFill>
                  <a:srgbClr val="000000"/>
                </a:solidFill>
                <a:latin typeface="Arial" charset="0"/>
                <a:cs typeface="Arial" charset="0"/>
              </a:rPr>
              <a:t>Act 421 closes the coverage gap between private insurance and Medicaid, while enabling parents to continue working</a:t>
            </a:r>
          </a:p>
          <a:p>
            <a:pPr marL="1258888" lvl="2" indent="-342900" fontAlgn="base">
              <a:lnSpc>
                <a:spcPct val="106000"/>
              </a:lnSpc>
              <a:spcBef>
                <a:spcPct val="40000"/>
              </a:spcBef>
              <a:spcAft>
                <a:spcPct val="0"/>
              </a:spcAft>
              <a:buClr>
                <a:srgbClr val="000000"/>
              </a:buClr>
              <a:buFontTx/>
              <a:buChar char="-"/>
            </a:pPr>
            <a:endParaRPr lang="en-US" sz="2400" dirty="0">
              <a:solidFill>
                <a:srgbClr val="000000"/>
              </a:solidFill>
              <a:latin typeface="Arial" charset="0"/>
              <a:cs typeface="Arial" charset="0"/>
            </a:endParaRPr>
          </a:p>
        </p:txBody>
      </p:sp>
      <p:sp>
        <p:nvSpPr>
          <p:cNvPr id="3" name="Rectangle 2"/>
          <p:cNvSpPr/>
          <p:nvPr/>
        </p:nvSpPr>
        <p:spPr>
          <a:xfrm>
            <a:off x="0" y="136282"/>
            <a:ext cx="3586348" cy="830997"/>
          </a:xfrm>
          <a:prstGeom prst="rect">
            <a:avLst/>
          </a:prstGeom>
        </p:spPr>
        <p:txBody>
          <a:bodyPr wrap="square">
            <a:spAutoFit/>
          </a:bodyPr>
          <a:lstStyle/>
          <a:p>
            <a:pPr algn="ctr"/>
            <a:r>
              <a:rPr lang="en-US" sz="4800" b="1" dirty="0" smtClean="0">
                <a:solidFill>
                  <a:srgbClr val="BC9F22"/>
                </a:solidFill>
              </a:rPr>
              <a:t>ACT 421</a:t>
            </a:r>
            <a:endParaRPr lang="en-US" sz="4800" b="1" dirty="0">
              <a:solidFill>
                <a:srgbClr val="BC9F22"/>
              </a:solidFill>
            </a:endParaRPr>
          </a:p>
        </p:txBody>
      </p:sp>
    </p:spTree>
    <p:extLst>
      <p:ext uri="{BB962C8B-B14F-4D97-AF65-F5344CB8AC3E}">
        <p14:creationId xmlns:p14="http://schemas.microsoft.com/office/powerpoint/2010/main" val="42841266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61680" y="967279"/>
            <a:ext cx="11468637" cy="1023101"/>
          </a:xfrm>
          <a:prstGeom prst="rect">
            <a:avLst/>
          </a:prstGeom>
        </p:spPr>
        <p:txBody>
          <a:bodyPr wrap="square" rtlCol="0">
            <a:spAutoFit/>
          </a:bodyPr>
          <a:lstStyle/>
          <a:p>
            <a:pPr marL="1588" algn="ctr" rtl="0" fontAlgn="base">
              <a:lnSpc>
                <a:spcPct val="106000"/>
              </a:lnSpc>
              <a:spcBef>
                <a:spcPct val="40000"/>
              </a:spcBef>
              <a:spcAft>
                <a:spcPct val="0"/>
              </a:spcAft>
              <a:buClr>
                <a:srgbClr val="000000"/>
              </a:buClr>
            </a:pPr>
            <a:r>
              <a:rPr lang="en-US" sz="2400" i="1" u="sng" dirty="0" smtClean="0">
                <a:solidFill>
                  <a:srgbClr val="000000"/>
                </a:solidFill>
                <a:latin typeface="Arial" charset="0"/>
                <a:cs typeface="Arial" charset="0"/>
              </a:rPr>
              <a:t>- Eligibility Criteria</a:t>
            </a:r>
          </a:p>
          <a:p>
            <a:pPr marL="1588" rtl="0" fontAlgn="base">
              <a:lnSpc>
                <a:spcPct val="106000"/>
              </a:lnSpc>
              <a:spcBef>
                <a:spcPct val="40000"/>
              </a:spcBef>
              <a:spcAft>
                <a:spcPct val="0"/>
              </a:spcAft>
              <a:buClr>
                <a:srgbClr val="000000"/>
              </a:buClr>
            </a:pPr>
            <a:endParaRPr lang="en-US" sz="2400" dirty="0">
              <a:solidFill>
                <a:srgbClr val="000000"/>
              </a:solidFill>
              <a:latin typeface="Arial" charset="0"/>
              <a:cs typeface="Arial" charset="0"/>
            </a:endParaRPr>
          </a:p>
        </p:txBody>
      </p:sp>
      <p:sp>
        <p:nvSpPr>
          <p:cNvPr id="3" name="Rectangle 2"/>
          <p:cNvSpPr/>
          <p:nvPr/>
        </p:nvSpPr>
        <p:spPr>
          <a:xfrm>
            <a:off x="0" y="136282"/>
            <a:ext cx="3586348" cy="830997"/>
          </a:xfrm>
          <a:prstGeom prst="rect">
            <a:avLst/>
          </a:prstGeom>
        </p:spPr>
        <p:txBody>
          <a:bodyPr wrap="square">
            <a:spAutoFit/>
          </a:bodyPr>
          <a:lstStyle/>
          <a:p>
            <a:pPr algn="ctr"/>
            <a:r>
              <a:rPr lang="en-US" sz="4800" b="1" dirty="0" smtClean="0">
                <a:solidFill>
                  <a:srgbClr val="BC9F22"/>
                </a:solidFill>
              </a:rPr>
              <a:t>ACT 421</a:t>
            </a:r>
            <a:endParaRPr lang="en-US" sz="4800" b="1" dirty="0">
              <a:solidFill>
                <a:srgbClr val="BC9F22"/>
              </a:solidFill>
            </a:endParaRPr>
          </a:p>
        </p:txBody>
      </p:sp>
      <p:pic>
        <p:nvPicPr>
          <p:cNvPr id="6" name="Picture 5"/>
          <p:cNvPicPr>
            <a:picLocks noChangeAspect="1"/>
          </p:cNvPicPr>
          <p:nvPr/>
        </p:nvPicPr>
        <p:blipFill>
          <a:blip r:embed="rId3"/>
          <a:stretch>
            <a:fillRect/>
          </a:stretch>
        </p:blipFill>
        <p:spPr>
          <a:xfrm>
            <a:off x="-1" y="1425040"/>
            <a:ext cx="12192001" cy="3645724"/>
          </a:xfrm>
          <a:prstGeom prst="rect">
            <a:avLst/>
          </a:prstGeom>
        </p:spPr>
      </p:pic>
      <p:sp>
        <p:nvSpPr>
          <p:cNvPr id="5" name="TextBox 4"/>
          <p:cNvSpPr txBox="1"/>
          <p:nvPr/>
        </p:nvSpPr>
        <p:spPr bwMode="auto">
          <a:xfrm>
            <a:off x="264181" y="5343895"/>
            <a:ext cx="11729897" cy="1343894"/>
          </a:xfrm>
          <a:prstGeom prst="rect">
            <a:avLst/>
          </a:prstGeom>
        </p:spPr>
        <p:txBody>
          <a:bodyPr wrap="square" rtlCol="0">
            <a:spAutoFit/>
          </a:bodyPr>
          <a:lstStyle/>
          <a:p>
            <a:pPr marL="344488" indent="-342900" algn="l" rtl="0" fontAlgn="base">
              <a:lnSpc>
                <a:spcPct val="106000"/>
              </a:lnSpc>
              <a:spcBef>
                <a:spcPct val="40000"/>
              </a:spcBef>
              <a:spcAft>
                <a:spcPct val="0"/>
              </a:spcAft>
              <a:buClr>
                <a:srgbClr val="000000"/>
              </a:buClr>
              <a:buFontTx/>
              <a:buChar char="-"/>
            </a:pPr>
            <a:r>
              <a:rPr lang="en-US" sz="2400" u="sng" dirty="0" smtClean="0">
                <a:solidFill>
                  <a:srgbClr val="000000"/>
                </a:solidFill>
                <a:latin typeface="Arial" charset="0"/>
                <a:cs typeface="Arial" charset="0"/>
              </a:rPr>
              <a:t>Social Security Administration’s Definition of Disability-</a:t>
            </a:r>
            <a:r>
              <a:rPr lang="en-US" sz="2400" dirty="0" smtClean="0">
                <a:solidFill>
                  <a:srgbClr val="000000"/>
                </a:solidFill>
                <a:latin typeface="Arial" charset="0"/>
                <a:cs typeface="Arial" charset="0"/>
              </a:rPr>
              <a:t> </a:t>
            </a:r>
            <a:r>
              <a:rPr lang="en-US" dirty="0" smtClean="0"/>
              <a:t>the </a:t>
            </a:r>
            <a:r>
              <a:rPr lang="en-US" dirty="0"/>
              <a:t>inability to do any substantial gainful activity by reason of any medically determinable physical or mental impairment which can be expected to result in death or which has lasted or can be expected to last for a continuous period of not less than 12 months.</a:t>
            </a:r>
            <a:endParaRPr lang="en-US" sz="2400" u="sng" dirty="0">
              <a:solidFill>
                <a:srgbClr val="000000"/>
              </a:solidFill>
              <a:latin typeface="Arial" charset="0"/>
              <a:cs typeface="Arial" charset="0"/>
            </a:endParaRPr>
          </a:p>
        </p:txBody>
      </p:sp>
    </p:spTree>
    <p:extLst>
      <p:ext uri="{BB962C8B-B14F-4D97-AF65-F5344CB8AC3E}">
        <p14:creationId xmlns:p14="http://schemas.microsoft.com/office/powerpoint/2010/main" val="24055714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11468637" cy="7253652"/>
          </a:xfrm>
          <a:prstGeom prst="rect">
            <a:avLst/>
          </a:prstGeom>
        </p:spPr>
        <p:txBody>
          <a:bodyPr wrap="square" rtlCol="0">
            <a:spAutoFit/>
          </a:bodyPr>
          <a:lstStyle/>
          <a:p>
            <a:pPr marL="1588" rtl="0" fontAlgn="base">
              <a:lnSpc>
                <a:spcPct val="106000"/>
              </a:lnSpc>
              <a:spcBef>
                <a:spcPct val="40000"/>
              </a:spcBef>
              <a:spcAft>
                <a:spcPct val="0"/>
              </a:spcAft>
              <a:buClr>
                <a:srgbClr val="000000"/>
              </a:buClr>
            </a:pPr>
            <a:r>
              <a:rPr lang="en-US" sz="2400" b="1" i="1" dirty="0" smtClean="0">
                <a:solidFill>
                  <a:srgbClr val="000000"/>
                </a:solidFill>
                <a:latin typeface="Arial" charset="0"/>
                <a:cs typeface="Arial" charset="0"/>
              </a:rPr>
              <a:t>Applicants must complete four steps to be considered for TEFRA eligibility:</a:t>
            </a:r>
          </a:p>
          <a:p>
            <a:pPr marL="1588" rtl="0" fontAlgn="base">
              <a:lnSpc>
                <a:spcPct val="106000"/>
              </a:lnSpc>
              <a:spcBef>
                <a:spcPct val="40000"/>
              </a:spcBef>
              <a:spcAft>
                <a:spcPct val="0"/>
              </a:spcAft>
              <a:buClr>
                <a:srgbClr val="000000"/>
              </a:buClr>
            </a:pPr>
            <a:r>
              <a:rPr lang="en-US" sz="2800" dirty="0" smtClean="0">
                <a:solidFill>
                  <a:srgbClr val="000000"/>
                </a:solidFill>
                <a:latin typeface="Arial" charset="0"/>
                <a:cs typeface="Arial" charset="0"/>
              </a:rPr>
              <a:t>1.) Complete a Medicaid application. The standard methods of application can be used.</a:t>
            </a:r>
          </a:p>
          <a:p>
            <a:pPr marL="1588" rtl="0" fontAlgn="base">
              <a:lnSpc>
                <a:spcPct val="106000"/>
              </a:lnSpc>
              <a:spcBef>
                <a:spcPct val="40000"/>
              </a:spcBef>
              <a:spcAft>
                <a:spcPct val="0"/>
              </a:spcAft>
              <a:buClr>
                <a:srgbClr val="000000"/>
              </a:buClr>
            </a:pPr>
            <a:r>
              <a:rPr lang="en-US" sz="2800" dirty="0" smtClean="0">
                <a:solidFill>
                  <a:srgbClr val="000000"/>
                </a:solidFill>
                <a:latin typeface="Arial" charset="0"/>
                <a:cs typeface="Arial" charset="0"/>
              </a:rPr>
              <a:t>2.) Level of Care Assessment which is completed by the local Human Services District (HSD). This step involves completing a packet of forms to determine the child’s level of care. The forms in the packet can vary depending on the level of care that the HSD deems appropriate.</a:t>
            </a:r>
          </a:p>
          <a:p>
            <a:pPr marL="1588" rtl="0" fontAlgn="base">
              <a:lnSpc>
                <a:spcPct val="106000"/>
              </a:lnSpc>
              <a:spcBef>
                <a:spcPct val="40000"/>
              </a:spcBef>
              <a:spcAft>
                <a:spcPct val="0"/>
              </a:spcAft>
              <a:buClr>
                <a:srgbClr val="000000"/>
              </a:buClr>
            </a:pPr>
            <a:r>
              <a:rPr lang="en-US" sz="2800" dirty="0" smtClean="0">
                <a:solidFill>
                  <a:srgbClr val="000000"/>
                </a:solidFill>
                <a:latin typeface="Arial" charset="0"/>
                <a:cs typeface="Arial" charset="0"/>
              </a:rPr>
              <a:t>3.) Disability Determination; and </a:t>
            </a:r>
          </a:p>
          <a:p>
            <a:pPr marL="1588" rtl="0" fontAlgn="base">
              <a:lnSpc>
                <a:spcPct val="106000"/>
              </a:lnSpc>
              <a:spcBef>
                <a:spcPct val="40000"/>
              </a:spcBef>
              <a:spcAft>
                <a:spcPct val="0"/>
              </a:spcAft>
              <a:buClr>
                <a:srgbClr val="000000"/>
              </a:buClr>
            </a:pPr>
            <a:r>
              <a:rPr lang="en-US" sz="2800" dirty="0" smtClean="0">
                <a:solidFill>
                  <a:srgbClr val="000000"/>
                </a:solidFill>
                <a:latin typeface="Arial" charset="0"/>
                <a:cs typeface="Arial" charset="0"/>
              </a:rPr>
              <a:t>4.) Enrollment/Service Coverage through a Health Louisiana plan.</a:t>
            </a:r>
          </a:p>
          <a:p>
            <a:pPr marL="1588" rtl="0" fontAlgn="base">
              <a:lnSpc>
                <a:spcPct val="106000"/>
              </a:lnSpc>
              <a:spcBef>
                <a:spcPct val="40000"/>
              </a:spcBef>
              <a:spcAft>
                <a:spcPct val="0"/>
              </a:spcAft>
              <a:buClr>
                <a:srgbClr val="000000"/>
              </a:buClr>
            </a:pPr>
            <a:endParaRPr lang="en-US" sz="2400" dirty="0" smtClean="0">
              <a:solidFill>
                <a:srgbClr val="000000"/>
              </a:solidFill>
              <a:latin typeface="Arial" charset="0"/>
              <a:cs typeface="Arial" charset="0"/>
            </a:endParaRPr>
          </a:p>
          <a:p>
            <a:pPr marL="1588" rtl="0" fontAlgn="base">
              <a:lnSpc>
                <a:spcPct val="106000"/>
              </a:lnSpc>
              <a:spcBef>
                <a:spcPct val="40000"/>
              </a:spcBef>
              <a:spcAft>
                <a:spcPct val="0"/>
              </a:spcAft>
              <a:buClr>
                <a:srgbClr val="000000"/>
              </a:buClr>
            </a:pPr>
            <a:endParaRPr lang="en-US" sz="3000" dirty="0" smtClean="0">
              <a:solidFill>
                <a:srgbClr val="000000"/>
              </a:solidFill>
              <a:latin typeface="Arial" charset="0"/>
              <a:cs typeface="Arial" charset="0"/>
            </a:endParaRPr>
          </a:p>
          <a:p>
            <a:pPr marL="458788" indent="-457200" rtl="0" fontAlgn="base">
              <a:lnSpc>
                <a:spcPct val="106000"/>
              </a:lnSpc>
              <a:spcBef>
                <a:spcPct val="40000"/>
              </a:spcBef>
              <a:spcAft>
                <a:spcPct val="0"/>
              </a:spcAft>
              <a:buClr>
                <a:srgbClr val="000000"/>
              </a:buClr>
              <a:buFont typeface="Arial" panose="020B0604020202020204" pitchFamily="34" charset="0"/>
              <a:buChar char="•"/>
            </a:pPr>
            <a:endParaRPr lang="en-US" sz="3000" dirty="0" smtClean="0">
              <a:solidFill>
                <a:srgbClr val="000000"/>
              </a:solidFill>
              <a:latin typeface="Arial" charset="0"/>
              <a:cs typeface="Arial" charset="0"/>
            </a:endParaRPr>
          </a:p>
          <a:p>
            <a:pPr marL="1588" rtl="0" fontAlgn="base">
              <a:lnSpc>
                <a:spcPct val="106000"/>
              </a:lnSpc>
              <a:spcBef>
                <a:spcPct val="40000"/>
              </a:spcBef>
              <a:spcAft>
                <a:spcPct val="0"/>
              </a:spcAft>
              <a:buClr>
                <a:srgbClr val="000000"/>
              </a:buClr>
            </a:pPr>
            <a:endParaRPr lang="en-US" sz="2400" dirty="0">
              <a:solidFill>
                <a:srgbClr val="000000"/>
              </a:solidFill>
              <a:latin typeface="Arial" charset="0"/>
              <a:cs typeface="Arial" charset="0"/>
            </a:endParaRPr>
          </a:p>
        </p:txBody>
      </p:sp>
      <p:sp>
        <p:nvSpPr>
          <p:cNvPr id="3" name="Rectangle 2"/>
          <p:cNvSpPr/>
          <p:nvPr/>
        </p:nvSpPr>
        <p:spPr>
          <a:xfrm>
            <a:off x="0" y="112532"/>
            <a:ext cx="7148946" cy="830997"/>
          </a:xfrm>
          <a:prstGeom prst="rect">
            <a:avLst/>
          </a:prstGeom>
        </p:spPr>
        <p:txBody>
          <a:bodyPr wrap="square">
            <a:spAutoFit/>
          </a:bodyPr>
          <a:lstStyle/>
          <a:p>
            <a:pPr algn="ctr"/>
            <a:r>
              <a:rPr lang="en-US" sz="4800" b="1" dirty="0" smtClean="0">
                <a:solidFill>
                  <a:srgbClr val="BC9F22"/>
                </a:solidFill>
              </a:rPr>
              <a:t>ACT 421 (continued)</a:t>
            </a:r>
            <a:endParaRPr lang="en-US" sz="4800" b="1" dirty="0">
              <a:solidFill>
                <a:srgbClr val="BC9F22"/>
              </a:solidFill>
            </a:endParaRPr>
          </a:p>
        </p:txBody>
      </p:sp>
    </p:spTree>
    <p:extLst>
      <p:ext uri="{BB962C8B-B14F-4D97-AF65-F5344CB8AC3E}">
        <p14:creationId xmlns:p14="http://schemas.microsoft.com/office/powerpoint/2010/main" val="3909903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11468637" cy="6014082"/>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400" dirty="0" smtClean="0">
                <a:solidFill>
                  <a:srgbClr val="000000"/>
                </a:solidFill>
                <a:latin typeface="Arial" charset="0"/>
                <a:cs typeface="Arial" charset="0"/>
              </a:rPr>
              <a:t>MEDT will be asked to make a disability determination if one has not been made by the Social Security Administration (SSA). </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400" dirty="0" smtClean="0">
                <a:solidFill>
                  <a:srgbClr val="000000"/>
                </a:solidFill>
                <a:latin typeface="Arial" charset="0"/>
                <a:cs typeface="Arial" charset="0"/>
              </a:rPr>
              <a:t>Children that meet the medical and financial requirements can be enrolled in a Healthy Louisiana plan.</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400" dirty="0" smtClean="0">
                <a:solidFill>
                  <a:srgbClr val="000000"/>
                </a:solidFill>
                <a:latin typeface="Arial" charset="0"/>
                <a:cs typeface="Arial" charset="0"/>
              </a:rPr>
              <a:t>Applicants approved for ACT 421 may be considered for the Louisiana Premium Assistance Program (</a:t>
            </a:r>
            <a:r>
              <a:rPr lang="en-US" sz="3400" dirty="0" err="1" smtClean="0">
                <a:solidFill>
                  <a:srgbClr val="000000"/>
                </a:solidFill>
                <a:latin typeface="Arial" charset="0"/>
                <a:cs typeface="Arial" charset="0"/>
              </a:rPr>
              <a:t>LaHIPP</a:t>
            </a:r>
            <a:r>
              <a:rPr lang="en-US" sz="3400" dirty="0" smtClean="0">
                <a:solidFill>
                  <a:srgbClr val="000000"/>
                </a:solidFill>
                <a:latin typeface="Arial" charset="0"/>
                <a:cs typeface="Arial" charset="0"/>
              </a:rPr>
              <a:t>) as well.</a:t>
            </a:r>
          </a:p>
          <a:p>
            <a:pPr marL="1588" rtl="0" fontAlgn="base">
              <a:lnSpc>
                <a:spcPct val="106000"/>
              </a:lnSpc>
              <a:spcBef>
                <a:spcPct val="40000"/>
              </a:spcBef>
              <a:spcAft>
                <a:spcPct val="0"/>
              </a:spcAft>
              <a:buClr>
                <a:srgbClr val="000000"/>
              </a:buClr>
            </a:pPr>
            <a:endParaRPr lang="en-US" sz="2400" dirty="0">
              <a:solidFill>
                <a:srgbClr val="000000"/>
              </a:solidFill>
              <a:latin typeface="Arial" charset="0"/>
              <a:cs typeface="Arial" charset="0"/>
            </a:endParaRPr>
          </a:p>
        </p:txBody>
      </p:sp>
      <p:sp>
        <p:nvSpPr>
          <p:cNvPr id="3" name="Rectangle 2"/>
          <p:cNvSpPr/>
          <p:nvPr/>
        </p:nvSpPr>
        <p:spPr>
          <a:xfrm>
            <a:off x="0" y="112532"/>
            <a:ext cx="7148946" cy="830997"/>
          </a:xfrm>
          <a:prstGeom prst="rect">
            <a:avLst/>
          </a:prstGeom>
        </p:spPr>
        <p:txBody>
          <a:bodyPr wrap="square">
            <a:spAutoFit/>
          </a:bodyPr>
          <a:lstStyle/>
          <a:p>
            <a:pPr algn="ctr"/>
            <a:r>
              <a:rPr lang="en-US" sz="4800" b="1" dirty="0" smtClean="0">
                <a:solidFill>
                  <a:srgbClr val="BC9F22"/>
                </a:solidFill>
              </a:rPr>
              <a:t>ACT 421 (continued)</a:t>
            </a:r>
            <a:endParaRPr lang="en-US" sz="4800" b="1" dirty="0">
              <a:solidFill>
                <a:srgbClr val="BC9F22"/>
              </a:solidFill>
            </a:endParaRPr>
          </a:p>
        </p:txBody>
      </p:sp>
    </p:spTree>
    <p:extLst>
      <p:ext uri="{BB962C8B-B14F-4D97-AF65-F5344CB8AC3E}">
        <p14:creationId xmlns:p14="http://schemas.microsoft.com/office/powerpoint/2010/main" val="185167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11468637" cy="6079228"/>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000" dirty="0" smtClean="0">
                <a:solidFill>
                  <a:srgbClr val="000000"/>
                </a:solidFill>
                <a:latin typeface="Arial" charset="0"/>
                <a:cs typeface="Arial" charset="0"/>
              </a:rPr>
              <a:t>The parent’s income is not used to determine a child’s eligibility for ACT 421; however, the information is still gathered in case the child is eligible for another program. The household resource information must be collected as well.</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000" dirty="0" smtClean="0">
                <a:solidFill>
                  <a:srgbClr val="000000"/>
                </a:solidFill>
                <a:latin typeface="Arial" charset="0"/>
                <a:cs typeface="Arial" charset="0"/>
              </a:rPr>
              <a:t>The applicant can have no more than $2000 in resources and an income of no more than three times the Federal Benefit Rate (FBR)/Federal Poverty Level.</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000" dirty="0" smtClean="0">
                <a:solidFill>
                  <a:srgbClr val="000000"/>
                </a:solidFill>
                <a:latin typeface="Arial" charset="0"/>
                <a:cs typeface="Arial" charset="0"/>
              </a:rPr>
              <a:t>A Frequently Asked Questions guide is available here: </a:t>
            </a:r>
            <a:r>
              <a:rPr lang="en-US" sz="3000" dirty="0" smtClean="0">
                <a:solidFill>
                  <a:srgbClr val="000000"/>
                </a:solidFill>
                <a:latin typeface="Arial" charset="0"/>
                <a:cs typeface="Arial" charset="0"/>
                <a:hlinkClick r:id="rId3"/>
              </a:rPr>
              <a:t>https://ldh.la.gov/assets/medicaid/ACT421/ACT_421_FAQs.pdf</a:t>
            </a:r>
            <a:endParaRPr lang="en-US" sz="3000" dirty="0" smtClean="0">
              <a:solidFill>
                <a:srgbClr val="000000"/>
              </a:solidFill>
              <a:latin typeface="Arial" charset="0"/>
              <a:cs typeface="Arial" charset="0"/>
            </a:endParaRPr>
          </a:p>
          <a:p>
            <a:pPr marL="1588" fontAlgn="base">
              <a:lnSpc>
                <a:spcPct val="106000"/>
              </a:lnSpc>
              <a:spcBef>
                <a:spcPct val="40000"/>
              </a:spcBef>
              <a:spcAft>
                <a:spcPct val="0"/>
              </a:spcAft>
              <a:buClr>
                <a:srgbClr val="000000"/>
              </a:buClr>
            </a:pPr>
            <a:endParaRPr lang="en-US" sz="3000" dirty="0" smtClean="0">
              <a:solidFill>
                <a:srgbClr val="000000"/>
              </a:solidFill>
              <a:latin typeface="Arial" charset="0"/>
              <a:cs typeface="Arial" charset="0"/>
            </a:endParaRPr>
          </a:p>
          <a:p>
            <a:pPr marL="1588" rtl="0" fontAlgn="base">
              <a:lnSpc>
                <a:spcPct val="106000"/>
              </a:lnSpc>
              <a:spcBef>
                <a:spcPct val="40000"/>
              </a:spcBef>
              <a:spcAft>
                <a:spcPct val="0"/>
              </a:spcAft>
              <a:buClr>
                <a:srgbClr val="000000"/>
              </a:buClr>
            </a:pPr>
            <a:endParaRPr lang="en-US" sz="2400" dirty="0">
              <a:solidFill>
                <a:srgbClr val="000000"/>
              </a:solidFill>
              <a:latin typeface="Arial" charset="0"/>
              <a:cs typeface="Arial" charset="0"/>
            </a:endParaRPr>
          </a:p>
        </p:txBody>
      </p:sp>
      <p:sp>
        <p:nvSpPr>
          <p:cNvPr id="3" name="Rectangle 2"/>
          <p:cNvSpPr/>
          <p:nvPr/>
        </p:nvSpPr>
        <p:spPr>
          <a:xfrm>
            <a:off x="0" y="112532"/>
            <a:ext cx="7148946" cy="830997"/>
          </a:xfrm>
          <a:prstGeom prst="rect">
            <a:avLst/>
          </a:prstGeom>
        </p:spPr>
        <p:txBody>
          <a:bodyPr wrap="square">
            <a:spAutoFit/>
          </a:bodyPr>
          <a:lstStyle/>
          <a:p>
            <a:pPr algn="ctr"/>
            <a:r>
              <a:rPr lang="en-US" sz="4800" b="1" dirty="0" smtClean="0">
                <a:solidFill>
                  <a:srgbClr val="BC9F22"/>
                </a:solidFill>
              </a:rPr>
              <a:t>ACT 421 (continued)</a:t>
            </a:r>
            <a:endParaRPr lang="en-US" sz="4800" b="1" dirty="0">
              <a:solidFill>
                <a:srgbClr val="BC9F22"/>
              </a:solidFill>
            </a:endParaRPr>
          </a:p>
        </p:txBody>
      </p:sp>
    </p:spTree>
    <p:extLst>
      <p:ext uri="{BB962C8B-B14F-4D97-AF65-F5344CB8AC3E}">
        <p14:creationId xmlns:p14="http://schemas.microsoft.com/office/powerpoint/2010/main" val="1810495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11468637" cy="5343386"/>
          </a:xfrm>
          <a:prstGeom prst="rect">
            <a:avLst/>
          </a:prstGeom>
        </p:spPr>
        <p:txBody>
          <a:bodyPr wrap="square" rtlCol="0">
            <a:spAutoFit/>
          </a:bodyPr>
          <a:lstStyle/>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2800" dirty="0" smtClean="0"/>
              <a:t>Congress</a:t>
            </a:r>
            <a:r>
              <a:rPr lang="en-US" sz="2800" dirty="0"/>
              <a:t> </a:t>
            </a:r>
            <a:r>
              <a:rPr lang="en-US" sz="2800" dirty="0" smtClean="0"/>
              <a:t>signed the</a:t>
            </a:r>
            <a:r>
              <a:rPr lang="en-US" sz="2800" dirty="0"/>
              <a:t> Consolidated Appropriations Act (CCA</a:t>
            </a:r>
            <a:r>
              <a:rPr lang="en-US" sz="2800" dirty="0" smtClean="0"/>
              <a:t>) into law </a:t>
            </a:r>
            <a:r>
              <a:rPr lang="en-US" sz="2800" dirty="0"/>
              <a:t>on December 29, </a:t>
            </a:r>
            <a:r>
              <a:rPr lang="en-US" sz="2800" dirty="0" smtClean="0"/>
              <a:t>2022,  which will set an end to the </a:t>
            </a:r>
            <a:r>
              <a:rPr lang="en-US" sz="2800" dirty="0"/>
              <a:t>C</a:t>
            </a:r>
            <a:r>
              <a:rPr lang="en-US" sz="2800" dirty="0" smtClean="0"/>
              <a:t>ontinuous </a:t>
            </a:r>
            <a:r>
              <a:rPr lang="en-US" sz="2800" dirty="0"/>
              <a:t>E</a:t>
            </a:r>
            <a:r>
              <a:rPr lang="en-US" sz="2800" dirty="0" smtClean="0"/>
              <a:t>nrollment </a:t>
            </a:r>
            <a:r>
              <a:rPr lang="en-US" sz="2800" dirty="0"/>
              <a:t>P</a:t>
            </a:r>
            <a:r>
              <a:rPr lang="en-US" sz="2800" dirty="0" smtClean="0"/>
              <a:t>rovision </a:t>
            </a:r>
            <a:r>
              <a:rPr lang="en-US" sz="2800" dirty="0"/>
              <a:t>on March 31, </a:t>
            </a:r>
            <a:r>
              <a:rPr lang="en-US" sz="2800" dirty="0" smtClean="0"/>
              <a:t>2023. It also separates </a:t>
            </a:r>
            <a:r>
              <a:rPr lang="en-US" sz="2800" dirty="0"/>
              <a:t>the continuous coverage provision from the COVID-19 public health emergency.  </a:t>
            </a:r>
            <a:endParaRPr lang="en-US" sz="2800" dirty="0" smtClean="0"/>
          </a:p>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2800" dirty="0" smtClean="0"/>
              <a:t>The </a:t>
            </a:r>
            <a:r>
              <a:rPr lang="en-US" sz="2800" dirty="0"/>
              <a:t>CCA provides for a phase down of the enhanced federal Medicaid matching funds through December 2023. States that accept the enhanced federal funding can resume </a:t>
            </a:r>
            <a:r>
              <a:rPr lang="en-US" sz="2800" dirty="0" smtClean="0"/>
              <a:t>Medicaid dis-enrollments </a:t>
            </a:r>
            <a:r>
              <a:rPr lang="en-US" sz="2800" dirty="0"/>
              <a:t>beginning in April but must meet certain reporting and other requirements during the unwinding process</a:t>
            </a:r>
            <a:r>
              <a:rPr lang="en-US" sz="2800" dirty="0" smtClean="0"/>
              <a:t>.</a:t>
            </a:r>
          </a:p>
          <a:p>
            <a:pPr marL="458788" indent="-457200" fontAlgn="base">
              <a:lnSpc>
                <a:spcPct val="106000"/>
              </a:lnSpc>
              <a:spcBef>
                <a:spcPct val="40000"/>
              </a:spcBef>
              <a:spcAft>
                <a:spcPct val="0"/>
              </a:spcAft>
              <a:buClr>
                <a:srgbClr val="000000"/>
              </a:buClr>
              <a:buFont typeface="Arial" panose="020B0604020202020204" pitchFamily="34" charset="0"/>
              <a:buChar char="•"/>
            </a:pPr>
            <a:endParaRPr lang="en-US" sz="2400" dirty="0">
              <a:solidFill>
                <a:srgbClr val="000000"/>
              </a:solidFill>
              <a:latin typeface="Arial" charset="0"/>
              <a:cs typeface="Arial" charset="0"/>
            </a:endParaRPr>
          </a:p>
        </p:txBody>
      </p:sp>
      <p:sp>
        <p:nvSpPr>
          <p:cNvPr id="3" name="Rectangle 2"/>
          <p:cNvSpPr/>
          <p:nvPr/>
        </p:nvSpPr>
        <p:spPr>
          <a:xfrm>
            <a:off x="-118752" y="-92194"/>
            <a:ext cx="6840186" cy="1077218"/>
          </a:xfrm>
          <a:prstGeom prst="rect">
            <a:avLst/>
          </a:prstGeom>
        </p:spPr>
        <p:txBody>
          <a:bodyPr wrap="square">
            <a:spAutoFit/>
          </a:bodyPr>
          <a:lstStyle/>
          <a:p>
            <a:pPr algn="ctr"/>
            <a:endParaRPr lang="en-US" sz="800" b="1" dirty="0" smtClean="0">
              <a:solidFill>
                <a:srgbClr val="BC9F22"/>
              </a:solidFill>
            </a:endParaRPr>
          </a:p>
          <a:p>
            <a:pPr algn="ctr"/>
            <a:endParaRPr lang="en-US" sz="800" b="1" dirty="0">
              <a:solidFill>
                <a:srgbClr val="BC9F22"/>
              </a:solidFill>
            </a:endParaRPr>
          </a:p>
          <a:p>
            <a:pPr algn="ctr"/>
            <a:r>
              <a:rPr lang="en-US" sz="4800" b="1" dirty="0" smtClean="0">
                <a:solidFill>
                  <a:srgbClr val="BC9F22"/>
                </a:solidFill>
              </a:rPr>
              <a:t>Upcoming Changes</a:t>
            </a:r>
            <a:endParaRPr lang="en-US" sz="4800" b="1" dirty="0">
              <a:solidFill>
                <a:srgbClr val="BC9F22"/>
              </a:solidFill>
            </a:endParaRPr>
          </a:p>
        </p:txBody>
      </p:sp>
    </p:spTree>
    <p:extLst>
      <p:ext uri="{BB962C8B-B14F-4D97-AF65-F5344CB8AC3E}">
        <p14:creationId xmlns:p14="http://schemas.microsoft.com/office/powerpoint/2010/main" val="3726384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1" y="1219007"/>
            <a:ext cx="11468637" cy="5663730"/>
          </a:xfrm>
          <a:prstGeom prst="rect">
            <a:avLst/>
          </a:prstGeom>
        </p:spPr>
        <p:txBody>
          <a:bodyPr wrap="square" rtlCol="0">
            <a:spAutoFit/>
          </a:bodyPr>
          <a:lstStyle/>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2400" dirty="0" smtClean="0"/>
              <a:t>In </a:t>
            </a:r>
            <a:r>
              <a:rPr lang="en-US" sz="2400" dirty="0"/>
              <a:t>an effort to minimize the number of people that lose Medicaid or CHIP coverage, CMS is working with states and other stakeholders to inform people about renewing their coverage and exploring other available health insurance options if they no longer qualify for Medicaid or CHIP</a:t>
            </a:r>
            <a:r>
              <a:rPr lang="en-US" sz="2400" dirty="0" smtClean="0"/>
              <a:t>.</a:t>
            </a:r>
          </a:p>
          <a:p>
            <a:pPr marL="1588" fontAlgn="base">
              <a:lnSpc>
                <a:spcPct val="106000"/>
              </a:lnSpc>
              <a:spcBef>
                <a:spcPct val="40000"/>
              </a:spcBef>
              <a:spcAft>
                <a:spcPct val="0"/>
              </a:spcAft>
              <a:buClr>
                <a:srgbClr val="000000"/>
              </a:buClr>
            </a:pPr>
            <a:endParaRPr lang="en-US" sz="2400" dirty="0" smtClean="0"/>
          </a:p>
          <a:p>
            <a:pPr marL="285750" indent="-285750">
              <a:buFont typeface="Arial" panose="020B0604020202020204" pitchFamily="34" charset="0"/>
              <a:buChar char="•"/>
            </a:pPr>
            <a:r>
              <a:rPr lang="en-US" sz="2400" dirty="0" smtClean="0"/>
              <a:t>CMS </a:t>
            </a:r>
            <a:r>
              <a:rPr lang="en-US" sz="2400" dirty="0"/>
              <a:t>views Medicaid and CHIP continuous enrollment unwinding as 2 phases</a:t>
            </a:r>
            <a:r>
              <a:rPr lang="en-US" sz="2400" dirty="0" smtClean="0"/>
              <a:t>:</a:t>
            </a:r>
          </a:p>
          <a:p>
            <a:endParaRPr lang="en-US" sz="2400" dirty="0"/>
          </a:p>
          <a:p>
            <a:r>
              <a:rPr lang="en-US" sz="2400" b="1" dirty="0" smtClean="0"/>
              <a:t>		- Phase </a:t>
            </a:r>
            <a:r>
              <a:rPr lang="en-US" sz="2400" b="1" dirty="0"/>
              <a:t>1:</a:t>
            </a:r>
            <a:r>
              <a:rPr lang="en-US" sz="2400" dirty="0"/>
              <a:t> Prepare for the renewal process and educate Medicaid and CHIP </a:t>
            </a:r>
            <a:r>
              <a:rPr lang="en-US" sz="2400" dirty="0" smtClean="0"/>
              <a:t>			enrollees </a:t>
            </a:r>
            <a:r>
              <a:rPr lang="en-US" sz="2400" dirty="0"/>
              <a:t>about </a:t>
            </a:r>
            <a:r>
              <a:rPr lang="en-US" sz="2400" dirty="0" smtClean="0"/>
              <a:t>the</a:t>
            </a:r>
            <a:r>
              <a:rPr lang="en-US" sz="2400" dirty="0"/>
              <a:t> upcoming changes</a:t>
            </a:r>
            <a:r>
              <a:rPr lang="en-US" sz="2400" dirty="0" smtClean="0"/>
              <a:t>.</a:t>
            </a:r>
          </a:p>
          <a:p>
            <a:endParaRPr lang="en-US" sz="2400" dirty="0"/>
          </a:p>
          <a:p>
            <a:r>
              <a:rPr lang="en-US" sz="2400" b="1" dirty="0" smtClean="0"/>
              <a:t>		-</a:t>
            </a:r>
            <a:r>
              <a:rPr lang="en-US" sz="2400" b="1" dirty="0"/>
              <a:t> </a:t>
            </a:r>
            <a:r>
              <a:rPr lang="en-US" sz="2400" b="1" dirty="0" smtClean="0"/>
              <a:t>Phase </a:t>
            </a:r>
            <a:r>
              <a:rPr lang="en-US" sz="2400" b="1" dirty="0"/>
              <a:t>2:</a:t>
            </a:r>
            <a:r>
              <a:rPr lang="en-US" sz="2400" dirty="0"/>
              <a:t> Ensure Medicaid and CHIP </a:t>
            </a:r>
            <a:r>
              <a:rPr lang="en-US" sz="2400" dirty="0" smtClean="0"/>
              <a:t>enrollees </a:t>
            </a:r>
            <a:r>
              <a:rPr lang="en-US" sz="2400" dirty="0"/>
              <a:t>take the necessary steps to </a:t>
            </a:r>
            <a:r>
              <a:rPr lang="en-US" sz="2400" dirty="0" smtClean="0"/>
              <a:t>			renew </a:t>
            </a:r>
            <a:r>
              <a:rPr lang="en-US" sz="2400" dirty="0"/>
              <a:t>coverage, and </a:t>
            </a:r>
            <a:r>
              <a:rPr lang="en-US" sz="2400" dirty="0" smtClean="0"/>
              <a:t>transition </a:t>
            </a:r>
            <a:r>
              <a:rPr lang="en-US" sz="2400" dirty="0"/>
              <a:t>to other coverage if they’re no longer </a:t>
            </a:r>
            <a:r>
              <a:rPr lang="en-US" sz="2400" dirty="0" smtClean="0"/>
              <a:t>				eligible </a:t>
            </a:r>
            <a:r>
              <a:rPr lang="en-US" sz="2400" dirty="0"/>
              <a:t>for Medicaid or CHIP.</a:t>
            </a:r>
          </a:p>
          <a:p>
            <a:pPr marL="458788" indent="-457200" fontAlgn="base">
              <a:lnSpc>
                <a:spcPct val="106000"/>
              </a:lnSpc>
              <a:spcBef>
                <a:spcPct val="40000"/>
              </a:spcBef>
              <a:spcAft>
                <a:spcPct val="0"/>
              </a:spcAft>
              <a:buClr>
                <a:srgbClr val="000000"/>
              </a:buClr>
              <a:buFont typeface="Arial" panose="020B0604020202020204" pitchFamily="34" charset="0"/>
              <a:buChar char="•"/>
            </a:pPr>
            <a:endParaRPr lang="en-US" sz="2400" dirty="0">
              <a:solidFill>
                <a:srgbClr val="000000"/>
              </a:solidFill>
              <a:latin typeface="Arial" charset="0"/>
              <a:cs typeface="Arial" charset="0"/>
            </a:endParaRPr>
          </a:p>
        </p:txBody>
      </p:sp>
      <p:sp>
        <p:nvSpPr>
          <p:cNvPr id="3" name="Rectangle 2"/>
          <p:cNvSpPr/>
          <p:nvPr/>
        </p:nvSpPr>
        <p:spPr>
          <a:xfrm>
            <a:off x="-118752" y="-92194"/>
            <a:ext cx="5581401" cy="1200329"/>
          </a:xfrm>
          <a:prstGeom prst="rect">
            <a:avLst/>
          </a:prstGeom>
        </p:spPr>
        <p:txBody>
          <a:bodyPr wrap="square">
            <a:spAutoFit/>
          </a:bodyPr>
          <a:lstStyle/>
          <a:p>
            <a:pPr algn="ctr"/>
            <a:r>
              <a:rPr lang="en-US" sz="3600" b="1" dirty="0" smtClean="0">
                <a:solidFill>
                  <a:srgbClr val="BC9F22"/>
                </a:solidFill>
              </a:rPr>
              <a:t>Upcoming Changes (continued) </a:t>
            </a:r>
            <a:endParaRPr lang="en-US" sz="3600" b="1" dirty="0">
              <a:solidFill>
                <a:srgbClr val="BC9F22"/>
              </a:solidFill>
            </a:endParaRPr>
          </a:p>
        </p:txBody>
      </p:sp>
    </p:spTree>
    <p:extLst>
      <p:ext uri="{BB962C8B-B14F-4D97-AF65-F5344CB8AC3E}">
        <p14:creationId xmlns:p14="http://schemas.microsoft.com/office/powerpoint/2010/main" val="10242658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US Consulting On-screen M WHT_R1.5V_0310">
  <a:themeElements>
    <a:clrScheme name="Custom 2">
      <a:dk1>
        <a:srgbClr val="000000"/>
      </a:dk1>
      <a:lt1>
        <a:srgbClr val="FFFFFF"/>
      </a:lt1>
      <a:dk2>
        <a:srgbClr val="289693"/>
      </a:dk2>
      <a:lt2>
        <a:srgbClr val="A78D1E"/>
      </a:lt2>
      <a:accent1>
        <a:srgbClr val="286DA8"/>
      </a:accent1>
      <a:accent2>
        <a:srgbClr val="0C3465"/>
      </a:accent2>
      <a:accent3>
        <a:srgbClr val="01224F"/>
      </a:accent3>
      <a:accent4>
        <a:srgbClr val="000000"/>
      </a:accent4>
      <a:accent5>
        <a:srgbClr val="AAADCA"/>
      </a:accent5>
      <a:accent6>
        <a:srgbClr val="738AB9"/>
      </a:accent6>
      <a:hlink>
        <a:srgbClr val="0563C1"/>
      </a:hlink>
      <a:folHlink>
        <a:srgbClr val="954F72"/>
      </a:folHlink>
    </a:clrScheme>
    <a:fontScheme name="US Consulting On-screen S WHT_R1.5_0325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lnDef>
    <a:txDef>
      <a:spPr bwMode="auto"/>
      <a:bodyPr/>
      <a:lstStyle>
        <a:defPPr marL="227013" indent="-225425" algn="l" rtl="0" fontAlgn="base">
          <a:lnSpc>
            <a:spcPct val="106000"/>
          </a:lnSpc>
          <a:spcBef>
            <a:spcPct val="40000"/>
          </a:spcBef>
          <a:spcAft>
            <a:spcPct val="0"/>
          </a:spcAft>
          <a:buClr>
            <a:srgbClr val="000000"/>
          </a:buClr>
          <a:buFont typeface="Wingdings 2" pitchFamily="18" charset="2"/>
          <a:buChar char="¡"/>
          <a:defRPr sz="2000" dirty="0">
            <a:solidFill>
              <a:srgbClr val="000000"/>
            </a:solidFill>
            <a:latin typeface="Arial" charset="0"/>
            <a:ea typeface="+mn-ea"/>
            <a:cs typeface="Arial" charset="0"/>
          </a:defRPr>
        </a:defPPr>
      </a:lstStyle>
    </a:txDef>
  </a:objectDefaults>
  <a:extraClrSchemeLst>
    <a:extraClrScheme>
      <a:clrScheme name="US Consulting On-screen S WHT_R1.5_03250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 Consulting On-screen S WHT_R1.5_03250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 Consulting On-screen S WHT_R1.5_03250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 Consulting On-screen S WHT_R1.5_0325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 Consulting On-screen S WHT_R1.5_0325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 Consulting On-screen S WHT_R1.5_0325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8">
        <a:dk1>
          <a:srgbClr val="000000"/>
        </a:dk1>
        <a:lt1>
          <a:srgbClr val="FFFFFF"/>
        </a:lt1>
        <a:dk2>
          <a:srgbClr val="B2CADB"/>
        </a:dk2>
        <a:lt2>
          <a:srgbClr val="1D3A6A"/>
        </a:lt2>
        <a:accent1>
          <a:srgbClr val="DED3B6"/>
        </a:accent1>
        <a:accent2>
          <a:srgbClr val="EAB58E"/>
        </a:accent2>
        <a:accent3>
          <a:srgbClr val="FFFFFF"/>
        </a:accent3>
        <a:accent4>
          <a:srgbClr val="000000"/>
        </a:accent4>
        <a:accent5>
          <a:srgbClr val="ECE6D7"/>
        </a:accent5>
        <a:accent6>
          <a:srgbClr val="D4A480"/>
        </a:accent6>
        <a:hlink>
          <a:srgbClr val="F5DDCB"/>
        </a:hlink>
        <a:folHlink>
          <a:srgbClr val="FEF2D2"/>
        </a:folHlink>
      </a:clrScheme>
      <a:clrMap bg1="lt1" tx1="dk1" bg2="lt2" tx2="dk2" accent1="accent1" accent2="accent2" accent3="accent3" accent4="accent4" accent5="accent5" accent6="accent6" hlink="hlink" folHlink="folHlink"/>
    </a:extraClrScheme>
    <a:extraClrScheme>
      <a:clrScheme name="US Consulting On-screen S WHT_R1.5_032508 9">
        <a:dk1>
          <a:srgbClr val="000000"/>
        </a:dk1>
        <a:lt1>
          <a:srgbClr val="FFFFFF"/>
        </a:lt1>
        <a:dk2>
          <a:srgbClr val="FEF2D2"/>
        </a:dk2>
        <a:lt2>
          <a:srgbClr val="1D3A6A"/>
        </a:lt2>
        <a:accent1>
          <a:srgbClr val="B2CADB"/>
        </a:accent1>
        <a:accent2>
          <a:srgbClr val="DED3B6"/>
        </a:accent2>
        <a:accent3>
          <a:srgbClr val="FFFFFF"/>
        </a:accent3>
        <a:accent4>
          <a:srgbClr val="000000"/>
        </a:accent4>
        <a:accent5>
          <a:srgbClr val="D5E1EA"/>
        </a:accent5>
        <a:accent6>
          <a:srgbClr val="C9BFA5"/>
        </a:accent6>
        <a:hlink>
          <a:srgbClr val="EAB58E"/>
        </a:hlink>
        <a:folHlink>
          <a:srgbClr val="F5DDCB"/>
        </a:folHlink>
      </a:clrScheme>
      <a:clrMap bg1="lt1" tx1="dk1" bg2="lt2" tx2="dk2" accent1="accent1" accent2="accent2" accent3="accent3" accent4="accent4" accent5="accent5" accent6="accent6" hlink="hlink" folHlink="folHlink"/>
    </a:extraClrScheme>
    <a:extraClrScheme>
      <a:clrScheme name="US Consulting On-screen S WHT_R1.5_032508 10">
        <a:dk1>
          <a:srgbClr val="000000"/>
        </a:dk1>
        <a:lt1>
          <a:srgbClr val="FFFFFF"/>
        </a:lt1>
        <a:dk2>
          <a:srgbClr val="F1EDE1"/>
        </a:dk2>
        <a:lt2>
          <a:srgbClr val="091D5D"/>
        </a:lt2>
        <a:accent1>
          <a:srgbClr val="9DA5BE"/>
        </a:accent1>
        <a:accent2>
          <a:srgbClr val="85C2FE"/>
        </a:accent2>
        <a:accent3>
          <a:srgbClr val="FFFFFF"/>
        </a:accent3>
        <a:accent4>
          <a:srgbClr val="000000"/>
        </a:accent4>
        <a:accent5>
          <a:srgbClr val="CCCFDB"/>
        </a:accent5>
        <a:accent6>
          <a:srgbClr val="78B0E6"/>
        </a:accent6>
        <a:hlink>
          <a:srgbClr val="ADD6FF"/>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1">
        <a:dk1>
          <a:srgbClr val="AFAFAF"/>
        </a:dk1>
        <a:lt1>
          <a:srgbClr val="FFFFFF"/>
        </a:lt1>
        <a:dk2>
          <a:srgbClr val="F1EDE1"/>
        </a:dk2>
        <a:lt2>
          <a:srgbClr val="091D5D"/>
        </a:lt2>
        <a:accent1>
          <a:srgbClr val="85C2FE"/>
        </a:accent1>
        <a:accent2>
          <a:srgbClr val="ADD6FF"/>
        </a:accent2>
        <a:accent3>
          <a:srgbClr val="FFFFFF"/>
        </a:accent3>
        <a:accent4>
          <a:srgbClr val="959595"/>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2">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3">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4">
        <a:dk1>
          <a:srgbClr val="000000"/>
        </a:dk1>
        <a:lt1>
          <a:srgbClr val="FFFFFF"/>
        </a:lt1>
        <a:dk2>
          <a:srgbClr val="CCD6EB"/>
        </a:dk2>
        <a:lt2>
          <a:srgbClr val="000066"/>
        </a:lt2>
        <a:accent1>
          <a:srgbClr val="40B3B3"/>
        </a:accent1>
        <a:accent2>
          <a:srgbClr val="B2C1E0"/>
        </a:accent2>
        <a:accent3>
          <a:srgbClr val="FFFFFF"/>
        </a:accent3>
        <a:accent4>
          <a:srgbClr val="000000"/>
        </a:accent4>
        <a:accent5>
          <a:srgbClr val="AFD6D6"/>
        </a:accent5>
        <a:accent6>
          <a:srgbClr val="A1AFCB"/>
        </a:accent6>
        <a:hlink>
          <a:srgbClr val="66C2C2"/>
        </a:hlink>
        <a:folHlink>
          <a:srgbClr val="8CA3D1"/>
        </a:folHlink>
      </a:clrScheme>
      <a:clrMap bg1="lt1" tx1="dk1" bg2="lt2" tx2="dk2" accent1="accent1" accent2="accent2" accent3="accent3" accent4="accent4" accent5="accent5" accent6="accent6" hlink="hlink" folHlink="folHlink"/>
    </a:extraClrScheme>
    <a:extraClrScheme>
      <a:clrScheme name="US Consulting On-screen S WHT_R1.5_032508 15">
        <a:dk1>
          <a:srgbClr val="000000"/>
        </a:dk1>
        <a:lt1>
          <a:srgbClr val="FFFFFF"/>
        </a:lt1>
        <a:dk2>
          <a:srgbClr val="4066B2"/>
        </a:dk2>
        <a:lt2>
          <a:srgbClr val="000066"/>
        </a:lt2>
        <a:accent1>
          <a:srgbClr val="003399"/>
        </a:accent1>
        <a:accent2>
          <a:srgbClr val="80CCCC"/>
        </a:accent2>
        <a:accent3>
          <a:srgbClr val="FFFFFF"/>
        </a:accent3>
        <a:accent4>
          <a:srgbClr val="000000"/>
        </a:accent4>
        <a:accent5>
          <a:srgbClr val="AAADCA"/>
        </a:accent5>
        <a:accent6>
          <a:srgbClr val="73B9B9"/>
        </a:accent6>
        <a:hlink>
          <a:srgbClr val="8099CC"/>
        </a:hlink>
        <a:folHlink>
          <a:srgbClr val="009999"/>
        </a:folHlink>
      </a:clrScheme>
      <a:clrMap bg1="lt1" tx1="dk1" bg2="lt2" tx2="dk2" accent1="accent1" accent2="accent2" accent3="accent3" accent4="accent4" accent5="accent5" accent6="accent6" hlink="hlink" folHlink="folHlink"/>
    </a:extraClrScheme>
    <a:extraClrScheme>
      <a:clrScheme name="US Consulting On-screen 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ue_x0020_date_x0020_for_x0020_comments xmlns="4d766105-f17c-407a-a185-4265b7c4705e" xsi:nil="true"/>
    <Priority xmlns="4d766105-f17c-407a-a185-4265b7c4705e">2 - Med</Priority>
    <TaskGroup xmlns="http://schemas.microsoft.com/sharepoint/v3">
      <UserInfo>
        <DisplayName/>
        <AccountId xsi:nil="true"/>
        <AccountType/>
      </UserInfo>
    </TaskGroup>
    <Notes0 xmlns="4d766105-f17c-407a-a185-4265b7c4705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E7ED4337DEB9469E967E46923E1DE5" ma:contentTypeVersion="12" ma:contentTypeDescription="Create a new document." ma:contentTypeScope="" ma:versionID="575ffe27e430dccae11d2e5c2b5f7fe0">
  <xsd:schema xmlns:xsd="http://www.w3.org/2001/XMLSchema" xmlns:xs="http://www.w3.org/2001/XMLSchema" xmlns:p="http://schemas.microsoft.com/office/2006/metadata/properties" xmlns:ns1="http://schemas.microsoft.com/sharepoint/v3" xmlns:ns2="4d766105-f17c-407a-a185-4265b7c4705e" targetNamespace="http://schemas.microsoft.com/office/2006/metadata/properties" ma:root="true" ma:fieldsID="c0d91d18fdb5ce69628609a8c4bb3d33" ns1:_="" ns2:_="">
    <xsd:import namespace="http://schemas.microsoft.com/sharepoint/v3"/>
    <xsd:import namespace="4d766105-f17c-407a-a185-4265b7c4705e"/>
    <xsd:element name="properties">
      <xsd:complexType>
        <xsd:sequence>
          <xsd:element name="documentManagement">
            <xsd:complexType>
              <xsd:all>
                <xsd:element ref="ns2:Due_x0020_date_x0020_for_x0020_comments" minOccurs="0"/>
                <xsd:element ref="ns1:TaskGroup" minOccurs="0"/>
                <xsd:element ref="ns2:Notes0" minOccurs="0"/>
                <xsd:element ref="ns2:Prior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TaskGroup" ma:index="9" nillable="true" ma:displayName="Task Group" ma:list="UserInfo" ma:SearchPeopleOnly="false" ma:SharePointGroup="0" ma:internalName="TaskGroup"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766105-f17c-407a-a185-4265b7c4705e" elementFormDefault="qualified">
    <xsd:import namespace="http://schemas.microsoft.com/office/2006/documentManagement/types"/>
    <xsd:import namespace="http://schemas.microsoft.com/office/infopath/2007/PartnerControls"/>
    <xsd:element name="Due_x0020_date_x0020_for_x0020_comments" ma:index="8" nillable="true" ma:displayName="Due date for comments" ma:format="DateOnly" ma:internalName="Due_x0020_date_x0020_for_x0020_comments">
      <xsd:simpleType>
        <xsd:restriction base="dms:DateTime"/>
      </xsd:simpleType>
    </xsd:element>
    <xsd:element name="Notes0" ma:index="10" nillable="true" ma:displayName="Notes" ma:internalName="Notes0">
      <xsd:simpleType>
        <xsd:restriction base="dms:Note">
          <xsd:maxLength value="255"/>
        </xsd:restriction>
      </xsd:simpleType>
    </xsd:element>
    <xsd:element name="Priority" ma:index="11" nillable="true" ma:displayName="Priority" ma:default="2 - Med" ma:format="Dropdown" ma:internalName="Priority">
      <xsd:simpleType>
        <xsd:restriction base="dms:Choice">
          <xsd:enumeration value="1 - High"/>
          <xsd:enumeration value="2 - Med"/>
          <xsd:enumeration value="3 - Low"/>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BEF162-91A7-4ABA-8A2B-25AE2C5C38F9}">
  <ds:schemaRefs>
    <ds:schemaRef ds:uri="http://purl.org/dc/elements/1.1/"/>
    <ds:schemaRef ds:uri="http://schemas.microsoft.com/office/2006/metadata/properties"/>
    <ds:schemaRef ds:uri="http://schemas.microsoft.com/sharepoint/v3"/>
    <ds:schemaRef ds:uri="http://purl.org/dc/terms/"/>
    <ds:schemaRef ds:uri="http://schemas.microsoft.com/office/2006/documentManagement/types"/>
    <ds:schemaRef ds:uri="http://purl.org/dc/dcmitype/"/>
    <ds:schemaRef ds:uri="4d766105-f17c-407a-a185-4265b7c4705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07C5DCA-1F95-4F04-BEAC-96905DBEEE9C}">
  <ds:schemaRefs>
    <ds:schemaRef ds:uri="http://schemas.microsoft.com/sharepoint/v3/contenttype/forms"/>
  </ds:schemaRefs>
</ds:datastoreItem>
</file>

<file path=customXml/itemProps3.xml><?xml version="1.0" encoding="utf-8"?>
<ds:datastoreItem xmlns:ds="http://schemas.openxmlformats.org/officeDocument/2006/customXml" ds:itemID="{DD2683C5-759E-4E77-8DFA-3A87EEE32C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d766105-f17c-407a-a185-4265b7c470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57888</TotalTime>
  <Words>1154</Words>
  <Application>Microsoft Office PowerPoint</Application>
  <PresentationFormat>Widescreen</PresentationFormat>
  <Paragraphs>128</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Wingdings</vt:lpstr>
      <vt:lpstr>Wingdings 2</vt:lpstr>
      <vt:lpstr>US Consulting On-screen M WHT_R1.5V_0310</vt:lpstr>
      <vt:lpstr> Application Center Monthly Contact</vt:lpstr>
      <vt:lpstr> Agenda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Guide 3.2 Performing Supervisor &amp; Case Reviews</dc:title>
  <dc:creator>Theresa Carter</dc:creator>
  <cp:lastModifiedBy>Valerie McManus</cp:lastModifiedBy>
  <cp:revision>1083</cp:revision>
  <dcterms:created xsi:type="dcterms:W3CDTF">2018-08-27T13:49:41Z</dcterms:created>
  <dcterms:modified xsi:type="dcterms:W3CDTF">2023-02-16T16:46:22Z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0x010100EBE7ED4337DEB9469E967E46923E1DE5</vt:lpwstr>
  </property>
</Properties>
</file>