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0"/>
  </p:notesMasterIdLst>
  <p:sldIdLst>
    <p:sldId id="322" r:id="rId5"/>
    <p:sldId id="323" r:id="rId6"/>
    <p:sldId id="395" r:id="rId7"/>
    <p:sldId id="465" r:id="rId8"/>
    <p:sldId id="463" r:id="rId9"/>
    <p:sldId id="456" r:id="rId10"/>
    <p:sldId id="464" r:id="rId11"/>
    <p:sldId id="466" r:id="rId12"/>
    <p:sldId id="452" r:id="rId13"/>
    <p:sldId id="468" r:id="rId14"/>
    <p:sldId id="469" r:id="rId15"/>
    <p:sldId id="450" r:id="rId16"/>
    <p:sldId id="340" r:id="rId17"/>
    <p:sldId id="460" r:id="rId18"/>
    <p:sldId id="44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8983AEE-15F3-4F2E-A9CE-6E9D8CA091AA}">
          <p14:sldIdLst>
            <p14:sldId id="322"/>
            <p14:sldId id="323"/>
            <p14:sldId id="395"/>
            <p14:sldId id="465"/>
            <p14:sldId id="463"/>
            <p14:sldId id="456"/>
            <p14:sldId id="464"/>
            <p14:sldId id="466"/>
            <p14:sldId id="452"/>
            <p14:sldId id="468"/>
            <p14:sldId id="469"/>
            <p14:sldId id="450"/>
            <p14:sldId id="340"/>
            <p14:sldId id="460"/>
            <p14:sldId id="44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na Owens" initials="SO" lastIdx="1" clrIdx="0">
    <p:extLst>
      <p:ext uri="{19B8F6BF-5375-455C-9EA6-DF929625EA0E}">
        <p15:presenceInfo xmlns:p15="http://schemas.microsoft.com/office/powerpoint/2012/main" userId="S-1-5-21-1106148654-1186277012-142223018-54494" providerId="AD"/>
      </p:ext>
    </p:extLst>
  </p:cmAuthor>
  <p:cmAuthor id="2" name="Kathryn Loechelt" initials="KL" lastIdx="12" clrIdx="1">
    <p:extLst>
      <p:ext uri="{19B8F6BF-5375-455C-9EA6-DF929625EA0E}">
        <p15:presenceInfo xmlns:p15="http://schemas.microsoft.com/office/powerpoint/2012/main" userId="S-1-5-21-1106148654-1186277012-142223018-9065" providerId="AD"/>
      </p:ext>
    </p:extLst>
  </p:cmAuthor>
  <p:cmAuthor id="3" name="Paige Logan" initials="PL" lastIdx="6" clrIdx="2">
    <p:extLst>
      <p:ext uri="{19B8F6BF-5375-455C-9EA6-DF929625EA0E}">
        <p15:presenceInfo xmlns:p15="http://schemas.microsoft.com/office/powerpoint/2012/main" userId="S-1-5-21-1106148654-1186277012-142223018-300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9F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70752" autoAdjust="0"/>
  </p:normalViewPr>
  <p:slideViewPr>
    <p:cSldViewPr snapToGrid="0">
      <p:cViewPr varScale="1">
        <p:scale>
          <a:sx n="81" d="100"/>
          <a:sy n="81" d="100"/>
        </p:scale>
        <p:origin x="1650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5BCB5-88F5-4E16-81B6-C32B97B51E3E}" type="datetimeFigureOut">
              <a:rPr lang="en-US" smtClean="0"/>
              <a:t>4/20/2023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95533-9289-41D5-8F59-ACA828EAD1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675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8982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5705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2285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8929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1847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3919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360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167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0077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049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0082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1307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0961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6300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475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6A5F2.C55096B0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0739" name="MSTSHP_03"/>
          <p:cNvSpPr>
            <a:spLocks noGrp="1" noChangeArrowheads="1"/>
          </p:cNvSpPr>
          <p:nvPr>
            <p:ph type="ctrTitle" sz="quarter"/>
          </p:nvPr>
        </p:nvSpPr>
        <p:spPr>
          <a:xfrm>
            <a:off x="1189567" y="2695576"/>
            <a:ext cx="8775700" cy="549275"/>
          </a:xfrm>
          <a:ln algn="ctr"/>
        </p:spPr>
        <p:txBody>
          <a:bodyPr/>
          <a:lstStyle>
            <a:lvl1pPr>
              <a:lnSpc>
                <a:spcPts val="4000"/>
              </a:lnSpc>
              <a:spcBef>
                <a:spcPct val="10000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700740" name="MSTSHP_0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89568" y="3516314"/>
            <a:ext cx="8777817" cy="439737"/>
          </a:xfrm>
          <a:ln/>
        </p:spPr>
        <p:txBody>
          <a:bodyPr/>
          <a:lstStyle>
            <a:lvl1pPr>
              <a:lnSpc>
                <a:spcPts val="2800"/>
              </a:lnSpc>
              <a:spcBef>
                <a:spcPct val="15000"/>
              </a:spcBef>
              <a:buClrTx/>
              <a:buNone/>
              <a:defRPr sz="2000" b="1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8" descr="LDH Logo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300" y="165100"/>
            <a:ext cx="3314700" cy="6984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474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text slide (2 col w/hdrs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82496"/>
            <a:ext cx="5340096" cy="4610354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682496"/>
            <a:ext cx="5340096" cy="4610354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28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86868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536448" y="2176272"/>
            <a:ext cx="11119104" cy="405079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536524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evron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536448" y="1747838"/>
            <a:ext cx="11119104" cy="454501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5366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3547872" y="1155700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542453" y="2898648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542453" y="4645152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4467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 w/pa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542453" y="2185416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547872" y="3931920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1922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point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841248" y="1536192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841248" y="2779776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841248" y="4023360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841248" y="5266944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20"/>
          </p:nvPr>
        </p:nvSpPr>
        <p:spPr>
          <a:xfrm>
            <a:off x="6620256" y="1536192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1"/>
          </p:nvPr>
        </p:nvSpPr>
        <p:spPr>
          <a:xfrm>
            <a:off x="6620256" y="2779776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22"/>
          </p:nvPr>
        </p:nvSpPr>
        <p:spPr>
          <a:xfrm>
            <a:off x="6620256" y="4023360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23"/>
          </p:nvPr>
        </p:nvSpPr>
        <p:spPr>
          <a:xfrm>
            <a:off x="6620256" y="5266944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657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 w/ 2 Chevr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2852928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083808" y="2852928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620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chelangelo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3200400"/>
            <a:ext cx="5559552" cy="3090672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3200400"/>
            <a:ext cx="5340096" cy="3090672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442488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1434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083808" y="1828800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36448" y="4251960"/>
            <a:ext cx="11119104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50376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3304032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6083808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8863584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36448" y="4251960"/>
            <a:ext cx="11119104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8477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563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230624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7949184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536448" y="4242816"/>
            <a:ext cx="5340096" cy="20482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6303264" y="4242816"/>
            <a:ext cx="5340096" cy="20482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92554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301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82496"/>
            <a:ext cx="5340096" cy="460857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524256" y="1728216"/>
            <a:ext cx="5291328" cy="39867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93994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33400" y="5056632"/>
            <a:ext cx="11122152" cy="1243584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585216" y="1197864"/>
            <a:ext cx="11033760" cy="338328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14367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404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3044952"/>
            <a:ext cx="5340096" cy="3246120"/>
          </a:xfrm>
        </p:spPr>
        <p:txBody>
          <a:bodyPr/>
          <a:lstStyle>
            <a:lvl1pPr marL="0" inden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3044952"/>
            <a:ext cx="5340096" cy="3246120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7555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180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07989"/>
            <a:ext cx="11116733" cy="365125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154113"/>
            <a:ext cx="11116733" cy="513556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119978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45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7935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rt ope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524000" y="2551176"/>
            <a:ext cx="9144000" cy="1344168"/>
          </a:xfrm>
          <a:ln w="28575">
            <a:solidFill>
              <a:srgbClr val="003399"/>
            </a:solidFill>
          </a:ln>
        </p:spPr>
        <p:txBody>
          <a:bodyPr lIns="228600" rIns="228600" anchor="ctr" anchorCtr="1"/>
          <a:lstStyle>
            <a:lvl1pPr algn="ctr">
              <a:spcBef>
                <a:spcPts val="0"/>
              </a:spcBef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461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29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446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8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53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807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515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27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47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239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794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524000" y="2551176"/>
            <a:ext cx="9144000" cy="1344168"/>
          </a:xfrm>
        </p:spPr>
        <p:txBody>
          <a:bodyPr anchor="ctr"/>
          <a:lstStyle>
            <a:lvl1pPr>
              <a:spcBef>
                <a:spcPts val="200"/>
              </a:spcBef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7894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05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0169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97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787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190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095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107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7070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42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436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41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08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8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460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82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015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9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5529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29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 (full page w/2 col. hdr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2715768"/>
            <a:ext cx="5340096" cy="358444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2706624"/>
            <a:ext cx="5340096" cy="358444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865413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1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chelangelo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822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 (2 col w/hdrs)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71638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671638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6315456" y="4241102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536448" y="4251960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97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u="none" dirty="0"/>
          </a:p>
        </p:txBody>
      </p:sp>
      <p:sp>
        <p:nvSpPr>
          <p:cNvPr id="20482" name="MSTSHP_01"/>
          <p:cNvSpPr>
            <a:spLocks noGrp="1" noChangeArrowheads="1"/>
          </p:cNvSpPr>
          <p:nvPr>
            <p:ph type="title"/>
          </p:nvPr>
        </p:nvSpPr>
        <p:spPr bwMode="invGray">
          <a:xfrm>
            <a:off x="533399" y="436065"/>
            <a:ext cx="1111673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483" name="MSTSHP_02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533400" y="1154113"/>
            <a:ext cx="11116733" cy="5135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38" name="SHP_DOCTRACKER"/>
          <p:cNvSpPr txBox="1">
            <a:spLocks noChangeArrowheads="1"/>
          </p:cNvSpPr>
          <p:nvPr/>
        </p:nvSpPr>
        <p:spPr bwMode="gray">
          <a:xfrm rot="-5400000">
            <a:off x="11885613" y="6532563"/>
            <a:ext cx="422275" cy="889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106000"/>
              </a:lnSpc>
              <a:defRPr/>
            </a:pPr>
            <a:r>
              <a:rPr lang="en-US" sz="400" dirty="0">
                <a:solidFill>
                  <a:srgbClr val="AFAFAF"/>
                </a:solidFill>
                <a:cs typeface="+mn-cs"/>
              </a:rPr>
              <a:t>US Consulting On-screen M WHT_R1.5V_1208.ppt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913" y="252549"/>
            <a:ext cx="285322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10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  <p:sldLayoutId id="2147484025" r:id="rId29"/>
    <p:sldLayoutId id="2147484026" r:id="rId30"/>
    <p:sldLayoutId id="2147484027" r:id="rId31"/>
    <p:sldLayoutId id="2147484523" r:id="rId32"/>
    <p:sldLayoutId id="2147484524" r:id="rId33"/>
    <p:sldLayoutId id="2147484525" r:id="rId34"/>
    <p:sldLayoutId id="2147484666" r:id="rId35"/>
    <p:sldLayoutId id="2147484667" r:id="rId36"/>
    <p:sldLayoutId id="2147484668" r:id="rId37"/>
    <p:sldLayoutId id="2147484873" r:id="rId38"/>
    <p:sldLayoutId id="2147484874" r:id="rId39"/>
    <p:sldLayoutId id="2147484875" r:id="rId40"/>
    <p:sldLayoutId id="2147484918" r:id="rId41"/>
    <p:sldLayoutId id="2147484919" r:id="rId42"/>
    <p:sldLayoutId id="2147484920" r:id="rId43"/>
    <p:sldLayoutId id="2147484973" r:id="rId44"/>
    <p:sldLayoutId id="2147484974" r:id="rId45"/>
    <p:sldLayoutId id="2147484975" r:id="rId46"/>
    <p:sldLayoutId id="2147484993" r:id="rId47"/>
    <p:sldLayoutId id="2147484994" r:id="rId48"/>
    <p:sldLayoutId id="2147484995" r:id="rId49"/>
    <p:sldLayoutId id="2147485013" r:id="rId50"/>
    <p:sldLayoutId id="2147485014" r:id="rId51"/>
    <p:sldLayoutId id="2147485015" r:id="rId52"/>
    <p:sldLayoutId id="2147485048" r:id="rId53"/>
    <p:sldLayoutId id="2147485049" r:id="rId54"/>
    <p:sldLayoutId id="2147485050" r:id="rId55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i="0" u="none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227013" indent="-225425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</a:defRPr>
      </a:lvl2pPr>
      <a:lvl3pPr marL="457200" indent="-22860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>
          <a:solidFill>
            <a:schemeClr val="tx1"/>
          </a:solidFill>
          <a:latin typeface="+mn-lt"/>
        </a:defRPr>
      </a:lvl3pPr>
      <a:lvl4pPr marL="681038" indent="-2222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4pPr>
      <a:lvl5pPr marL="17224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21796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6368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30940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5512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NEU@la.gov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EDT@la.gov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mailto:MedicaidOutreach@la.gov" TargetMode="External"/><Relationship Id="rId3" Type="http://schemas.openxmlformats.org/officeDocument/2006/relationships/hyperlink" Target="mailto:OSS@la.gov" TargetMode="External"/><Relationship Id="rId7" Type="http://schemas.openxmlformats.org/officeDocument/2006/relationships/hyperlink" Target="mailto:NEU@la.gov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MEDT@la.gov" TargetMode="External"/><Relationship Id="rId5" Type="http://schemas.openxmlformats.org/officeDocument/2006/relationships/hyperlink" Target="mailto:ApplicationCenter.Service@la.gov" TargetMode="External"/><Relationship Id="rId4" Type="http://schemas.openxmlformats.org/officeDocument/2006/relationships/hyperlink" Target="mailto:Outstation@la.gov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dh.la.gov/myinfo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130630" y="1367863"/>
            <a:ext cx="11946576" cy="1351586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rgbClr val="BC9F22"/>
                </a:solidFill>
              </a:rPr>
              <a:t/>
            </a:r>
            <a:br>
              <a:rPr lang="en-US" sz="5400" b="1" dirty="0" smtClean="0">
                <a:solidFill>
                  <a:srgbClr val="BC9F22"/>
                </a:solidFill>
              </a:rPr>
            </a:br>
            <a:r>
              <a:rPr lang="en-US" sz="5400" b="1" dirty="0" smtClean="0">
                <a:solidFill>
                  <a:srgbClr val="BC9F22"/>
                </a:solidFill>
              </a:rPr>
              <a:t>Application Center</a:t>
            </a:r>
            <a:r>
              <a:rPr lang="en-US" sz="5400" dirty="0">
                <a:solidFill>
                  <a:srgbClr val="BC9F22"/>
                </a:solidFill>
              </a:rPr>
              <a:t> </a:t>
            </a:r>
            <a:r>
              <a:rPr lang="en-US" sz="5400" b="1" dirty="0" smtClean="0">
                <a:solidFill>
                  <a:srgbClr val="BC9F22"/>
                </a:solidFill>
              </a:rPr>
              <a:t>Monthly Contact</a:t>
            </a:r>
            <a:endParaRPr lang="en-US" sz="5400" b="1" dirty="0">
              <a:solidFill>
                <a:srgbClr val="BC9F22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839555" y="3384469"/>
            <a:ext cx="10262937" cy="2551700"/>
          </a:xfrm>
        </p:spPr>
        <p:txBody>
          <a:bodyPr>
            <a:normAutofit fontScale="32500" lnSpcReduction="20000"/>
          </a:bodyPr>
          <a:lstStyle/>
          <a:p>
            <a:pPr algn="ctr"/>
            <a:endParaRPr lang="en-US" sz="2400" dirty="0" smtClean="0">
              <a:solidFill>
                <a:schemeClr val="accent3"/>
              </a:solidFill>
            </a:endParaRPr>
          </a:p>
          <a:p>
            <a:pPr algn="ctr"/>
            <a:r>
              <a:rPr lang="en-US" sz="11100" b="1" dirty="0" smtClean="0">
                <a:solidFill>
                  <a:schemeClr val="tx1"/>
                </a:solidFill>
              </a:rPr>
              <a:t>April 19, 2023</a:t>
            </a:r>
          </a:p>
          <a:p>
            <a:pPr algn="ctr"/>
            <a:endParaRPr lang="en-US" sz="111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1100" b="1" dirty="0" smtClean="0">
                <a:solidFill>
                  <a:schemeClr val="tx1"/>
                </a:solidFill>
              </a:rPr>
              <a:t>Valerie McManus, AC Program Manager</a:t>
            </a: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 </a:t>
            </a: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 </a:t>
            </a:r>
          </a:p>
          <a:p>
            <a:pPr algn="ctr"/>
            <a:endParaRPr lang="en-US" sz="2400" dirty="0">
              <a:solidFill>
                <a:schemeClr val="accent3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58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1028" y="1511960"/>
            <a:ext cx="11119104" cy="5138928"/>
          </a:xfrm>
        </p:spPr>
        <p:txBody>
          <a:bodyPr/>
          <a:lstStyle/>
          <a:p>
            <a:pPr marL="344488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There </a:t>
            </a:r>
            <a:r>
              <a:rPr lang="en-US" sz="2800" dirty="0">
                <a:solidFill>
                  <a:srgbClr val="000000"/>
                </a:solidFill>
                <a:latin typeface="Arial" charset="0"/>
                <a:cs typeface="Arial" charset="0"/>
              </a:rPr>
              <a:t>are also other great 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resources </a:t>
            </a:r>
            <a:r>
              <a:rPr lang="en-US" sz="2800" dirty="0">
                <a:solidFill>
                  <a:srgbClr val="000000"/>
                </a:solidFill>
                <a:latin typeface="Arial" charset="0"/>
                <a:cs typeface="Arial" charset="0"/>
              </a:rPr>
              <a:t>on the homepage of the AC Resource Library, such 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as,		</a:t>
            </a:r>
          </a:p>
          <a:p>
            <a:pPr marL="1588" indent="0">
              <a:buClr>
                <a:srgbClr val="000000"/>
              </a:buClr>
            </a:pPr>
            <a:r>
              <a:rPr lang="en-US" sz="2800" dirty="0">
                <a:solidFill>
                  <a:srgbClr val="000000"/>
                </a:solidFill>
                <a:latin typeface="Arial" charset="0"/>
                <a:cs typeface="Arial" charset="0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	- The </a:t>
            </a:r>
            <a:r>
              <a:rPr lang="en-US" sz="2800" u="sng" dirty="0">
                <a:solidFill>
                  <a:srgbClr val="000000"/>
                </a:solidFill>
                <a:latin typeface="Arial" charset="0"/>
                <a:cs typeface="Arial" charset="0"/>
              </a:rPr>
              <a:t>New Plans Enrollment </a:t>
            </a:r>
            <a:r>
              <a:rPr lang="en-US" sz="2800" u="sng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Flyer</a:t>
            </a:r>
          </a:p>
          <a:p>
            <a:pPr marL="1588" indent="0">
              <a:buClr>
                <a:srgbClr val="000000"/>
              </a:buClr>
            </a:pPr>
            <a:r>
              <a:rPr lang="en-US" sz="2800" dirty="0">
                <a:solidFill>
                  <a:srgbClr val="000000"/>
                </a:solidFill>
                <a:latin typeface="Arial" charset="0"/>
                <a:cs typeface="Arial" charset="0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	- </a:t>
            </a:r>
            <a:r>
              <a:rPr lang="en-US" sz="2800" u="sng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PHE </a:t>
            </a:r>
            <a:r>
              <a:rPr lang="en-US" sz="2800" u="sng" dirty="0">
                <a:solidFill>
                  <a:srgbClr val="000000"/>
                </a:solidFill>
                <a:latin typeface="Arial" charset="0"/>
                <a:cs typeface="Arial" charset="0"/>
              </a:rPr>
              <a:t>Unwind </a:t>
            </a:r>
            <a:r>
              <a:rPr lang="en-US" sz="2800" u="sng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Flyer</a:t>
            </a:r>
          </a:p>
          <a:p>
            <a:pPr marL="1588" indent="0">
              <a:buClr>
                <a:srgbClr val="000000"/>
              </a:buClr>
            </a:pPr>
            <a:r>
              <a:rPr lang="en-US" sz="2800" dirty="0">
                <a:solidFill>
                  <a:srgbClr val="000000"/>
                </a:solidFill>
                <a:latin typeface="Arial" charset="0"/>
                <a:cs typeface="Arial" charset="0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	- </a:t>
            </a:r>
            <a:r>
              <a:rPr lang="en-US" sz="2800" dirty="0">
                <a:solidFill>
                  <a:srgbClr val="000000"/>
                </a:solidFill>
                <a:latin typeface="Arial" charset="0"/>
                <a:cs typeface="Arial" charset="0"/>
              </a:rPr>
              <a:t>a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nd </a:t>
            </a:r>
            <a:r>
              <a:rPr lang="en-US" sz="2800" dirty="0">
                <a:solidFill>
                  <a:srgbClr val="000000"/>
                </a:solidFill>
                <a:latin typeface="Arial" charset="0"/>
                <a:cs typeface="Arial" charset="0"/>
              </a:rPr>
              <a:t>the </a:t>
            </a:r>
            <a:r>
              <a:rPr lang="en-US" sz="2800" u="sng" dirty="0">
                <a:solidFill>
                  <a:srgbClr val="000000"/>
                </a:solidFill>
                <a:latin typeface="Arial" charset="0"/>
                <a:cs typeface="Arial" charset="0"/>
              </a:rPr>
              <a:t>Unwind/Redeterminations </a:t>
            </a:r>
            <a:r>
              <a:rPr lang="en-US" sz="2800" u="sng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Toolkit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</a:p>
          <a:p>
            <a:pPr marL="458788" indent="-45720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Please </a:t>
            </a:r>
            <a:r>
              <a:rPr lang="en-US" sz="2800" dirty="0">
                <a:solidFill>
                  <a:srgbClr val="000000"/>
                </a:solidFill>
                <a:latin typeface="Arial" charset="0"/>
                <a:cs typeface="Arial" charset="0"/>
              </a:rPr>
              <a:t>review these materials at your leisure and familiarize yourselves with the 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contents, so we can continue to provide excellent service to the citizens of Louisiana. </a:t>
            </a:r>
          </a:p>
          <a:p>
            <a:pPr marL="1588" indent="0">
              <a:buClr>
                <a:srgbClr val="000000"/>
              </a:buClr>
            </a:pPr>
            <a:endParaRPr lang="en-US" sz="28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BC9F22"/>
                </a:solidFill>
              </a:rPr>
              <a:t>AC Resource Library Updates (con.)</a:t>
            </a:r>
            <a:endParaRPr lang="en-US" sz="3600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909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1028" y="1540943"/>
            <a:ext cx="11119104" cy="5138928"/>
          </a:xfrm>
        </p:spPr>
        <p:txBody>
          <a:bodyPr/>
          <a:lstStyle/>
          <a:p>
            <a:pPr marL="344488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000000"/>
                </a:solidFill>
                <a:latin typeface="+mj-lt"/>
                <a:cs typeface="Arial" charset="0"/>
              </a:rPr>
              <a:t>Medicaid is currently participating in Outreach events across the state in preparation for the Unwind. </a:t>
            </a:r>
          </a:p>
          <a:p>
            <a:pPr marL="344488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000000"/>
                </a:solidFill>
                <a:latin typeface="+mj-lt"/>
                <a:cs typeface="Arial" charset="0"/>
              </a:rPr>
              <a:t>During the events, Medicaid employees answer questions, discuss programs, and promote the need for </a:t>
            </a:r>
            <a:r>
              <a:rPr lang="en-US" sz="4000" dirty="0" smtClean="0">
                <a:latin typeface="+mj-lt"/>
              </a:rPr>
              <a:t>Medicaid </a:t>
            </a:r>
            <a:r>
              <a:rPr lang="en-US" sz="4000" dirty="0">
                <a:latin typeface="+mj-lt"/>
              </a:rPr>
              <a:t>enrollees to keep their contact information up to date. </a:t>
            </a:r>
            <a:endParaRPr lang="en-US" sz="4000" dirty="0">
              <a:solidFill>
                <a:srgbClr val="000000"/>
              </a:solidFill>
              <a:latin typeface="+mj-lt"/>
              <a:cs typeface="Arial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6527" y="436065"/>
            <a:ext cx="11116733" cy="365125"/>
          </a:xfrm>
        </p:spPr>
        <p:txBody>
          <a:bodyPr/>
          <a:lstStyle/>
          <a:p>
            <a:r>
              <a:rPr lang="en-US" sz="4000" dirty="0" smtClean="0">
                <a:solidFill>
                  <a:srgbClr val="BC9F22"/>
                </a:solidFill>
              </a:rPr>
              <a:t>Outreach</a:t>
            </a:r>
            <a:endParaRPr lang="en-US" sz="4000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07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264183" y="1264587"/>
            <a:ext cx="11499924" cy="545675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AC Resource Library – Check it DAILY</a:t>
            </a:r>
            <a:endParaRPr lang="en-US" sz="2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Ensure you log into the PARTNER portal and not the Public or Provider portal.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Adhere to Medicaid guidelines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Trusted Users must conduct Face-to-Face interviews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 issues with newborns, email 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  <a:hlinkClick r:id="rId3"/>
              </a:rPr>
              <a:t>NEU@la.gov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 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EMS</a:t>
            </a:r>
          </a:p>
          <a:p>
            <a:pPr marL="915988" lvl="1" indent="-4572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Submit medical records immediately upon receiving the denial due to non-citizenship.</a:t>
            </a:r>
            <a:endParaRPr lang="en-US" sz="2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915988" lvl="1" indent="-4572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 aged EMS claims, email the EMS Aged Claims Status Request form (found on the AC Resource Library) to 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  <a:hlinkClick r:id="rId4"/>
              </a:rPr>
              <a:t>MEDT@la.gov</a:t>
            </a:r>
            <a:r>
              <a:rPr lang="en-US" sz="2200" dirty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  <a:endParaRPr lang="en-US" sz="22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44488" indent="-3429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AC Meetings are conducted on your behalf.  Attendance is required and participation is encouraged. </a:t>
            </a:r>
          </a:p>
        </p:txBody>
      </p:sp>
      <p:sp>
        <p:nvSpPr>
          <p:cNvPr id="3" name="Rectangle 2"/>
          <p:cNvSpPr/>
          <p:nvPr/>
        </p:nvSpPr>
        <p:spPr>
          <a:xfrm>
            <a:off x="570016" y="113583"/>
            <a:ext cx="33607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BC9F22"/>
                </a:solidFill>
              </a:rPr>
              <a:t> </a:t>
            </a:r>
            <a:r>
              <a:rPr lang="en-US" sz="4400" b="1" dirty="0" smtClean="0">
                <a:solidFill>
                  <a:srgbClr val="BC9F22"/>
                </a:solidFill>
              </a:rPr>
              <a:t>Reminders</a:t>
            </a:r>
            <a:endParaRPr lang="en-US" sz="4400" b="1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851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629400" y="1152144"/>
            <a:ext cx="5562600" cy="5705856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Optional State Supplement (OSS</a:t>
            </a:r>
            <a:r>
              <a:rPr lang="en-US" sz="2400" b="1" dirty="0" smtClean="0">
                <a:solidFill>
                  <a:schemeClr val="tx1"/>
                </a:solidFill>
              </a:rPr>
              <a:t>)  </a:t>
            </a:r>
            <a:endParaRPr lang="en-US" sz="2400" b="1" dirty="0">
              <a:solidFill>
                <a:schemeClr val="tx1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hlinkClick r:id="rId3"/>
              </a:rPr>
              <a:t>OSS@la.gov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(225) 342 –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1646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Paige Logan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Outstation </a:t>
            </a:r>
            <a:endParaRPr lang="en-US" sz="2400" b="1" dirty="0">
              <a:solidFill>
                <a:schemeClr val="tx1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Outstation@la.gov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(225) 342 –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1646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Paige Logan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1" indent="0">
              <a:buNone/>
            </a:pPr>
            <a:r>
              <a:rPr lang="en-US" sz="2400" b="1" dirty="0" smtClean="0">
                <a:solidFill>
                  <a:schemeClr val="accent4"/>
                </a:solidFill>
              </a:rPr>
              <a:t>Healthy Louisiana</a:t>
            </a:r>
            <a:endParaRPr lang="en-US" b="1" dirty="0" smtClean="0">
              <a:solidFill>
                <a:schemeClr val="accent4"/>
              </a:solidFill>
            </a:endParaRPr>
          </a:p>
          <a:p>
            <a:pPr marL="569913" lvl="1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4"/>
                </a:solidFill>
              </a:rPr>
              <a:t>1-</a:t>
            </a:r>
            <a:r>
              <a:rPr lang="en-US" sz="2400" dirty="0" smtClean="0"/>
              <a:t>855-229-6848</a:t>
            </a:r>
          </a:p>
          <a:p>
            <a:pPr lvl="1" indent="0">
              <a:buNone/>
            </a:pPr>
            <a:r>
              <a:rPr lang="en-US" sz="2200" b="1" dirty="0" smtClean="0">
                <a:solidFill>
                  <a:schemeClr val="accent4"/>
                </a:solidFill>
              </a:rPr>
              <a:t>Louisiana Medicaid Customer Service</a:t>
            </a:r>
          </a:p>
          <a:p>
            <a:pPr marL="569913" lvl="1" indent="-342900"/>
            <a:r>
              <a:rPr lang="en-US" sz="2200" dirty="0" smtClean="0">
                <a:solidFill>
                  <a:schemeClr val="accent4"/>
                </a:solidFill>
              </a:rPr>
              <a:t>1-888-342-6207</a:t>
            </a:r>
          </a:p>
          <a:p>
            <a:pPr lvl="1" indent="0">
              <a:buNone/>
            </a:pPr>
            <a:endParaRPr lang="en-US" sz="2400" b="1" dirty="0" smtClean="0">
              <a:solidFill>
                <a:schemeClr val="accent4"/>
              </a:solidFill>
            </a:endParaRPr>
          </a:p>
          <a:p>
            <a:pPr lvl="1" indent="0">
              <a:buNone/>
            </a:pPr>
            <a:endParaRPr lang="en-US" sz="2400" b="1" dirty="0">
              <a:solidFill>
                <a:schemeClr val="accent4"/>
              </a:solidFill>
            </a:endParaRP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55600" y="1152144"/>
            <a:ext cx="5486400" cy="5362956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Application Centers (AC) </a:t>
            </a:r>
          </a:p>
          <a:p>
            <a:pPr marL="569913" lvl="1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hlinkClick r:id="rId5"/>
              </a:rPr>
              <a:t>ApplicationCenter.Service@la.gov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569913" lvl="1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(225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) 342 –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6312</a:t>
            </a:r>
          </a:p>
          <a:p>
            <a:pPr marL="569913" lvl="1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Valerie McManus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Medical Eligibility Determinations Team (MEDT)</a:t>
            </a:r>
            <a:endParaRPr lang="en-US" sz="1800" b="1" dirty="0">
              <a:solidFill>
                <a:schemeClr val="tx1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hlinkClick r:id="rId6"/>
              </a:rPr>
              <a:t>MEDT@la.gov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Shauna Meche</a:t>
            </a:r>
          </a:p>
          <a:p>
            <a:r>
              <a:rPr lang="en-US" sz="2400" b="1" dirty="0" smtClean="0">
                <a:solidFill>
                  <a:schemeClr val="tx1"/>
                </a:solidFill>
              </a:rPr>
              <a:t>Newborn Eligibility Unit (NEU) 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hlinkClick r:id="rId7"/>
              </a:rPr>
              <a:t>NEU@la.gov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1379538" lvl="4" indent="0">
              <a:buNone/>
            </a:pPr>
            <a:endParaRPr lang="en-US" sz="1400" dirty="0" smtClean="0">
              <a:solidFill>
                <a:schemeClr val="accent3"/>
              </a:solidFill>
            </a:endParaRPr>
          </a:p>
          <a:p>
            <a:r>
              <a:rPr lang="en-US" sz="2400" b="1" dirty="0"/>
              <a:t>Medicaid Outreach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hlinkClick r:id="rId8"/>
              </a:rPr>
              <a:t>MedicaidOutreach@la.gov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355600" y="122756"/>
            <a:ext cx="8444016" cy="87530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4800" b="1" dirty="0" smtClean="0">
                <a:solidFill>
                  <a:srgbClr val="BC9F22"/>
                </a:solidFill>
                <a:latin typeface="Arial" charset="0"/>
                <a:ea typeface="+mn-ea"/>
                <a:cs typeface="Arial" charset="0"/>
              </a:rPr>
              <a:t>Contact Information</a:t>
            </a:r>
            <a:endParaRPr lang="en-US" sz="4800" b="1" dirty="0">
              <a:solidFill>
                <a:srgbClr val="BC9F22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2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629400" y="1152144"/>
            <a:ext cx="5562600" cy="5705856"/>
          </a:xfrm>
        </p:spPr>
        <p:txBody>
          <a:bodyPr>
            <a:normAutofit/>
          </a:bodyPr>
          <a:lstStyle/>
          <a:p>
            <a:pPr lvl="1" indent="0">
              <a:buNone/>
            </a:pPr>
            <a:endParaRPr lang="en-US" sz="2400" b="1" dirty="0" smtClean="0">
              <a:solidFill>
                <a:schemeClr val="accent4"/>
              </a:solidFill>
            </a:endParaRPr>
          </a:p>
          <a:p>
            <a:pPr lvl="1" indent="0">
              <a:buNone/>
            </a:pPr>
            <a:endParaRPr lang="en-US" sz="2400" b="1" dirty="0">
              <a:solidFill>
                <a:schemeClr val="accent4"/>
              </a:solidFill>
            </a:endParaRP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55600" y="1152144"/>
            <a:ext cx="11424722" cy="5362956"/>
          </a:xfrm>
        </p:spPr>
        <p:txBody>
          <a:bodyPr>
            <a:normAutofit/>
          </a:bodyPr>
          <a:lstStyle/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  <a:p>
            <a:r>
              <a:rPr lang="en-US" sz="3200" dirty="0"/>
              <a:t>Aetna Better Health: </a:t>
            </a:r>
            <a:r>
              <a:rPr lang="en-US" sz="3200" b="1" dirty="0"/>
              <a:t>1-855-242-0802</a:t>
            </a:r>
            <a:endParaRPr lang="en-US" sz="3200" dirty="0"/>
          </a:p>
          <a:p>
            <a:r>
              <a:rPr lang="en-US" sz="3200" dirty="0"/>
              <a:t>AmeriHealth Caritas: </a:t>
            </a:r>
            <a:r>
              <a:rPr lang="en-US" sz="3200" b="1" dirty="0"/>
              <a:t>1-888-756-0004</a:t>
            </a:r>
            <a:endParaRPr lang="en-US" sz="3200" dirty="0"/>
          </a:p>
          <a:p>
            <a:r>
              <a:rPr lang="en-US" sz="3200" dirty="0"/>
              <a:t>Healthy Blue: </a:t>
            </a:r>
            <a:r>
              <a:rPr lang="en-US" sz="3200" b="1" dirty="0"/>
              <a:t>1-844-521-6941</a:t>
            </a:r>
            <a:endParaRPr lang="en-US" sz="3200" dirty="0"/>
          </a:p>
          <a:p>
            <a:r>
              <a:rPr lang="en-US" sz="3200" dirty="0"/>
              <a:t>Humana Healthy Horizons:</a:t>
            </a:r>
            <a:r>
              <a:rPr lang="en-US" sz="3200" b="1" dirty="0"/>
              <a:t> 1-800-448-3810</a:t>
            </a:r>
            <a:endParaRPr lang="en-US" sz="3200" dirty="0"/>
          </a:p>
          <a:p>
            <a:r>
              <a:rPr lang="en-US" sz="3200" dirty="0"/>
              <a:t>Louisiana Healthcare Connections: </a:t>
            </a:r>
            <a:r>
              <a:rPr lang="en-US" sz="3200" b="1" dirty="0"/>
              <a:t>1-866-595-8133</a:t>
            </a:r>
            <a:endParaRPr lang="en-US" sz="3200" dirty="0"/>
          </a:p>
          <a:p>
            <a:r>
              <a:rPr lang="en-US" sz="3200" dirty="0" err="1"/>
              <a:t>UnitedHealthcare</a:t>
            </a:r>
            <a:r>
              <a:rPr lang="en-US" sz="3200" dirty="0"/>
              <a:t>: </a:t>
            </a:r>
            <a:r>
              <a:rPr lang="en-US" sz="3200" b="1" dirty="0"/>
              <a:t>1-866-675-1607</a:t>
            </a:r>
            <a:endParaRPr lang="en-US" sz="3200" dirty="0"/>
          </a:p>
          <a:p>
            <a:pPr marL="1379538" lvl="4" indent="0">
              <a:buNone/>
            </a:pPr>
            <a:endParaRPr lang="en-US" sz="2000" dirty="0">
              <a:solidFill>
                <a:schemeClr val="accent3"/>
              </a:solidFill>
            </a:endParaRPr>
          </a:p>
          <a:p>
            <a:pPr marL="1379538" lvl="4" indent="0">
              <a:buNone/>
            </a:pPr>
            <a:endParaRPr lang="en-US" sz="2000" dirty="0">
              <a:solidFill>
                <a:schemeClr val="accent3"/>
              </a:solidFill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355600" y="122756"/>
            <a:ext cx="8444016" cy="77745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4200" b="1" dirty="0" smtClean="0">
                <a:solidFill>
                  <a:srgbClr val="BC9F22"/>
                </a:solidFill>
                <a:latin typeface="Arial" charset="0"/>
                <a:ea typeface="+mn-ea"/>
                <a:cs typeface="Arial" charset="0"/>
              </a:rPr>
              <a:t>Health Plan Phone Numbers</a:t>
            </a:r>
            <a:endParaRPr lang="en-US" sz="4200" b="1" dirty="0">
              <a:solidFill>
                <a:srgbClr val="BC9F22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606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294410"/>
            <a:ext cx="12192000" cy="5000217"/>
          </a:xfrm>
        </p:spPr>
        <p:txBody>
          <a:bodyPr/>
          <a:lstStyle/>
          <a:p>
            <a:pPr algn="ctr"/>
            <a:r>
              <a:rPr lang="en-US" sz="4800" b="1" dirty="0" smtClean="0">
                <a:solidFill>
                  <a:srgbClr val="BC9F22"/>
                </a:solidFill>
              </a:rPr>
              <a:t>Questions</a:t>
            </a:r>
          </a:p>
          <a:p>
            <a:endParaRPr lang="en-US" sz="4400" dirty="0">
              <a:solidFill>
                <a:srgbClr val="BC9F22"/>
              </a:solidFill>
            </a:endParaRPr>
          </a:p>
          <a:p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4" name="Action Button: Help 3">
            <a:hlinkClick r:id="" action="ppaction://noaction" highlightClick="1"/>
          </p:cNvPr>
          <p:cNvSpPr/>
          <p:nvPr/>
        </p:nvSpPr>
        <p:spPr bwMode="auto">
          <a:xfrm>
            <a:off x="4546270" y="2636322"/>
            <a:ext cx="3099459" cy="2956957"/>
          </a:xfrm>
          <a:prstGeom prst="actionButtonHelp">
            <a:avLst/>
          </a:prstGeom>
          <a:solidFill>
            <a:schemeClr val="accent1"/>
          </a:solidFill>
          <a:ln w="9525" cap="flat" cmpd="sng" algn="ctr">
            <a:solidFill>
              <a:srgbClr val="4066B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231775" marR="0" indent="-231775" algn="ctr" defTabSz="914400" rtl="0" eaLnBrk="1" fontAlgn="base" latinLnBrk="0" hangingPunct="1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581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689659" y="1072609"/>
            <a:ext cx="10812683" cy="661188"/>
          </a:xfrm>
        </p:spPr>
        <p:txBody>
          <a:bodyPr anchor="ctr"/>
          <a:lstStyle/>
          <a:p>
            <a:pPr algn="ctr"/>
            <a:r>
              <a:rPr lang="en-US" sz="1800" b="1" dirty="0" smtClean="0">
                <a:solidFill>
                  <a:srgbClr val="BC9F22"/>
                </a:solidFill>
              </a:rPr>
              <a:t/>
            </a:r>
            <a:br>
              <a:rPr lang="en-US" sz="1800" b="1" dirty="0" smtClean="0">
                <a:solidFill>
                  <a:srgbClr val="BC9F22"/>
                </a:solidFill>
              </a:rPr>
            </a:br>
            <a:r>
              <a:rPr lang="en-US" sz="5400" b="1" dirty="0" smtClean="0">
                <a:solidFill>
                  <a:srgbClr val="BC9F22"/>
                </a:solidFill>
              </a:rPr>
              <a:t>Agenda Items</a:t>
            </a:r>
            <a:endParaRPr lang="en-US" sz="5400" b="1" dirty="0">
              <a:solidFill>
                <a:srgbClr val="BC9F22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395844" y="2208810"/>
            <a:ext cx="11590317" cy="3705101"/>
          </a:xfrm>
        </p:spPr>
        <p:txBody>
          <a:bodyPr anchor="t">
            <a:normAutofit fontScale="85000" lnSpcReduction="20000"/>
          </a:bodyPr>
          <a:lstStyle/>
          <a:p>
            <a:pPr marL="801687" lvl="2" indent="-57150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800" dirty="0" smtClean="0"/>
              <a:t>CourseMill Issues</a:t>
            </a:r>
          </a:p>
          <a:p>
            <a:pPr marL="801687" lvl="2" indent="-57150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800" dirty="0" smtClean="0"/>
              <a:t>NEU Issues</a:t>
            </a:r>
          </a:p>
          <a:p>
            <a:pPr marL="801687" lvl="2" indent="-57150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800" dirty="0" smtClean="0"/>
              <a:t>Text Message and Recorded Notifications</a:t>
            </a:r>
          </a:p>
          <a:p>
            <a:pPr marL="744537" lvl="2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800" dirty="0" smtClean="0"/>
              <a:t>AC Resource Library Updates</a:t>
            </a:r>
          </a:p>
          <a:p>
            <a:pPr marL="744537" lvl="2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800" dirty="0" smtClean="0"/>
              <a:t>Outreach</a:t>
            </a:r>
          </a:p>
          <a:p>
            <a:pPr marL="744537" lvl="2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800" dirty="0" smtClean="0"/>
              <a:t>Reminders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78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296883" y="1219007"/>
            <a:ext cx="11435935" cy="579254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4488" indent="-3429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The CourseMill training site is not functioning properly, so it is not being used a this time. The following message appears when one of the courses are selected.</a:t>
            </a:r>
          </a:p>
          <a:p>
            <a:pPr marL="1588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endParaRPr lang="en-US" sz="3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1588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1588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1588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1588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44488" indent="-3429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We will work to remedy this issue as soon as possible.</a:t>
            </a:r>
            <a:endParaRPr lang="en-US" sz="3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1588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128155" y="136282"/>
            <a:ext cx="82533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BC9F22"/>
                </a:solidFill>
              </a:rPr>
              <a:t>CourseMill Issues</a:t>
            </a:r>
            <a:endParaRPr lang="en-US" sz="4800" b="1" dirty="0">
              <a:solidFill>
                <a:srgbClr val="BC9F2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2198" y="3336966"/>
            <a:ext cx="9285303" cy="2339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12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296883" y="1219007"/>
            <a:ext cx="11435935" cy="672940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4488" indent="-3429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 temporary process has been put in place to ensure that there are no delays in the training and certification process. </a:t>
            </a:r>
          </a:p>
          <a:p>
            <a:pPr marL="1588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3200" dirty="0">
                <a:solidFill>
                  <a:srgbClr val="000000"/>
                </a:solidFill>
                <a:latin typeface="Arial" charset="0"/>
                <a:cs typeface="Arial" charset="0"/>
              </a:rPr>
              <a:t>	</a:t>
            </a:r>
            <a:r>
              <a:rPr lang="en-US" sz="3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- 	At this time pdf copies of the required trainings are 		emailed along with a SSP Certification Requirement form 		when the request is received. </a:t>
            </a:r>
            <a:endParaRPr lang="en-US" sz="3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1588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	-	When the signed form is returned, the Trusted User 	Enrollment Request is processed and a Trusted User ID 	number is issued.</a:t>
            </a:r>
          </a:p>
          <a:p>
            <a:pPr marL="1588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1588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1588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1588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439386" y="112532"/>
            <a:ext cx="825335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BC9F22"/>
                </a:solidFill>
              </a:rPr>
              <a:t>CourseMill Issues (con.)</a:t>
            </a:r>
            <a:endParaRPr lang="en-US" sz="4400" b="1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745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285008" y="1932293"/>
            <a:ext cx="11435935" cy="492570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4488" indent="-3429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There are some technical issues involving the NEU Dashboard at this time.</a:t>
            </a:r>
          </a:p>
          <a:p>
            <a:pPr marL="1588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4000" dirty="0">
                <a:solidFill>
                  <a:srgbClr val="000000"/>
                </a:solidFill>
                <a:latin typeface="Arial" charset="0"/>
                <a:cs typeface="Arial" charset="0"/>
              </a:rPr>
              <a:t>	</a:t>
            </a:r>
            <a:r>
              <a:rPr lang="en-US" sz="4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- This may result in longer processing times.</a:t>
            </a:r>
          </a:p>
          <a:p>
            <a:pPr marL="344488" indent="-3429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Our Help Desk is working to address the issues so they can be resolved as soon as possible.</a:t>
            </a:r>
          </a:p>
          <a:p>
            <a:pPr marL="1588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1588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935677" y="205474"/>
            <a:ext cx="82533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BC9F22"/>
                </a:solidFill>
              </a:rPr>
              <a:t>NEU Issues</a:t>
            </a:r>
            <a:endParaRPr lang="en-US" sz="4800" b="1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894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296884" y="1365662"/>
            <a:ext cx="11497808" cy="496995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4488" indent="-3429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Text and recorded messages are being sent to remind members to update their contact information in preparation for the Medicaid Unwind.</a:t>
            </a:r>
          </a:p>
          <a:p>
            <a:pPr marL="344488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The number displayed on the text messages is 72147. </a:t>
            </a:r>
            <a:r>
              <a:rPr lang="en-US" sz="3600" dirty="0">
                <a:latin typeface="+mj-lt"/>
              </a:rPr>
              <a:t>Members have the option to opt out of text messages </a:t>
            </a:r>
            <a:r>
              <a:rPr lang="en-US" sz="3600" dirty="0" smtClean="0">
                <a:latin typeface="+mj-lt"/>
              </a:rPr>
              <a:t>by texting </a:t>
            </a:r>
            <a:r>
              <a:rPr lang="en-US" sz="3600" b="1" dirty="0" smtClean="0">
                <a:latin typeface="+mj-lt"/>
              </a:rPr>
              <a:t>STOP</a:t>
            </a:r>
            <a:r>
              <a:rPr lang="en-US" sz="3600" dirty="0" smtClean="0">
                <a:latin typeface="+mj-lt"/>
              </a:rPr>
              <a:t>, but </a:t>
            </a:r>
            <a:r>
              <a:rPr lang="en-US" sz="3600" dirty="0">
                <a:latin typeface="+mj-lt"/>
              </a:rPr>
              <a:t>are encouraged to remain subscribed so they don’t miss out on important information about their health insurance. </a:t>
            </a:r>
            <a:endParaRPr lang="en-US" sz="3600" dirty="0" smtClean="0">
              <a:solidFill>
                <a:srgbClr val="000000"/>
              </a:solidFill>
              <a:latin typeface="+mj-lt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4376" y="-95003"/>
            <a:ext cx="6092041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700" b="1" dirty="0" smtClean="0">
                <a:solidFill>
                  <a:srgbClr val="BC9F22"/>
                </a:solidFill>
              </a:rPr>
              <a:t>Text Messages and Recorded Notifications</a:t>
            </a:r>
            <a:endParaRPr lang="en-US" sz="3700" b="1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57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296884" y="1365662"/>
            <a:ext cx="11497808" cy="565064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4488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The phone number displayed on the recorded messages is 1-888-342-6207, which is the phone number for Medicaid Customer Service. </a:t>
            </a:r>
          </a:p>
          <a:p>
            <a:pPr marL="1588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endParaRPr lang="en-US" sz="2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1588" algn="ctr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3600" u="sng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Sample message: </a:t>
            </a:r>
          </a:p>
          <a:p>
            <a:pPr marL="344488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800" dirty="0" smtClean="0"/>
              <a:t>“Make </a:t>
            </a:r>
            <a:r>
              <a:rPr lang="en-US" sz="2800" dirty="0"/>
              <a:t>sure your contact information is correct. It is important to keep your address and phone number up to date so you don't miss updates about your Medicaid coverage. Visit ldh.la.gov/</a:t>
            </a:r>
            <a:r>
              <a:rPr lang="en-US" sz="2800" dirty="0" err="1"/>
              <a:t>myinfo</a:t>
            </a:r>
            <a:r>
              <a:rPr lang="en-US" sz="2800" dirty="0"/>
              <a:t> to update your contact information</a:t>
            </a:r>
            <a:r>
              <a:rPr lang="en-US" sz="2800" dirty="0" smtClean="0"/>
              <a:t>.”</a:t>
            </a:r>
            <a:endParaRPr lang="en-US" sz="28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1588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6884" y="0"/>
            <a:ext cx="609204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BC9F22"/>
                </a:solidFill>
              </a:rPr>
              <a:t>Text Messages and Recorded Notifications (con.)</a:t>
            </a:r>
            <a:endParaRPr lang="en-US" sz="3200" b="1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717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6884" y="0"/>
            <a:ext cx="609204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BC9F22"/>
                </a:solidFill>
              </a:rPr>
              <a:t>Text Messages and Recorded Notifications (con.)</a:t>
            </a:r>
            <a:endParaRPr lang="en-US" sz="3200" b="1" dirty="0">
              <a:solidFill>
                <a:srgbClr val="BC9F2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6883" y="1306286"/>
            <a:ext cx="11329059" cy="1853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4488" indent="-3429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Members can visit </a:t>
            </a:r>
            <a:r>
              <a:rPr lang="en-US" sz="3600" u="sng" dirty="0">
                <a:hlinkClick r:id="rId3"/>
              </a:rPr>
              <a:t>www.ldh.la.gov/myinfo</a:t>
            </a:r>
            <a:r>
              <a:rPr lang="en-US" sz="3600" dirty="0"/>
              <a:t> for more information and to update a phone number, cell phone number, email address, and mailing address. </a:t>
            </a:r>
          </a:p>
        </p:txBody>
      </p:sp>
    </p:spTree>
    <p:extLst>
      <p:ext uri="{BB962C8B-B14F-4D97-AF65-F5344CB8AC3E}">
        <p14:creationId xmlns:p14="http://schemas.microsoft.com/office/powerpoint/2010/main" val="455577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308758" y="1056904"/>
            <a:ext cx="4560125" cy="810491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4488" indent="-3429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33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There is a really helpful presentation on the AC Resource Library that thoroughly explains the Medicaid Unwind process. </a:t>
            </a:r>
          </a:p>
          <a:p>
            <a:pPr marL="344488" indent="-3429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33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It is under the heading, </a:t>
            </a:r>
            <a:r>
              <a:rPr lang="en-US" sz="3300" u="sng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Unwind Webinar</a:t>
            </a:r>
            <a:r>
              <a:rPr lang="en-US" sz="33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</a:p>
          <a:p>
            <a:pPr marL="344488" indent="-3429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1588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endParaRPr lang="en-US" sz="3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endParaRPr lang="en-US" sz="3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1588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237506" y="171908"/>
            <a:ext cx="82296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BC9F22"/>
                </a:solidFill>
              </a:rPr>
              <a:t>AC Resource Library Updates</a:t>
            </a:r>
            <a:endParaRPr lang="en-US" sz="4000" b="1" dirty="0">
              <a:solidFill>
                <a:srgbClr val="BC9F2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2327" y="1505931"/>
            <a:ext cx="6762813" cy="4859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903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 Consulting On-screen M WHT_R1.5V_0310">
  <a:themeElements>
    <a:clrScheme name="Custom 2">
      <a:dk1>
        <a:srgbClr val="000000"/>
      </a:dk1>
      <a:lt1>
        <a:srgbClr val="FFFFFF"/>
      </a:lt1>
      <a:dk2>
        <a:srgbClr val="289693"/>
      </a:dk2>
      <a:lt2>
        <a:srgbClr val="A78D1E"/>
      </a:lt2>
      <a:accent1>
        <a:srgbClr val="286DA8"/>
      </a:accent1>
      <a:accent2>
        <a:srgbClr val="0C3465"/>
      </a:accent2>
      <a:accent3>
        <a:srgbClr val="01224F"/>
      </a:accent3>
      <a:accent4>
        <a:srgbClr val="000000"/>
      </a:accent4>
      <a:accent5>
        <a:srgbClr val="AAADCA"/>
      </a:accent5>
      <a:accent6>
        <a:srgbClr val="738AB9"/>
      </a:accent6>
      <a:hlink>
        <a:srgbClr val="0563C1"/>
      </a:hlink>
      <a:folHlink>
        <a:srgbClr val="954F72"/>
      </a:folHlink>
    </a:clrScheme>
    <a:fontScheme name="US Consulting On-screen S WHT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066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231775" marR="0" indent="-231775" algn="l" defTabSz="914400" rtl="0" eaLnBrk="1" fontAlgn="base" latinLnBrk="0" hangingPunct="1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 typeface="Wingdings 2" pitchFamily="18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066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231775" marR="0" indent="-231775" algn="l" defTabSz="914400" rtl="0" eaLnBrk="1" fontAlgn="base" latinLnBrk="0" hangingPunct="1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 typeface="Wingdings 2" pitchFamily="18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/>
      <a:bodyPr/>
      <a:lstStyle>
        <a:defPPr marL="227013" indent="-225425" algn="l" rtl="0" fontAlgn="base">
          <a:lnSpc>
            <a:spcPct val="106000"/>
          </a:lnSpc>
          <a:spcBef>
            <a:spcPct val="4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2000" dirty="0">
            <a:solidFill>
              <a:srgbClr val="000000"/>
            </a:solidFill>
            <a:latin typeface="Arial" charset="0"/>
            <a:ea typeface="+mn-ea"/>
            <a:cs typeface="Arial" charset="0"/>
          </a:defRPr>
        </a:defPPr>
      </a:lstStyle>
    </a:txDef>
  </a:objectDefaults>
  <a:extraClrSchemeLst>
    <a:extraClrScheme>
      <a:clrScheme name="US Consulting On-screen S WHT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On-screen S WHT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E7ED4337DEB9469E967E46923E1DE5" ma:contentTypeVersion="12" ma:contentTypeDescription="Create a new document." ma:contentTypeScope="" ma:versionID="575ffe27e430dccae11d2e5c2b5f7fe0">
  <xsd:schema xmlns:xsd="http://www.w3.org/2001/XMLSchema" xmlns:xs="http://www.w3.org/2001/XMLSchema" xmlns:p="http://schemas.microsoft.com/office/2006/metadata/properties" xmlns:ns1="http://schemas.microsoft.com/sharepoint/v3" xmlns:ns2="4d766105-f17c-407a-a185-4265b7c4705e" targetNamespace="http://schemas.microsoft.com/office/2006/metadata/properties" ma:root="true" ma:fieldsID="c0d91d18fdb5ce69628609a8c4bb3d33" ns1:_="" ns2:_="">
    <xsd:import namespace="http://schemas.microsoft.com/sharepoint/v3"/>
    <xsd:import namespace="4d766105-f17c-407a-a185-4265b7c4705e"/>
    <xsd:element name="properties">
      <xsd:complexType>
        <xsd:sequence>
          <xsd:element name="documentManagement">
            <xsd:complexType>
              <xsd:all>
                <xsd:element ref="ns2:Due_x0020_date_x0020_for_x0020_comments" minOccurs="0"/>
                <xsd:element ref="ns1:TaskGroup" minOccurs="0"/>
                <xsd:element ref="ns2:Notes0" minOccurs="0"/>
                <xsd:element ref="ns2:Prior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TaskGroup" ma:index="9" nillable="true" ma:displayName="Task Group" ma:list="UserInfo" ma:SearchPeopleOnly="false" ma:SharePointGroup="0" ma:internalName="TaskGroup" ma:readOnly="false" ma:showField="Titl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766105-f17c-407a-a185-4265b7c4705e" elementFormDefault="qualified">
    <xsd:import namespace="http://schemas.microsoft.com/office/2006/documentManagement/types"/>
    <xsd:import namespace="http://schemas.microsoft.com/office/infopath/2007/PartnerControls"/>
    <xsd:element name="Due_x0020_date_x0020_for_x0020_comments" ma:index="8" nillable="true" ma:displayName="Due date for comments" ma:format="DateOnly" ma:internalName="Due_x0020_date_x0020_for_x0020_comments">
      <xsd:simpleType>
        <xsd:restriction base="dms:DateTime"/>
      </xsd:simpleType>
    </xsd:element>
    <xsd:element name="Notes0" ma:index="10" nillable="true" ma:displayName="Notes" ma:internalName="Notes0">
      <xsd:simpleType>
        <xsd:restriction base="dms:Note">
          <xsd:maxLength value="255"/>
        </xsd:restriction>
      </xsd:simpleType>
    </xsd:element>
    <xsd:element name="Priority" ma:index="11" nillable="true" ma:displayName="Priority" ma:default="2 - Med" ma:format="Dropdown" ma:internalName="Priority">
      <xsd:simpleType>
        <xsd:restriction base="dms:Choice">
          <xsd:enumeration value="1 - High"/>
          <xsd:enumeration value="2 - Med"/>
          <xsd:enumeration value="3 - Low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ue_x0020_date_x0020_for_x0020_comments xmlns="4d766105-f17c-407a-a185-4265b7c4705e" xsi:nil="true"/>
    <Priority xmlns="4d766105-f17c-407a-a185-4265b7c4705e">2 - Med</Priority>
    <TaskGroup xmlns="http://schemas.microsoft.com/sharepoint/v3">
      <UserInfo>
        <DisplayName/>
        <AccountId xsi:nil="true"/>
        <AccountType/>
      </UserInfo>
    </TaskGroup>
    <Notes0 xmlns="4d766105-f17c-407a-a185-4265b7c4705e" xsi:nil="true"/>
  </documentManagement>
</p:properties>
</file>

<file path=customXml/itemProps1.xml><?xml version="1.0" encoding="utf-8"?>
<ds:datastoreItem xmlns:ds="http://schemas.openxmlformats.org/officeDocument/2006/customXml" ds:itemID="{DD2683C5-759E-4E77-8DFA-3A87EEE32C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d766105-f17c-407a-a185-4265b7c470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7C5DCA-1F95-4F04-BEAC-96905DBEEE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BEF162-91A7-4ABA-8A2B-25AE2C5C38F9}">
  <ds:schemaRefs>
    <ds:schemaRef ds:uri="http://schemas.microsoft.com/office/2006/metadata/properties"/>
    <ds:schemaRef ds:uri="http://schemas.microsoft.com/sharepoint/v3"/>
    <ds:schemaRef ds:uri="http://purl.org/dc/terms/"/>
    <ds:schemaRef ds:uri="http://schemas.microsoft.com/office/2006/documentManagement/types"/>
    <ds:schemaRef ds:uri="http://purl.org/dc/dcmitype/"/>
    <ds:schemaRef ds:uri="4d766105-f17c-407a-a185-4265b7c4705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58695</TotalTime>
  <Words>756</Words>
  <Application>Microsoft Office PowerPoint</Application>
  <PresentationFormat>Widescreen</PresentationFormat>
  <Paragraphs>119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Wingdings</vt:lpstr>
      <vt:lpstr>Wingdings 2</vt:lpstr>
      <vt:lpstr>US Consulting On-screen M WHT_R1.5V_0310</vt:lpstr>
      <vt:lpstr> Application Center Monthly Contact</vt:lpstr>
      <vt:lpstr> Agenda Items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 Resource Library Updates (con.)</vt:lpstr>
      <vt:lpstr>Outreach</vt:lpstr>
      <vt:lpstr>PowerPoint Presentation</vt:lpstr>
      <vt:lpstr>PowerPoint Presentation</vt:lpstr>
      <vt:lpstr>PowerPoint Presentation</vt:lpstr>
      <vt:lpstr>PowerPoint Presentation</vt:lpstr>
    </vt:vector>
  </TitlesOfParts>
  <Company>OTS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 Guide 3.2 Performing Supervisor &amp; Case Reviews</dc:title>
  <dc:creator>Theresa Carter</dc:creator>
  <cp:lastModifiedBy>Valerie McManus</cp:lastModifiedBy>
  <cp:revision>1126</cp:revision>
  <dcterms:created xsi:type="dcterms:W3CDTF">2018-08-27T13:49:41Z</dcterms:created>
  <dcterms:modified xsi:type="dcterms:W3CDTF">2023-04-20T14:17:33Z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0x010100EBE7ED4337DEB9469E967E46923E1DE5</vt:lpwstr>
  </property>
</Properties>
</file>