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8"/>
  </p:notesMasterIdLst>
  <p:sldIdLst>
    <p:sldId id="322" r:id="rId5"/>
    <p:sldId id="323" r:id="rId6"/>
    <p:sldId id="472" r:id="rId7"/>
    <p:sldId id="469" r:id="rId8"/>
    <p:sldId id="470" r:id="rId9"/>
    <p:sldId id="475" r:id="rId10"/>
    <p:sldId id="471" r:id="rId11"/>
    <p:sldId id="474" r:id="rId12"/>
    <p:sldId id="473" r:id="rId13"/>
    <p:sldId id="450" r:id="rId14"/>
    <p:sldId id="340" r:id="rId15"/>
    <p:sldId id="460" r:id="rId16"/>
    <p:sldId id="44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8983AEE-15F3-4F2E-A9CE-6E9D8CA091AA}">
          <p14:sldIdLst>
            <p14:sldId id="322"/>
            <p14:sldId id="323"/>
            <p14:sldId id="472"/>
            <p14:sldId id="469"/>
            <p14:sldId id="470"/>
            <p14:sldId id="475"/>
            <p14:sldId id="471"/>
            <p14:sldId id="474"/>
            <p14:sldId id="473"/>
            <p14:sldId id="450"/>
            <p14:sldId id="340"/>
            <p14:sldId id="460"/>
            <p14:sldId id="4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 id="2" name="Kathryn Loechelt" initials="KL" lastIdx="12" clrIdx="1">
    <p:extLst>
      <p:ext uri="{19B8F6BF-5375-455C-9EA6-DF929625EA0E}">
        <p15:presenceInfo xmlns:p15="http://schemas.microsoft.com/office/powerpoint/2012/main" userId="S-1-5-21-1106148654-1186277012-142223018-9065" providerId="AD"/>
      </p:ext>
    </p:extLst>
  </p:cmAuthor>
  <p:cmAuthor id="3" name="Paige Logan" initials="PL" lastIdx="6" clrIdx="2">
    <p:extLst>
      <p:ext uri="{19B8F6BF-5375-455C-9EA6-DF929625EA0E}">
        <p15:presenceInfo xmlns:p15="http://schemas.microsoft.com/office/powerpoint/2012/main" userId="S-1-5-21-1106148654-1186277012-142223018-300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70752" autoAdjust="0"/>
  </p:normalViewPr>
  <p:slideViewPr>
    <p:cSldViewPr snapToGrid="0">
      <p:cViewPr varScale="1">
        <p:scale>
          <a:sx n="81" d="100"/>
          <a:sy n="81" d="100"/>
        </p:scale>
        <p:origin x="1650" y="90"/>
      </p:cViewPr>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5/18/2023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dirty="0"/>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dirty="0"/>
          </a:p>
        </p:txBody>
      </p:sp>
    </p:spTree>
    <p:extLst>
      <p:ext uri="{BB962C8B-B14F-4D97-AF65-F5344CB8AC3E}">
        <p14:creationId xmlns:p14="http://schemas.microsoft.com/office/powerpoint/2010/main" val="1360892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11</a:t>
            </a:fld>
            <a:endParaRPr lang="en-US" dirty="0"/>
          </a:p>
        </p:txBody>
      </p:sp>
    </p:spTree>
    <p:extLst>
      <p:ext uri="{BB962C8B-B14F-4D97-AF65-F5344CB8AC3E}">
        <p14:creationId xmlns:p14="http://schemas.microsoft.com/office/powerpoint/2010/main" val="3578184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12</a:t>
            </a:fld>
            <a:endParaRPr lang="en-US" dirty="0"/>
          </a:p>
        </p:txBody>
      </p:sp>
    </p:spTree>
    <p:extLst>
      <p:ext uri="{BB962C8B-B14F-4D97-AF65-F5344CB8AC3E}">
        <p14:creationId xmlns:p14="http://schemas.microsoft.com/office/powerpoint/2010/main" val="303539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13</a:t>
            </a:fld>
            <a:endParaRPr lang="en-US" dirty="0"/>
          </a:p>
        </p:txBody>
      </p:sp>
    </p:spTree>
    <p:extLst>
      <p:ext uri="{BB962C8B-B14F-4D97-AF65-F5344CB8AC3E}">
        <p14:creationId xmlns:p14="http://schemas.microsoft.com/office/powerpoint/2010/main" val="196136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dirty="0"/>
          </a:p>
        </p:txBody>
      </p:sp>
    </p:spTree>
    <p:extLst>
      <p:ext uri="{BB962C8B-B14F-4D97-AF65-F5344CB8AC3E}">
        <p14:creationId xmlns:p14="http://schemas.microsoft.com/office/powerpoint/2010/main" val="3880958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dirty="0"/>
          </a:p>
        </p:txBody>
      </p:sp>
    </p:spTree>
    <p:extLst>
      <p:ext uri="{BB962C8B-B14F-4D97-AF65-F5344CB8AC3E}">
        <p14:creationId xmlns:p14="http://schemas.microsoft.com/office/powerpoint/2010/main" val="3236228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dirty="0"/>
          </a:p>
        </p:txBody>
      </p:sp>
    </p:spTree>
    <p:extLst>
      <p:ext uri="{BB962C8B-B14F-4D97-AF65-F5344CB8AC3E}">
        <p14:creationId xmlns:p14="http://schemas.microsoft.com/office/powerpoint/2010/main" val="55809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dirty="0"/>
          </a:p>
        </p:txBody>
      </p:sp>
    </p:spTree>
    <p:extLst>
      <p:ext uri="{BB962C8B-B14F-4D97-AF65-F5344CB8AC3E}">
        <p14:creationId xmlns:p14="http://schemas.microsoft.com/office/powerpoint/2010/main" val="3949775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dirty="0"/>
          </a:p>
        </p:txBody>
      </p:sp>
    </p:spTree>
    <p:extLst>
      <p:ext uri="{BB962C8B-B14F-4D97-AF65-F5344CB8AC3E}">
        <p14:creationId xmlns:p14="http://schemas.microsoft.com/office/powerpoint/2010/main" val="1780286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dirty="0"/>
          </a:p>
        </p:txBody>
      </p:sp>
    </p:spTree>
    <p:extLst>
      <p:ext uri="{BB962C8B-B14F-4D97-AF65-F5344CB8AC3E}">
        <p14:creationId xmlns:p14="http://schemas.microsoft.com/office/powerpoint/2010/main" val="593595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dirty="0"/>
          </a:p>
        </p:txBody>
      </p:sp>
    </p:spTree>
    <p:extLst>
      <p:ext uri="{BB962C8B-B14F-4D97-AF65-F5344CB8AC3E}">
        <p14:creationId xmlns:p14="http://schemas.microsoft.com/office/powerpoint/2010/main" val="16257711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935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286291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85446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734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14153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628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3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15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100273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002479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4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239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712794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49059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5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16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5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82979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50787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90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6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43095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6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69107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7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070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159420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265436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02088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8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60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8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5820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9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912015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9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52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9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6291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57">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4025" r:id="rId29"/>
    <p:sldLayoutId id="2147484026" r:id="rId30"/>
    <p:sldLayoutId id="2147484027" r:id="rId31"/>
    <p:sldLayoutId id="2147484523" r:id="rId32"/>
    <p:sldLayoutId id="2147484524" r:id="rId33"/>
    <p:sldLayoutId id="2147484525" r:id="rId34"/>
    <p:sldLayoutId id="2147484666" r:id="rId35"/>
    <p:sldLayoutId id="2147484667" r:id="rId36"/>
    <p:sldLayoutId id="2147484668" r:id="rId37"/>
    <p:sldLayoutId id="2147484873" r:id="rId38"/>
    <p:sldLayoutId id="2147484874" r:id="rId39"/>
    <p:sldLayoutId id="2147484875" r:id="rId40"/>
    <p:sldLayoutId id="2147484918" r:id="rId41"/>
    <p:sldLayoutId id="2147484919" r:id="rId42"/>
    <p:sldLayoutId id="2147484920" r:id="rId43"/>
    <p:sldLayoutId id="2147484973" r:id="rId44"/>
    <p:sldLayoutId id="2147484974" r:id="rId45"/>
    <p:sldLayoutId id="2147484975" r:id="rId46"/>
    <p:sldLayoutId id="2147484993" r:id="rId47"/>
    <p:sldLayoutId id="2147484994" r:id="rId48"/>
    <p:sldLayoutId id="2147484995" r:id="rId49"/>
    <p:sldLayoutId id="2147485013" r:id="rId50"/>
    <p:sldLayoutId id="2147485014" r:id="rId51"/>
    <p:sldLayoutId id="2147485015" r:id="rId52"/>
    <p:sldLayoutId id="2147485048" r:id="rId53"/>
    <p:sldLayoutId id="2147485049" r:id="rId54"/>
    <p:sldLayoutId id="2147485050" r:id="rId55"/>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NEU@l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MEDT@la.gov"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mailto:MedicaidOutreach@la.gov" TargetMode="External"/><Relationship Id="rId3" Type="http://schemas.openxmlformats.org/officeDocument/2006/relationships/hyperlink" Target="mailto:OSS@la.gov" TargetMode="External"/><Relationship Id="rId7" Type="http://schemas.openxmlformats.org/officeDocument/2006/relationships/hyperlink" Target="mailto:NEU@la.gov"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mailto:MEDT@la.gov" TargetMode="External"/><Relationship Id="rId5" Type="http://schemas.openxmlformats.org/officeDocument/2006/relationships/hyperlink" Target="mailto:ApplicationCenter.Service@la.gov" TargetMode="External"/><Relationship Id="rId4" Type="http://schemas.openxmlformats.org/officeDocument/2006/relationships/hyperlink" Target="mailto:Outstation@la.gov"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ldh.la.gov/page/4454"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mailto:MyMedicaid@la.gov" TargetMode="External"/><Relationship Id="rId4" Type="http://schemas.openxmlformats.org/officeDocument/2006/relationships/hyperlink" Target="https://mymedicaid.la.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hyperlink" Target="mailto:MyMedicaid@la.gov" TargetMode="External"/><Relationship Id="rId4" Type="http://schemas.openxmlformats.org/officeDocument/2006/relationships/hyperlink" Target="https://ldh.la.gov/assets/HealthyLa/Resources/ContactInformationForm.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30630" y="1367863"/>
            <a:ext cx="11946576" cy="1351586"/>
          </a:xfrm>
        </p:spPr>
        <p:txBody>
          <a:bodyPr>
            <a:noAutofit/>
          </a:bodyPr>
          <a:lstStyle/>
          <a:p>
            <a:pPr algn="ctr"/>
            <a:r>
              <a:rPr lang="en-US" sz="5400" b="1" dirty="0" smtClean="0">
                <a:solidFill>
                  <a:srgbClr val="BC9F22"/>
                </a:solidFill>
              </a:rPr>
              <a:t/>
            </a:r>
            <a:br>
              <a:rPr lang="en-US" sz="5400" b="1" dirty="0" smtClean="0">
                <a:solidFill>
                  <a:srgbClr val="BC9F22"/>
                </a:solidFill>
              </a:rPr>
            </a:br>
            <a:r>
              <a:rPr lang="en-US" sz="5400" b="1" dirty="0" smtClean="0">
                <a:solidFill>
                  <a:srgbClr val="BC9F22"/>
                </a:solidFill>
              </a:rPr>
              <a:t>Application Center</a:t>
            </a:r>
            <a:r>
              <a:rPr lang="en-US" sz="5400" dirty="0">
                <a:solidFill>
                  <a:srgbClr val="BC9F22"/>
                </a:solidFill>
              </a:rPr>
              <a:t> </a:t>
            </a:r>
            <a:r>
              <a:rPr lang="en-US" sz="5400" b="1" dirty="0" smtClean="0">
                <a:solidFill>
                  <a:srgbClr val="BC9F22"/>
                </a:solidFill>
              </a:rPr>
              <a:t>Monthly Contact</a:t>
            </a:r>
            <a:endParaRPr lang="en-US" sz="5400" b="1" dirty="0">
              <a:solidFill>
                <a:srgbClr val="BC9F22"/>
              </a:solidFill>
            </a:endParaRPr>
          </a:p>
        </p:txBody>
      </p:sp>
      <p:sp>
        <p:nvSpPr>
          <p:cNvPr id="6" name="Subtitle 5"/>
          <p:cNvSpPr>
            <a:spLocks noGrp="1"/>
          </p:cNvSpPr>
          <p:nvPr>
            <p:ph type="subTitle" sz="quarter" idx="1"/>
          </p:nvPr>
        </p:nvSpPr>
        <p:spPr>
          <a:xfrm>
            <a:off x="839555" y="3384469"/>
            <a:ext cx="10262937" cy="2551700"/>
          </a:xfrm>
        </p:spPr>
        <p:txBody>
          <a:bodyPr>
            <a:normAutofit fontScale="25000" lnSpcReduction="20000"/>
          </a:bodyPr>
          <a:lstStyle/>
          <a:p>
            <a:pPr algn="ctr"/>
            <a:r>
              <a:rPr lang="en-US" sz="11100" b="1" dirty="0" smtClean="0">
                <a:solidFill>
                  <a:schemeClr val="tx1"/>
                </a:solidFill>
              </a:rPr>
              <a:t>May 17, 2023</a:t>
            </a:r>
          </a:p>
          <a:p>
            <a:pPr algn="ctr"/>
            <a:endParaRPr lang="en-US" sz="11100" b="1" dirty="0" smtClean="0">
              <a:solidFill>
                <a:schemeClr val="tx1"/>
              </a:solidFill>
            </a:endParaRPr>
          </a:p>
          <a:p>
            <a:pPr algn="ctr"/>
            <a:r>
              <a:rPr lang="en-US" sz="11100" b="1" dirty="0" smtClean="0">
                <a:solidFill>
                  <a:schemeClr val="tx1"/>
                </a:solidFill>
              </a:rPr>
              <a:t>Valerie McManus, AC Program Manager</a:t>
            </a:r>
          </a:p>
          <a:p>
            <a:pPr algn="ctr"/>
            <a:endParaRPr lang="en-US" sz="11100" b="1" dirty="0" smtClean="0">
              <a:solidFill>
                <a:schemeClr val="tx1"/>
              </a:solidFill>
            </a:endParaRPr>
          </a:p>
          <a:p>
            <a:pPr algn="ctr"/>
            <a:r>
              <a:rPr lang="en-US" sz="11100" i="1" u="sng" dirty="0" smtClean="0"/>
              <a:t>Meeting Facilitator:</a:t>
            </a:r>
            <a:r>
              <a:rPr lang="en-US" sz="11100" i="1" dirty="0" smtClean="0"/>
              <a:t> Shauna Meche, Program Manager 1B</a:t>
            </a:r>
            <a:endParaRPr lang="en-US" sz="11100" b="1" i="1" dirty="0" smtClean="0">
              <a:solidFill>
                <a:schemeClr val="tx1"/>
              </a:solidFill>
            </a:endParaRPr>
          </a:p>
          <a:p>
            <a:pPr algn="ctr"/>
            <a:r>
              <a:rPr lang="en-US" sz="2400" dirty="0" smtClean="0">
                <a:solidFill>
                  <a:schemeClr val="accent3"/>
                </a:solidFill>
              </a:rPr>
              <a:t> </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264183" y="1264587"/>
            <a:ext cx="11499924" cy="5456750"/>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AC Resource Library – Check it DAILY</a:t>
            </a:r>
            <a:endParaRPr lang="en-US" sz="22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Ensure you log into the PARTNER portal and not the Public or Provider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Adhere to Medicaid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Trusted Users must conduct Face-to-Face interviews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For issues with newborns, email </a:t>
            </a:r>
            <a:r>
              <a:rPr lang="en-US" sz="2200" dirty="0" smtClean="0">
                <a:solidFill>
                  <a:schemeClr val="accent1">
                    <a:lumMod val="75000"/>
                  </a:schemeClr>
                </a:solidFill>
                <a:latin typeface="Arial" charset="0"/>
                <a:cs typeface="Arial" charset="0"/>
                <a:hlinkClick r:id="rId3"/>
              </a:rPr>
              <a:t>NEU@la.gov</a:t>
            </a:r>
            <a:r>
              <a:rPr lang="en-US" sz="2200" dirty="0" smtClean="0">
                <a:solidFill>
                  <a:schemeClr val="accent1">
                    <a:lumMod val="75000"/>
                  </a:schemeClr>
                </a:solidFill>
                <a:latin typeface="Arial" charset="0"/>
                <a:cs typeface="Arial" charset="0"/>
              </a:rPr>
              <a:t>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Submit medical records immediately upon receiving the denial due to non-citizenship.</a:t>
            </a:r>
            <a:endParaRPr lang="en-US" sz="22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For aged EMS claims, email the EMS Aged Claims Status Request form (found on the AC Resource Library) to </a:t>
            </a:r>
            <a:r>
              <a:rPr lang="en-US" sz="2200" dirty="0" smtClean="0">
                <a:solidFill>
                  <a:schemeClr val="accent1">
                    <a:lumMod val="75000"/>
                  </a:schemeClr>
                </a:solidFill>
                <a:latin typeface="Arial" charset="0"/>
                <a:cs typeface="Arial" charset="0"/>
                <a:hlinkClick r:id="rId4"/>
              </a:rPr>
              <a:t>MEDT@la.gov</a:t>
            </a:r>
            <a:r>
              <a:rPr lang="en-US" sz="2200" dirty="0">
                <a:solidFill>
                  <a:srgbClr val="000000"/>
                </a:solidFill>
                <a:latin typeface="Arial" charset="0"/>
                <a:cs typeface="Arial" charset="0"/>
              </a:rPr>
              <a:t>.</a:t>
            </a:r>
            <a:endParaRPr lang="en-US" sz="22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200" dirty="0" smtClean="0">
                <a:solidFill>
                  <a:srgbClr val="000000"/>
                </a:solidFill>
                <a:latin typeface="Arial" charset="0"/>
                <a:cs typeface="Arial" charset="0"/>
              </a:rPr>
              <a:t>AC Meetings are conducted on your behalf.  Attendance is required and participation is encouraged. </a:t>
            </a:r>
          </a:p>
        </p:txBody>
      </p:sp>
      <p:sp>
        <p:nvSpPr>
          <p:cNvPr id="3" name="Rectangle 2"/>
          <p:cNvSpPr/>
          <p:nvPr/>
        </p:nvSpPr>
        <p:spPr>
          <a:xfrm>
            <a:off x="570016" y="113583"/>
            <a:ext cx="3360715" cy="830997"/>
          </a:xfrm>
          <a:prstGeom prst="rect">
            <a:avLst/>
          </a:prstGeom>
        </p:spPr>
        <p:txBody>
          <a:bodyPr wrap="square">
            <a:spAutoFit/>
          </a:bodyPr>
          <a:lstStyle/>
          <a:p>
            <a:pPr algn="ctr"/>
            <a:r>
              <a:rPr lang="en-US" sz="4800" b="1" dirty="0" smtClean="0">
                <a:solidFill>
                  <a:srgbClr val="BC9F22"/>
                </a:solidFill>
              </a:rPr>
              <a:t> </a:t>
            </a:r>
            <a:r>
              <a:rPr lang="en-US" sz="4400" b="1" dirty="0" smtClean="0">
                <a:solidFill>
                  <a:srgbClr val="BC9F22"/>
                </a:solidFill>
              </a:rPr>
              <a:t>Reminders</a:t>
            </a:r>
            <a:endParaRPr lang="en-US" sz="4400" b="1" dirty="0">
              <a:solidFill>
                <a:srgbClr val="BC9F22"/>
              </a:solidFill>
            </a:endParaRPr>
          </a:p>
        </p:txBody>
      </p:sp>
    </p:spTree>
    <p:extLst>
      <p:ext uri="{BB962C8B-B14F-4D97-AF65-F5344CB8AC3E}">
        <p14:creationId xmlns:p14="http://schemas.microsoft.com/office/powerpoint/2010/main" val="4181851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705856"/>
          </a:xfrm>
        </p:spPr>
        <p:txBody>
          <a:bodyPr>
            <a:normAutofit/>
          </a:bodyPr>
          <a:lstStyle/>
          <a:p>
            <a:r>
              <a:rPr lang="en-US" sz="2400" b="1" dirty="0">
                <a:solidFill>
                  <a:schemeClr val="tx1"/>
                </a:solidFill>
              </a:rPr>
              <a:t>Optional State Supplement (OSS</a:t>
            </a:r>
            <a:r>
              <a:rPr lang="en-US" sz="2400" b="1" dirty="0" smtClean="0">
                <a:solidFill>
                  <a:schemeClr val="tx1"/>
                </a:solidFill>
              </a:rPr>
              <a:t>)  </a:t>
            </a:r>
            <a:endParaRPr lang="en-US" sz="24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3"/>
              </a:rPr>
              <a:t>OSS@la.gov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smtClean="0">
                <a:solidFill>
                  <a:schemeClr val="tx1"/>
                </a:solidFill>
              </a:rPr>
              <a:t>Outstation </a:t>
            </a:r>
            <a:endParaRPr lang="en-US" sz="2400" b="1" dirty="0">
              <a:solidFill>
                <a:schemeClr val="tx1"/>
              </a:solidFill>
            </a:endParaRPr>
          </a:p>
          <a:p>
            <a:pPr marL="795338" lvl="3" indent="-457200">
              <a:buFont typeface="Wingdings" panose="05000000000000000000" pitchFamily="2" charset="2"/>
              <a:buChar char="§"/>
            </a:pPr>
            <a:r>
              <a:rPr lang="en-US" sz="2000" dirty="0" smtClean="0">
                <a:solidFill>
                  <a:schemeClr val="accent1">
                    <a:lumMod val="75000"/>
                  </a:schemeClr>
                </a:solidFill>
                <a:hlinkClick r:id="rId4"/>
              </a:rPr>
              <a:t>Outstation@la.gov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pPr lvl="1" indent="0">
              <a:buNone/>
            </a:pPr>
            <a:r>
              <a:rPr lang="en-US" sz="2400" b="1" dirty="0" smtClean="0">
                <a:solidFill>
                  <a:schemeClr val="accent4"/>
                </a:solidFill>
              </a:rPr>
              <a:t>Healthy Louisiana</a:t>
            </a:r>
            <a:endParaRPr lang="en-US" b="1" dirty="0" smtClean="0">
              <a:solidFill>
                <a:schemeClr val="accent4"/>
              </a:solidFill>
            </a:endParaRPr>
          </a:p>
          <a:p>
            <a:pPr marL="569913" lvl="1" indent="-342900">
              <a:buFont typeface="Wingdings" panose="05000000000000000000" pitchFamily="2" charset="2"/>
              <a:buChar char="§"/>
            </a:pPr>
            <a:r>
              <a:rPr lang="en-US" sz="2400" dirty="0" smtClean="0">
                <a:solidFill>
                  <a:schemeClr val="accent4"/>
                </a:solidFill>
              </a:rPr>
              <a:t>1-</a:t>
            </a:r>
            <a:r>
              <a:rPr lang="en-US" sz="2400" dirty="0" smtClean="0"/>
              <a:t>855-229-6848</a:t>
            </a:r>
          </a:p>
          <a:p>
            <a:pPr lvl="1" indent="0">
              <a:buNone/>
            </a:pPr>
            <a:r>
              <a:rPr lang="en-US" sz="2200" b="1" dirty="0" smtClean="0">
                <a:solidFill>
                  <a:schemeClr val="accent4"/>
                </a:solidFill>
              </a:rPr>
              <a:t>Louisiana Medicaid Customer Service</a:t>
            </a:r>
          </a:p>
          <a:p>
            <a:pPr marL="569913" lvl="1" indent="-342900"/>
            <a:r>
              <a:rPr lang="en-US" sz="2200" dirty="0" smtClean="0">
                <a:solidFill>
                  <a:schemeClr val="accent4"/>
                </a:solidFill>
              </a:rPr>
              <a:t>1-888-342-6207</a:t>
            </a:r>
          </a:p>
          <a:p>
            <a:pPr lvl="1" indent="0">
              <a:buNone/>
            </a:pPr>
            <a:endParaRPr lang="en-US" sz="2400" b="1" dirty="0" smtClean="0">
              <a:solidFill>
                <a:schemeClr val="accent4"/>
              </a:solidFill>
            </a:endParaRPr>
          </a:p>
          <a:p>
            <a:pPr lvl="1" indent="0">
              <a:buNone/>
            </a:pPr>
            <a:endParaRPr lang="en-US" sz="2400" b="1" dirty="0">
              <a:solidFill>
                <a:schemeClr val="accent4"/>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normAutofit lnSpcReduction="10000"/>
          </a:bodyPr>
          <a:lstStyle/>
          <a:p>
            <a:r>
              <a:rPr lang="en-US" sz="2400" b="1" dirty="0" smtClean="0">
                <a:solidFill>
                  <a:schemeClr val="tx1"/>
                </a:solidFill>
              </a:rPr>
              <a:t>Application Centers (AC) </a:t>
            </a:r>
          </a:p>
          <a:p>
            <a:pPr marL="569913" lvl="1" indent="-342900">
              <a:buFont typeface="Wingdings" panose="05000000000000000000" pitchFamily="2" charset="2"/>
              <a:buChar char="§"/>
            </a:pPr>
            <a:r>
              <a:rPr lang="en-US" dirty="0" smtClean="0">
                <a:solidFill>
                  <a:schemeClr val="accent1">
                    <a:lumMod val="75000"/>
                  </a:schemeClr>
                </a:solidFill>
                <a:hlinkClick r:id="rId5"/>
              </a:rPr>
              <a:t>ApplicationCenter.Service@la.gov</a:t>
            </a:r>
            <a:r>
              <a:rPr lang="en-US" dirty="0" smtClean="0">
                <a:solidFill>
                  <a:schemeClr val="accent1">
                    <a:lumMod val="75000"/>
                  </a:schemeClr>
                </a:solidFill>
              </a:rPr>
              <a:t> </a:t>
            </a:r>
            <a:endParaRPr lang="en-US" dirty="0">
              <a:solidFill>
                <a:schemeClr val="accent1">
                  <a:lumMod val="75000"/>
                </a:schemeClr>
              </a:solidFill>
            </a:endParaRPr>
          </a:p>
          <a:p>
            <a:pPr marL="569913" lvl="1" indent="-342900">
              <a:buFont typeface="Wingdings" panose="05000000000000000000" pitchFamily="2" charset="2"/>
              <a:buChar char="§"/>
            </a:pPr>
            <a:r>
              <a:rPr lang="en-US" dirty="0" smtClean="0">
                <a:solidFill>
                  <a:schemeClr val="accent1">
                    <a:lumMod val="75000"/>
                  </a:schemeClr>
                </a:solidFill>
              </a:rPr>
              <a:t>(225</a:t>
            </a:r>
            <a:r>
              <a:rPr lang="en-US" dirty="0">
                <a:solidFill>
                  <a:schemeClr val="accent1">
                    <a:lumMod val="75000"/>
                  </a:schemeClr>
                </a:solidFill>
              </a:rPr>
              <a:t>) 342 – </a:t>
            </a:r>
            <a:r>
              <a:rPr lang="en-US" dirty="0" smtClean="0">
                <a:solidFill>
                  <a:schemeClr val="accent1">
                    <a:lumMod val="75000"/>
                  </a:schemeClr>
                </a:solidFill>
              </a:rPr>
              <a:t>6312</a:t>
            </a:r>
          </a:p>
          <a:p>
            <a:pPr marL="569913" lvl="1" indent="-342900">
              <a:buFont typeface="Wingdings" panose="05000000000000000000" pitchFamily="2" charset="2"/>
              <a:buChar char="§"/>
            </a:pPr>
            <a:r>
              <a:rPr lang="en-US" dirty="0" smtClean="0">
                <a:solidFill>
                  <a:schemeClr val="accent1">
                    <a:lumMod val="75000"/>
                  </a:schemeClr>
                </a:solidFill>
              </a:rPr>
              <a:t>Valerie McManus</a:t>
            </a:r>
            <a:endParaRPr lang="en-US" sz="2400" b="1" dirty="0" smtClean="0">
              <a:solidFill>
                <a:schemeClr val="accent1">
                  <a:lumMod val="75000"/>
                </a:schemeClr>
              </a:solidFill>
            </a:endParaRPr>
          </a:p>
          <a:p>
            <a:r>
              <a:rPr lang="en-US" sz="2400" b="1" dirty="0" smtClean="0">
                <a:solidFill>
                  <a:schemeClr val="tx1"/>
                </a:solidFill>
              </a:rPr>
              <a:t>Medical Eligibility Determinations Team (MEDT)</a:t>
            </a:r>
            <a:endParaRPr lang="en-US" sz="18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6"/>
              </a:rPr>
              <a:t>MEDT@la.gov</a:t>
            </a:r>
            <a:r>
              <a:rPr lang="en-US" sz="2000" dirty="0">
                <a:solidFill>
                  <a:schemeClr val="accent1">
                    <a:lumMod val="75000"/>
                  </a:schemeClr>
                </a:solidFill>
              </a:rPr>
              <a:t> </a:t>
            </a:r>
            <a:endParaRPr lang="en-US" sz="2000" dirty="0" smtClean="0">
              <a:solidFill>
                <a:schemeClr val="accent1">
                  <a:lumMod val="75000"/>
                </a:schemeClr>
              </a:solidFill>
            </a:endParaRPr>
          </a:p>
          <a:p>
            <a:pPr marL="795338" lvl="3" indent="-457200">
              <a:buFont typeface="Wingdings" panose="05000000000000000000" pitchFamily="2" charset="2"/>
              <a:buChar char="§"/>
            </a:pPr>
            <a:r>
              <a:rPr lang="en-US" sz="2000" dirty="0" smtClean="0">
                <a:solidFill>
                  <a:schemeClr val="accent1">
                    <a:lumMod val="75000"/>
                  </a:schemeClr>
                </a:solidFill>
              </a:rPr>
              <a:t>Shauna Meche</a:t>
            </a:r>
          </a:p>
          <a:p>
            <a:r>
              <a:rPr lang="en-US" sz="2400" b="1" dirty="0" smtClean="0">
                <a:solidFill>
                  <a:schemeClr val="tx1"/>
                </a:solidFill>
              </a:rPr>
              <a:t>Newborn Eligibility Unit (NEU) </a:t>
            </a:r>
          </a:p>
          <a:p>
            <a:pPr marL="795338" lvl="3" indent="-457200">
              <a:buFont typeface="Wingdings" panose="05000000000000000000" pitchFamily="2" charset="2"/>
              <a:buChar char="§"/>
            </a:pPr>
            <a:r>
              <a:rPr lang="en-US" sz="2000" dirty="0" smtClean="0">
                <a:solidFill>
                  <a:schemeClr val="accent1">
                    <a:lumMod val="75000"/>
                  </a:schemeClr>
                </a:solidFill>
                <a:hlinkClick r:id="rId7"/>
              </a:rPr>
              <a:t>NEU@la.gov</a:t>
            </a:r>
            <a:endParaRPr lang="en-US" sz="2000" dirty="0">
              <a:solidFill>
                <a:schemeClr val="accent1">
                  <a:lumMod val="75000"/>
                </a:schemeClr>
              </a:solidFill>
            </a:endParaRPr>
          </a:p>
          <a:p>
            <a:pPr marL="1379538" lvl="4" indent="0">
              <a:buNone/>
            </a:pPr>
            <a:endParaRPr lang="en-US" sz="1400" dirty="0" smtClean="0">
              <a:solidFill>
                <a:schemeClr val="accent3"/>
              </a:solidFill>
            </a:endParaRPr>
          </a:p>
          <a:p>
            <a:r>
              <a:rPr lang="en-US" sz="2400" b="1" dirty="0"/>
              <a:t>Medicaid Outreach</a:t>
            </a:r>
          </a:p>
          <a:p>
            <a:pPr marL="795338" lvl="3" indent="-457200">
              <a:buFont typeface="Wingdings" panose="05000000000000000000" pitchFamily="2" charset="2"/>
              <a:buChar char="§"/>
            </a:pPr>
            <a:r>
              <a:rPr lang="en-US" sz="2000" dirty="0">
                <a:solidFill>
                  <a:schemeClr val="accent1">
                    <a:lumMod val="75000"/>
                  </a:schemeClr>
                </a:solidFill>
                <a:hlinkClick r:id="rId8"/>
              </a:rPr>
              <a:t>MedicaidOutreach@la.gov</a:t>
            </a:r>
            <a:r>
              <a:rPr lang="en-US" sz="2000" dirty="0">
                <a:solidFill>
                  <a:schemeClr val="accent1">
                    <a:lumMod val="75000"/>
                  </a:schemeClr>
                </a:solidFill>
              </a:rPr>
              <a:t> </a:t>
            </a: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122756"/>
            <a:ext cx="8444016" cy="875304"/>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800" b="1" dirty="0" smtClean="0">
                <a:solidFill>
                  <a:srgbClr val="BC9F22"/>
                </a:solidFill>
                <a:latin typeface="Arial" charset="0"/>
                <a:ea typeface="+mn-ea"/>
                <a:cs typeface="Arial" charset="0"/>
              </a:rPr>
              <a:t>Contact Information</a:t>
            </a:r>
            <a:endParaRPr lang="en-US" sz="4800" b="1"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705856"/>
          </a:xfrm>
        </p:spPr>
        <p:txBody>
          <a:bodyPr>
            <a:normAutofit/>
          </a:bodyPr>
          <a:lstStyle/>
          <a:p>
            <a:pPr lvl="1" indent="0">
              <a:buNone/>
            </a:pPr>
            <a:endParaRPr lang="en-US" sz="2400" b="1" dirty="0" smtClean="0">
              <a:solidFill>
                <a:schemeClr val="accent4"/>
              </a:solidFill>
            </a:endParaRPr>
          </a:p>
          <a:p>
            <a:pPr lvl="1" indent="0">
              <a:buNone/>
            </a:pPr>
            <a:endParaRPr lang="en-US" sz="2400" b="1" dirty="0">
              <a:solidFill>
                <a:schemeClr val="accent4"/>
              </a:solidFill>
            </a:endParaRPr>
          </a:p>
          <a:p>
            <a:endParaRPr lang="en-US" dirty="0"/>
          </a:p>
        </p:txBody>
      </p:sp>
      <p:sp>
        <p:nvSpPr>
          <p:cNvPr id="3" name="Text Placeholder 2"/>
          <p:cNvSpPr>
            <a:spLocks noGrp="1"/>
          </p:cNvSpPr>
          <p:nvPr>
            <p:ph type="body" sz="quarter" idx="13"/>
          </p:nvPr>
        </p:nvSpPr>
        <p:spPr>
          <a:xfrm>
            <a:off x="355600" y="1152144"/>
            <a:ext cx="11424722" cy="5362956"/>
          </a:xfrm>
        </p:spPr>
        <p:txBody>
          <a:bodyPr>
            <a:normAutofit/>
          </a:bodyPr>
          <a:lstStyle/>
          <a:p>
            <a:pPr marL="1836738" lvl="4" indent="-457200">
              <a:buFont typeface="Arial" panose="020B0604020202020204" pitchFamily="34" charset="0"/>
              <a:buChar char="•"/>
            </a:pPr>
            <a:endParaRPr lang="en-US" sz="2000" dirty="0">
              <a:solidFill>
                <a:schemeClr val="accent3"/>
              </a:solidFill>
            </a:endParaRPr>
          </a:p>
          <a:p>
            <a:r>
              <a:rPr lang="en-US" sz="3200" dirty="0"/>
              <a:t>Aetna Better Health: </a:t>
            </a:r>
            <a:r>
              <a:rPr lang="en-US" sz="3200" b="1" dirty="0"/>
              <a:t>1-855-242-0802</a:t>
            </a:r>
            <a:endParaRPr lang="en-US" sz="3200" dirty="0"/>
          </a:p>
          <a:p>
            <a:r>
              <a:rPr lang="en-US" sz="3200" dirty="0"/>
              <a:t>AmeriHealth Caritas: </a:t>
            </a:r>
            <a:r>
              <a:rPr lang="en-US" sz="3200" b="1" dirty="0"/>
              <a:t>1-888-756-0004</a:t>
            </a:r>
            <a:endParaRPr lang="en-US" sz="3200" dirty="0"/>
          </a:p>
          <a:p>
            <a:r>
              <a:rPr lang="en-US" sz="3200" dirty="0"/>
              <a:t>Healthy Blue: </a:t>
            </a:r>
            <a:r>
              <a:rPr lang="en-US" sz="3200" b="1" dirty="0"/>
              <a:t>1-844-521-6941</a:t>
            </a:r>
            <a:endParaRPr lang="en-US" sz="3200" dirty="0"/>
          </a:p>
          <a:p>
            <a:r>
              <a:rPr lang="en-US" sz="3200" dirty="0"/>
              <a:t>Humana Healthy Horizons:</a:t>
            </a:r>
            <a:r>
              <a:rPr lang="en-US" sz="3200" b="1" dirty="0"/>
              <a:t> 1-800-448-3810</a:t>
            </a:r>
            <a:endParaRPr lang="en-US" sz="3200" dirty="0"/>
          </a:p>
          <a:p>
            <a:r>
              <a:rPr lang="en-US" sz="3200" dirty="0"/>
              <a:t>Louisiana Healthcare Connections: </a:t>
            </a:r>
            <a:r>
              <a:rPr lang="en-US" sz="3200" b="1" dirty="0"/>
              <a:t>1-866-595-8133</a:t>
            </a:r>
            <a:endParaRPr lang="en-US" sz="3200" dirty="0"/>
          </a:p>
          <a:p>
            <a:r>
              <a:rPr lang="en-US" sz="3200" dirty="0" smtClean="0"/>
              <a:t>United Healthcare</a:t>
            </a:r>
            <a:r>
              <a:rPr lang="en-US" sz="3200" dirty="0"/>
              <a:t>: </a:t>
            </a:r>
            <a:r>
              <a:rPr lang="en-US" sz="3200" b="1" dirty="0"/>
              <a:t>1-866-675-1607</a:t>
            </a:r>
            <a:endParaRPr lang="en-US" sz="3200" dirty="0"/>
          </a:p>
          <a:p>
            <a:pPr marL="1379538" lvl="4" indent="0">
              <a:buNone/>
            </a:pPr>
            <a:endParaRPr lang="en-US" sz="2000" dirty="0">
              <a:solidFill>
                <a:schemeClr val="accent3"/>
              </a:solidFill>
            </a:endParaRPr>
          </a:p>
          <a:p>
            <a:pPr marL="1379538" lvl="4" indent="0">
              <a:buNone/>
            </a:pPr>
            <a:endParaRPr lang="en-US" sz="2000" dirty="0">
              <a:solidFill>
                <a:schemeClr val="accent3"/>
              </a:solidFill>
            </a:endParaRPr>
          </a:p>
        </p:txBody>
      </p:sp>
      <p:sp>
        <p:nvSpPr>
          <p:cNvPr id="2" name="TextBox 1"/>
          <p:cNvSpPr txBox="1"/>
          <p:nvPr/>
        </p:nvSpPr>
        <p:spPr bwMode="auto">
          <a:xfrm>
            <a:off x="355600" y="122756"/>
            <a:ext cx="8444016" cy="777457"/>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200" b="1" dirty="0" smtClean="0">
                <a:solidFill>
                  <a:srgbClr val="BC9F22"/>
                </a:solidFill>
                <a:latin typeface="Arial" charset="0"/>
                <a:ea typeface="+mn-ea"/>
                <a:cs typeface="Arial" charset="0"/>
              </a:rPr>
              <a:t>Health Plan Phone Numbers</a:t>
            </a:r>
            <a:endParaRPr lang="en-US" sz="4200" b="1"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3157606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94410"/>
            <a:ext cx="12192000" cy="5000217"/>
          </a:xfrm>
        </p:spPr>
        <p:txBody>
          <a:bodyPr/>
          <a:lstStyle/>
          <a:p>
            <a:pPr algn="ctr"/>
            <a:r>
              <a:rPr lang="en-US" sz="4800" b="1" dirty="0" smtClean="0">
                <a:solidFill>
                  <a:srgbClr val="BC9F22"/>
                </a:solidFill>
              </a:rPr>
              <a:t>Questions</a:t>
            </a:r>
          </a:p>
          <a:p>
            <a:endParaRPr lang="en-US" sz="4400" dirty="0">
              <a:solidFill>
                <a:srgbClr val="BC9F22"/>
              </a:solidFill>
            </a:endParaRPr>
          </a:p>
          <a:p>
            <a:endParaRPr lang="en-US" sz="4400" dirty="0">
              <a:solidFill>
                <a:srgbClr val="BC9F22"/>
              </a:solidFill>
            </a:endParaRPr>
          </a:p>
        </p:txBody>
      </p:sp>
      <p:sp>
        <p:nvSpPr>
          <p:cNvPr id="4" name="Action Button: Help 3">
            <a:hlinkClick r:id="" action="ppaction://noaction" highlightClick="1"/>
          </p:cNvPr>
          <p:cNvSpPr/>
          <p:nvPr/>
        </p:nvSpPr>
        <p:spPr bwMode="auto">
          <a:xfrm>
            <a:off x="4546270" y="2636322"/>
            <a:ext cx="3099459" cy="2956957"/>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ctr"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dirty="0" smtClean="0">
              <a:ln>
                <a:noFill/>
              </a:ln>
              <a:solidFill>
                <a:schemeClr val="bg2"/>
              </a:solidFill>
              <a:effectLst/>
              <a:latin typeface="Arial" charset="0"/>
            </a:endParaRPr>
          </a:p>
        </p:txBody>
      </p:sp>
    </p:spTree>
    <p:extLst>
      <p:ext uri="{BB962C8B-B14F-4D97-AF65-F5344CB8AC3E}">
        <p14:creationId xmlns:p14="http://schemas.microsoft.com/office/powerpoint/2010/main" val="416758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689659" y="1072609"/>
            <a:ext cx="10812683" cy="661188"/>
          </a:xfrm>
        </p:spPr>
        <p:txBody>
          <a:bodyPr anchor="ctr"/>
          <a:lstStyle/>
          <a:p>
            <a:pPr algn="ctr"/>
            <a:r>
              <a:rPr lang="en-US" sz="1800" b="1" dirty="0" smtClean="0">
                <a:solidFill>
                  <a:srgbClr val="BC9F22"/>
                </a:solidFill>
              </a:rPr>
              <a:t/>
            </a:r>
            <a:br>
              <a:rPr lang="en-US" sz="1800" b="1" dirty="0" smtClean="0">
                <a:solidFill>
                  <a:srgbClr val="BC9F22"/>
                </a:solidFill>
              </a:rPr>
            </a:br>
            <a:r>
              <a:rPr lang="en-US" sz="5400" b="1" dirty="0" smtClean="0">
                <a:solidFill>
                  <a:srgbClr val="BC9F22"/>
                </a:solidFill>
              </a:rPr>
              <a:t>Agenda Items</a:t>
            </a:r>
            <a:endParaRPr lang="en-US" sz="5400" b="1" dirty="0">
              <a:solidFill>
                <a:srgbClr val="BC9F22"/>
              </a:solidFill>
            </a:endParaRPr>
          </a:p>
        </p:txBody>
      </p:sp>
      <p:sp>
        <p:nvSpPr>
          <p:cNvPr id="6" name="Subtitle 5"/>
          <p:cNvSpPr>
            <a:spLocks noGrp="1"/>
          </p:cNvSpPr>
          <p:nvPr>
            <p:ph type="subTitle" sz="quarter" idx="1"/>
          </p:nvPr>
        </p:nvSpPr>
        <p:spPr>
          <a:xfrm>
            <a:off x="395844" y="2208810"/>
            <a:ext cx="11590317" cy="3705101"/>
          </a:xfrm>
        </p:spPr>
        <p:txBody>
          <a:bodyPr anchor="t">
            <a:normAutofit fontScale="92500" lnSpcReduction="10000"/>
          </a:bodyPr>
          <a:lstStyle/>
          <a:p>
            <a:pPr marL="801687" lvl="2" indent="-571500">
              <a:lnSpc>
                <a:spcPct val="100000"/>
              </a:lnSpc>
              <a:spcBef>
                <a:spcPct val="15000"/>
              </a:spcBef>
              <a:buClrTx/>
              <a:buSzPct val="80000"/>
              <a:buFont typeface="Arial" panose="020B0604020202020204" pitchFamily="34" charset="0"/>
              <a:buChar char="•"/>
            </a:pPr>
            <a:r>
              <a:rPr lang="en-US" sz="4800" dirty="0" smtClean="0"/>
              <a:t>Staff Changes</a:t>
            </a:r>
          </a:p>
          <a:p>
            <a:pPr marL="801687" lvl="2" indent="-571500">
              <a:lnSpc>
                <a:spcPct val="100000"/>
              </a:lnSpc>
              <a:spcBef>
                <a:spcPct val="15000"/>
              </a:spcBef>
              <a:buClrTx/>
              <a:buSzPct val="80000"/>
              <a:buFont typeface="Arial" panose="020B0604020202020204" pitchFamily="34" charset="0"/>
              <a:buChar char="•"/>
            </a:pPr>
            <a:r>
              <a:rPr lang="en-US" sz="4800" dirty="0" smtClean="0"/>
              <a:t>Reporting a Change</a:t>
            </a:r>
          </a:p>
          <a:p>
            <a:pPr marL="801687" lvl="2" indent="-571500">
              <a:lnSpc>
                <a:spcPct val="100000"/>
              </a:lnSpc>
              <a:spcBef>
                <a:spcPct val="15000"/>
              </a:spcBef>
              <a:buClrTx/>
              <a:buSzPct val="80000"/>
              <a:buFont typeface="Arial" panose="020B0604020202020204" pitchFamily="34" charset="0"/>
              <a:buChar char="•"/>
            </a:pPr>
            <a:r>
              <a:rPr lang="en-US" sz="4800" dirty="0" smtClean="0"/>
              <a:t>Ways to make Contact Updates</a:t>
            </a:r>
          </a:p>
          <a:p>
            <a:pPr marL="801687" lvl="2" indent="-571500">
              <a:lnSpc>
                <a:spcPct val="100000"/>
              </a:lnSpc>
              <a:spcBef>
                <a:spcPct val="15000"/>
              </a:spcBef>
              <a:buClrTx/>
              <a:buSzPct val="80000"/>
              <a:buFont typeface="Arial" panose="020B0604020202020204" pitchFamily="34" charset="0"/>
              <a:buChar char="•"/>
            </a:pPr>
            <a:r>
              <a:rPr lang="en-US" sz="4800" dirty="0" smtClean="0"/>
              <a:t>Renewals</a:t>
            </a:r>
          </a:p>
          <a:p>
            <a:pPr marL="801687" lvl="2" indent="-571500">
              <a:lnSpc>
                <a:spcPct val="100000"/>
              </a:lnSpc>
              <a:spcBef>
                <a:spcPct val="15000"/>
              </a:spcBef>
              <a:buClrTx/>
              <a:buSzPct val="80000"/>
              <a:buFont typeface="Arial" panose="020B0604020202020204" pitchFamily="34" charset="0"/>
              <a:buChar char="•"/>
            </a:pPr>
            <a:r>
              <a:rPr lang="en-US" sz="4800" dirty="0" smtClean="0"/>
              <a:t>Reminders</a:t>
            </a: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1028" y="1187532"/>
            <a:ext cx="11119104" cy="5492339"/>
          </a:xfrm>
        </p:spPr>
        <p:txBody>
          <a:bodyPr/>
          <a:lstStyle/>
          <a:p>
            <a:pPr marL="460376" lvl="3" indent="0" algn="ctr">
              <a:buClr>
                <a:srgbClr val="000000"/>
              </a:buClr>
              <a:buNone/>
            </a:pPr>
            <a:r>
              <a:rPr lang="en-US" sz="4000" b="1" u="sng" dirty="0" smtClean="0">
                <a:solidFill>
                  <a:srgbClr val="000000"/>
                </a:solidFill>
                <a:latin typeface="+mj-lt"/>
                <a:cs typeface="Arial" charset="0"/>
              </a:rPr>
              <a:t>Shauna Meche-</a:t>
            </a:r>
            <a:endParaRPr lang="en-US" sz="4000" b="1" dirty="0" smtClean="0">
              <a:solidFill>
                <a:srgbClr val="000000"/>
              </a:solidFill>
              <a:latin typeface="+mj-lt"/>
              <a:cs typeface="Arial" charset="0"/>
            </a:endParaRPr>
          </a:p>
          <a:p>
            <a:pPr marL="460376" lvl="3" indent="0" algn="ctr">
              <a:buClr>
                <a:srgbClr val="000000"/>
              </a:buClr>
              <a:buNone/>
            </a:pPr>
            <a:r>
              <a:rPr lang="en-US" sz="2800" dirty="0" smtClean="0">
                <a:solidFill>
                  <a:srgbClr val="000000"/>
                </a:solidFill>
                <a:latin typeface="+mj-lt"/>
                <a:cs typeface="Arial" charset="0"/>
              </a:rPr>
              <a:t>Promoted to the role of Medicaid Program Manager 1B, which is Mr. Darrell Curtis’ former role.</a:t>
            </a:r>
            <a:endParaRPr lang="en-US" sz="2800" dirty="0">
              <a:solidFill>
                <a:srgbClr val="000000"/>
              </a:solidFill>
              <a:latin typeface="+mj-lt"/>
              <a:cs typeface="Arial" charset="0"/>
            </a:endParaRPr>
          </a:p>
          <a:p>
            <a:pPr marL="460376" lvl="3" indent="0" algn="ctr">
              <a:buClr>
                <a:srgbClr val="000000"/>
              </a:buClr>
              <a:buNone/>
            </a:pPr>
            <a:r>
              <a:rPr lang="en-US" sz="4000" b="1" u="sng" dirty="0" err="1" smtClean="0">
                <a:solidFill>
                  <a:srgbClr val="000000"/>
                </a:solidFill>
                <a:latin typeface="+mj-lt"/>
                <a:cs typeface="Arial" charset="0"/>
              </a:rPr>
              <a:t>K’Maya</a:t>
            </a:r>
            <a:r>
              <a:rPr lang="en-US" sz="4000" b="1" u="sng" dirty="0" smtClean="0">
                <a:solidFill>
                  <a:srgbClr val="000000"/>
                </a:solidFill>
                <a:latin typeface="+mj-lt"/>
                <a:cs typeface="Arial" charset="0"/>
              </a:rPr>
              <a:t> Franklin-</a:t>
            </a:r>
            <a:endParaRPr lang="en-US" sz="4000" b="1" dirty="0" smtClean="0">
              <a:solidFill>
                <a:srgbClr val="000000"/>
              </a:solidFill>
              <a:latin typeface="+mj-lt"/>
              <a:cs typeface="Arial" charset="0"/>
            </a:endParaRPr>
          </a:p>
          <a:p>
            <a:pPr marL="460376" lvl="3" indent="0" algn="ctr">
              <a:buClr>
                <a:srgbClr val="000000"/>
              </a:buClr>
              <a:buNone/>
            </a:pPr>
            <a:r>
              <a:rPr lang="en-US" sz="2800" dirty="0" smtClean="0">
                <a:solidFill>
                  <a:srgbClr val="000000"/>
                </a:solidFill>
                <a:latin typeface="+mj-lt"/>
                <a:cs typeface="Arial" charset="0"/>
              </a:rPr>
              <a:t>Will assist the MEDT program with paperwork, cases, and various other tasks.</a:t>
            </a:r>
            <a:endParaRPr lang="en-US" sz="1100" dirty="0" smtClean="0">
              <a:solidFill>
                <a:srgbClr val="000000"/>
              </a:solidFill>
              <a:latin typeface="+mj-lt"/>
              <a:cs typeface="Arial" charset="0"/>
            </a:endParaRPr>
          </a:p>
          <a:p>
            <a:pPr marL="460376" lvl="3" indent="0" algn="ctr">
              <a:buClr>
                <a:srgbClr val="000000"/>
              </a:buClr>
              <a:buNone/>
            </a:pPr>
            <a:endParaRPr lang="en-US" sz="800" dirty="0">
              <a:solidFill>
                <a:srgbClr val="000000"/>
              </a:solidFill>
              <a:latin typeface="+mj-lt"/>
              <a:cs typeface="Arial" charset="0"/>
            </a:endParaRPr>
          </a:p>
          <a:p>
            <a:pPr marL="460376" lvl="3" indent="0" algn="ctr">
              <a:buClr>
                <a:srgbClr val="000000"/>
              </a:buClr>
              <a:buNone/>
            </a:pPr>
            <a:r>
              <a:rPr lang="en-US" sz="3600" b="1" dirty="0" smtClean="0">
                <a:solidFill>
                  <a:srgbClr val="0070C0"/>
                </a:solidFill>
                <a:latin typeface="+mj-lt"/>
                <a:cs typeface="Arial" charset="0"/>
              </a:rPr>
              <a:t>Congratulations Shauna </a:t>
            </a:r>
          </a:p>
          <a:p>
            <a:pPr marL="460376" lvl="3" indent="0" algn="ctr">
              <a:buClr>
                <a:srgbClr val="000000"/>
              </a:buClr>
              <a:buNone/>
            </a:pPr>
            <a:r>
              <a:rPr lang="en-US" sz="3600" b="1" dirty="0" smtClean="0">
                <a:solidFill>
                  <a:srgbClr val="0070C0"/>
                </a:solidFill>
                <a:latin typeface="+mj-lt"/>
                <a:cs typeface="Arial" charset="0"/>
              </a:rPr>
              <a:t>and</a:t>
            </a:r>
          </a:p>
          <a:p>
            <a:pPr marL="460376" lvl="3" indent="0" algn="ctr">
              <a:buClr>
                <a:srgbClr val="000000"/>
              </a:buClr>
              <a:buNone/>
            </a:pPr>
            <a:r>
              <a:rPr lang="en-US" sz="3600" b="1" dirty="0" smtClean="0">
                <a:solidFill>
                  <a:srgbClr val="0070C0"/>
                </a:solidFill>
                <a:latin typeface="+mj-lt"/>
                <a:cs typeface="Arial" charset="0"/>
              </a:rPr>
              <a:t>Welcome </a:t>
            </a:r>
            <a:r>
              <a:rPr lang="en-US" sz="3600" b="1" dirty="0" err="1" smtClean="0">
                <a:solidFill>
                  <a:srgbClr val="0070C0"/>
                </a:solidFill>
                <a:latin typeface="+mj-lt"/>
                <a:cs typeface="Arial" charset="0"/>
              </a:rPr>
              <a:t>K’Maya</a:t>
            </a:r>
            <a:r>
              <a:rPr lang="en-US" sz="3600" b="1" dirty="0" smtClean="0">
                <a:solidFill>
                  <a:srgbClr val="0070C0"/>
                </a:solidFill>
                <a:latin typeface="+mj-lt"/>
                <a:cs typeface="Arial" charset="0"/>
              </a:rPr>
              <a:t>!!!</a:t>
            </a:r>
          </a:p>
        </p:txBody>
      </p:sp>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Staff Changes</a:t>
            </a:r>
            <a:endParaRPr lang="en-US" sz="4000" dirty="0">
              <a:solidFill>
                <a:srgbClr val="BC9F22"/>
              </a:solidFill>
            </a:endParaRPr>
          </a:p>
        </p:txBody>
      </p:sp>
    </p:spTree>
    <p:extLst>
      <p:ext uri="{BB962C8B-B14F-4D97-AF65-F5344CB8AC3E}">
        <p14:creationId xmlns:p14="http://schemas.microsoft.com/office/powerpoint/2010/main" val="439386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1028" y="1187532"/>
            <a:ext cx="11119104" cy="5492339"/>
          </a:xfrm>
        </p:spPr>
        <p:txBody>
          <a:bodyPr/>
          <a:lstStyle/>
          <a:p>
            <a:pPr marL="1588" indent="0">
              <a:buClr>
                <a:srgbClr val="000000"/>
              </a:buClr>
            </a:pPr>
            <a:r>
              <a:rPr lang="en-US" sz="3600" dirty="0" smtClean="0">
                <a:solidFill>
                  <a:srgbClr val="000000"/>
                </a:solidFill>
                <a:latin typeface="+mj-lt"/>
                <a:cs typeface="Arial" charset="0"/>
              </a:rPr>
              <a:t>To report a change online in the Partner Portal, the member would need to present their Legacy Medicaid card to the Trusted User. The card contains a 16 digit Card Control Number (CCN).</a:t>
            </a:r>
          </a:p>
          <a:p>
            <a:pPr marL="1588" indent="0" algn="ctr">
              <a:buClr>
                <a:srgbClr val="000000"/>
              </a:buClr>
            </a:pPr>
            <a:r>
              <a:rPr lang="en-US" sz="2400" dirty="0" smtClean="0">
                <a:solidFill>
                  <a:srgbClr val="000000"/>
                </a:solidFill>
                <a:latin typeface="+mj-lt"/>
                <a:cs typeface="Arial" charset="0"/>
              </a:rPr>
              <a:t>					    </a:t>
            </a:r>
            <a:r>
              <a:rPr lang="en-US" sz="2400" i="1" u="sng" dirty="0" smtClean="0">
                <a:solidFill>
                  <a:srgbClr val="000000"/>
                </a:solidFill>
                <a:latin typeface="+mj-lt"/>
                <a:cs typeface="Arial" charset="0"/>
              </a:rPr>
              <a:t>Sample:</a:t>
            </a:r>
            <a:r>
              <a:rPr lang="en-US" sz="2400" dirty="0" smtClean="0">
                <a:solidFill>
                  <a:srgbClr val="000000"/>
                </a:solidFill>
                <a:latin typeface="+mj-lt"/>
                <a:cs typeface="Arial" charset="0"/>
              </a:rPr>
              <a:t>						</a:t>
            </a:r>
          </a:p>
        </p:txBody>
      </p:sp>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Reporting a Change</a:t>
            </a:r>
            <a:endParaRPr lang="en-US" sz="4000" dirty="0">
              <a:solidFill>
                <a:srgbClr val="BC9F22"/>
              </a:solidFill>
            </a:endParaRPr>
          </a:p>
        </p:txBody>
      </p:sp>
      <p:pic>
        <p:nvPicPr>
          <p:cNvPr id="6" name="Picture 5"/>
          <p:cNvPicPr>
            <a:picLocks noChangeAspect="1"/>
          </p:cNvPicPr>
          <p:nvPr/>
        </p:nvPicPr>
        <p:blipFill>
          <a:blip r:embed="rId3"/>
          <a:stretch>
            <a:fillRect/>
          </a:stretch>
        </p:blipFill>
        <p:spPr>
          <a:xfrm>
            <a:off x="4147209" y="4051387"/>
            <a:ext cx="3886742" cy="2343477"/>
          </a:xfrm>
          <a:prstGeom prst="rect">
            <a:avLst/>
          </a:prstGeom>
        </p:spPr>
      </p:pic>
    </p:spTree>
    <p:extLst>
      <p:ext uri="{BB962C8B-B14F-4D97-AF65-F5344CB8AC3E}">
        <p14:creationId xmlns:p14="http://schemas.microsoft.com/office/powerpoint/2010/main" val="68407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Ways to make Contact Updates</a:t>
            </a:r>
            <a:endParaRPr lang="en-US" sz="4000" dirty="0">
              <a:solidFill>
                <a:srgbClr val="BC9F2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95642772"/>
              </p:ext>
            </p:extLst>
          </p:nvPr>
        </p:nvGraphicFramePr>
        <p:xfrm>
          <a:off x="1591294" y="6002399"/>
          <a:ext cx="8912844" cy="457200"/>
        </p:xfrm>
        <a:graphic>
          <a:graphicData uri="http://schemas.openxmlformats.org/drawingml/2006/table">
            <a:tbl>
              <a:tblPr/>
              <a:tblGrid>
                <a:gridCol w="8912844">
                  <a:extLst>
                    <a:ext uri="{9D8B030D-6E8A-4147-A177-3AD203B41FA5}">
                      <a16:colId xmlns:a16="http://schemas.microsoft.com/office/drawing/2014/main" val="1084660869"/>
                    </a:ext>
                  </a:extLst>
                </a:gridCol>
              </a:tblGrid>
              <a:tr h="457200">
                <a:tc>
                  <a:txBody>
                    <a:bodyPr/>
                    <a:lstStyle/>
                    <a:p>
                      <a:pPr marL="0" marR="0" algn="ctr" fontAlgn="t">
                        <a:spcBef>
                          <a:spcPts val="0"/>
                        </a:spcBef>
                        <a:spcAft>
                          <a:spcPts val="0"/>
                        </a:spcAft>
                      </a:pPr>
                      <a:r>
                        <a:rPr lang="en-US" sz="2000" b="1" dirty="0">
                          <a:effectLst/>
                          <a:latin typeface="Calibri" panose="020F0502020204030204" pitchFamily="34" charset="0"/>
                          <a:hlinkClick r:id="rId3"/>
                        </a:rPr>
                        <a:t>https://ldh.la.gov/page/4454 </a:t>
                      </a:r>
                      <a:r>
                        <a:rPr lang="en-US" sz="2000" b="1" dirty="0">
                          <a:solidFill>
                            <a:schemeClr val="tx1"/>
                          </a:solidFill>
                          <a:effectLst/>
                          <a:latin typeface="Calibri" panose="020F0502020204030204" pitchFamily="34" charset="0"/>
                        </a:rPr>
                        <a:t>– LDH website - Update My Information page</a:t>
                      </a:r>
                      <a:endParaRPr lang="en-US" sz="2000" dirty="0">
                        <a:solidFill>
                          <a:schemeClr val="tx1"/>
                        </a:solidFill>
                        <a:effectLs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209456083"/>
                  </a:ext>
                </a:extLst>
              </a:tr>
            </a:tbl>
          </a:graphicData>
        </a:graphic>
      </p:graphicFrame>
      <p:sp>
        <p:nvSpPr>
          <p:cNvPr id="5" name="Rectangle 1"/>
          <p:cNvSpPr>
            <a:spLocks noGrp="1" noChangeArrowheads="1"/>
          </p:cNvSpPr>
          <p:nvPr>
            <p:ph type="body" sz="quarter" idx="10"/>
          </p:nvPr>
        </p:nvSpPr>
        <p:spPr bwMode="auto">
          <a:xfrm>
            <a:off x="531813" y="3572187"/>
            <a:ext cx="553889"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42792"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ctr"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807522" y="1223159"/>
            <a:ext cx="10723418" cy="4585871"/>
          </a:xfrm>
          <a:prstGeom prst="rect">
            <a:avLst/>
          </a:prstGeom>
        </p:spPr>
        <p:txBody>
          <a:bodyPr wrap="square">
            <a:spAutoFit/>
          </a:bodyPr>
          <a:lstStyle/>
          <a:p>
            <a:pPr marL="342900" fontAlgn="ctr">
              <a:spcBef>
                <a:spcPts val="1000"/>
              </a:spcBef>
              <a:buFont typeface="Arial" panose="020B0604020202020204" pitchFamily="34" charset="0"/>
              <a:buChar char="•"/>
            </a:pPr>
            <a:r>
              <a:rPr lang="en-US" sz="2200" dirty="0">
                <a:latin typeface="Calibri" panose="020F0502020204030204" pitchFamily="34" charset="0"/>
              </a:rPr>
              <a:t>Log on to:</a:t>
            </a:r>
            <a:r>
              <a:rPr lang="en-US" sz="2200" dirty="0">
                <a:solidFill>
                  <a:srgbClr val="4EB2BE"/>
                </a:solidFill>
                <a:latin typeface="Calibri" panose="020F0502020204030204" pitchFamily="34" charset="0"/>
              </a:rPr>
              <a:t> </a:t>
            </a:r>
            <a:r>
              <a:rPr lang="en-US" sz="2200" dirty="0">
                <a:latin typeface="Calibri" panose="020F0502020204030204" pitchFamily="34" charset="0"/>
                <a:hlinkClick r:id="rId4"/>
              </a:rPr>
              <a:t>MyMedicaid.la.gov</a:t>
            </a:r>
            <a:r>
              <a:rPr lang="en-US" sz="2200" dirty="0">
                <a:solidFill>
                  <a:srgbClr val="4EB2BE"/>
                </a:solidFill>
                <a:latin typeface="Calibri" panose="020F0502020204030204" pitchFamily="34" charset="0"/>
              </a:rPr>
              <a:t> </a:t>
            </a:r>
            <a:r>
              <a:rPr lang="en-US" sz="2200" dirty="0">
                <a:latin typeface="Calibri" panose="020F0502020204030204" pitchFamily="34" charset="0"/>
              </a:rPr>
              <a:t>(account log in and password required)</a:t>
            </a:r>
          </a:p>
          <a:p>
            <a:pPr marL="342900" fontAlgn="ctr">
              <a:spcBef>
                <a:spcPts val="1000"/>
              </a:spcBef>
              <a:buFont typeface="Arial" panose="020B0604020202020204" pitchFamily="34" charset="0"/>
              <a:buChar char="•"/>
            </a:pPr>
            <a:r>
              <a:rPr lang="en-US" sz="2200" dirty="0">
                <a:latin typeface="Calibri" panose="020F0502020204030204" pitchFamily="34" charset="0"/>
              </a:rPr>
              <a:t>Email:</a:t>
            </a:r>
            <a:r>
              <a:rPr lang="en-US" sz="2200" dirty="0">
                <a:solidFill>
                  <a:srgbClr val="4EB2BE"/>
                </a:solidFill>
                <a:latin typeface="Calibri" panose="020F0502020204030204" pitchFamily="34" charset="0"/>
              </a:rPr>
              <a:t> </a:t>
            </a:r>
            <a:r>
              <a:rPr lang="en-US" sz="2200" dirty="0">
                <a:latin typeface="Calibri" panose="020F0502020204030204" pitchFamily="34" charset="0"/>
                <a:hlinkClick r:id="rId5"/>
              </a:rPr>
              <a:t>MyMedicaid@la.gov</a:t>
            </a:r>
            <a:r>
              <a:rPr lang="en-US" sz="2200" dirty="0">
                <a:solidFill>
                  <a:srgbClr val="4EB2BE"/>
                </a:solidFill>
                <a:latin typeface="Calibri" panose="020F0502020204030204" pitchFamily="34" charset="0"/>
              </a:rPr>
              <a:t> </a:t>
            </a:r>
            <a:endParaRPr lang="en-US" sz="2200" dirty="0">
              <a:latin typeface="Calibri" panose="020F0502020204030204" pitchFamily="34" charset="0"/>
            </a:endParaRPr>
          </a:p>
          <a:p>
            <a:pPr marL="342900" fontAlgn="ctr">
              <a:spcBef>
                <a:spcPts val="1000"/>
              </a:spcBef>
              <a:buFont typeface="Arial" panose="020B0604020202020204" pitchFamily="34" charset="0"/>
              <a:buChar char="•"/>
            </a:pPr>
            <a:r>
              <a:rPr lang="en-US" sz="2200" dirty="0">
                <a:latin typeface="Calibri" panose="020F0502020204030204" pitchFamily="34" charset="0"/>
              </a:rPr>
              <a:t>Call your health plan at:</a:t>
            </a:r>
          </a:p>
          <a:p>
            <a:pPr marL="742950" lvl="1" indent="-285750" fontAlgn="ctr">
              <a:spcBef>
                <a:spcPts val="500"/>
              </a:spcBef>
              <a:buFont typeface="Arial" panose="020B0604020202020204" pitchFamily="34" charset="0"/>
              <a:buChar char="•"/>
            </a:pPr>
            <a:r>
              <a:rPr lang="en-US" sz="2200" dirty="0">
                <a:latin typeface="Calibri" panose="020F0502020204030204" pitchFamily="34" charset="0"/>
              </a:rPr>
              <a:t>Aetna Better Health: </a:t>
            </a:r>
            <a:r>
              <a:rPr lang="en-US" sz="2200" b="1" dirty="0">
                <a:latin typeface="Calibri" panose="020F0502020204030204" pitchFamily="34" charset="0"/>
              </a:rPr>
              <a:t>1-855-242-0802</a:t>
            </a:r>
            <a:endParaRPr lang="en-US" sz="2200" dirty="0">
              <a:latin typeface="Calibri" panose="020F0502020204030204" pitchFamily="34" charset="0"/>
            </a:endParaRPr>
          </a:p>
          <a:p>
            <a:pPr marL="742950" lvl="1" indent="-285750" fontAlgn="ctr">
              <a:spcBef>
                <a:spcPts val="500"/>
              </a:spcBef>
              <a:buFont typeface="Arial" panose="020B0604020202020204" pitchFamily="34" charset="0"/>
              <a:buChar char="•"/>
            </a:pPr>
            <a:r>
              <a:rPr lang="en-US" sz="2200" dirty="0">
                <a:latin typeface="Calibri" panose="020F0502020204030204" pitchFamily="34" charset="0"/>
              </a:rPr>
              <a:t>AmeriHealth Caritas: </a:t>
            </a:r>
            <a:r>
              <a:rPr lang="en-US" sz="2200" b="1" dirty="0">
                <a:latin typeface="Calibri" panose="020F0502020204030204" pitchFamily="34" charset="0"/>
              </a:rPr>
              <a:t>1-888-756-0004</a:t>
            </a:r>
            <a:endParaRPr lang="en-US" sz="2200" dirty="0">
              <a:latin typeface="Calibri" panose="020F0502020204030204" pitchFamily="34" charset="0"/>
            </a:endParaRPr>
          </a:p>
          <a:p>
            <a:pPr marL="742950" lvl="1" indent="-285750" fontAlgn="ctr">
              <a:spcBef>
                <a:spcPts val="500"/>
              </a:spcBef>
              <a:buFont typeface="Arial" panose="020B0604020202020204" pitchFamily="34" charset="0"/>
              <a:buChar char="•"/>
            </a:pPr>
            <a:r>
              <a:rPr lang="en-US" sz="2200" dirty="0">
                <a:latin typeface="Calibri" panose="020F0502020204030204" pitchFamily="34" charset="0"/>
              </a:rPr>
              <a:t>Healthy Blue: </a:t>
            </a:r>
            <a:r>
              <a:rPr lang="en-US" sz="2200" b="1" dirty="0">
                <a:latin typeface="Calibri" panose="020F0502020204030204" pitchFamily="34" charset="0"/>
              </a:rPr>
              <a:t>1-844-521-6941</a:t>
            </a:r>
            <a:endParaRPr lang="en-US" sz="2200" dirty="0">
              <a:latin typeface="Calibri" panose="020F0502020204030204" pitchFamily="34" charset="0"/>
            </a:endParaRPr>
          </a:p>
          <a:p>
            <a:pPr marL="742950" lvl="1" indent="-285750" fontAlgn="ctr">
              <a:spcBef>
                <a:spcPts val="500"/>
              </a:spcBef>
              <a:buFont typeface="Arial" panose="020B0604020202020204" pitchFamily="34" charset="0"/>
              <a:buChar char="•"/>
            </a:pPr>
            <a:r>
              <a:rPr lang="en-US" sz="2200" dirty="0">
                <a:latin typeface="Calibri" panose="020F0502020204030204" pitchFamily="34" charset="0"/>
              </a:rPr>
              <a:t>Humana Healthy Horizons:</a:t>
            </a:r>
            <a:r>
              <a:rPr lang="en-US" sz="2200" b="1" dirty="0">
                <a:latin typeface="Calibri" panose="020F0502020204030204" pitchFamily="34" charset="0"/>
              </a:rPr>
              <a:t> 1-800-448-3810</a:t>
            </a:r>
            <a:endParaRPr lang="en-US" sz="2200" dirty="0">
              <a:latin typeface="Calibri" panose="020F0502020204030204" pitchFamily="34" charset="0"/>
            </a:endParaRPr>
          </a:p>
          <a:p>
            <a:pPr marL="742950" lvl="1" indent="-285750" fontAlgn="ctr">
              <a:spcBef>
                <a:spcPts val="500"/>
              </a:spcBef>
              <a:buFont typeface="Arial" panose="020B0604020202020204" pitchFamily="34" charset="0"/>
              <a:buChar char="•"/>
            </a:pPr>
            <a:r>
              <a:rPr lang="en-US" sz="2200" dirty="0">
                <a:latin typeface="Calibri" panose="020F0502020204030204" pitchFamily="34" charset="0"/>
              </a:rPr>
              <a:t>Louisiana Healthcare Connections: </a:t>
            </a:r>
            <a:r>
              <a:rPr lang="en-US" sz="2200" b="1" dirty="0">
                <a:latin typeface="Calibri" panose="020F0502020204030204" pitchFamily="34" charset="0"/>
              </a:rPr>
              <a:t>1-866-595-8133</a:t>
            </a:r>
            <a:endParaRPr lang="en-US" sz="2200" dirty="0">
              <a:latin typeface="Calibri" panose="020F0502020204030204" pitchFamily="34" charset="0"/>
            </a:endParaRPr>
          </a:p>
          <a:p>
            <a:pPr marL="742950" lvl="1" indent="-285750" fontAlgn="ctr">
              <a:spcBef>
                <a:spcPts val="500"/>
              </a:spcBef>
              <a:buFont typeface="Arial" panose="020B0604020202020204" pitchFamily="34" charset="0"/>
              <a:buChar char="•"/>
            </a:pPr>
            <a:r>
              <a:rPr lang="en-US" sz="2200" dirty="0" smtClean="0">
                <a:latin typeface="Calibri" panose="020F0502020204030204" pitchFamily="34" charset="0"/>
              </a:rPr>
              <a:t>United Healthcare</a:t>
            </a:r>
            <a:r>
              <a:rPr lang="en-US" sz="2200" dirty="0">
                <a:latin typeface="Calibri" panose="020F0502020204030204" pitchFamily="34" charset="0"/>
              </a:rPr>
              <a:t>: </a:t>
            </a:r>
            <a:r>
              <a:rPr lang="en-US" sz="2200" b="1" dirty="0">
                <a:latin typeface="Calibri" panose="020F0502020204030204" pitchFamily="34" charset="0"/>
              </a:rPr>
              <a:t>1-866-675-1607</a:t>
            </a:r>
            <a:endParaRPr lang="en-US" sz="2200" dirty="0">
              <a:latin typeface="Calibri" panose="020F0502020204030204" pitchFamily="34" charset="0"/>
            </a:endParaRPr>
          </a:p>
          <a:p>
            <a:pPr marL="342900" fontAlgn="ctr">
              <a:spcBef>
                <a:spcPts val="1000"/>
              </a:spcBef>
              <a:buFont typeface="Arial" panose="020B0604020202020204" pitchFamily="34" charset="0"/>
              <a:buChar char="•"/>
            </a:pPr>
            <a:r>
              <a:rPr lang="en-US" sz="2200" dirty="0">
                <a:latin typeface="Calibri" panose="020F0502020204030204" pitchFamily="34" charset="0"/>
              </a:rPr>
              <a:t>Or call Medicaid Customer service at </a:t>
            </a:r>
            <a:r>
              <a:rPr lang="en-US" sz="2200" b="1" dirty="0">
                <a:latin typeface="Calibri" panose="020F0502020204030204" pitchFamily="34" charset="0"/>
              </a:rPr>
              <a:t>1-888-342-6207</a:t>
            </a:r>
            <a:r>
              <a:rPr lang="en-US" sz="2200" dirty="0">
                <a:latin typeface="Calibri" panose="020F0502020204030204" pitchFamily="34" charset="0"/>
              </a:rPr>
              <a:t>, between the hours of </a:t>
            </a:r>
            <a:r>
              <a:rPr lang="en-US" sz="2200" dirty="0" smtClean="0">
                <a:latin typeface="Calibri" panose="020F0502020204030204" pitchFamily="34" charset="0"/>
              </a:rPr>
              <a:t>8 </a:t>
            </a:r>
            <a:r>
              <a:rPr lang="en-US" sz="2200" dirty="0">
                <a:latin typeface="Calibri" panose="020F0502020204030204" pitchFamily="34" charset="0"/>
              </a:rPr>
              <a:t>a.m. and 4:30 p.m</a:t>
            </a:r>
            <a:r>
              <a:rPr lang="en-US" sz="2200" dirty="0">
                <a:solidFill>
                  <a:srgbClr val="4EB2BE"/>
                </a:solidFill>
                <a:latin typeface="Calibri" panose="020F0502020204030204" pitchFamily="34" charset="0"/>
              </a:rPr>
              <a:t>.</a:t>
            </a:r>
            <a:endParaRPr lang="en-US" sz="2200" dirty="0">
              <a:effectLst/>
              <a:latin typeface="Calibri" panose="020F0502020204030204" pitchFamily="34" charset="0"/>
            </a:endParaRPr>
          </a:p>
        </p:txBody>
      </p:sp>
    </p:spTree>
    <p:extLst>
      <p:ext uri="{BB962C8B-B14F-4D97-AF65-F5344CB8AC3E}">
        <p14:creationId xmlns:p14="http://schemas.microsoft.com/office/powerpoint/2010/main" val="3327824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6527" y="436065"/>
            <a:ext cx="11116733" cy="365125"/>
          </a:xfrm>
        </p:spPr>
        <p:txBody>
          <a:bodyPr/>
          <a:lstStyle/>
          <a:p>
            <a:r>
              <a:rPr lang="en-US" sz="3600" dirty="0" smtClean="0">
                <a:solidFill>
                  <a:srgbClr val="BC9F22"/>
                </a:solidFill>
              </a:rPr>
              <a:t>Ways to make Contact Updates (con.)</a:t>
            </a:r>
            <a:endParaRPr lang="en-US" sz="3600" dirty="0">
              <a:solidFill>
                <a:srgbClr val="BC9F22"/>
              </a:solidFill>
            </a:endParaRPr>
          </a:p>
        </p:txBody>
      </p:sp>
      <p:sp>
        <p:nvSpPr>
          <p:cNvPr id="5" name="Rectangle 1"/>
          <p:cNvSpPr>
            <a:spLocks noGrp="1" noChangeArrowheads="1"/>
          </p:cNvSpPr>
          <p:nvPr>
            <p:ph type="body" sz="quarter" idx="10"/>
          </p:nvPr>
        </p:nvSpPr>
        <p:spPr bwMode="auto">
          <a:xfrm>
            <a:off x="531813" y="3572187"/>
            <a:ext cx="553889"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42792"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ctr"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7267699" y="774117"/>
            <a:ext cx="4714505" cy="6114926"/>
          </a:xfrm>
          <a:prstGeom prst="rect">
            <a:avLst/>
          </a:prstGeom>
        </p:spPr>
      </p:pic>
      <p:sp>
        <p:nvSpPr>
          <p:cNvPr id="8" name="TextBox 7"/>
          <p:cNvSpPr txBox="1"/>
          <p:nvPr/>
        </p:nvSpPr>
        <p:spPr bwMode="auto">
          <a:xfrm>
            <a:off x="531813" y="1028894"/>
            <a:ext cx="6055181" cy="5809860"/>
          </a:xfrm>
          <a:prstGeom prst="rect">
            <a:avLst/>
          </a:prstGeom>
        </p:spPr>
        <p:txBody>
          <a:bodyPr wrap="square" rtlCol="0">
            <a:spAutoFit/>
          </a:bodyPr>
          <a:lstStyle/>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mj-lt"/>
                <a:cs typeface="Arial" charset="0"/>
              </a:rPr>
              <a:t>The Contact Information Form can be found at this link. </a:t>
            </a:r>
            <a:r>
              <a:rPr lang="en-US" sz="3000" dirty="0">
                <a:latin typeface="+mj-lt"/>
                <a:hlinkClick r:id="rId4"/>
              </a:rPr>
              <a:t>https://</a:t>
            </a:r>
            <a:r>
              <a:rPr lang="en-US" sz="3000" dirty="0" smtClean="0">
                <a:latin typeface="+mj-lt"/>
                <a:hlinkClick r:id="rId4"/>
              </a:rPr>
              <a:t>ldh.la.gov/assets/HealthyLa/Resources/ContactInformationForm.pdf</a:t>
            </a:r>
            <a:r>
              <a:rPr lang="en-US" sz="3000" dirty="0" smtClean="0">
                <a:latin typeface="+mj-lt"/>
              </a:rPr>
              <a:t>  </a:t>
            </a:r>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mj-lt"/>
                <a:cs typeface="Arial" charset="0"/>
              </a:rPr>
              <a:t>It can be emailed to </a:t>
            </a:r>
            <a:r>
              <a:rPr lang="en-US" sz="3000" dirty="0" smtClean="0">
                <a:solidFill>
                  <a:srgbClr val="000000"/>
                </a:solidFill>
                <a:latin typeface="+mj-lt"/>
                <a:cs typeface="Arial" charset="0"/>
                <a:hlinkClick r:id="rId5"/>
              </a:rPr>
              <a:t>MyMedicaid@la.gov</a:t>
            </a:r>
            <a:r>
              <a:rPr lang="en-US" sz="3000" dirty="0" smtClean="0">
                <a:solidFill>
                  <a:srgbClr val="000000"/>
                </a:solidFill>
                <a:latin typeface="+mj-lt"/>
                <a:cs typeface="Arial" charset="0"/>
              </a:rPr>
              <a:t> or faxed to 1-877-523-2987 upon completion.</a:t>
            </a:r>
            <a:endParaRPr lang="en-US" sz="3000" dirty="0">
              <a:solidFill>
                <a:srgbClr val="000000"/>
              </a:solidFill>
              <a:latin typeface="+mj-lt"/>
              <a:cs typeface="Arial" charset="0"/>
            </a:endParaRPr>
          </a:p>
          <a:p>
            <a:pPr marL="344488" indent="-342900" fontAlgn="base">
              <a:lnSpc>
                <a:spcPct val="106000"/>
              </a:lnSpc>
              <a:spcBef>
                <a:spcPct val="40000"/>
              </a:spcBef>
              <a:spcAft>
                <a:spcPct val="0"/>
              </a:spcAft>
              <a:buClr>
                <a:srgbClr val="000000"/>
              </a:buClr>
              <a:buFont typeface="Arial" panose="020B0604020202020204" pitchFamily="34" charset="0"/>
              <a:buChar char="•"/>
            </a:pPr>
            <a:r>
              <a:rPr lang="en-US" sz="3000" dirty="0" smtClean="0">
                <a:solidFill>
                  <a:srgbClr val="000000"/>
                </a:solidFill>
                <a:latin typeface="+mj-lt"/>
                <a:cs typeface="Arial" charset="0"/>
              </a:rPr>
              <a:t>The form will be added to the AC Resource Library soon.</a:t>
            </a:r>
            <a:endParaRPr lang="en-US" sz="3000" dirty="0">
              <a:solidFill>
                <a:srgbClr val="000000"/>
              </a:solidFill>
              <a:latin typeface="+mj-lt"/>
              <a:cs typeface="Arial" charset="0"/>
            </a:endParaRPr>
          </a:p>
        </p:txBody>
      </p:sp>
    </p:spTree>
    <p:extLst>
      <p:ext uri="{BB962C8B-B14F-4D97-AF65-F5344CB8AC3E}">
        <p14:creationId xmlns:p14="http://schemas.microsoft.com/office/powerpoint/2010/main" val="3143983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1028" y="1187532"/>
            <a:ext cx="11119104" cy="5492339"/>
          </a:xfrm>
        </p:spPr>
        <p:txBody>
          <a:bodyPr/>
          <a:lstStyle/>
          <a:p>
            <a:pPr marL="344488">
              <a:buClr>
                <a:srgbClr val="000000"/>
              </a:buClr>
              <a:buFont typeface="Arial" panose="020B0604020202020204" pitchFamily="34" charset="0"/>
              <a:buChar char="•"/>
            </a:pPr>
            <a:r>
              <a:rPr lang="en-US" sz="3600" dirty="0" smtClean="0">
                <a:solidFill>
                  <a:srgbClr val="000000"/>
                </a:solidFill>
                <a:latin typeface="+mj-lt"/>
                <a:cs typeface="Arial" charset="0"/>
              </a:rPr>
              <a:t>Renewal letters and forms are mailed two months prior to the clients’ renewal dates, so it is imperative that members update their contact information as soon as it changes.</a:t>
            </a:r>
          </a:p>
          <a:p>
            <a:pPr marL="344488">
              <a:buClr>
                <a:srgbClr val="000000"/>
              </a:buClr>
              <a:buFont typeface="Arial" panose="020B0604020202020204" pitchFamily="34" charset="0"/>
              <a:buChar char="•"/>
            </a:pPr>
            <a:r>
              <a:rPr lang="en-US" sz="3600" dirty="0">
                <a:solidFill>
                  <a:srgbClr val="000000"/>
                </a:solidFill>
                <a:cs typeface="Arial" charset="0"/>
              </a:rPr>
              <a:t>The paper renewal forms that are mailed to members are </a:t>
            </a:r>
            <a:r>
              <a:rPr lang="en-US" sz="3600" dirty="0" smtClean="0">
                <a:solidFill>
                  <a:srgbClr val="000000"/>
                </a:solidFill>
                <a:cs typeface="Arial" charset="0"/>
              </a:rPr>
              <a:t>much shorter </a:t>
            </a:r>
            <a:r>
              <a:rPr lang="en-US" sz="3600" dirty="0">
                <a:solidFill>
                  <a:srgbClr val="000000"/>
                </a:solidFill>
                <a:cs typeface="Arial" charset="0"/>
              </a:rPr>
              <a:t>than an application. Trusted Users can assist in completing the </a:t>
            </a:r>
            <a:r>
              <a:rPr lang="en-US" sz="3600" dirty="0" smtClean="0">
                <a:solidFill>
                  <a:srgbClr val="000000"/>
                </a:solidFill>
                <a:cs typeface="Arial" charset="0"/>
              </a:rPr>
              <a:t>renewal </a:t>
            </a:r>
            <a:r>
              <a:rPr lang="en-US" sz="3600" dirty="0">
                <a:solidFill>
                  <a:srgbClr val="000000"/>
                </a:solidFill>
                <a:cs typeface="Arial" charset="0"/>
              </a:rPr>
              <a:t>forms if the member requests assistance. </a:t>
            </a:r>
            <a:endParaRPr lang="en-US" sz="2400" dirty="0">
              <a:solidFill>
                <a:srgbClr val="000000"/>
              </a:solidFill>
              <a:cs typeface="Arial" charset="0"/>
            </a:endParaRPr>
          </a:p>
          <a:p>
            <a:pPr marL="344488">
              <a:buClr>
                <a:srgbClr val="000000"/>
              </a:buClr>
              <a:buFont typeface="Arial" panose="020B0604020202020204" pitchFamily="34" charset="0"/>
              <a:buChar char="•"/>
            </a:pPr>
            <a:endParaRPr lang="en-US" sz="3600" dirty="0" smtClean="0">
              <a:solidFill>
                <a:srgbClr val="000000"/>
              </a:solidFill>
              <a:latin typeface="+mj-lt"/>
              <a:cs typeface="Arial" charset="0"/>
            </a:endParaRPr>
          </a:p>
          <a:p>
            <a:pPr marL="344488">
              <a:buClr>
                <a:srgbClr val="000000"/>
              </a:buClr>
              <a:buFont typeface="Arial" panose="020B0604020202020204" pitchFamily="34" charset="0"/>
              <a:buChar char="•"/>
            </a:pPr>
            <a:endParaRPr lang="en-US" sz="3600" dirty="0" smtClean="0">
              <a:solidFill>
                <a:srgbClr val="000000"/>
              </a:solidFill>
              <a:latin typeface="+mj-lt"/>
              <a:cs typeface="Arial" charset="0"/>
            </a:endParaRPr>
          </a:p>
        </p:txBody>
      </p:sp>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Renewals</a:t>
            </a:r>
            <a:endParaRPr lang="en-US" sz="4000" dirty="0">
              <a:solidFill>
                <a:srgbClr val="BC9F22"/>
              </a:solidFill>
            </a:endParaRPr>
          </a:p>
        </p:txBody>
      </p:sp>
    </p:spTree>
    <p:extLst>
      <p:ext uri="{BB962C8B-B14F-4D97-AF65-F5344CB8AC3E}">
        <p14:creationId xmlns:p14="http://schemas.microsoft.com/office/powerpoint/2010/main" val="3695353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1028" y="1187532"/>
            <a:ext cx="11119104" cy="5492339"/>
          </a:xfrm>
        </p:spPr>
        <p:txBody>
          <a:bodyPr/>
          <a:lstStyle/>
          <a:p>
            <a:pPr marL="344488">
              <a:buClr>
                <a:srgbClr val="000000"/>
              </a:buClr>
              <a:buFont typeface="Arial" panose="020B0604020202020204" pitchFamily="34" charset="0"/>
              <a:buChar char="•"/>
            </a:pPr>
            <a:r>
              <a:rPr lang="en-US" sz="3600" dirty="0">
                <a:solidFill>
                  <a:srgbClr val="000000"/>
                </a:solidFill>
                <a:cs typeface="Arial" charset="0"/>
              </a:rPr>
              <a:t>If the member has received their renewal form and would like it to be completed electronically, an application can be completed in the Partner Portal. It will be considered as renewal as long as the renewal is within 60 days.</a:t>
            </a:r>
          </a:p>
          <a:p>
            <a:pPr marL="344488">
              <a:buClr>
                <a:srgbClr val="000000"/>
              </a:buClr>
              <a:buFont typeface="Arial" panose="020B0604020202020204" pitchFamily="34" charset="0"/>
              <a:buChar char="•"/>
            </a:pPr>
            <a:endParaRPr lang="en-US" sz="3600" dirty="0">
              <a:solidFill>
                <a:srgbClr val="000000"/>
              </a:solidFill>
              <a:cs typeface="Arial" charset="0"/>
            </a:endParaRPr>
          </a:p>
        </p:txBody>
      </p:sp>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Renewals (con.)</a:t>
            </a:r>
            <a:endParaRPr lang="en-US" sz="4000" dirty="0">
              <a:solidFill>
                <a:srgbClr val="BC9F22"/>
              </a:solidFill>
            </a:endParaRPr>
          </a:p>
        </p:txBody>
      </p:sp>
    </p:spTree>
    <p:extLst>
      <p:ext uri="{BB962C8B-B14F-4D97-AF65-F5344CB8AC3E}">
        <p14:creationId xmlns:p14="http://schemas.microsoft.com/office/powerpoint/2010/main" val="35788924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1028" y="1187532"/>
            <a:ext cx="11119104" cy="5492339"/>
          </a:xfrm>
        </p:spPr>
        <p:txBody>
          <a:bodyPr/>
          <a:lstStyle/>
          <a:p>
            <a:pPr marL="344488">
              <a:buClr>
                <a:srgbClr val="000000"/>
              </a:buClr>
              <a:buFont typeface="Arial" panose="020B0604020202020204" pitchFamily="34" charset="0"/>
              <a:buChar char="•"/>
            </a:pPr>
            <a:r>
              <a:rPr lang="en-US" sz="3600" dirty="0">
                <a:solidFill>
                  <a:srgbClr val="000000"/>
                </a:solidFill>
                <a:cs typeface="Arial" charset="0"/>
              </a:rPr>
              <a:t>If </a:t>
            </a:r>
            <a:r>
              <a:rPr lang="en-US" sz="3600" dirty="0" smtClean="0">
                <a:solidFill>
                  <a:srgbClr val="000000"/>
                </a:solidFill>
                <a:cs typeface="Arial" charset="0"/>
              </a:rPr>
              <a:t>a member has </a:t>
            </a:r>
            <a:r>
              <a:rPr lang="en-US" sz="3600" dirty="0">
                <a:solidFill>
                  <a:srgbClr val="000000"/>
                </a:solidFill>
                <a:cs typeface="Arial" charset="0"/>
              </a:rPr>
              <a:t>not received their renewal form, it may be too early to complete </a:t>
            </a:r>
            <a:r>
              <a:rPr lang="en-US" sz="3600" dirty="0" smtClean="0">
                <a:solidFill>
                  <a:srgbClr val="000000"/>
                </a:solidFill>
                <a:cs typeface="Arial" charset="0"/>
              </a:rPr>
              <a:t>the renewal.</a:t>
            </a:r>
          </a:p>
          <a:p>
            <a:pPr marL="344488">
              <a:buClr>
                <a:srgbClr val="000000"/>
              </a:buClr>
              <a:buFont typeface="Arial" panose="020B0604020202020204" pitchFamily="34" charset="0"/>
              <a:buChar char="•"/>
            </a:pPr>
            <a:r>
              <a:rPr lang="en-US" sz="3600" dirty="0">
                <a:solidFill>
                  <a:srgbClr val="000000"/>
                </a:solidFill>
                <a:cs typeface="Arial" charset="0"/>
              </a:rPr>
              <a:t>In cases where a renewal date is more than 60 days away, the application would be considered a duplicate instead of a renewal</a:t>
            </a:r>
            <a:r>
              <a:rPr lang="en-US" sz="3600" dirty="0" smtClean="0">
                <a:solidFill>
                  <a:srgbClr val="000000"/>
                </a:solidFill>
                <a:cs typeface="Arial" charset="0"/>
              </a:rPr>
              <a:t>.</a:t>
            </a:r>
            <a:endParaRPr lang="en-US" sz="3600" dirty="0">
              <a:solidFill>
                <a:srgbClr val="000000"/>
              </a:solidFill>
              <a:cs typeface="Arial" charset="0"/>
            </a:endParaRPr>
          </a:p>
        </p:txBody>
      </p:sp>
      <p:sp>
        <p:nvSpPr>
          <p:cNvPr id="3" name="Title 2"/>
          <p:cNvSpPr>
            <a:spLocks noGrp="1"/>
          </p:cNvSpPr>
          <p:nvPr>
            <p:ph type="title"/>
          </p:nvPr>
        </p:nvSpPr>
        <p:spPr>
          <a:xfrm>
            <a:off x="616527" y="436065"/>
            <a:ext cx="11116733" cy="365125"/>
          </a:xfrm>
        </p:spPr>
        <p:txBody>
          <a:bodyPr/>
          <a:lstStyle/>
          <a:p>
            <a:r>
              <a:rPr lang="en-US" sz="4000" dirty="0" smtClean="0">
                <a:solidFill>
                  <a:srgbClr val="BC9F22"/>
                </a:solidFill>
              </a:rPr>
              <a:t>Renewals (con.)</a:t>
            </a:r>
            <a:endParaRPr lang="en-US" sz="4000" dirty="0">
              <a:solidFill>
                <a:srgbClr val="BC9F22"/>
              </a:solidFill>
            </a:endParaRPr>
          </a:p>
        </p:txBody>
      </p:sp>
    </p:spTree>
    <p:extLst>
      <p:ext uri="{BB962C8B-B14F-4D97-AF65-F5344CB8AC3E}">
        <p14:creationId xmlns:p14="http://schemas.microsoft.com/office/powerpoint/2010/main" val="2178328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Props1.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41BEF162-91A7-4ABA-8A2B-25AE2C5C38F9}">
  <ds:schemaRefs>
    <ds:schemaRef ds:uri="http://purl.org/dc/elements/1.1/"/>
    <ds:schemaRef ds:uri="http://schemas.microsoft.com/office/2006/metadata/properties"/>
    <ds:schemaRef ds:uri="http://schemas.microsoft.com/sharepoint/v3"/>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4d766105-f17c-407a-a185-4265b7c4705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59040</TotalTime>
  <Words>658</Words>
  <Application>Microsoft Office PowerPoint</Application>
  <PresentationFormat>Widescreen</PresentationFormat>
  <Paragraphs>113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Wingdings</vt:lpstr>
      <vt:lpstr>Wingdings 2</vt:lpstr>
      <vt:lpstr>US Consulting On-screen M WHT_R1.5V_0310</vt:lpstr>
      <vt:lpstr> Application Center Monthly Contact</vt:lpstr>
      <vt:lpstr> Agenda Items</vt:lpstr>
      <vt:lpstr>Staff Changes</vt:lpstr>
      <vt:lpstr>Reporting a Change</vt:lpstr>
      <vt:lpstr>Ways to make Contact Updates</vt:lpstr>
      <vt:lpstr>Ways to make Contact Updates (con.)</vt:lpstr>
      <vt:lpstr>Renewals</vt:lpstr>
      <vt:lpstr>Renewals (con.)</vt:lpstr>
      <vt:lpstr>Renewals (con.)</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1145</cp:revision>
  <dcterms:created xsi:type="dcterms:W3CDTF">2018-08-27T13:49:41Z</dcterms:created>
  <dcterms:modified xsi:type="dcterms:W3CDTF">2023-05-18T16:41:33Z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