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27"/>
  </p:notesMasterIdLst>
  <p:sldIdLst>
    <p:sldId id="322" r:id="rId5"/>
    <p:sldId id="323" r:id="rId6"/>
    <p:sldId id="374" r:id="rId7"/>
    <p:sldId id="376" r:id="rId8"/>
    <p:sldId id="377" r:id="rId9"/>
    <p:sldId id="378" r:id="rId10"/>
    <p:sldId id="347" r:id="rId11"/>
    <p:sldId id="370" r:id="rId12"/>
    <p:sldId id="352" r:id="rId13"/>
    <p:sldId id="367" r:id="rId14"/>
    <p:sldId id="368" r:id="rId15"/>
    <p:sldId id="371" r:id="rId16"/>
    <p:sldId id="366" r:id="rId17"/>
    <p:sldId id="365" r:id="rId18"/>
    <p:sldId id="340" r:id="rId19"/>
    <p:sldId id="346" r:id="rId20"/>
    <p:sldId id="344" r:id="rId21"/>
    <p:sldId id="343" r:id="rId22"/>
    <p:sldId id="342" r:id="rId23"/>
    <p:sldId id="341" r:id="rId24"/>
    <p:sldId id="345" r:id="rId25"/>
    <p:sldId id="339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26748E9-0652-4A23-979F-3044A52916F3}">
          <p14:sldIdLst>
            <p14:sldId id="322"/>
          </p14:sldIdLst>
        </p14:section>
        <p14:section name="Agenda" id="{8B727C2E-574E-481B-9FDB-EA5F9E8E9578}">
          <p14:sldIdLst>
            <p14:sldId id="323"/>
            <p14:sldId id="374"/>
            <p14:sldId id="376"/>
            <p14:sldId id="377"/>
            <p14:sldId id="378"/>
            <p14:sldId id="347"/>
            <p14:sldId id="370"/>
            <p14:sldId id="352"/>
            <p14:sldId id="367"/>
            <p14:sldId id="368"/>
            <p14:sldId id="371"/>
            <p14:sldId id="366"/>
            <p14:sldId id="365"/>
          </p14:sldIdLst>
        </p14:section>
        <p14:section name="Contact" id="{EAAAE405-74B1-47B0-8B00-366FDE55A817}">
          <p14:sldIdLst>
            <p14:sldId id="340"/>
            <p14:sldId id="346"/>
            <p14:sldId id="344"/>
            <p14:sldId id="343"/>
            <p14:sldId id="342"/>
            <p14:sldId id="341"/>
            <p14:sldId id="345"/>
          </p14:sldIdLst>
        </p14:section>
        <p14:section name="Q&amp;A" id="{517D7964-1436-448E-82D7-256A33462B34}">
          <p14:sldIdLst>
            <p14:sldId id="33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hana Owens" initials="SO" lastIdx="1" clrIdx="0">
    <p:extLst>
      <p:ext uri="{19B8F6BF-5375-455C-9EA6-DF929625EA0E}">
        <p15:presenceInfo xmlns:p15="http://schemas.microsoft.com/office/powerpoint/2012/main" userId="S-1-5-21-1106148654-1186277012-142223018-5449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9F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19" autoAdjust="0"/>
    <p:restoredTop sz="80258" autoAdjust="0"/>
  </p:normalViewPr>
  <p:slideViewPr>
    <p:cSldViewPr snapToGrid="0">
      <p:cViewPr varScale="1">
        <p:scale>
          <a:sx n="93" d="100"/>
          <a:sy n="93" d="100"/>
        </p:scale>
        <p:origin x="1170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75BCB5-88F5-4E16-81B6-C32B97B51E3E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195533-9289-41D5-8F59-ACA828EAD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675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4A2C8-6C88-4E71-83EE-698B9D4FE22F}" type="slidenum">
              <a:rPr lang="en-US" smtClean="0">
                <a:solidFill>
                  <a:srgbClr val="000000"/>
                </a:solidFill>
              </a:rPr>
              <a:pPr/>
              <a:t>1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18982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1847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2885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4A2C8-6C88-4E71-83EE-698B9D4FE22F}" type="slidenum">
              <a:rPr lang="en-US" smtClean="0">
                <a:solidFill>
                  <a:srgbClr val="000000"/>
                </a:solidFill>
              </a:rPr>
              <a:pPr/>
              <a:t>2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81671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5518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1812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3266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1577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8300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2683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714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D6A5F2.C55096B0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0739" name="MSTSHP_03"/>
          <p:cNvSpPr>
            <a:spLocks noGrp="1" noChangeArrowheads="1"/>
          </p:cNvSpPr>
          <p:nvPr>
            <p:ph type="ctrTitle" sz="quarter"/>
          </p:nvPr>
        </p:nvSpPr>
        <p:spPr>
          <a:xfrm>
            <a:off x="1189567" y="2695576"/>
            <a:ext cx="8775700" cy="549275"/>
          </a:xfrm>
          <a:ln algn="ctr"/>
        </p:spPr>
        <p:txBody>
          <a:bodyPr/>
          <a:lstStyle>
            <a:lvl1pPr>
              <a:lnSpc>
                <a:spcPts val="4000"/>
              </a:lnSpc>
              <a:spcBef>
                <a:spcPct val="100000"/>
              </a:spcBef>
              <a:buClr>
                <a:schemeClr val="tx2"/>
              </a:buClr>
              <a:buSzPct val="85000"/>
              <a:buFont typeface="Wingdings" pitchFamily="2" charset="2"/>
              <a:buNone/>
              <a:defRPr sz="28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700740" name="MSTSHP_0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189568" y="3516314"/>
            <a:ext cx="8777817" cy="439737"/>
          </a:xfrm>
          <a:ln/>
        </p:spPr>
        <p:txBody>
          <a:bodyPr/>
          <a:lstStyle>
            <a:lvl1pPr>
              <a:lnSpc>
                <a:spcPts val="2800"/>
              </a:lnSpc>
              <a:spcBef>
                <a:spcPct val="15000"/>
              </a:spcBef>
              <a:buClrTx/>
              <a:buNone/>
              <a:defRPr sz="2000" b="1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10668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79000">
                <a:schemeClr val="bg1"/>
              </a:gs>
              <a:gs pos="63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9" name="Picture 8" descr="LDH Logo"/>
          <p:cNvPicPr/>
          <p:nvPr userDrawn="1"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8300" y="165100"/>
            <a:ext cx="3314700" cy="6984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347453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asic text slide (2 col w/hdrs)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682496"/>
            <a:ext cx="5340096" cy="4610354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1682496"/>
            <a:ext cx="5340096" cy="4610354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286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448" y="1152144"/>
            <a:ext cx="11119104" cy="86868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 b="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able Placeholder 6"/>
          <p:cNvSpPr>
            <a:spLocks noGrp="1"/>
          </p:cNvSpPr>
          <p:nvPr>
            <p:ph type="tbl" sz="quarter" idx="10"/>
          </p:nvPr>
        </p:nvSpPr>
        <p:spPr>
          <a:xfrm>
            <a:off x="536448" y="2176272"/>
            <a:ext cx="11119104" cy="4050792"/>
          </a:xfrm>
        </p:spPr>
        <p:txBody>
          <a:bodyPr/>
          <a:lstStyle/>
          <a:p>
            <a:pPr lvl="0"/>
            <a:r>
              <a:rPr lang="en-US" noProof="0" dirty="0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15365241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evron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able Placeholder 6"/>
          <p:cNvSpPr>
            <a:spLocks noGrp="1"/>
          </p:cNvSpPr>
          <p:nvPr>
            <p:ph type="tbl" sz="quarter" idx="10"/>
          </p:nvPr>
        </p:nvSpPr>
        <p:spPr>
          <a:xfrm>
            <a:off x="536448" y="1747838"/>
            <a:ext cx="11119104" cy="4545012"/>
          </a:xfrm>
        </p:spPr>
        <p:txBody>
          <a:bodyPr/>
          <a:lstStyle/>
          <a:p>
            <a:pPr lvl="0"/>
            <a:r>
              <a:rPr lang="en-US" noProof="0" dirty="0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3536604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jor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3547872" y="1155700"/>
            <a:ext cx="8107680" cy="13624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3542453" y="2898648"/>
            <a:ext cx="8107680" cy="13624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3542453" y="4645152"/>
            <a:ext cx="8107680" cy="13624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446746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jor Points w/pa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448" y="1152144"/>
            <a:ext cx="11119104" cy="5138928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 b="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3542453" y="2185416"/>
            <a:ext cx="8107680" cy="13624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3547872" y="3931920"/>
            <a:ext cx="8107680" cy="13624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3019224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bered point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841248" y="1536192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7"/>
          </p:nvPr>
        </p:nvSpPr>
        <p:spPr>
          <a:xfrm>
            <a:off x="841248" y="2779776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8"/>
          </p:nvPr>
        </p:nvSpPr>
        <p:spPr>
          <a:xfrm>
            <a:off x="841248" y="4023360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9"/>
          </p:nvPr>
        </p:nvSpPr>
        <p:spPr>
          <a:xfrm>
            <a:off x="841248" y="5266944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20"/>
          </p:nvPr>
        </p:nvSpPr>
        <p:spPr>
          <a:xfrm>
            <a:off x="6620256" y="1536192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§"/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21"/>
          </p:nvPr>
        </p:nvSpPr>
        <p:spPr>
          <a:xfrm>
            <a:off x="6620256" y="2779776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Text Placeholder 10"/>
          <p:cNvSpPr>
            <a:spLocks noGrp="1"/>
          </p:cNvSpPr>
          <p:nvPr>
            <p:ph type="body" sz="quarter" idx="22"/>
          </p:nvPr>
        </p:nvSpPr>
        <p:spPr>
          <a:xfrm>
            <a:off x="6620256" y="4023360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§"/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23"/>
          </p:nvPr>
        </p:nvSpPr>
        <p:spPr>
          <a:xfrm>
            <a:off x="6620256" y="5266944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6575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a w/ 2 Chevr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448" y="1152144"/>
            <a:ext cx="11119104" cy="5138928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 b="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24256" y="2852928"/>
            <a:ext cx="5559552" cy="189280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083808" y="2852928"/>
            <a:ext cx="5559552" cy="189280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962013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chelangelo (top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3200400"/>
            <a:ext cx="5559552" cy="3090672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3200400"/>
            <a:ext cx="5340096" cy="3090672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None/>
              <a:tabLst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4424889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hevr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24256" y="1821434"/>
            <a:ext cx="5559552" cy="189280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083808" y="1828800"/>
            <a:ext cx="5559552" cy="189280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536448" y="4251960"/>
            <a:ext cx="11119104" cy="20482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2503766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Chevr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24256" y="1828800"/>
            <a:ext cx="2779776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3304032" y="1828800"/>
            <a:ext cx="2779776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7"/>
          </p:nvPr>
        </p:nvSpPr>
        <p:spPr>
          <a:xfrm>
            <a:off x="6083808" y="1828800"/>
            <a:ext cx="2779776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8"/>
          </p:nvPr>
        </p:nvSpPr>
        <p:spPr>
          <a:xfrm>
            <a:off x="8863584" y="1828800"/>
            <a:ext cx="2779776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536448" y="4251960"/>
            <a:ext cx="11119104" cy="20482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084779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/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0668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79000">
                <a:schemeClr val="bg1"/>
              </a:gs>
              <a:gs pos="63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33400" y="1155700"/>
            <a:ext cx="11116733" cy="5137150"/>
          </a:xfrm>
        </p:spPr>
        <p:txBody>
          <a:bodyPr/>
          <a:lstStyle>
            <a:lvl1pPr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28" name="Picture 4" descr="LDH 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698" y="236537"/>
            <a:ext cx="3504501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56330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hevr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24256" y="1828800"/>
            <a:ext cx="3706368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4230624" y="1828800"/>
            <a:ext cx="3706368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7"/>
          </p:nvPr>
        </p:nvSpPr>
        <p:spPr>
          <a:xfrm>
            <a:off x="7949184" y="1828800"/>
            <a:ext cx="3706368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18"/>
          </p:nvPr>
        </p:nvSpPr>
        <p:spPr>
          <a:xfrm>
            <a:off x="536448" y="4242816"/>
            <a:ext cx="5340096" cy="2048256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9"/>
          </p:nvPr>
        </p:nvSpPr>
        <p:spPr>
          <a:xfrm>
            <a:off x="6303264" y="4242816"/>
            <a:ext cx="5340096" cy="2048256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9255436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30193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s (lef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682496"/>
            <a:ext cx="5340096" cy="4608576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Chart Placeholder 7"/>
          <p:cNvSpPr>
            <a:spLocks noGrp="1"/>
          </p:cNvSpPr>
          <p:nvPr>
            <p:ph type="chart" sz="quarter" idx="15"/>
          </p:nvPr>
        </p:nvSpPr>
        <p:spPr>
          <a:xfrm>
            <a:off x="524256" y="1728216"/>
            <a:ext cx="5291328" cy="3986784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noProof="0" dirty="0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93994556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s (top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533400" y="5056632"/>
            <a:ext cx="11122152" cy="1243584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Chart Placeholder 7"/>
          <p:cNvSpPr>
            <a:spLocks noGrp="1"/>
          </p:cNvSpPr>
          <p:nvPr>
            <p:ph type="chart" sz="quarter" idx="15"/>
          </p:nvPr>
        </p:nvSpPr>
        <p:spPr>
          <a:xfrm>
            <a:off x="585216" y="1197864"/>
            <a:ext cx="11033760" cy="3383280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noProof="0" dirty="0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11436717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g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33400" y="1155700"/>
            <a:ext cx="11116733" cy="51371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7404439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u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3044952"/>
            <a:ext cx="5340096" cy="3246120"/>
          </a:xfrm>
        </p:spPr>
        <p:txBody>
          <a:bodyPr/>
          <a:lstStyle>
            <a:lvl1pPr marL="0" inden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3044952"/>
            <a:ext cx="5340096" cy="3246120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37555143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18022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07989"/>
            <a:ext cx="11116733" cy="365125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33400" y="1154113"/>
            <a:ext cx="11116733" cy="5135562"/>
          </a:xfrm>
        </p:spPr>
        <p:txBody>
          <a:bodyPr/>
          <a:lstStyle/>
          <a:p>
            <a:pPr lvl="0"/>
            <a:r>
              <a:rPr lang="en-US" noProof="0" dirty="0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411997878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945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art ope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1524000" y="2551176"/>
            <a:ext cx="9144000" cy="1344168"/>
          </a:xfrm>
          <a:ln w="28575">
            <a:solidFill>
              <a:srgbClr val="003399"/>
            </a:solidFill>
          </a:ln>
        </p:spPr>
        <p:txBody>
          <a:bodyPr lIns="228600" rIns="228600" anchor="ctr" anchorCtr="1"/>
          <a:lstStyle>
            <a:lvl1pPr algn="ctr">
              <a:spcBef>
                <a:spcPts val="0"/>
              </a:spcBef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84618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1524000" y="2551176"/>
            <a:ext cx="9144000" cy="1344168"/>
          </a:xfrm>
        </p:spPr>
        <p:txBody>
          <a:bodyPr anchor="ctr"/>
          <a:lstStyle>
            <a:lvl1pPr>
              <a:spcBef>
                <a:spcPts val="200"/>
              </a:spcBef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878942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541867" y="1155700"/>
            <a:ext cx="11119104" cy="5138928"/>
          </a:xfrm>
        </p:spPr>
        <p:txBody>
          <a:bodyPr/>
          <a:lstStyle>
            <a:lvl1pPr>
              <a:buNone/>
              <a:defRPr/>
            </a:lvl1pPr>
            <a:lvl3pPr>
              <a:defRPr sz="1800"/>
            </a:lvl3pPr>
            <a:lvl4pPr>
              <a:defRPr sz="1800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414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text slide (full page w/2 col. hdr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448" y="1152144"/>
            <a:ext cx="11119104" cy="5138928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 b="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2715768"/>
            <a:ext cx="5340096" cy="358444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2706624"/>
            <a:ext cx="5340096" cy="358444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865413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Text -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113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chelangelo (lef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152144"/>
            <a:ext cx="5340096" cy="5138928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None/>
              <a:tabLst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822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text slide (2 col w/hdrs) x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671638"/>
            <a:ext cx="5340096" cy="20482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1671638"/>
            <a:ext cx="5340096" cy="20482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6315456" y="4241102"/>
            <a:ext cx="5340096" cy="20482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536448" y="4251960"/>
            <a:ext cx="5340096" cy="20482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978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12192000" cy="10668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79000">
                <a:schemeClr val="bg1"/>
              </a:gs>
              <a:gs pos="63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 u="none" dirty="0"/>
          </a:p>
        </p:txBody>
      </p:sp>
      <p:sp>
        <p:nvSpPr>
          <p:cNvPr id="20482" name="MSTSHP_01"/>
          <p:cNvSpPr>
            <a:spLocks noGrp="1" noChangeArrowheads="1"/>
          </p:cNvSpPr>
          <p:nvPr>
            <p:ph type="title"/>
          </p:nvPr>
        </p:nvSpPr>
        <p:spPr bwMode="invGray">
          <a:xfrm>
            <a:off x="533399" y="436065"/>
            <a:ext cx="1111673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483" name="MSTSHP_02"/>
          <p:cNvSpPr>
            <a:spLocks noGrp="1" noChangeArrowheads="1"/>
          </p:cNvSpPr>
          <p:nvPr>
            <p:ph type="body" idx="1"/>
          </p:nvPr>
        </p:nvSpPr>
        <p:spPr bwMode="invGray">
          <a:xfrm>
            <a:off x="533400" y="1154113"/>
            <a:ext cx="11116733" cy="51355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3699738" name="SHP_DOCTRACKER"/>
          <p:cNvSpPr txBox="1">
            <a:spLocks noChangeArrowheads="1"/>
          </p:cNvSpPr>
          <p:nvPr/>
        </p:nvSpPr>
        <p:spPr bwMode="gray">
          <a:xfrm rot="-5400000">
            <a:off x="11885613" y="6532563"/>
            <a:ext cx="422275" cy="889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eaLnBrk="0" hangingPunct="0">
              <a:lnSpc>
                <a:spcPct val="106000"/>
              </a:lnSpc>
              <a:defRPr/>
            </a:pPr>
            <a:r>
              <a:rPr lang="en-US" sz="400" dirty="0">
                <a:solidFill>
                  <a:srgbClr val="AFAFAF"/>
                </a:solidFill>
                <a:cs typeface="+mn-cs"/>
              </a:rPr>
              <a:t>US Consulting On-screen M WHT_R1.5V_1208.ppt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6913" y="252549"/>
            <a:ext cx="2853221" cy="54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6106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  <p:sldLayoutId id="2147483690" r:id="rId18"/>
    <p:sldLayoutId id="2147483691" r:id="rId19"/>
    <p:sldLayoutId id="2147483692" r:id="rId20"/>
    <p:sldLayoutId id="2147483693" r:id="rId21"/>
    <p:sldLayoutId id="2147483694" r:id="rId22"/>
    <p:sldLayoutId id="2147483695" r:id="rId23"/>
    <p:sldLayoutId id="2147483696" r:id="rId24"/>
    <p:sldLayoutId id="2147483697" r:id="rId25"/>
    <p:sldLayoutId id="2147483698" r:id="rId26"/>
    <p:sldLayoutId id="2147483699" r:id="rId27"/>
    <p:sldLayoutId id="2147483700" r:id="rId28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 i="0" u="none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6000"/>
        </a:lnSpc>
        <a:spcBef>
          <a:spcPct val="4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227013" indent="-225425" algn="l" rtl="0" eaLnBrk="1" fontAlgn="base" hangingPunct="1">
        <a:lnSpc>
          <a:spcPct val="106000"/>
        </a:lnSpc>
        <a:spcBef>
          <a:spcPct val="40000"/>
        </a:spcBef>
        <a:spcAft>
          <a:spcPct val="0"/>
        </a:spcAft>
        <a:buClr>
          <a:schemeClr val="tx1"/>
        </a:buClr>
        <a:buFont typeface="Wingdings 2" pitchFamily="18" charset="2"/>
        <a:buChar char="¡"/>
        <a:defRPr sz="2000">
          <a:solidFill>
            <a:schemeClr val="tx1"/>
          </a:solidFill>
          <a:latin typeface="+mn-lt"/>
        </a:defRPr>
      </a:lvl2pPr>
      <a:lvl3pPr marL="457200" indent="-228600" algn="l" rtl="0" eaLnBrk="1" fontAlgn="base" hangingPunct="1">
        <a:lnSpc>
          <a:spcPct val="106000"/>
        </a:lnSpc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–"/>
        <a:defRPr>
          <a:solidFill>
            <a:schemeClr val="tx1"/>
          </a:solidFill>
          <a:latin typeface="+mn-lt"/>
        </a:defRPr>
      </a:lvl3pPr>
      <a:lvl4pPr marL="681038" indent="-222250" algn="l" rtl="0" eaLnBrk="1" fontAlgn="base" hangingPunct="1">
        <a:lnSpc>
          <a:spcPct val="106000"/>
        </a:lnSpc>
        <a:spcBef>
          <a:spcPct val="20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</a:defRPr>
      </a:lvl4pPr>
      <a:lvl5pPr marL="1722438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5pPr>
      <a:lvl6pPr marL="2179638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6pPr>
      <a:lvl7pPr marL="2636838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7pPr>
      <a:lvl8pPr marL="3094038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8pPr>
      <a:lvl9pPr marL="3551238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ApplicationCenter.Service@la.gov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mailto:MEDT@la.gov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mailto:NEU@la.gov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mailto:OSS@la.gov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mailto:MedicaidOutreach@la.gov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mailto:Outstation@la.gov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mailto:Kathryn.Loechelt@la.gov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oa.la.gov/Pages/osrap/IndexOLD2.asp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DOA-OSRAP-LAGOV@la.gov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 sz="quarter"/>
          </p:nvPr>
        </p:nvSpPr>
        <p:spPr>
          <a:xfrm>
            <a:off x="1924928" y="2683050"/>
            <a:ext cx="7877696" cy="842400"/>
          </a:xfrm>
        </p:spPr>
        <p:txBody>
          <a:bodyPr/>
          <a:lstStyle/>
          <a:p>
            <a:r>
              <a:rPr lang="en-US" sz="3600" dirty="0" smtClean="0"/>
              <a:t>Application Center Monthly Contact</a:t>
            </a:r>
            <a:endParaRPr lang="en-US" sz="3600" dirty="0"/>
          </a:p>
        </p:txBody>
      </p:sp>
      <p:sp>
        <p:nvSpPr>
          <p:cNvPr id="6" name="Subtitle 5"/>
          <p:cNvSpPr>
            <a:spLocks noGrp="1"/>
          </p:cNvSpPr>
          <p:nvPr>
            <p:ph type="subTitle" sz="quarter" idx="1"/>
          </p:nvPr>
        </p:nvSpPr>
        <p:spPr>
          <a:xfrm>
            <a:off x="637674" y="3564202"/>
            <a:ext cx="10262937" cy="2273071"/>
          </a:xfrm>
        </p:spPr>
        <p:txBody>
          <a:bodyPr/>
          <a:lstStyle/>
          <a:p>
            <a:pPr algn="ctr"/>
            <a:r>
              <a:rPr lang="en-US" sz="2400" dirty="0" smtClean="0">
                <a:solidFill>
                  <a:schemeClr val="accent3"/>
                </a:solidFill>
              </a:rPr>
              <a:t>February 24, 2021</a:t>
            </a:r>
          </a:p>
          <a:p>
            <a:pPr algn="ctr"/>
            <a:endParaRPr lang="en-US" sz="2400" dirty="0" smtClean="0">
              <a:solidFill>
                <a:schemeClr val="accent3"/>
              </a:solidFill>
            </a:endParaRPr>
          </a:p>
          <a:p>
            <a:pPr algn="ctr"/>
            <a:r>
              <a:rPr lang="en-US" sz="2400" dirty="0" smtClean="0">
                <a:solidFill>
                  <a:schemeClr val="accent3"/>
                </a:solidFill>
              </a:rPr>
              <a:t>Valerie McManus:  Application Center	Program Monitor</a:t>
            </a:r>
          </a:p>
          <a:p>
            <a:pPr algn="ctr"/>
            <a:r>
              <a:rPr lang="en-US" sz="2400" dirty="0" smtClean="0">
                <a:solidFill>
                  <a:schemeClr val="accent3"/>
                </a:solidFill>
              </a:rPr>
              <a:t> </a:t>
            </a:r>
          </a:p>
          <a:p>
            <a:pPr algn="ctr"/>
            <a:endParaRPr lang="en-US" sz="2400" dirty="0">
              <a:solidFill>
                <a:schemeClr val="accent3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428299"/>
              </p:ext>
            </p:extLst>
          </p:nvPr>
        </p:nvGraphicFramePr>
        <p:xfrm>
          <a:off x="1" y="6331352"/>
          <a:ext cx="12192000" cy="526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6648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1584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 bwMode="auto">
          <a:xfrm>
            <a:off x="432288" y="2166817"/>
            <a:ext cx="11499924" cy="3180101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1588" algn="l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sz="2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If disability is alleged:  </a:t>
            </a:r>
          </a:p>
          <a:p>
            <a:pPr marL="801688" lvl="1" indent="-3429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Complete and upload/fax situational forms as required.  </a:t>
            </a:r>
          </a:p>
          <a:p>
            <a:pPr marL="801688" lvl="1" indent="-3429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Upload/fax medical </a:t>
            </a:r>
            <a:r>
              <a:rPr lang="en-US" sz="2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bills  </a:t>
            </a:r>
          </a:p>
          <a:p>
            <a:pPr marL="1258888" lvl="2" indent="-3429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Month of application</a:t>
            </a:r>
          </a:p>
          <a:p>
            <a:pPr marL="1258888" lvl="2" indent="-3429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Up to 3 months prior</a:t>
            </a:r>
          </a:p>
          <a:p>
            <a:pPr marL="801688" lvl="1" indent="-3429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Upload/fax medical records  </a:t>
            </a:r>
            <a:endParaRPr lang="en-US" sz="24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607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 bwMode="auto">
          <a:xfrm>
            <a:off x="96253" y="1108039"/>
            <a:ext cx="6136105" cy="607583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344488" indent="-3429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Emergency Medical Services (EMS) during </a:t>
            </a:r>
            <a:r>
              <a:rPr lang="en-US" dirty="0"/>
              <a:t>the Public Health Emergency (PHE</a:t>
            </a:r>
            <a:r>
              <a:rPr lang="en-US" dirty="0" smtClean="0"/>
              <a:t>):  </a:t>
            </a:r>
          </a:p>
          <a:p>
            <a:pPr marL="801688" lvl="1" indent="-3429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Citizenship is a requirement of Medicaid.  While pregnant and qualified non-citizens may qualify for LaCHIP phase IV, non-citizens are typically only eligible for EMS.  </a:t>
            </a:r>
          </a:p>
          <a:p>
            <a:pPr marL="801688" lvl="1" indent="-3429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Normally </a:t>
            </a:r>
            <a:r>
              <a:rPr lang="en-US" dirty="0"/>
              <a:t>EMS certs are </a:t>
            </a:r>
            <a:r>
              <a:rPr lang="en-US" dirty="0" smtClean="0"/>
              <a:t>open /closed  </a:t>
            </a:r>
          </a:p>
          <a:p>
            <a:pPr marL="801688" lvl="1" indent="-3429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Until </a:t>
            </a:r>
            <a:r>
              <a:rPr lang="en-US" dirty="0"/>
              <a:t>the PHE ends, however, the </a:t>
            </a:r>
            <a:r>
              <a:rPr lang="en-US" dirty="0" smtClean="0"/>
              <a:t>EMS certs remain </a:t>
            </a:r>
            <a:r>
              <a:rPr lang="en-US" dirty="0"/>
              <a:t>open.  </a:t>
            </a:r>
            <a:endParaRPr lang="en-US" dirty="0" smtClean="0"/>
          </a:p>
          <a:p>
            <a:pPr marL="801688" lvl="1" indent="-3429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Claims submitted are sent by manual </a:t>
            </a:r>
            <a:r>
              <a:rPr lang="en-US" dirty="0"/>
              <a:t>file </a:t>
            </a:r>
            <a:r>
              <a:rPr lang="en-US" dirty="0" smtClean="0"/>
              <a:t>to </a:t>
            </a:r>
            <a:r>
              <a:rPr lang="en-US" dirty="0"/>
              <a:t>our MEDT manager </a:t>
            </a:r>
            <a:r>
              <a:rPr lang="en-US" dirty="0" smtClean="0"/>
              <a:t>for processing.</a:t>
            </a:r>
            <a:r>
              <a:rPr lang="en-US" dirty="0"/>
              <a:t>  </a:t>
            </a:r>
            <a:endParaRPr lang="en-US" dirty="0" smtClean="0"/>
          </a:p>
          <a:p>
            <a:pPr marL="1258888" lvl="2" indent="-3429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1600" dirty="0" smtClean="0"/>
              <a:t>This file is extensive so it is taking longer than expected.  </a:t>
            </a:r>
          </a:p>
          <a:p>
            <a:pPr marL="1258888" lvl="2" indent="-3429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1600" dirty="0" smtClean="0"/>
              <a:t>Send </a:t>
            </a:r>
            <a:r>
              <a:rPr lang="en-US" sz="1600" dirty="0"/>
              <a:t>in bills and medical records for </a:t>
            </a:r>
            <a:r>
              <a:rPr lang="en-US" sz="1600" dirty="0" smtClean="0"/>
              <a:t>non-citizens who </a:t>
            </a:r>
            <a:r>
              <a:rPr lang="en-US" sz="1600" dirty="0"/>
              <a:t>received emergency medical services at your facility. </a:t>
            </a: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</a:p>
          <a:p>
            <a:pPr marL="1258888" lvl="2" indent="-3429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Inquiries may be submitted to MEDT@la.gov</a:t>
            </a:r>
            <a:endParaRPr lang="en-US" sz="16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344488" indent="-3429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pic>
        <p:nvPicPr>
          <p:cNvPr id="1026" name="Picture 2" descr="image00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4411" y="1553207"/>
            <a:ext cx="5117420" cy="4017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6951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60948" y="2057400"/>
            <a:ext cx="11289186" cy="2731169"/>
          </a:xfrm>
        </p:spPr>
        <p:txBody>
          <a:bodyPr/>
          <a:lstStyle/>
          <a:p>
            <a:pPr marL="1588" indent="0">
              <a:buClr>
                <a:srgbClr val="000000"/>
              </a:buClr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We </a:t>
            </a:r>
            <a:r>
              <a:rPr lang="en-US" sz="2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will be conducting 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cold-calls to applicants when deemed necessary in order to:</a:t>
            </a:r>
          </a:p>
          <a:p>
            <a:pPr marL="801688" lvl="1" indent="-342900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confirm that the interview occurred in person; and/or</a:t>
            </a:r>
          </a:p>
          <a:p>
            <a:pPr marL="801688" lvl="1" indent="-342900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verify whether the responses were as the applicant provided; and/or</a:t>
            </a:r>
          </a:p>
          <a:p>
            <a:pPr marL="801688" lvl="1" indent="-342900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ensure the rights and responsibilities were </a:t>
            </a:r>
            <a:r>
              <a:rPr lang="en-US" sz="2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read, etc.</a:t>
            </a:r>
            <a:endParaRPr lang="en-US" sz="24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0" lvl="0" indent="0" eaLnBrk="0" hangingPunct="0">
              <a:lnSpc>
                <a:spcPct val="150000"/>
              </a:lnSpc>
              <a:spcBef>
                <a:spcPct val="0"/>
              </a:spcBef>
              <a:buClrTx/>
              <a:buSzTx/>
            </a:pPr>
            <a:endParaRPr lang="en-US" altLang="en-US" sz="24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0" eaLnBrk="0" hangingPunct="0">
              <a:lnSpc>
                <a:spcPct val="150000"/>
              </a:lnSpc>
              <a:spcBef>
                <a:spcPct val="0"/>
              </a:spcBef>
              <a:buClrTx/>
              <a:buNone/>
            </a:pPr>
            <a:endParaRPr lang="en-US" altLang="en-US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912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00791" y="1961148"/>
            <a:ext cx="11325280" cy="4493439"/>
          </a:xfrm>
        </p:spPr>
        <p:txBody>
          <a:bodyPr/>
          <a:lstStyle/>
          <a:p>
            <a:pPr marL="1588" indent="0">
              <a:buClr>
                <a:srgbClr val="000000"/>
              </a:buClr>
            </a:pPr>
            <a:r>
              <a:rPr lang="en-US" altLang="en-US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Application Center Monthly Zoom Meetings:   </a:t>
            </a:r>
          </a:p>
          <a:p>
            <a:pPr marL="509588" lvl="3" indent="-171450" eaLnBrk="0" hangingPunct="0">
              <a:lnSpc>
                <a:spcPct val="150000"/>
              </a:lnSpc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Third 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Wednesday of each month </a:t>
            </a:r>
            <a:endParaRPr lang="en-US" altLang="en-US" sz="24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9588" lvl="3" indent="-171450" eaLnBrk="0" hangingPunct="0">
              <a:lnSpc>
                <a:spcPct val="150000"/>
              </a:lnSpc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Registration required</a:t>
            </a:r>
          </a:p>
          <a:p>
            <a:pPr marL="1550988" lvl="4" indent="-171450" eaLnBrk="0" hangingPunct="0">
              <a:lnSpc>
                <a:spcPct val="150000"/>
              </a:lnSpc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Links will be posted on the AC Resource Library by the Monday before</a:t>
            </a:r>
          </a:p>
          <a:p>
            <a:pPr marL="1550988" lvl="4" indent="-171450" eaLnBrk="0" hangingPunct="0">
              <a:lnSpc>
                <a:spcPct val="150000"/>
              </a:lnSpc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Each 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session will require </a:t>
            </a:r>
            <a:r>
              <a:rPr lang="en-US" altLang="en-US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registration.  </a:t>
            </a:r>
          </a:p>
          <a:p>
            <a:pPr marL="1550988" lvl="4" indent="-171450" eaLnBrk="0" hangingPunct="0">
              <a:lnSpc>
                <a:spcPct val="150000"/>
              </a:lnSpc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Invites will no longer be emailed.  </a:t>
            </a:r>
          </a:p>
          <a:p>
            <a:pPr marL="1550988" lvl="4" indent="-171450" eaLnBrk="0" hangingPunct="0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PowerPoint presentations used in previous contact meetings can be located in the Application Center Forms library under the heading “Application Center Monthly Contact Presentations”.</a:t>
            </a:r>
          </a:p>
          <a:p>
            <a:pPr marL="1379538" lvl="4" indent="0" eaLnBrk="0" hangingPunct="0">
              <a:lnSpc>
                <a:spcPct val="150000"/>
              </a:lnSpc>
              <a:spcBef>
                <a:spcPct val="0"/>
              </a:spcBef>
              <a:buClrTx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888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33400" y="1155699"/>
            <a:ext cx="11116733" cy="4933129"/>
          </a:xfrm>
        </p:spPr>
        <p:txBody>
          <a:bodyPr anchor="ctr"/>
          <a:lstStyle/>
          <a:p>
            <a:pPr algn="ctr"/>
            <a:r>
              <a:rPr lang="en-US" sz="5400" dirty="0" smtClean="0">
                <a:solidFill>
                  <a:srgbClr val="BC9F22"/>
                </a:solidFill>
              </a:rPr>
              <a:t>CONTACT INFO</a:t>
            </a:r>
          </a:p>
          <a:p>
            <a:pPr algn="ctr"/>
            <a:r>
              <a:rPr lang="en-US" sz="3200" dirty="0" smtClean="0">
                <a:solidFill>
                  <a:srgbClr val="BC9F22"/>
                </a:solidFill>
              </a:rPr>
              <a:t>EPO Programs</a:t>
            </a:r>
            <a:endParaRPr lang="en-US" sz="3200" dirty="0">
              <a:solidFill>
                <a:srgbClr val="BC9F22"/>
              </a:solidFill>
            </a:endParaRPr>
          </a:p>
          <a:p>
            <a:endParaRPr lang="en-US" sz="4400" dirty="0">
              <a:solidFill>
                <a:srgbClr val="BC9F2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813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962526" y="2327670"/>
            <a:ext cx="10559270" cy="4090737"/>
          </a:xfrm>
        </p:spPr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 smtClean="0">
                <a:solidFill>
                  <a:schemeClr val="accent3"/>
                </a:solidFill>
              </a:rPr>
              <a:t>Valerie McManus</a:t>
            </a:r>
          </a:p>
          <a:p>
            <a:pPr marL="1836738" lvl="4" indent="-457200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accent3"/>
                </a:solidFill>
                <a:hlinkClick r:id="rId3"/>
              </a:rPr>
              <a:t>ApplicationCenter.Service@la.gov</a:t>
            </a:r>
            <a:endParaRPr lang="en-US" sz="3600" dirty="0" smtClean="0">
              <a:solidFill>
                <a:schemeClr val="accent3"/>
              </a:solidFill>
            </a:endParaRPr>
          </a:p>
          <a:p>
            <a:pPr marL="1836738" lvl="4" indent="-457200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accent3"/>
                </a:solidFill>
              </a:rPr>
              <a:t>(225) 342 - 6312</a:t>
            </a:r>
            <a:endParaRPr lang="en-US" sz="3600" dirty="0">
              <a:solidFill>
                <a:schemeClr val="accent3"/>
              </a:solidFill>
            </a:endParaRPr>
          </a:p>
        </p:txBody>
      </p:sp>
      <p:sp>
        <p:nvSpPr>
          <p:cNvPr id="5" name="TextBox 4"/>
          <p:cNvSpPr txBox="1"/>
          <p:nvPr/>
        </p:nvSpPr>
        <p:spPr bwMode="auto">
          <a:xfrm>
            <a:off x="417095" y="1507958"/>
            <a:ext cx="11104701" cy="75911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1588" algn="l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sz="4400" dirty="0" smtClean="0">
                <a:solidFill>
                  <a:schemeClr val="bg2"/>
                </a:solidFill>
                <a:latin typeface="+mj-lt"/>
                <a:cs typeface="Arial" charset="0"/>
              </a:rPr>
              <a:t>Application Center Program Monitor </a:t>
            </a:r>
            <a:endParaRPr lang="en-US" sz="4400" dirty="0">
              <a:solidFill>
                <a:schemeClr val="bg2"/>
              </a:solidFill>
              <a:latin typeface="+mj-lt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24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33400" y="1155700"/>
            <a:ext cx="11116733" cy="806664"/>
          </a:xfrm>
        </p:spPr>
        <p:txBody>
          <a:bodyPr/>
          <a:lstStyle/>
          <a:p>
            <a:r>
              <a:rPr lang="en-US" sz="4200" dirty="0">
                <a:solidFill>
                  <a:schemeClr val="bg2"/>
                </a:solidFill>
                <a:cs typeface="Arial" charset="0"/>
              </a:rPr>
              <a:t>Medicaid Eligibility Determinations Manager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69402" y="2183802"/>
            <a:ext cx="915886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accent3"/>
                </a:solidFill>
              </a:rPr>
              <a:t>Miranda Winters</a:t>
            </a:r>
          </a:p>
          <a:p>
            <a:pPr marL="1836738" lvl="4" indent="-457200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accent3"/>
                </a:solidFill>
                <a:hlinkClick r:id="rId2"/>
              </a:rPr>
              <a:t>MEDT@la.gov</a:t>
            </a:r>
            <a:r>
              <a:rPr lang="en-US" sz="3600" dirty="0" smtClean="0">
                <a:solidFill>
                  <a:schemeClr val="accent3"/>
                </a:solidFill>
              </a:rPr>
              <a:t> </a:t>
            </a:r>
            <a:endParaRPr lang="en-US" sz="3600" dirty="0">
              <a:solidFill>
                <a:schemeClr val="accent3"/>
              </a:solidFill>
            </a:endParaRPr>
          </a:p>
          <a:p>
            <a:pPr marL="1836738" lvl="4" indent="-457200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accent3"/>
                </a:solidFill>
              </a:rPr>
              <a:t>(225) 219 - 7873</a:t>
            </a:r>
          </a:p>
        </p:txBody>
      </p:sp>
    </p:spTree>
    <p:extLst>
      <p:ext uri="{BB962C8B-B14F-4D97-AF65-F5344CB8AC3E}">
        <p14:creationId xmlns:p14="http://schemas.microsoft.com/office/powerpoint/2010/main" val="305451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27126" y="1398494"/>
            <a:ext cx="11123008" cy="974835"/>
          </a:xfrm>
        </p:spPr>
        <p:txBody>
          <a:bodyPr/>
          <a:lstStyle/>
          <a:p>
            <a:r>
              <a:rPr lang="en-US" sz="440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Newborn </a:t>
            </a:r>
            <a:r>
              <a:rPr lang="en-US" sz="44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Eligibility Program Monitor</a:t>
            </a:r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957431" y="2140772"/>
            <a:ext cx="962495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accent3"/>
                </a:solidFill>
              </a:rPr>
              <a:t>Shauna </a:t>
            </a:r>
            <a:r>
              <a:rPr lang="en-US" sz="4000" dirty="0" err="1">
                <a:solidFill>
                  <a:schemeClr val="accent3"/>
                </a:solidFill>
              </a:rPr>
              <a:t>Meche</a:t>
            </a:r>
            <a:endParaRPr lang="en-US" sz="4000" dirty="0">
              <a:solidFill>
                <a:schemeClr val="accent3"/>
              </a:solidFill>
            </a:endParaRPr>
          </a:p>
          <a:p>
            <a:pPr marL="1836738" lvl="4" indent="-457200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accent3"/>
                </a:solidFill>
                <a:hlinkClick r:id="rId2"/>
              </a:rPr>
              <a:t>NEU@la.gov</a:t>
            </a:r>
            <a:endParaRPr lang="en-US" sz="3600" dirty="0" smtClean="0">
              <a:solidFill>
                <a:schemeClr val="accent3"/>
              </a:solidFill>
            </a:endParaRPr>
          </a:p>
          <a:p>
            <a:pPr marL="1836738" lvl="4" indent="-457200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accent3"/>
                </a:solidFill>
              </a:rPr>
              <a:t>337-447-4145</a:t>
            </a:r>
          </a:p>
        </p:txBody>
      </p:sp>
    </p:spTree>
    <p:extLst>
      <p:ext uri="{BB962C8B-B14F-4D97-AF65-F5344CB8AC3E}">
        <p14:creationId xmlns:p14="http://schemas.microsoft.com/office/powerpoint/2010/main" val="2982347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33400" y="1155700"/>
            <a:ext cx="11116733" cy="806664"/>
          </a:xfrm>
        </p:spPr>
        <p:txBody>
          <a:bodyPr/>
          <a:lstStyle/>
          <a:p>
            <a:r>
              <a:rPr lang="en-US" sz="4200" dirty="0">
                <a:solidFill>
                  <a:schemeClr val="bg2"/>
                </a:solidFill>
                <a:cs typeface="Arial" charset="0"/>
              </a:rPr>
              <a:t>Optional State Supplement Program Manager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14400" y="1962364"/>
            <a:ext cx="994538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accent3"/>
                </a:solidFill>
              </a:rPr>
              <a:t>Paige Logan</a:t>
            </a:r>
          </a:p>
          <a:p>
            <a:pPr marL="1836738" lvl="4" indent="-457200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accent3"/>
                </a:solidFill>
                <a:hlinkClick r:id="rId2"/>
              </a:rPr>
              <a:t>OSS@la.gov</a:t>
            </a:r>
            <a:endParaRPr lang="en-US" sz="3600" dirty="0" smtClean="0">
              <a:solidFill>
                <a:schemeClr val="accent3"/>
              </a:solidFill>
            </a:endParaRPr>
          </a:p>
          <a:p>
            <a:pPr marL="1836738" lvl="4" indent="-457200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accent3"/>
                </a:solidFill>
              </a:rPr>
              <a:t>(225</a:t>
            </a:r>
            <a:r>
              <a:rPr lang="en-US" sz="3600" dirty="0">
                <a:solidFill>
                  <a:schemeClr val="accent3"/>
                </a:solidFill>
              </a:rPr>
              <a:t>) 342 - 1646</a:t>
            </a:r>
          </a:p>
        </p:txBody>
      </p:sp>
    </p:spTree>
    <p:extLst>
      <p:ext uri="{BB962C8B-B14F-4D97-AF65-F5344CB8AC3E}">
        <p14:creationId xmlns:p14="http://schemas.microsoft.com/office/powerpoint/2010/main" val="395235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33400" y="1155700"/>
            <a:ext cx="11116733" cy="806664"/>
          </a:xfrm>
        </p:spPr>
        <p:txBody>
          <a:bodyPr/>
          <a:lstStyle/>
          <a:p>
            <a:r>
              <a:rPr lang="en-US" sz="4400" dirty="0">
                <a:solidFill>
                  <a:schemeClr val="bg2"/>
                </a:solidFill>
                <a:cs typeface="Arial" charset="0"/>
              </a:rPr>
              <a:t>Medicaid Outreach Program Manager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97280" y="2054711"/>
            <a:ext cx="804672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accent3"/>
                </a:solidFill>
              </a:rPr>
              <a:t>Paige Logan</a:t>
            </a:r>
          </a:p>
          <a:p>
            <a:pPr marL="1836738" lvl="4" indent="-457200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accent3"/>
                </a:solidFill>
                <a:hlinkClick r:id="rId2"/>
              </a:rPr>
              <a:t>MedicaidOutreach@la.gov</a:t>
            </a:r>
            <a:endParaRPr lang="en-US" sz="3600" dirty="0" smtClean="0">
              <a:solidFill>
                <a:schemeClr val="accent3"/>
              </a:solidFill>
            </a:endParaRPr>
          </a:p>
          <a:p>
            <a:pPr marL="1836738" lvl="4" indent="-457200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accent3"/>
                </a:solidFill>
              </a:rPr>
              <a:t>(225</a:t>
            </a:r>
            <a:r>
              <a:rPr lang="en-US" sz="3600" dirty="0">
                <a:solidFill>
                  <a:schemeClr val="accent3"/>
                </a:solidFill>
              </a:rPr>
              <a:t>) 342 - 1646</a:t>
            </a:r>
          </a:p>
        </p:txBody>
      </p:sp>
    </p:spTree>
    <p:extLst>
      <p:ext uri="{BB962C8B-B14F-4D97-AF65-F5344CB8AC3E}">
        <p14:creationId xmlns:p14="http://schemas.microsoft.com/office/powerpoint/2010/main" val="2755172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 sz="quarter"/>
          </p:nvPr>
        </p:nvSpPr>
        <p:spPr>
          <a:xfrm>
            <a:off x="801385" y="1269403"/>
            <a:ext cx="9001240" cy="1054249"/>
          </a:xfrm>
        </p:spPr>
        <p:txBody>
          <a:bodyPr anchor="ctr"/>
          <a:lstStyle/>
          <a:p>
            <a:r>
              <a:rPr lang="en-US" sz="4800" dirty="0" smtClean="0"/>
              <a:t>Agenda Items</a:t>
            </a:r>
            <a:endParaRPr lang="en-US" sz="4800" dirty="0"/>
          </a:p>
        </p:txBody>
      </p:sp>
      <p:sp>
        <p:nvSpPr>
          <p:cNvPr id="6" name="Subtitle 5"/>
          <p:cNvSpPr>
            <a:spLocks noGrp="1"/>
          </p:cNvSpPr>
          <p:nvPr>
            <p:ph type="subTitle" sz="quarter" idx="1"/>
          </p:nvPr>
        </p:nvSpPr>
        <p:spPr>
          <a:xfrm>
            <a:off x="1366221" y="2043954"/>
            <a:ext cx="9380668" cy="4098662"/>
          </a:xfrm>
        </p:spPr>
        <p:txBody>
          <a:bodyPr anchor="t"/>
          <a:lstStyle/>
          <a:p>
            <a:pPr marL="0" indent="0"/>
            <a:r>
              <a:rPr lang="en-US" sz="2400" dirty="0" smtClean="0">
                <a:solidFill>
                  <a:srgbClr val="595959"/>
                </a:solidFill>
              </a:rPr>
              <a:t>	</a:t>
            </a:r>
          </a:p>
          <a:p>
            <a:pPr marL="514350" indent="-5143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595959"/>
                </a:solidFill>
              </a:rPr>
              <a:t>DOA Registration</a:t>
            </a:r>
          </a:p>
          <a:p>
            <a:pPr marL="514350" indent="-5143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595959"/>
                </a:solidFill>
              </a:rPr>
              <a:t>Application Signatures</a:t>
            </a:r>
          </a:p>
          <a:p>
            <a:pPr marL="514350" indent="-5143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595959"/>
                </a:solidFill>
              </a:rPr>
              <a:t>Reminders</a:t>
            </a:r>
            <a:endParaRPr lang="en-US" sz="3200" dirty="0">
              <a:solidFill>
                <a:srgbClr val="595959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428299"/>
              </p:ext>
            </p:extLst>
          </p:nvPr>
        </p:nvGraphicFramePr>
        <p:xfrm>
          <a:off x="1" y="6331352"/>
          <a:ext cx="12192000" cy="526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6648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3783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33400" y="1155700"/>
            <a:ext cx="11116733" cy="786116"/>
          </a:xfrm>
        </p:spPr>
        <p:txBody>
          <a:bodyPr/>
          <a:lstStyle/>
          <a:p>
            <a:r>
              <a:rPr lang="en-US" sz="4400" dirty="0" smtClean="0">
                <a:solidFill>
                  <a:schemeClr val="bg2"/>
                </a:solidFill>
                <a:cs typeface="Arial" charset="0"/>
              </a:rPr>
              <a:t>Outstation </a:t>
            </a:r>
            <a:r>
              <a:rPr lang="en-US" sz="4400" dirty="0">
                <a:solidFill>
                  <a:schemeClr val="bg2"/>
                </a:solidFill>
                <a:cs typeface="Arial" charset="0"/>
              </a:rPr>
              <a:t>Program Manager</a:t>
            </a: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 bwMode="auto">
          <a:xfrm>
            <a:off x="616449" y="1941817"/>
            <a:ext cx="10161142" cy="2265236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accent3"/>
                </a:solidFill>
              </a:rPr>
              <a:t>Paige Logan</a:t>
            </a:r>
          </a:p>
          <a:p>
            <a:pPr marL="1836738" lvl="4" indent="-457200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accent3"/>
                </a:solidFill>
                <a:hlinkClick r:id="rId2"/>
              </a:rPr>
              <a:t>Outstation@la.gov</a:t>
            </a:r>
            <a:endParaRPr lang="en-US" sz="3600" dirty="0" smtClean="0">
              <a:solidFill>
                <a:schemeClr val="accent3"/>
              </a:solidFill>
            </a:endParaRPr>
          </a:p>
          <a:p>
            <a:pPr marL="1836738" lvl="4" indent="-457200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accent3"/>
                </a:solidFill>
              </a:rPr>
              <a:t>(225</a:t>
            </a:r>
            <a:r>
              <a:rPr lang="en-US" sz="3600" dirty="0">
                <a:solidFill>
                  <a:schemeClr val="accent3"/>
                </a:solidFill>
              </a:rPr>
              <a:t>) 342 - 1646</a:t>
            </a:r>
          </a:p>
          <a:p>
            <a:pPr marL="227013" indent="-225425" algn="l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Wingdings 2" pitchFamily="18" charset="2"/>
              <a:buChar char="¡"/>
            </a:pPr>
            <a:endParaRPr lang="en-US" sz="2000" dirty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4084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33400" y="1155700"/>
            <a:ext cx="11116733" cy="827212"/>
          </a:xfrm>
        </p:spPr>
        <p:txBody>
          <a:bodyPr/>
          <a:lstStyle/>
          <a:p>
            <a:r>
              <a:rPr lang="en-US" sz="4400" dirty="0">
                <a:solidFill>
                  <a:schemeClr val="bg2"/>
                </a:solidFill>
                <a:cs typeface="Arial" charset="0"/>
              </a:rPr>
              <a:t>Eligibility Programs Team Manager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45222" y="2244060"/>
            <a:ext cx="819877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accent3"/>
                </a:solidFill>
              </a:rPr>
              <a:t>Kathryn “Kate” Loechelt</a:t>
            </a:r>
          </a:p>
          <a:p>
            <a:pPr marL="1836738" lvl="4" indent="-457200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accent3"/>
                </a:solidFill>
                <a:hlinkClick r:id="rId2"/>
              </a:rPr>
              <a:t>Kathryn.Loechelt@la.gov</a:t>
            </a:r>
            <a:endParaRPr lang="en-US" sz="3600" dirty="0" smtClean="0">
              <a:solidFill>
                <a:schemeClr val="accent3"/>
              </a:solidFill>
            </a:endParaRPr>
          </a:p>
          <a:p>
            <a:pPr marL="1836738" lvl="4" indent="-457200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accent3"/>
                </a:solidFill>
              </a:rPr>
              <a:t>(225</a:t>
            </a:r>
            <a:r>
              <a:rPr lang="en-US" sz="3600" dirty="0">
                <a:solidFill>
                  <a:schemeClr val="accent3"/>
                </a:solidFill>
              </a:rPr>
              <a:t>) 219 – 0912</a:t>
            </a:r>
          </a:p>
        </p:txBody>
      </p:sp>
    </p:spTree>
    <p:extLst>
      <p:ext uri="{BB962C8B-B14F-4D97-AF65-F5344CB8AC3E}">
        <p14:creationId xmlns:p14="http://schemas.microsoft.com/office/powerpoint/2010/main" val="24699831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 bwMode="auto">
          <a:xfrm>
            <a:off x="417095" y="1507958"/>
            <a:ext cx="11104701" cy="75911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1588" algn="l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sz="4400" dirty="0" smtClean="0">
                <a:solidFill>
                  <a:schemeClr val="bg2"/>
                </a:solidFill>
                <a:latin typeface="+mj-lt"/>
                <a:cs typeface="Arial" charset="0"/>
              </a:rPr>
              <a:t>Questions</a:t>
            </a:r>
            <a:endParaRPr lang="en-US" sz="4400" dirty="0">
              <a:solidFill>
                <a:schemeClr val="bg2"/>
              </a:solidFill>
              <a:latin typeface="+mj-lt"/>
              <a:cs typeface="Arial" charset="0"/>
            </a:endParaRPr>
          </a:p>
        </p:txBody>
      </p:sp>
      <p:sp>
        <p:nvSpPr>
          <p:cNvPr id="2" name="Action Button: Help 1">
            <a:hlinkClick r:id="" action="ppaction://noaction" highlightClick="1"/>
          </p:cNvPr>
          <p:cNvSpPr/>
          <p:nvPr/>
        </p:nvSpPr>
        <p:spPr bwMode="auto">
          <a:xfrm>
            <a:off x="4846497" y="2807368"/>
            <a:ext cx="2245895" cy="2390273"/>
          </a:xfrm>
          <a:prstGeom prst="actionButtonHelp">
            <a:avLst/>
          </a:prstGeom>
          <a:solidFill>
            <a:schemeClr val="accent1"/>
          </a:solidFill>
          <a:ln w="9525" cap="flat" cmpd="sng" algn="ctr">
            <a:solidFill>
              <a:srgbClr val="4066B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231775" marR="0" indent="-231775" algn="l" defTabSz="914400" rtl="0" eaLnBrk="1" fontAlgn="base" latinLnBrk="0" hangingPunct="1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 2" pitchFamily="18" charset="2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8558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33400" y="2216075"/>
            <a:ext cx="11116733" cy="407677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The Division of Administration (DOA) will convert to a new payment system effective July 1, 2021, so </a:t>
            </a:r>
            <a:r>
              <a:rPr lang="en-US" sz="2400" dirty="0" smtClean="0"/>
              <a:t>DOA registration </a:t>
            </a:r>
            <a:r>
              <a:rPr lang="en-US" sz="2400" dirty="0" smtClean="0"/>
              <a:t>is </a:t>
            </a:r>
            <a:r>
              <a:rPr lang="en-US" sz="2400" dirty="0" smtClean="0"/>
              <a:t>vital. </a:t>
            </a:r>
            <a:r>
              <a:rPr lang="en-US" sz="2400" dirty="0" smtClean="0"/>
              <a:t>There may be several changes to the current process, but we will keep you abreast of any changes.</a:t>
            </a:r>
            <a:endParaRPr lang="en-US" sz="2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Each Application Center satellite location needs to be registered in the </a:t>
            </a:r>
            <a:r>
              <a:rPr lang="en-US" sz="2400" dirty="0" err="1" smtClean="0"/>
              <a:t>LaGov</a:t>
            </a:r>
            <a:r>
              <a:rPr lang="en-US" sz="2400" dirty="0" smtClean="0"/>
              <a:t> Supplier Portal; however, this is not the only step in the DOA Registration process. OSRAP will also need an IRS W-9 and ISIS EFT form for each location. These forms are available on the AC Resource Library as well as the Office of Statewide Reporting and Accounting Policy (OSRAP)</a:t>
            </a:r>
            <a:r>
              <a:rPr lang="en-US" sz="2400" dirty="0"/>
              <a:t>’s webpage  </a:t>
            </a:r>
            <a:r>
              <a:rPr lang="en-US" sz="2400" dirty="0">
                <a:hlinkClick r:id="rId2"/>
              </a:rPr>
              <a:t>https://</a:t>
            </a:r>
            <a:r>
              <a:rPr lang="en-US" sz="2400" dirty="0" smtClean="0">
                <a:hlinkClick r:id="rId2"/>
              </a:rPr>
              <a:t>www.doa.la.gov/Pages/osrap/IndexOLD2.aspx</a:t>
            </a:r>
            <a:r>
              <a:rPr lang="en-US" sz="2400" dirty="0" smtClean="0"/>
              <a:t> .</a:t>
            </a:r>
          </a:p>
        </p:txBody>
      </p:sp>
      <p:sp>
        <p:nvSpPr>
          <p:cNvPr id="3" name="TextBox 2"/>
          <p:cNvSpPr txBox="1"/>
          <p:nvPr/>
        </p:nvSpPr>
        <p:spPr bwMode="auto">
          <a:xfrm>
            <a:off x="645459" y="1441525"/>
            <a:ext cx="6519134" cy="75911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1588" algn="l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sz="4400" dirty="0" smtClean="0">
                <a:solidFill>
                  <a:srgbClr val="BC9F22"/>
                </a:solidFill>
                <a:latin typeface="Arial" charset="0"/>
                <a:ea typeface="+mn-ea"/>
                <a:cs typeface="Arial" charset="0"/>
              </a:rPr>
              <a:t>DOA Registration</a:t>
            </a:r>
            <a:endParaRPr lang="en-US" sz="4400" dirty="0">
              <a:solidFill>
                <a:srgbClr val="BC9F22"/>
              </a:solidFill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4482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33400" y="2216075"/>
            <a:ext cx="11116733" cy="407677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The completed EFT Form should be faxed to 225-342-0964 and the completed W-9 form should be faxed to 225-342-0960 or emailed at </a:t>
            </a:r>
            <a:r>
              <a:rPr lang="en-US" sz="2800" dirty="0">
                <a:hlinkClick r:id="rId3"/>
              </a:rPr>
              <a:t>DOA-OSRAP-LAGOV@la.gov</a:t>
            </a:r>
            <a:r>
              <a:rPr lang="en-US" sz="2800" dirty="0"/>
              <a:t>. </a:t>
            </a:r>
            <a:endParaRPr lang="en-US" sz="2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If your facility registered with DOA in the past, you will need to ensure that DOA has accurate contact and banking information. Please contact DOA at 225-342-6356 for assistance with resolving conflicts such as duplicate registrations.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800" dirty="0" smtClean="0"/>
          </a:p>
        </p:txBody>
      </p:sp>
      <p:sp>
        <p:nvSpPr>
          <p:cNvPr id="3" name="TextBox 2"/>
          <p:cNvSpPr txBox="1"/>
          <p:nvPr/>
        </p:nvSpPr>
        <p:spPr bwMode="auto">
          <a:xfrm>
            <a:off x="645459" y="1441525"/>
            <a:ext cx="10359614" cy="810094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1588" algn="l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sz="4400" dirty="0" smtClean="0">
                <a:solidFill>
                  <a:srgbClr val="BC9F22"/>
                </a:solidFill>
                <a:latin typeface="Arial" charset="0"/>
                <a:ea typeface="+mn-ea"/>
                <a:cs typeface="Arial" charset="0"/>
              </a:rPr>
              <a:t>DOA Registration (continued)</a:t>
            </a:r>
            <a:endParaRPr lang="en-US" sz="4400" dirty="0">
              <a:solidFill>
                <a:srgbClr val="BC9F22"/>
              </a:solidFill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8286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33400" y="2259106"/>
            <a:ext cx="11116733" cy="4033744"/>
          </a:xfrm>
        </p:spPr>
        <p:txBody>
          <a:bodyPr/>
          <a:lstStyle/>
          <a:p>
            <a:pPr lvl="0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</a:rPr>
              <a:t>The Application Center Managers can ask the billing/payment staff to assist them with tracking receipt of their payments. If your center has not received payment recently, that could be a clear indication that there is an issue with </a:t>
            </a:r>
            <a:r>
              <a:rPr lang="en-US" sz="2800" dirty="0" smtClean="0">
                <a:solidFill>
                  <a:srgbClr val="000000"/>
                </a:solidFill>
              </a:rPr>
              <a:t>your facility’s registration</a:t>
            </a:r>
            <a:r>
              <a:rPr lang="en-US" sz="2800" dirty="0" smtClean="0">
                <a:solidFill>
                  <a:srgbClr val="000000"/>
                </a:solidFill>
              </a:rPr>
              <a:t>.</a:t>
            </a:r>
          </a:p>
          <a:p>
            <a:pPr lvl="0">
              <a:buClr>
                <a:srgbClr val="000000"/>
              </a:buClr>
              <a:buFont typeface="Arial" panose="020B0604020202020204" pitchFamily="34" charset="0"/>
              <a:buChar char="•"/>
            </a:pPr>
            <a:endParaRPr lang="en-US" sz="2800" dirty="0">
              <a:solidFill>
                <a:srgbClr val="000000"/>
              </a:solidFill>
            </a:endParaRP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 bwMode="auto">
          <a:xfrm>
            <a:off x="533400" y="1366221"/>
            <a:ext cx="7631654" cy="810094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1588" algn="l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sz="4400" dirty="0" smtClean="0">
                <a:solidFill>
                  <a:srgbClr val="BC9F22"/>
                </a:solidFill>
                <a:latin typeface="Arial" charset="0"/>
                <a:ea typeface="+mn-ea"/>
                <a:cs typeface="Arial" charset="0"/>
              </a:rPr>
              <a:t>DOA Registration (continued)</a:t>
            </a:r>
            <a:endParaRPr lang="en-US" sz="4400" dirty="0">
              <a:solidFill>
                <a:srgbClr val="BC9F22"/>
              </a:solidFill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131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33400" y="2093067"/>
            <a:ext cx="11116733" cy="419978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3200" dirty="0" smtClean="0"/>
              <a:t>When signing applications, Trusted Users should select, “I am the applicant signing for myself” and input the applicant’s name in the space indicated.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 smtClean="0"/>
              <a:t>If the applicant deceased or incapacitated with no one to act on their behalf, the Trusted User can select, </a:t>
            </a:r>
            <a:r>
              <a:rPr lang="en-US" sz="3200" dirty="0"/>
              <a:t>“</a:t>
            </a:r>
            <a:r>
              <a:rPr lang="en-US" sz="3200" dirty="0" smtClean="0"/>
              <a:t>I am </a:t>
            </a:r>
            <a:r>
              <a:rPr lang="en-US" sz="3200" dirty="0"/>
              <a:t>signing on the applicant’s behalf” and input the name of the Trusted User</a:t>
            </a:r>
            <a:r>
              <a:rPr lang="en-US" sz="3200" dirty="0" smtClean="0"/>
              <a:t>.(AC Handbook page 15- “Required Signatures”)</a:t>
            </a:r>
            <a:endParaRPr lang="en-US" sz="3200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3" name="TextBox 2"/>
          <p:cNvSpPr txBox="1"/>
          <p:nvPr/>
        </p:nvSpPr>
        <p:spPr bwMode="auto">
          <a:xfrm>
            <a:off x="559398" y="1333948"/>
            <a:ext cx="7455049" cy="75911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1588" algn="l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sz="4400" dirty="0" smtClean="0">
                <a:solidFill>
                  <a:srgbClr val="BC9F22"/>
                </a:solidFill>
                <a:latin typeface="Arial" charset="0"/>
                <a:ea typeface="+mn-ea"/>
                <a:cs typeface="Arial" charset="0"/>
              </a:rPr>
              <a:t>Application Signatures</a:t>
            </a:r>
            <a:endParaRPr lang="en-US" sz="4400" dirty="0">
              <a:solidFill>
                <a:srgbClr val="BC9F22"/>
              </a:solidFill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4652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33400" y="1155699"/>
            <a:ext cx="11116733" cy="4933129"/>
          </a:xfrm>
        </p:spPr>
        <p:txBody>
          <a:bodyPr anchor="ctr"/>
          <a:lstStyle/>
          <a:p>
            <a:pPr algn="ctr"/>
            <a:r>
              <a:rPr lang="en-US" sz="5400" dirty="0" smtClean="0">
                <a:solidFill>
                  <a:srgbClr val="BC9F22"/>
                </a:solidFill>
              </a:rPr>
              <a:t>Reminders</a:t>
            </a:r>
            <a:endParaRPr lang="en-US" sz="5400" dirty="0">
              <a:solidFill>
                <a:srgbClr val="BC9F22"/>
              </a:solidFill>
            </a:endParaRPr>
          </a:p>
          <a:p>
            <a:endParaRPr lang="en-US" sz="4400" dirty="0">
              <a:solidFill>
                <a:srgbClr val="BC9F2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1946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 bwMode="auto">
          <a:xfrm>
            <a:off x="456351" y="2551828"/>
            <a:ext cx="11499924" cy="223343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1588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sz="2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Check the AC Resource Library daily.  </a:t>
            </a:r>
          </a:p>
          <a:p>
            <a:pPr marL="801688" lvl="1" indent="-3429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Make it a habit to access useful links from the Library.</a:t>
            </a:r>
          </a:p>
          <a:p>
            <a:pPr marL="801688" lvl="1" indent="-3429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Review the updates and announcements</a:t>
            </a:r>
          </a:p>
          <a:p>
            <a:pPr marL="1588" algn="l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</a:pPr>
            <a:endParaRPr lang="en-US" sz="20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3690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 bwMode="auto">
          <a:xfrm>
            <a:off x="131498" y="1200556"/>
            <a:ext cx="4488628" cy="5398401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344488" lvl="1" indent="-3429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charset="0"/>
                <a:cs typeface="Arial" charset="0"/>
              </a:rPr>
              <a:t>Ensure you are in the Partner 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Portal</a:t>
            </a:r>
          </a:p>
          <a:p>
            <a:pPr marL="801688" lvl="2" indent="-3429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Click on the word partner; and </a:t>
            </a:r>
          </a:p>
          <a:p>
            <a:pPr marL="801688" lvl="2" indent="-3429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Use the LOGIN &amp; Enrollment option at the bottom of the page.</a:t>
            </a:r>
            <a:endParaRPr lang="en-US" sz="20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344488" indent="-342900" algn="l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Make sure you select your AC satellite location prior to starting an application to ensure that the appropriate facility is reimbursed.</a:t>
            </a:r>
            <a:r>
              <a:rPr lang="en-US" sz="2000" dirty="0">
                <a:solidFill>
                  <a:srgbClr val="000000"/>
                </a:solidFill>
                <a:latin typeface="Arial" charset="0"/>
                <a:cs typeface="Arial" charset="0"/>
              </a:rPr>
              <a:t>	</a:t>
            </a:r>
            <a:endParaRPr lang="en-US" sz="20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344488" indent="-342900" algn="l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Managers must ensure the Partner Portal is updated as items change.  </a:t>
            </a:r>
          </a:p>
          <a:p>
            <a:pPr marL="801688" lvl="1" indent="-3429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Contact Info; </a:t>
            </a:r>
          </a:p>
          <a:p>
            <a:pPr marL="801688" lvl="1" indent="-3429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Remittance Advice,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  <a:cs typeface="Arial" charset="0"/>
              </a:rPr>
              <a:t>etc</a:t>
            </a:r>
            <a:endParaRPr lang="en-US" sz="20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6197" y="1154297"/>
            <a:ext cx="7160039" cy="5298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8993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S Consulting On-screen M WHT_R1.5V_0310">
  <a:themeElements>
    <a:clrScheme name="Custom 2">
      <a:dk1>
        <a:srgbClr val="000000"/>
      </a:dk1>
      <a:lt1>
        <a:srgbClr val="FFFFFF"/>
      </a:lt1>
      <a:dk2>
        <a:srgbClr val="289693"/>
      </a:dk2>
      <a:lt2>
        <a:srgbClr val="A78D1E"/>
      </a:lt2>
      <a:accent1>
        <a:srgbClr val="286DA8"/>
      </a:accent1>
      <a:accent2>
        <a:srgbClr val="0C3465"/>
      </a:accent2>
      <a:accent3>
        <a:srgbClr val="01224F"/>
      </a:accent3>
      <a:accent4>
        <a:srgbClr val="000000"/>
      </a:accent4>
      <a:accent5>
        <a:srgbClr val="AAADCA"/>
      </a:accent5>
      <a:accent6>
        <a:srgbClr val="738AB9"/>
      </a:accent6>
      <a:hlink>
        <a:srgbClr val="0563C1"/>
      </a:hlink>
      <a:folHlink>
        <a:srgbClr val="954F72"/>
      </a:folHlink>
    </a:clrScheme>
    <a:fontScheme name="US Consulting On-screen S WHT_R1.5_03250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4066B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231775" marR="0" indent="-231775" algn="l" defTabSz="914400" rtl="0" eaLnBrk="1" fontAlgn="base" latinLnBrk="0" hangingPunct="1">
          <a:lnSpc>
            <a:spcPct val="106000"/>
          </a:lnSpc>
          <a:spcBef>
            <a:spcPct val="0"/>
          </a:spcBef>
          <a:spcAft>
            <a:spcPct val="0"/>
          </a:spcAft>
          <a:buClrTx/>
          <a:buSzTx/>
          <a:buFont typeface="Wingdings 2" pitchFamily="18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4066B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231775" marR="0" indent="-231775" algn="l" defTabSz="914400" rtl="0" eaLnBrk="1" fontAlgn="base" latinLnBrk="0" hangingPunct="1">
          <a:lnSpc>
            <a:spcPct val="106000"/>
          </a:lnSpc>
          <a:spcBef>
            <a:spcPct val="0"/>
          </a:spcBef>
          <a:spcAft>
            <a:spcPct val="0"/>
          </a:spcAft>
          <a:buClrTx/>
          <a:buSzTx/>
          <a:buFont typeface="Wingdings 2" pitchFamily="18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 bwMode="auto"/>
      <a:bodyPr/>
      <a:lstStyle>
        <a:defPPr marL="227013" indent="-225425" algn="l" rtl="0" fontAlgn="base">
          <a:lnSpc>
            <a:spcPct val="106000"/>
          </a:lnSpc>
          <a:spcBef>
            <a:spcPct val="40000"/>
          </a:spcBef>
          <a:spcAft>
            <a:spcPct val="0"/>
          </a:spcAft>
          <a:buClr>
            <a:srgbClr val="000000"/>
          </a:buClr>
          <a:buFont typeface="Wingdings 2" pitchFamily="18" charset="2"/>
          <a:buChar char="¡"/>
          <a:defRPr sz="2000" dirty="0">
            <a:solidFill>
              <a:srgbClr val="000000"/>
            </a:solidFill>
            <a:latin typeface="Arial" charset="0"/>
            <a:ea typeface="+mn-ea"/>
            <a:cs typeface="Arial" charset="0"/>
          </a:defRPr>
        </a:defPPr>
      </a:lstStyle>
    </a:txDef>
  </a:objectDefaults>
  <a:extraClrSchemeLst>
    <a:extraClrScheme>
      <a:clrScheme name="US Consulting On-screen S WHT_R1.5_03250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 Consulting On-screen S WHT_R1.5_03250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8">
        <a:dk1>
          <a:srgbClr val="000000"/>
        </a:dk1>
        <a:lt1>
          <a:srgbClr val="FFFFFF"/>
        </a:lt1>
        <a:dk2>
          <a:srgbClr val="B2CADB"/>
        </a:dk2>
        <a:lt2>
          <a:srgbClr val="1D3A6A"/>
        </a:lt2>
        <a:accent1>
          <a:srgbClr val="DED3B6"/>
        </a:accent1>
        <a:accent2>
          <a:srgbClr val="EAB58E"/>
        </a:accent2>
        <a:accent3>
          <a:srgbClr val="FFFFFF"/>
        </a:accent3>
        <a:accent4>
          <a:srgbClr val="000000"/>
        </a:accent4>
        <a:accent5>
          <a:srgbClr val="ECE6D7"/>
        </a:accent5>
        <a:accent6>
          <a:srgbClr val="D4A480"/>
        </a:accent6>
        <a:hlink>
          <a:srgbClr val="F5DDCB"/>
        </a:hlink>
        <a:folHlink>
          <a:srgbClr val="FEF2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9">
        <a:dk1>
          <a:srgbClr val="000000"/>
        </a:dk1>
        <a:lt1>
          <a:srgbClr val="FFFFFF"/>
        </a:lt1>
        <a:dk2>
          <a:srgbClr val="FEF2D2"/>
        </a:dk2>
        <a:lt2>
          <a:srgbClr val="1D3A6A"/>
        </a:lt2>
        <a:accent1>
          <a:srgbClr val="B2CADB"/>
        </a:accent1>
        <a:accent2>
          <a:srgbClr val="DED3B6"/>
        </a:accent2>
        <a:accent3>
          <a:srgbClr val="FFFFFF"/>
        </a:accent3>
        <a:accent4>
          <a:srgbClr val="000000"/>
        </a:accent4>
        <a:accent5>
          <a:srgbClr val="D5E1EA"/>
        </a:accent5>
        <a:accent6>
          <a:srgbClr val="C9BFA5"/>
        </a:accent6>
        <a:hlink>
          <a:srgbClr val="EAB58E"/>
        </a:hlink>
        <a:folHlink>
          <a:srgbClr val="F5DD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0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9DA5BE"/>
        </a:accent1>
        <a:accent2>
          <a:srgbClr val="85C2FE"/>
        </a:accent2>
        <a:accent3>
          <a:srgbClr val="FFFFFF"/>
        </a:accent3>
        <a:accent4>
          <a:srgbClr val="000000"/>
        </a:accent4>
        <a:accent5>
          <a:srgbClr val="CCCFDB"/>
        </a:accent5>
        <a:accent6>
          <a:srgbClr val="78B0E6"/>
        </a:accent6>
        <a:hlink>
          <a:srgbClr val="ADD6FF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1">
        <a:dk1>
          <a:srgbClr val="AFAFAF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959595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2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3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4">
        <a:dk1>
          <a:srgbClr val="000000"/>
        </a:dk1>
        <a:lt1>
          <a:srgbClr val="FFFFFF"/>
        </a:lt1>
        <a:dk2>
          <a:srgbClr val="CCD6EB"/>
        </a:dk2>
        <a:lt2>
          <a:srgbClr val="000066"/>
        </a:lt2>
        <a:accent1>
          <a:srgbClr val="40B3B3"/>
        </a:accent1>
        <a:accent2>
          <a:srgbClr val="B2C1E0"/>
        </a:accent2>
        <a:accent3>
          <a:srgbClr val="FFFFFF"/>
        </a:accent3>
        <a:accent4>
          <a:srgbClr val="000000"/>
        </a:accent4>
        <a:accent5>
          <a:srgbClr val="AFD6D6"/>
        </a:accent5>
        <a:accent6>
          <a:srgbClr val="A1AFCB"/>
        </a:accent6>
        <a:hlink>
          <a:srgbClr val="66C2C2"/>
        </a:hlink>
        <a:folHlink>
          <a:srgbClr val="8CA3D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5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CC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B9B9"/>
        </a:accent6>
        <a:hlink>
          <a:srgbClr val="8099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6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99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8AB9"/>
        </a:accent6>
        <a:hlink>
          <a:srgbClr val="80CCCC"/>
        </a:hlink>
        <a:folHlink>
          <a:srgbClr val="4066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E7ED4337DEB9469E967E46923E1DE5" ma:contentTypeVersion="12" ma:contentTypeDescription="Create a new document." ma:contentTypeScope="" ma:versionID="575ffe27e430dccae11d2e5c2b5f7fe0">
  <xsd:schema xmlns:xsd="http://www.w3.org/2001/XMLSchema" xmlns:xs="http://www.w3.org/2001/XMLSchema" xmlns:p="http://schemas.microsoft.com/office/2006/metadata/properties" xmlns:ns1="http://schemas.microsoft.com/sharepoint/v3" xmlns:ns2="4d766105-f17c-407a-a185-4265b7c4705e" targetNamespace="http://schemas.microsoft.com/office/2006/metadata/properties" ma:root="true" ma:fieldsID="c0d91d18fdb5ce69628609a8c4bb3d33" ns1:_="" ns2:_="">
    <xsd:import namespace="http://schemas.microsoft.com/sharepoint/v3"/>
    <xsd:import namespace="4d766105-f17c-407a-a185-4265b7c4705e"/>
    <xsd:element name="properties">
      <xsd:complexType>
        <xsd:sequence>
          <xsd:element name="documentManagement">
            <xsd:complexType>
              <xsd:all>
                <xsd:element ref="ns2:Due_x0020_date_x0020_for_x0020_comments" minOccurs="0"/>
                <xsd:element ref="ns1:TaskGroup" minOccurs="0"/>
                <xsd:element ref="ns2:Notes0" minOccurs="0"/>
                <xsd:element ref="ns2:Prior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TaskGroup" ma:index="9" nillable="true" ma:displayName="Task Group" ma:list="UserInfo" ma:SearchPeopleOnly="false" ma:SharePointGroup="0" ma:internalName="TaskGroup" ma:readOnly="false" ma:showField="Titl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766105-f17c-407a-a185-4265b7c4705e" elementFormDefault="qualified">
    <xsd:import namespace="http://schemas.microsoft.com/office/2006/documentManagement/types"/>
    <xsd:import namespace="http://schemas.microsoft.com/office/infopath/2007/PartnerControls"/>
    <xsd:element name="Due_x0020_date_x0020_for_x0020_comments" ma:index="8" nillable="true" ma:displayName="Due date for comments" ma:format="DateOnly" ma:internalName="Due_x0020_date_x0020_for_x0020_comments">
      <xsd:simpleType>
        <xsd:restriction base="dms:DateTime"/>
      </xsd:simpleType>
    </xsd:element>
    <xsd:element name="Notes0" ma:index="10" nillable="true" ma:displayName="Notes" ma:internalName="Notes0">
      <xsd:simpleType>
        <xsd:restriction base="dms:Note">
          <xsd:maxLength value="255"/>
        </xsd:restriction>
      </xsd:simpleType>
    </xsd:element>
    <xsd:element name="Priority" ma:index="11" nillable="true" ma:displayName="Priority" ma:default="2 - Med" ma:format="Dropdown" ma:internalName="Priority">
      <xsd:simpleType>
        <xsd:restriction base="dms:Choice">
          <xsd:enumeration value="1 - High"/>
          <xsd:enumeration value="2 - Med"/>
          <xsd:enumeration value="3 - Low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ue_x0020_date_x0020_for_x0020_comments xmlns="4d766105-f17c-407a-a185-4265b7c4705e" xsi:nil="true"/>
    <Priority xmlns="4d766105-f17c-407a-a185-4265b7c4705e">2 - Med</Priority>
    <TaskGroup xmlns="http://schemas.microsoft.com/sharepoint/v3">
      <UserInfo>
        <DisplayName/>
        <AccountId xsi:nil="true"/>
        <AccountType/>
      </UserInfo>
    </TaskGroup>
    <Notes0 xmlns="4d766105-f17c-407a-a185-4265b7c4705e" xsi:nil="true"/>
  </documentManagement>
</p:properties>
</file>

<file path=customXml/itemProps1.xml><?xml version="1.0" encoding="utf-8"?>
<ds:datastoreItem xmlns:ds="http://schemas.openxmlformats.org/officeDocument/2006/customXml" ds:itemID="{DD2683C5-759E-4E77-8DFA-3A87EEE32C1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4d766105-f17c-407a-a185-4265b7c4705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07C5DCA-1F95-4F04-BEAC-96905DBEEE9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1BEF162-91A7-4ABA-8A2B-25AE2C5C38F9}">
  <ds:schemaRefs>
    <ds:schemaRef ds:uri="http://schemas.openxmlformats.org/package/2006/metadata/core-properties"/>
    <ds:schemaRef ds:uri="http://purl.org/dc/dcmitype/"/>
    <ds:schemaRef ds:uri="4d766105-f17c-407a-a185-4265b7c4705e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42521</TotalTime>
  <Words>708</Words>
  <Application>Microsoft Office PowerPoint</Application>
  <PresentationFormat>Widescreen</PresentationFormat>
  <Paragraphs>101</Paragraphs>
  <Slides>22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Wingdings</vt:lpstr>
      <vt:lpstr>Wingdings 2</vt:lpstr>
      <vt:lpstr>US Consulting On-screen M WHT_R1.5V_0310</vt:lpstr>
      <vt:lpstr>Application Center Monthly Contact</vt:lpstr>
      <vt:lpstr>Agenda Items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User Guide 3.2 Performing Supervisor &amp; Case Reviews</dc:title>
  <dc:creator>Theresa Carter</dc:creator>
  <cp:lastModifiedBy>Valerie McManus</cp:lastModifiedBy>
  <cp:revision>277</cp:revision>
  <dcterms:created xsi:type="dcterms:W3CDTF">2018-08-27T13:49:41Z</dcterms:created>
  <dcterms:modified xsi:type="dcterms:W3CDTF">2021-02-24T14:52:26Z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0x010100EBE7ED4337DEB9469E967E46923E1DE5</vt:lpwstr>
  </property>
</Properties>
</file>