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8"/>
  </p:notesMasterIdLst>
  <p:sldIdLst>
    <p:sldId id="322" r:id="rId5"/>
    <p:sldId id="323" r:id="rId6"/>
    <p:sldId id="379" r:id="rId7"/>
    <p:sldId id="374" r:id="rId8"/>
    <p:sldId id="380" r:id="rId9"/>
    <p:sldId id="382" r:id="rId10"/>
    <p:sldId id="347" r:id="rId11"/>
    <p:sldId id="370" r:id="rId12"/>
    <p:sldId id="352" r:id="rId13"/>
    <p:sldId id="367" r:id="rId14"/>
    <p:sldId id="383" r:id="rId15"/>
    <p:sldId id="368" r:id="rId16"/>
    <p:sldId id="371" r:id="rId17"/>
    <p:sldId id="366" r:id="rId18"/>
    <p:sldId id="365" r:id="rId19"/>
    <p:sldId id="340" r:id="rId20"/>
    <p:sldId id="346" r:id="rId21"/>
    <p:sldId id="344" r:id="rId22"/>
    <p:sldId id="343" r:id="rId23"/>
    <p:sldId id="342" r:id="rId24"/>
    <p:sldId id="341" r:id="rId25"/>
    <p:sldId id="345" r:id="rId26"/>
    <p:sldId id="33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26748E9-0652-4A23-979F-3044A52916F3}">
          <p14:sldIdLst>
            <p14:sldId id="322"/>
          </p14:sldIdLst>
        </p14:section>
        <p14:section name="Agenda" id="{8B727C2E-574E-481B-9FDB-EA5F9E8E9578}">
          <p14:sldIdLst>
            <p14:sldId id="323"/>
            <p14:sldId id="379"/>
            <p14:sldId id="374"/>
            <p14:sldId id="380"/>
            <p14:sldId id="382"/>
            <p14:sldId id="347"/>
            <p14:sldId id="370"/>
            <p14:sldId id="352"/>
            <p14:sldId id="367"/>
            <p14:sldId id="383"/>
            <p14:sldId id="368"/>
            <p14:sldId id="371"/>
            <p14:sldId id="366"/>
            <p14:sldId id="365"/>
          </p14:sldIdLst>
        </p14:section>
        <p14:section name="Contact" id="{EAAAE405-74B1-47B0-8B00-366FDE55A817}">
          <p14:sldIdLst>
            <p14:sldId id="340"/>
            <p14:sldId id="346"/>
            <p14:sldId id="344"/>
            <p14:sldId id="343"/>
            <p14:sldId id="342"/>
            <p14:sldId id="341"/>
            <p14:sldId id="345"/>
          </p14:sldIdLst>
        </p14:section>
        <p14:section name="Q&amp;A" id="{517D7964-1436-448E-82D7-256A33462B34}">
          <p14:sldIdLst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80258" autoAdjust="0"/>
  </p:normalViewPr>
  <p:slideViewPr>
    <p:cSldViewPr snapToGrid="0">
      <p:cViewPr varScale="1">
        <p:scale>
          <a:sx n="89" d="100"/>
          <a:sy n="89" d="100"/>
        </p:scale>
        <p:origin x="133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68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14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88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48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94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81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26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57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39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3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MEDT@la.go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NEU@la.go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OSS@l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MedicaidOutreach@la.gov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Outstation@la.gov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Kathryn.Loechelt@la.gov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pplicationCenter.Service@la.go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dh.la.gov/index.cfm/page/127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1924928" y="2683050"/>
            <a:ext cx="7877696" cy="842400"/>
          </a:xfrm>
        </p:spPr>
        <p:txBody>
          <a:bodyPr/>
          <a:lstStyle/>
          <a:p>
            <a:r>
              <a:rPr lang="en-US" sz="3600" dirty="0" smtClean="0"/>
              <a:t>Application Center Monthly Contact</a:t>
            </a:r>
            <a:endParaRPr lang="en-US" sz="36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637674" y="3564202"/>
            <a:ext cx="10262937" cy="2273071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March 17, 2021</a:t>
            </a:r>
          </a:p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Valerie McManus:  Application Center	Program Monitor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433754" y="2366110"/>
            <a:ext cx="11500338" cy="409945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If disability is alleged:  TRUSTED USERS SHOULD NOT COACH 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Read the applicant the definition of disability according to the SSA:</a:t>
            </a:r>
          </a:p>
          <a:p>
            <a:pPr lvl="2"/>
            <a:r>
              <a:rPr lang="en-US" sz="1600" dirty="0"/>
              <a:t>To meet </a:t>
            </a:r>
            <a:r>
              <a:rPr lang="en-US" sz="1600" dirty="0" smtClean="0"/>
              <a:t>SSA’s definition </a:t>
            </a:r>
            <a:r>
              <a:rPr lang="en-US" sz="1600" dirty="0"/>
              <a:t>of disability, you must not be able to engage in any substantial gainful activity (SGA) because of a medically determinable physical or mental impairment(s) that is either: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Expected to result in death.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Has lasted or is expected to last for a continuous period of at least 12 </a:t>
            </a:r>
            <a:r>
              <a:rPr lang="en-US" sz="1600" dirty="0" smtClean="0"/>
              <a:t>months</a:t>
            </a:r>
            <a:endParaRPr lang="en-US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If the applicant still alleges they meet the SSA definition of disability:</a:t>
            </a:r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omplete 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and upload/fax situational forms as required.  </a:t>
            </a:r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Upload/fax medical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bills </a:t>
            </a:r>
          </a:p>
          <a:p>
            <a:pPr marL="1716088" lvl="3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Month of application</a:t>
            </a:r>
          </a:p>
          <a:p>
            <a:pPr marL="1716088" lvl="3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Up to 3 months prior</a:t>
            </a:r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Upload/fax medical records  </a:t>
            </a:r>
            <a:endParaRPr lang="en-US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6785" y="1313447"/>
            <a:ext cx="7624230" cy="810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rgbClr val="BC9F22"/>
                </a:solidFill>
                <a:latin typeface="Arial" charset="0"/>
                <a:cs typeface="Arial" charset="0"/>
              </a:rPr>
              <a:t>Applicant Alleges Disability</a:t>
            </a:r>
            <a:endParaRPr lang="en-US" sz="4400" dirty="0">
              <a:solidFill>
                <a:srgbClr val="BC9F2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0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0" y="2714101"/>
            <a:ext cx="11837839" cy="382579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Citizenship is a requirement of Medicaid.  While pregnant and qualified non-citizens may qualify for LaCHIP phase IV, non-citizens are typically only eligible for EMS. 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Normally </a:t>
            </a:r>
            <a:r>
              <a:rPr lang="en-US" dirty="0"/>
              <a:t>EMS certs are </a:t>
            </a:r>
            <a:r>
              <a:rPr lang="en-US" dirty="0" smtClean="0"/>
              <a:t>open /closed.  Until </a:t>
            </a:r>
            <a:r>
              <a:rPr lang="en-US" dirty="0"/>
              <a:t>the PHE ends, however, the </a:t>
            </a:r>
            <a:r>
              <a:rPr lang="en-US" dirty="0" smtClean="0"/>
              <a:t>EMS certs will remain </a:t>
            </a:r>
            <a:r>
              <a:rPr lang="en-US" dirty="0"/>
              <a:t>open.  </a:t>
            </a:r>
            <a:endParaRPr lang="en-US" dirty="0" smtClean="0"/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Claims submitted are sent by manual </a:t>
            </a:r>
            <a:r>
              <a:rPr lang="en-US" dirty="0"/>
              <a:t>file </a:t>
            </a:r>
            <a:r>
              <a:rPr lang="en-US" dirty="0" smtClean="0"/>
              <a:t>to </a:t>
            </a:r>
            <a:r>
              <a:rPr lang="en-US" dirty="0"/>
              <a:t>our MEDT manager </a:t>
            </a:r>
            <a:r>
              <a:rPr lang="en-US" dirty="0" smtClean="0"/>
              <a:t>for processing.</a:t>
            </a:r>
            <a:r>
              <a:rPr lang="en-US" dirty="0"/>
              <a:t>  </a:t>
            </a:r>
            <a:endParaRPr lang="en-US" dirty="0" smtClean="0"/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This file is extensive so it is taking longer than expected.  </a:t>
            </a:r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Send </a:t>
            </a:r>
            <a:r>
              <a:rPr lang="en-US" dirty="0"/>
              <a:t>in bills and medical records for </a:t>
            </a:r>
            <a:r>
              <a:rPr lang="en-US" dirty="0" smtClean="0"/>
              <a:t>non-citizens who </a:t>
            </a:r>
            <a:r>
              <a:rPr lang="en-US" dirty="0"/>
              <a:t>received emergency medical services at your facility. 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If you have already submitted a claim, please do not resubmit it.  </a:t>
            </a:r>
          </a:p>
          <a:p>
            <a:pPr marL="12588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Inquiries regarding aging claims may be submitted to MEDT@la.gov</a:t>
            </a: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0903" y="1290001"/>
            <a:ext cx="7467429" cy="1220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8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3000" dirty="0" smtClean="0">
                <a:solidFill>
                  <a:srgbClr val="BC9F22"/>
                </a:solidFill>
                <a:latin typeface="Arial" charset="0"/>
                <a:cs typeface="Arial" charset="0"/>
              </a:rPr>
              <a:t>Emergency Medical Services (EMS) </a:t>
            </a:r>
          </a:p>
          <a:p>
            <a:pPr marL="1588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3000" dirty="0" smtClean="0">
                <a:solidFill>
                  <a:srgbClr val="BC9F22"/>
                </a:solidFill>
                <a:latin typeface="Arial" charset="0"/>
                <a:cs typeface="Arial" charset="0"/>
              </a:rPr>
              <a:t>during the Public Health Emergency (PHE)</a:t>
            </a:r>
            <a:endParaRPr lang="en-US" sz="3000" dirty="0">
              <a:solidFill>
                <a:srgbClr val="BC9F2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06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337" y="2234240"/>
            <a:ext cx="5675493" cy="445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9631" y="1345705"/>
            <a:ext cx="5791200" cy="2197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3200" dirty="0">
                <a:solidFill>
                  <a:srgbClr val="BC9F22"/>
                </a:solidFill>
                <a:latin typeface="Arial" charset="0"/>
                <a:cs typeface="Arial" charset="0"/>
              </a:rPr>
              <a:t>Emergency Medical Services (EMS) </a:t>
            </a:r>
            <a:r>
              <a:rPr lang="en-US" sz="3200" dirty="0" smtClean="0">
                <a:solidFill>
                  <a:srgbClr val="BC9F22"/>
                </a:solidFill>
                <a:latin typeface="Arial" charset="0"/>
                <a:cs typeface="Arial" charset="0"/>
              </a:rPr>
              <a:t>during </a:t>
            </a:r>
            <a:r>
              <a:rPr lang="en-US" sz="3200" dirty="0">
                <a:solidFill>
                  <a:srgbClr val="BC9F22"/>
                </a:solidFill>
                <a:latin typeface="Arial" charset="0"/>
                <a:cs typeface="Arial" charset="0"/>
              </a:rPr>
              <a:t>the Public Health Emergency (PHE</a:t>
            </a:r>
            <a:r>
              <a:rPr lang="en-US" sz="3200" dirty="0" smtClean="0">
                <a:solidFill>
                  <a:srgbClr val="BC9F22"/>
                </a:solidFill>
                <a:latin typeface="Arial" charset="0"/>
                <a:cs typeface="Arial" charset="0"/>
              </a:rPr>
              <a:t>):  </a:t>
            </a:r>
          </a:p>
          <a:p>
            <a:pPr marL="1588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400" dirty="0" smtClean="0">
                <a:latin typeface="Arial" charset="0"/>
                <a:cs typeface="Arial" charset="0"/>
              </a:rPr>
              <a:t>How to identify on MEVS/REVS</a:t>
            </a:r>
            <a:endParaRPr lang="en-US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2333" y="2643554"/>
            <a:ext cx="11289186" cy="2731169"/>
          </a:xfrm>
        </p:spPr>
        <p:txBody>
          <a:bodyPr/>
          <a:lstStyle/>
          <a:p>
            <a:pPr marL="1588" indent="0">
              <a:buClr>
                <a:srgbClr val="000000"/>
              </a:buClr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We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will be conducting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cold-calls to applicants when deemed necessary in order to:</a:t>
            </a:r>
          </a:p>
          <a:p>
            <a:pPr marL="801688" lvl="1" indent="-3429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confirm that the interview occurred in person; and/or</a:t>
            </a:r>
          </a:p>
          <a:p>
            <a:pPr marL="801688" lvl="1" indent="-3429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verify whether the responses were as the applicant provided; and/or</a:t>
            </a:r>
          </a:p>
          <a:p>
            <a:pPr marL="801688" lvl="1" indent="-3429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ensure the rights and responsibilities were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read, etc.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eaLnBrk="0" hangingPunct="0">
              <a:lnSpc>
                <a:spcPct val="150000"/>
              </a:lnSpc>
              <a:spcBef>
                <a:spcPct val="0"/>
              </a:spcBef>
              <a:buClrTx/>
              <a:buSzTx/>
            </a:pPr>
            <a:endParaRPr lang="en-US" altLang="en-US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eaLnBrk="0" hangingPunct="0">
              <a:lnSpc>
                <a:spcPct val="150000"/>
              </a:lnSpc>
              <a:spcBef>
                <a:spcPct val="0"/>
              </a:spcBef>
              <a:buClrTx/>
              <a:buNone/>
            </a:pP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5732" y="1407231"/>
            <a:ext cx="11018594" cy="6378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8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3600" dirty="0" smtClean="0">
                <a:solidFill>
                  <a:srgbClr val="BC9F22"/>
                </a:solidFill>
                <a:latin typeface="Arial" charset="0"/>
                <a:cs typeface="Arial" charset="0"/>
              </a:rPr>
              <a:t>Trusted Users must comply with Medicaid Guidelines</a:t>
            </a:r>
            <a:endParaRPr lang="en-US" sz="3600" dirty="0">
              <a:solidFill>
                <a:srgbClr val="BC9F2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1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0791" y="2274278"/>
            <a:ext cx="11325280" cy="4349260"/>
          </a:xfrm>
        </p:spPr>
        <p:txBody>
          <a:bodyPr/>
          <a:lstStyle/>
          <a:p>
            <a:pPr marL="1588" indent="0">
              <a:buClr>
                <a:srgbClr val="000000"/>
              </a:buClr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Managers and Trusted Users shall attend one AC Monthly zoom meeting each month.     </a:t>
            </a:r>
          </a:p>
          <a:p>
            <a:pPr marL="509588" lvl="3" indent="-171450" eaLnBrk="0" hangingPunct="0">
              <a:lnSpc>
                <a:spcPct val="15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sessions will be held on the third 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Wednesday of each </a:t>
            </a: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month:</a:t>
            </a:r>
          </a:p>
          <a:p>
            <a:pPr marL="1550988" lvl="4" indent="-171450" eaLnBrk="0" hangingPunct="0">
              <a:lnSpc>
                <a:spcPct val="15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9:00 AM</a:t>
            </a:r>
          </a:p>
          <a:p>
            <a:pPr marL="1550988" lvl="4" indent="-171450" eaLnBrk="0" hangingPunct="0">
              <a:lnSpc>
                <a:spcPct val="15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1:30 PM</a:t>
            </a:r>
          </a:p>
          <a:p>
            <a:pPr marL="509588" lvl="3" indent="-171450" eaLnBrk="0" hangingPunct="0">
              <a:lnSpc>
                <a:spcPct val="15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Registration Links are posted on the AC Resource Library. After registering, you will receive a link to access the meeting you selected.</a:t>
            </a:r>
          </a:p>
          <a:p>
            <a:pPr marL="509588" lvl="3" indent="-171450" eaLnBrk="0" hangingPunct="0">
              <a:lnSpc>
                <a:spcPct val="15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Meeting Reminders will no longer be emailed.</a:t>
            </a:r>
          </a:p>
          <a:p>
            <a:pPr marL="509588" lvl="3" indent="-171450" eaLnBrk="0" hangingPunct="0">
              <a:lnSpc>
                <a:spcPct val="15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presentations are currently housed in the Application Center Forms Library under the heading “Application Center Monthly Contact Presentations”.</a:t>
            </a:r>
          </a:p>
          <a:p>
            <a:pPr marL="1379538" lvl="4" indent="0" eaLnBrk="0" hangingPunct="0">
              <a:lnSpc>
                <a:spcPct val="150000"/>
              </a:lnSpc>
              <a:spcBef>
                <a:spcPct val="0"/>
              </a:spcBef>
              <a:buClrTx/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1212" y="1360339"/>
            <a:ext cx="8658461" cy="7591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8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u="sng" dirty="0" smtClean="0">
                <a:solidFill>
                  <a:srgbClr val="BC9F22"/>
                </a:solidFill>
                <a:latin typeface="Arial" charset="0"/>
                <a:cs typeface="Arial" charset="0"/>
              </a:rPr>
              <a:t>Required</a:t>
            </a:r>
            <a:r>
              <a:rPr lang="en-US" sz="4400" dirty="0" smtClean="0">
                <a:solidFill>
                  <a:srgbClr val="BC9F22"/>
                </a:solidFill>
                <a:latin typeface="Arial" charset="0"/>
                <a:cs typeface="Arial" charset="0"/>
              </a:rPr>
              <a:t> Monthly Zoom Meetings</a:t>
            </a:r>
            <a:endParaRPr lang="en-US" sz="4400" dirty="0">
              <a:solidFill>
                <a:srgbClr val="BC9F2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88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699"/>
            <a:ext cx="11116733" cy="4933129"/>
          </a:xfrm>
        </p:spPr>
        <p:txBody>
          <a:bodyPr anchor="ctr"/>
          <a:lstStyle/>
          <a:p>
            <a:pPr algn="ctr"/>
            <a:r>
              <a:rPr lang="en-US" sz="5400" dirty="0" smtClean="0">
                <a:solidFill>
                  <a:srgbClr val="BC9F22"/>
                </a:solidFill>
              </a:rPr>
              <a:t>CONTACT INFO</a:t>
            </a:r>
          </a:p>
          <a:p>
            <a:pPr algn="ctr"/>
            <a:r>
              <a:rPr lang="en-US" sz="3200" dirty="0" smtClean="0">
                <a:solidFill>
                  <a:srgbClr val="BC9F22"/>
                </a:solidFill>
              </a:rPr>
              <a:t>EPO Programs</a:t>
            </a:r>
            <a:endParaRPr lang="en-US" sz="32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3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62526" y="2327670"/>
            <a:ext cx="10559270" cy="4090737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accent3"/>
                </a:solidFill>
              </a:rPr>
              <a:t>Valerie McManus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3"/>
              </a:rPr>
              <a:t>ApplicationCenter.Service@la.gov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(225) 342 - 6312</a:t>
            </a:r>
            <a:endParaRPr lang="en-US" sz="3600" dirty="0">
              <a:solidFill>
                <a:schemeClr val="accent3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17095" y="1507958"/>
            <a:ext cx="11104701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chemeClr val="bg2"/>
                </a:solidFill>
                <a:latin typeface="+mj-lt"/>
                <a:cs typeface="Arial" charset="0"/>
              </a:rPr>
              <a:t>Application Center Program Monitor </a:t>
            </a:r>
            <a:endParaRPr lang="en-US" sz="4400" dirty="0">
              <a:solidFill>
                <a:schemeClr val="bg2"/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806664"/>
          </a:xfrm>
        </p:spPr>
        <p:txBody>
          <a:bodyPr/>
          <a:lstStyle/>
          <a:p>
            <a:r>
              <a:rPr lang="en-US" sz="4200" dirty="0">
                <a:solidFill>
                  <a:schemeClr val="bg2"/>
                </a:solidFill>
                <a:cs typeface="Arial" charset="0"/>
              </a:rPr>
              <a:t>Medicaid Eligibility Determinations Manager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69402" y="2183802"/>
            <a:ext cx="91588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Miranda Winters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MEDT@la.gov</a:t>
            </a:r>
            <a:r>
              <a:rPr lang="en-US" sz="3600" dirty="0" smtClean="0">
                <a:solidFill>
                  <a:schemeClr val="accent3"/>
                </a:solidFill>
              </a:rPr>
              <a:t> </a:t>
            </a:r>
            <a:endParaRPr lang="en-US" sz="36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(225) 219 - 7873</a:t>
            </a:r>
          </a:p>
        </p:txBody>
      </p:sp>
    </p:spTree>
    <p:extLst>
      <p:ext uri="{BB962C8B-B14F-4D97-AF65-F5344CB8AC3E}">
        <p14:creationId xmlns:p14="http://schemas.microsoft.com/office/powerpoint/2010/main" val="305451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27126" y="1398494"/>
            <a:ext cx="11123008" cy="974835"/>
          </a:xfrm>
        </p:spPr>
        <p:txBody>
          <a:bodyPr/>
          <a:lstStyle/>
          <a:p>
            <a:r>
              <a:rPr lang="en-US" sz="44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Newborn </a:t>
            </a:r>
            <a:r>
              <a:rPr lang="en-US" sz="4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Eligibility Program Monitor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57431" y="2140772"/>
            <a:ext cx="9624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Shauna </a:t>
            </a:r>
            <a:r>
              <a:rPr lang="en-US" sz="4000" dirty="0" err="1">
                <a:solidFill>
                  <a:schemeClr val="accent3"/>
                </a:solidFill>
              </a:rPr>
              <a:t>Meche</a:t>
            </a:r>
            <a:endParaRPr lang="en-US" sz="4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NEU@la.gov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337-447-4145</a:t>
            </a:r>
          </a:p>
        </p:txBody>
      </p:sp>
    </p:spTree>
    <p:extLst>
      <p:ext uri="{BB962C8B-B14F-4D97-AF65-F5344CB8AC3E}">
        <p14:creationId xmlns:p14="http://schemas.microsoft.com/office/powerpoint/2010/main" val="29823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806664"/>
          </a:xfrm>
        </p:spPr>
        <p:txBody>
          <a:bodyPr/>
          <a:lstStyle/>
          <a:p>
            <a:r>
              <a:rPr lang="en-US" sz="4200" dirty="0">
                <a:solidFill>
                  <a:schemeClr val="bg2"/>
                </a:solidFill>
                <a:cs typeface="Arial" charset="0"/>
              </a:rPr>
              <a:t>Optional State Supplement Program Manager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962364"/>
            <a:ext cx="99453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Paige Logan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OSS@la.gov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</a:t>
            </a:r>
            <a:r>
              <a:rPr lang="en-US" sz="3600" dirty="0">
                <a:solidFill>
                  <a:schemeClr val="accent3"/>
                </a:solidFill>
              </a:rPr>
              <a:t>) 342 - 1646</a:t>
            </a:r>
          </a:p>
        </p:txBody>
      </p:sp>
    </p:spTree>
    <p:extLst>
      <p:ext uri="{BB962C8B-B14F-4D97-AF65-F5344CB8AC3E}">
        <p14:creationId xmlns:p14="http://schemas.microsoft.com/office/powerpoint/2010/main" val="39523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269403"/>
            <a:ext cx="9001240" cy="1054249"/>
          </a:xfrm>
        </p:spPr>
        <p:txBody>
          <a:bodyPr anchor="ctr"/>
          <a:lstStyle/>
          <a:p>
            <a:r>
              <a:rPr lang="en-US" sz="4800" dirty="0" smtClean="0"/>
              <a:t>Agenda Items</a:t>
            </a:r>
            <a:endParaRPr lang="en-US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1366221" y="2043954"/>
            <a:ext cx="9380668" cy="4098662"/>
          </a:xfrm>
        </p:spPr>
        <p:txBody>
          <a:bodyPr anchor="t"/>
          <a:lstStyle/>
          <a:p>
            <a:pPr marL="0" indent="0"/>
            <a:r>
              <a:rPr lang="en-US" sz="2400" dirty="0" smtClean="0">
                <a:solidFill>
                  <a:srgbClr val="595959"/>
                </a:solidFill>
              </a:rPr>
              <a:t>	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Trusted User Training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4000" dirty="0" err="1" smtClean="0">
                <a:solidFill>
                  <a:srgbClr val="595959"/>
                </a:solidFill>
              </a:rPr>
              <a:t>LaGOV</a:t>
            </a:r>
            <a:r>
              <a:rPr lang="en-US" sz="4000" dirty="0" smtClean="0">
                <a:solidFill>
                  <a:srgbClr val="595959"/>
                </a:solidFill>
              </a:rPr>
              <a:t> Registration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SSP Updates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COVID Guidelines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Reminders</a:t>
            </a:r>
            <a:endParaRPr lang="en-US" sz="4000" dirty="0">
              <a:solidFill>
                <a:srgbClr val="595959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806664"/>
          </a:xfrm>
        </p:spPr>
        <p:txBody>
          <a:bodyPr/>
          <a:lstStyle/>
          <a:p>
            <a:r>
              <a:rPr lang="en-US" sz="4400" dirty="0">
                <a:solidFill>
                  <a:schemeClr val="bg2"/>
                </a:solidFill>
                <a:cs typeface="Arial" charset="0"/>
              </a:rPr>
              <a:t>Medicaid Outreach Program Manager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2054711"/>
            <a:ext cx="80467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Paige Logan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MedicaidOutreach@la.gov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</a:t>
            </a:r>
            <a:r>
              <a:rPr lang="en-US" sz="3600" dirty="0">
                <a:solidFill>
                  <a:schemeClr val="accent3"/>
                </a:solidFill>
              </a:rPr>
              <a:t>) 342 - 1646</a:t>
            </a:r>
          </a:p>
        </p:txBody>
      </p:sp>
    </p:spTree>
    <p:extLst>
      <p:ext uri="{BB962C8B-B14F-4D97-AF65-F5344CB8AC3E}">
        <p14:creationId xmlns:p14="http://schemas.microsoft.com/office/powerpoint/2010/main" val="27551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786116"/>
          </a:xfrm>
        </p:spPr>
        <p:txBody>
          <a:bodyPr/>
          <a:lstStyle/>
          <a:p>
            <a:r>
              <a:rPr lang="en-US" sz="4400" dirty="0" smtClean="0">
                <a:solidFill>
                  <a:schemeClr val="bg2"/>
                </a:solidFill>
                <a:cs typeface="Arial" charset="0"/>
              </a:rPr>
              <a:t>Outstation </a:t>
            </a:r>
            <a:r>
              <a:rPr lang="en-US" sz="4400" dirty="0">
                <a:solidFill>
                  <a:schemeClr val="bg2"/>
                </a:solidFill>
                <a:cs typeface="Arial" charset="0"/>
              </a:rPr>
              <a:t>Program Manager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616449" y="1941817"/>
            <a:ext cx="10161142" cy="226523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Paige Logan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Outstation@la.gov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</a:t>
            </a:r>
            <a:r>
              <a:rPr lang="en-US" sz="3600" dirty="0">
                <a:solidFill>
                  <a:schemeClr val="accent3"/>
                </a:solidFill>
              </a:rPr>
              <a:t>) 342 - 1646</a:t>
            </a:r>
          </a:p>
          <a:p>
            <a:pPr marL="227013" indent="-225425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Wingdings 2" pitchFamily="18" charset="2"/>
              <a:buChar char="¡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408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827212"/>
          </a:xfrm>
        </p:spPr>
        <p:txBody>
          <a:bodyPr/>
          <a:lstStyle/>
          <a:p>
            <a:r>
              <a:rPr lang="en-US" sz="4400" dirty="0">
                <a:solidFill>
                  <a:schemeClr val="bg2"/>
                </a:solidFill>
                <a:cs typeface="Arial" charset="0"/>
              </a:rPr>
              <a:t>Eligibility Programs Team Manager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5222" y="2244060"/>
            <a:ext cx="819877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3"/>
                </a:solidFill>
              </a:rPr>
              <a:t>Kathryn “Kate” Loechelt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  <a:hlinkClick r:id="rId2"/>
              </a:rPr>
              <a:t>Kathryn.Loechelt@la.gov</a:t>
            </a:r>
            <a:endParaRPr lang="en-US" sz="36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accent3"/>
                </a:solidFill>
              </a:rPr>
              <a:t>(225</a:t>
            </a:r>
            <a:r>
              <a:rPr lang="en-US" sz="3600" dirty="0">
                <a:solidFill>
                  <a:schemeClr val="accent3"/>
                </a:solidFill>
              </a:rPr>
              <a:t>) 219 – 0912</a:t>
            </a:r>
          </a:p>
        </p:txBody>
      </p:sp>
    </p:spTree>
    <p:extLst>
      <p:ext uri="{BB962C8B-B14F-4D97-AF65-F5344CB8AC3E}">
        <p14:creationId xmlns:p14="http://schemas.microsoft.com/office/powerpoint/2010/main" val="2469983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417095" y="1507958"/>
            <a:ext cx="11104701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chemeClr val="bg2"/>
                </a:solidFill>
                <a:latin typeface="+mj-lt"/>
                <a:cs typeface="Arial" charset="0"/>
              </a:rPr>
              <a:t>Questions</a:t>
            </a:r>
            <a:endParaRPr lang="en-US" sz="4400" dirty="0">
              <a:solidFill>
                <a:schemeClr val="bg2"/>
              </a:solidFill>
              <a:latin typeface="+mj-lt"/>
              <a:cs typeface="Arial" charset="0"/>
            </a:endParaRPr>
          </a:p>
        </p:txBody>
      </p:sp>
      <p:sp>
        <p:nvSpPr>
          <p:cNvPr id="2" name="Action Button: Help 1">
            <a:hlinkClick r:id="" action="ppaction://noaction" highlightClick="1"/>
          </p:cNvPr>
          <p:cNvSpPr/>
          <p:nvPr/>
        </p:nvSpPr>
        <p:spPr bwMode="auto">
          <a:xfrm>
            <a:off x="4846497" y="2807368"/>
            <a:ext cx="2245895" cy="2390273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l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5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2108498"/>
            <a:ext cx="11116733" cy="41843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In the past, Trusted User Trainings were completed in the Course Mill training system; however, the Adobe Flash Player is no longer supported as of January 12, 2021, so PDF copies of the required trainings are being issued.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As a result, Trusted User Training certificates are no longer issued. A Trusted User’s certification can be validated using the Trusted User Enrollment email that is received after their certification.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We are in the process of planning other methods of delivering the Trusted User Training.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533400" y="1280160"/>
            <a:ext cx="6061038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Trusted User Training</a:t>
            </a:r>
            <a:endParaRPr lang="en-US" sz="4400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38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2203937"/>
            <a:ext cx="11119338" cy="4572001"/>
          </a:xfrm>
        </p:spPr>
        <p:txBody>
          <a:bodyPr/>
          <a:lstStyle/>
          <a:p>
            <a:pPr lvl="2">
              <a:buFont typeface="Arial" panose="020B0604020202020204" pitchFamily="34" charset="0"/>
              <a:buChar char="•"/>
            </a:pPr>
            <a:r>
              <a:rPr lang="en-US" sz="2300" dirty="0" smtClean="0"/>
              <a:t>The Division of Administration (DOA) will convert to a new payment system effective July 1, 2021.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300" dirty="0" err="1" smtClean="0"/>
              <a:t>LaGOV</a:t>
            </a:r>
            <a:r>
              <a:rPr lang="en-US" sz="2300" dirty="0" smtClean="0"/>
              <a:t> Supplier Portal registration is </a:t>
            </a:r>
            <a:r>
              <a:rPr lang="en-US" sz="2300" b="1" dirty="0" smtClean="0">
                <a:solidFill>
                  <a:srgbClr val="FF0000"/>
                </a:solidFill>
              </a:rPr>
              <a:t>VITAL</a:t>
            </a:r>
            <a:r>
              <a:rPr lang="en-US" sz="2300" dirty="0" smtClean="0"/>
              <a:t>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300" dirty="0" smtClean="0"/>
              <a:t>Instructions are posted to the AC Resource Library.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300" dirty="0" smtClean="0"/>
              <a:t>Each Application Center satellite location </a:t>
            </a:r>
            <a:r>
              <a:rPr lang="en-US" sz="2300" b="1" dirty="0" smtClean="0">
                <a:solidFill>
                  <a:srgbClr val="FF0000"/>
                </a:solidFill>
              </a:rPr>
              <a:t>MUST</a:t>
            </a:r>
            <a:r>
              <a:rPr lang="en-US" sz="2300" dirty="0" smtClean="0"/>
              <a:t> be registered in order to receive payment.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rgbClr val="000000"/>
                </a:solidFill>
              </a:rPr>
              <a:t>Application </a:t>
            </a:r>
            <a:r>
              <a:rPr lang="en-US" sz="2300" dirty="0">
                <a:solidFill>
                  <a:srgbClr val="000000"/>
                </a:solidFill>
              </a:rPr>
              <a:t>Center Managers </a:t>
            </a:r>
            <a:r>
              <a:rPr lang="en-US" sz="2300" dirty="0" smtClean="0">
                <a:solidFill>
                  <a:srgbClr val="000000"/>
                </a:solidFill>
              </a:rPr>
              <a:t>may coordinate with accounting to complete the registration.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rgbClr val="000000"/>
                </a:solidFill>
              </a:rPr>
              <a:t>If your Satellite has </a:t>
            </a:r>
            <a:r>
              <a:rPr lang="en-US" sz="2300" dirty="0">
                <a:solidFill>
                  <a:srgbClr val="000000"/>
                </a:solidFill>
              </a:rPr>
              <a:t>not received payment recently, </a:t>
            </a:r>
            <a:r>
              <a:rPr lang="en-US" sz="2300" dirty="0" smtClean="0">
                <a:solidFill>
                  <a:srgbClr val="000000"/>
                </a:solidFill>
              </a:rPr>
              <a:t>you may need take further action!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rgbClr val="000000"/>
                </a:solidFill>
              </a:rPr>
              <a:t>You may receive a call from Medicaid staff in regards to your registration.  </a:t>
            </a:r>
            <a:endParaRPr lang="en-US" sz="23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622013" y="1148448"/>
            <a:ext cx="6519134" cy="81009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err="1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LaGOV</a:t>
            </a:r>
            <a:r>
              <a:rPr lang="en-US" sz="4400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 Registration</a:t>
            </a:r>
            <a:endParaRPr lang="en-US" sz="4400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4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2050037"/>
            <a:ext cx="11116733" cy="42428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AC Managers shall: 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000" dirty="0" smtClean="0"/>
              <a:t>ensure that contact information is updated for all satellite locations. 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000" dirty="0"/>
              <a:t>e</a:t>
            </a:r>
            <a:r>
              <a:rPr lang="en-US" sz="3000" dirty="0" smtClean="0"/>
              <a:t>nsure Trusted User information is up to date for all satellite locations.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000" dirty="0"/>
              <a:t>e</a:t>
            </a:r>
            <a:r>
              <a:rPr lang="en-US" sz="3000" dirty="0" smtClean="0"/>
              <a:t>mail </a:t>
            </a:r>
            <a:r>
              <a:rPr lang="en-US" sz="3000" dirty="0" smtClean="0">
                <a:hlinkClick r:id="rId2"/>
              </a:rPr>
              <a:t>ApplicationCenter.Service@la.gov</a:t>
            </a:r>
            <a:r>
              <a:rPr lang="en-US" sz="3000" dirty="0" smtClean="0"/>
              <a:t> if a Trusted User needs to be unlinked from your satellite. </a:t>
            </a:r>
            <a:endParaRPr lang="en-US" sz="3000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537882" y="1290918"/>
            <a:ext cx="5819887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SSP Updates</a:t>
            </a:r>
            <a:endParaRPr lang="en-US" sz="4400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77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2216075"/>
            <a:ext cx="11116733" cy="45246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COVID-19 Guidelines are still in effect.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guidelines will remain effective until the end of the PHE.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Failure to follow the guidelines may result in a Notice of Action issued by the LDH and decertification of the Medicaid Application Center.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Online applications are still the preferred application method</a:t>
            </a:r>
            <a:r>
              <a:rPr lang="en-US" dirty="0"/>
              <a:t>. Paper applications should only be completed during extraordinary circumstances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Trusted Users are </a:t>
            </a:r>
            <a:r>
              <a:rPr lang="en-US" b="1" dirty="0" smtClean="0"/>
              <a:t>required</a:t>
            </a:r>
            <a:r>
              <a:rPr lang="en-US" dirty="0" smtClean="0"/>
              <a:t> to conduct Face to Face interviews: 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If you are unable to conduct face to face interviews, applicants must be referred to the Louisiana Medicaid Customer Service Unit (CSU) to complete a telephone application.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CSU Representatives will be available to complete applications from 8:00am – 4:30pm Monday through Friday at 1-888-342-6207.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570155" y="1290918"/>
            <a:ext cx="5217459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COVID Guidelines</a:t>
            </a:r>
            <a:endParaRPr lang="en-US" sz="4400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89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699"/>
            <a:ext cx="11116733" cy="4933129"/>
          </a:xfrm>
        </p:spPr>
        <p:txBody>
          <a:bodyPr anchor="ctr"/>
          <a:lstStyle/>
          <a:p>
            <a:pPr algn="ctr"/>
            <a:r>
              <a:rPr lang="en-US" sz="5400" dirty="0" smtClean="0">
                <a:solidFill>
                  <a:srgbClr val="BC9F22"/>
                </a:solidFill>
              </a:rPr>
              <a:t>Reminders</a:t>
            </a:r>
            <a:endParaRPr lang="en-US" sz="54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9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456351" y="2551828"/>
            <a:ext cx="11499924" cy="33423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are expected to check the AC Resource Library regularly.  We recommend daily.  </a:t>
            </a: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Make it a habit to access the SSP from the useful links on the library.    </a:t>
            </a: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Review the updates and announcements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Stay informed</a:t>
            </a:r>
          </a:p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9186" y="1348616"/>
            <a:ext cx="6838783" cy="759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>
                <a:hlinkClick r:id="rId3"/>
              </a:rPr>
              <a:t>AC Resource Library </a:t>
            </a:r>
            <a:endParaRPr lang="en-US" sz="4400" dirty="0">
              <a:solidFill>
                <a:srgbClr val="BC9F2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131498" y="1200556"/>
            <a:ext cx="4488628" cy="539840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44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Ensure you are in the Partner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Portal</a:t>
            </a:r>
          </a:p>
          <a:p>
            <a:pPr marL="8016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Click on the word partner; and </a:t>
            </a:r>
          </a:p>
          <a:p>
            <a:pPr marL="801688" lvl="2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Use the LOGIN &amp; Enrollment option at the bottom of the page.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Make sure you select your AC satellite location prior to starting an application to ensure that the appropriate facility is reimbursed.</a:t>
            </a: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Managers must ensure the Partner Portal is updated as items change. 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Contact Info; </a:t>
            </a:r>
          </a:p>
          <a:p>
            <a:pPr marL="801688" lvl="1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Remittance Advice,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etc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197" y="1154297"/>
            <a:ext cx="7160039" cy="529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9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Props1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BEF162-91A7-4ABA-8A2B-25AE2C5C38F9}">
  <ds:schemaRefs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purl.org/dc/elements/1.1/"/>
    <ds:schemaRef ds:uri="http://purl.org/dc/dcmitype/"/>
    <ds:schemaRef ds:uri="4d766105-f17c-407a-a185-4265b7c4705e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42754</TotalTime>
  <Words>916</Words>
  <Application>Microsoft Office PowerPoint</Application>
  <PresentationFormat>Widescreen</PresentationFormat>
  <Paragraphs>132</Paragraphs>
  <Slides>23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Wingdings</vt:lpstr>
      <vt:lpstr>Wingdings 2</vt:lpstr>
      <vt:lpstr>US Consulting On-screen M WHT_R1.5V_0310</vt:lpstr>
      <vt:lpstr>Application Center Monthly Contact</vt:lpstr>
      <vt:lpstr>Agenda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312</cp:revision>
  <dcterms:created xsi:type="dcterms:W3CDTF">2018-08-27T13:49:41Z</dcterms:created>
  <dcterms:modified xsi:type="dcterms:W3CDTF">2021-03-18T12:44:28Z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