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1"/>
  </p:notesMasterIdLst>
  <p:sldIdLst>
    <p:sldId id="322" r:id="rId5"/>
    <p:sldId id="323" r:id="rId6"/>
    <p:sldId id="374" r:id="rId7"/>
    <p:sldId id="385" r:id="rId8"/>
    <p:sldId id="390" r:id="rId9"/>
    <p:sldId id="391" r:id="rId10"/>
    <p:sldId id="394" r:id="rId11"/>
    <p:sldId id="392" r:id="rId12"/>
    <p:sldId id="386" r:id="rId13"/>
    <p:sldId id="387" r:id="rId14"/>
    <p:sldId id="388" r:id="rId15"/>
    <p:sldId id="393" r:id="rId16"/>
    <p:sldId id="370" r:id="rId17"/>
    <p:sldId id="366" r:id="rId18"/>
    <p:sldId id="340" r:id="rId19"/>
    <p:sldId id="33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26748E9-0652-4A23-979F-3044A52916F3}">
          <p14:sldIdLst>
            <p14:sldId id="322"/>
          </p14:sldIdLst>
        </p14:section>
        <p14:section name="Agenda" id="{8B727C2E-574E-481B-9FDB-EA5F9E8E9578}">
          <p14:sldIdLst>
            <p14:sldId id="323"/>
            <p14:sldId id="374"/>
            <p14:sldId id="385"/>
            <p14:sldId id="390"/>
            <p14:sldId id="391"/>
            <p14:sldId id="394"/>
            <p14:sldId id="392"/>
            <p14:sldId id="386"/>
            <p14:sldId id="387"/>
            <p14:sldId id="388"/>
          </p14:sldIdLst>
        </p14:section>
        <p14:section name="DEMO:  Uploading Docs to the SSP" id="{0B35112E-F5BE-46B2-BCCB-2908A9F4C4A1}">
          <p14:sldIdLst>
            <p14:sldId id="393"/>
          </p14:sldIdLst>
        </p14:section>
        <p14:section name="Reminders" id="{7151E799-61E8-4E52-81B3-5F6B0D036B15}">
          <p14:sldIdLst>
            <p14:sldId id="370"/>
          </p14:sldIdLst>
        </p14:section>
        <p14:section name="  Required Monthly Meetings" id="{9DAA2F66-6EBF-487E-8552-347335709C8A}">
          <p14:sldIdLst>
            <p14:sldId id="366"/>
          </p14:sldIdLst>
        </p14:section>
        <p14:section name="EPO Programs Contact Info" id="{EAAAE405-74B1-47B0-8B00-366FDE55A817}">
          <p14:sldIdLst>
            <p14:sldId id="340"/>
          </p14:sldIdLst>
        </p14:section>
        <p14:section name="Q&amp;A" id="{517D7964-1436-448E-82D7-256A33462B34}">
          <p14:sldIdLst>
            <p14:sldId id="33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a Owens" initials="SO" lastIdx="1" clrIdx="0">
    <p:extLst>
      <p:ext uri="{19B8F6BF-5375-455C-9EA6-DF929625EA0E}">
        <p15:presenceInfo xmlns:p15="http://schemas.microsoft.com/office/powerpoint/2012/main" userId="S-1-5-21-1106148654-1186277012-142223018-544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9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80258" autoAdjust="0"/>
  </p:normalViewPr>
  <p:slideViewPr>
    <p:cSldViewPr snapToGrid="0">
      <p:cViewPr varScale="1">
        <p:scale>
          <a:sx n="93" d="100"/>
          <a:sy n="93" d="100"/>
        </p:scale>
        <p:origin x="1170"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5BCB5-88F5-4E16-81B6-C32B97B51E3E}" type="datetimeFigureOut">
              <a:rPr lang="en-US" smtClean="0"/>
              <a:t>4/22/2021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95533-9289-41D5-8F59-ACA828EAD132}" type="slidenum">
              <a:rPr lang="en-US" smtClean="0"/>
              <a:t>‹#›</a:t>
            </a:fld>
            <a:endParaRPr lang="en-US"/>
          </a:p>
        </p:txBody>
      </p:sp>
    </p:spTree>
    <p:extLst>
      <p:ext uri="{BB962C8B-B14F-4D97-AF65-F5344CB8AC3E}">
        <p14:creationId xmlns:p14="http://schemas.microsoft.com/office/powerpoint/2010/main" val="196567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2961898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10</a:t>
            </a:fld>
            <a:endParaRPr lang="en-US"/>
          </a:p>
        </p:txBody>
      </p:sp>
    </p:spTree>
    <p:extLst>
      <p:ext uri="{BB962C8B-B14F-4D97-AF65-F5344CB8AC3E}">
        <p14:creationId xmlns:p14="http://schemas.microsoft.com/office/powerpoint/2010/main" val="2965676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11</a:t>
            </a:fld>
            <a:endParaRPr lang="en-US"/>
          </a:p>
        </p:txBody>
      </p:sp>
    </p:spTree>
    <p:extLst>
      <p:ext uri="{BB962C8B-B14F-4D97-AF65-F5344CB8AC3E}">
        <p14:creationId xmlns:p14="http://schemas.microsoft.com/office/powerpoint/2010/main" val="1194144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B195533-9289-41D5-8F59-ACA828EAD13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9637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13</a:t>
            </a:fld>
            <a:endParaRPr lang="en-US"/>
          </a:p>
        </p:txBody>
      </p:sp>
    </p:spTree>
    <p:extLst>
      <p:ext uri="{BB962C8B-B14F-4D97-AF65-F5344CB8AC3E}">
        <p14:creationId xmlns:p14="http://schemas.microsoft.com/office/powerpoint/2010/main" val="1404181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14</a:t>
            </a:fld>
            <a:endParaRPr lang="en-US"/>
          </a:p>
        </p:txBody>
      </p:sp>
    </p:spTree>
    <p:extLst>
      <p:ext uri="{BB962C8B-B14F-4D97-AF65-F5344CB8AC3E}">
        <p14:creationId xmlns:p14="http://schemas.microsoft.com/office/powerpoint/2010/main" val="4204714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15</a:t>
            </a:fld>
            <a:endParaRPr lang="en-US"/>
          </a:p>
        </p:txBody>
      </p:sp>
    </p:spTree>
    <p:extLst>
      <p:ext uri="{BB962C8B-B14F-4D97-AF65-F5344CB8AC3E}">
        <p14:creationId xmlns:p14="http://schemas.microsoft.com/office/powerpoint/2010/main" val="35781847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16</a:t>
            </a:fld>
            <a:endParaRPr lang="en-US"/>
          </a:p>
        </p:txBody>
      </p:sp>
    </p:spTree>
    <p:extLst>
      <p:ext uri="{BB962C8B-B14F-4D97-AF65-F5344CB8AC3E}">
        <p14:creationId xmlns:p14="http://schemas.microsoft.com/office/powerpoint/2010/main" val="2460288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 </a:t>
            </a:r>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2888167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3</a:t>
            </a:fld>
            <a:endParaRPr lang="en-US"/>
          </a:p>
        </p:txBody>
      </p:sp>
    </p:spTree>
    <p:extLst>
      <p:ext uri="{BB962C8B-B14F-4D97-AF65-F5344CB8AC3E}">
        <p14:creationId xmlns:p14="http://schemas.microsoft.com/office/powerpoint/2010/main" val="1673948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4</a:t>
            </a:fld>
            <a:endParaRPr lang="en-US"/>
          </a:p>
        </p:txBody>
      </p:sp>
    </p:spTree>
    <p:extLst>
      <p:ext uri="{BB962C8B-B14F-4D97-AF65-F5344CB8AC3E}">
        <p14:creationId xmlns:p14="http://schemas.microsoft.com/office/powerpoint/2010/main" val="3494674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B195533-9289-41D5-8F59-ACA828EAD13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0237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B195533-9289-41D5-8F59-ACA828EAD13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3758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B195533-9289-41D5-8F59-ACA828EAD13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4712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B195533-9289-41D5-8F59-ACA828EAD13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1841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9</a:t>
            </a:fld>
            <a:endParaRPr lang="en-US"/>
          </a:p>
        </p:txBody>
      </p:sp>
    </p:spTree>
    <p:extLst>
      <p:ext uri="{BB962C8B-B14F-4D97-AF65-F5344CB8AC3E}">
        <p14:creationId xmlns:p14="http://schemas.microsoft.com/office/powerpoint/2010/main" val="21685288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cid:image001.png@01D6A5F2.C55096B0"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700739" name="MSTSHP_03"/>
          <p:cNvSpPr>
            <a:spLocks noGrp="1" noChangeArrowheads="1"/>
          </p:cNvSpPr>
          <p:nvPr>
            <p:ph type="ctrTitle" sz="quarter"/>
          </p:nvPr>
        </p:nvSpPr>
        <p:spPr>
          <a:xfrm>
            <a:off x="1189567" y="2695576"/>
            <a:ext cx="8775700" cy="549275"/>
          </a:xfrm>
          <a:ln algn="ctr"/>
        </p:spPr>
        <p:txBody>
          <a:bodyPr/>
          <a:lstStyle>
            <a:lvl1pPr>
              <a:lnSpc>
                <a:spcPts val="4000"/>
              </a:lnSpc>
              <a:spcBef>
                <a:spcPct val="100000"/>
              </a:spcBef>
              <a:buClr>
                <a:schemeClr val="tx2"/>
              </a:buClr>
              <a:buSzPct val="85000"/>
              <a:buFont typeface="Wingdings" pitchFamily="2" charset="2"/>
              <a:buNone/>
              <a:defRPr sz="2800">
                <a:solidFill>
                  <a:schemeClr val="bg2"/>
                </a:solidFill>
              </a:defRPr>
            </a:lvl1pPr>
          </a:lstStyle>
          <a:p>
            <a:r>
              <a:rPr lang="en-US" dirty="0"/>
              <a:t>Click to edit Master title style</a:t>
            </a:r>
          </a:p>
        </p:txBody>
      </p:sp>
      <p:sp>
        <p:nvSpPr>
          <p:cNvPr id="3700740" name="MSTSHP_04"/>
          <p:cNvSpPr>
            <a:spLocks noGrp="1" noChangeArrowheads="1"/>
          </p:cNvSpPr>
          <p:nvPr>
            <p:ph type="subTitle" sz="quarter" idx="1"/>
          </p:nvPr>
        </p:nvSpPr>
        <p:spPr>
          <a:xfrm>
            <a:off x="1189568" y="3516314"/>
            <a:ext cx="8777817" cy="439737"/>
          </a:xfrm>
          <a:ln/>
        </p:spPr>
        <p:txBody>
          <a:bodyPr/>
          <a:lstStyle>
            <a:lvl1pPr>
              <a:lnSpc>
                <a:spcPts val="2800"/>
              </a:lnSpc>
              <a:spcBef>
                <a:spcPct val="15000"/>
              </a:spcBef>
              <a:buClrTx/>
              <a:buNone/>
              <a:defRPr sz="2000" b="1"/>
            </a:lvl1pPr>
          </a:lstStyle>
          <a:p>
            <a:r>
              <a:rPr lang="en-US" dirty="0"/>
              <a:t>Click to edit Master subtitle style</a:t>
            </a:r>
          </a:p>
        </p:txBody>
      </p:sp>
      <p:sp>
        <p:nvSpPr>
          <p:cNvPr id="7" name="Rectangle 6"/>
          <p:cNvSpPr/>
          <p:nvPr/>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descr="LDH Logo"/>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7988300" y="165100"/>
            <a:ext cx="3314700" cy="698499"/>
          </a:xfrm>
          <a:prstGeom prst="rect">
            <a:avLst/>
          </a:prstGeom>
          <a:noFill/>
          <a:ln>
            <a:noFill/>
          </a:ln>
        </p:spPr>
      </p:pic>
    </p:spTree>
    <p:extLst>
      <p:ext uri="{BB962C8B-B14F-4D97-AF65-F5344CB8AC3E}">
        <p14:creationId xmlns:p14="http://schemas.microsoft.com/office/powerpoint/2010/main" val="1534745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asic text slide (2 col w/hdrs) ">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72286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868680"/>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2176272"/>
            <a:ext cx="11119104" cy="4050792"/>
          </a:xfrm>
        </p:spPr>
        <p:txBody>
          <a:bodyPr/>
          <a:lstStyle/>
          <a:p>
            <a:pPr lvl="0"/>
            <a:r>
              <a:rPr lang="en-US" noProof="0" dirty="0"/>
              <a:t>Click icon to add table</a:t>
            </a:r>
          </a:p>
        </p:txBody>
      </p:sp>
    </p:spTree>
    <p:extLst>
      <p:ext uri="{BB962C8B-B14F-4D97-AF65-F5344CB8AC3E}">
        <p14:creationId xmlns:p14="http://schemas.microsoft.com/office/powerpoint/2010/main" val="1536524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evron table">
    <p:spTree>
      <p:nvGrpSpPr>
        <p:cNvPr id="1" name=""/>
        <p:cNvGrpSpPr/>
        <p:nvPr/>
      </p:nvGrpSpPr>
      <p:grpSpPr>
        <a:xfrm>
          <a:off x="0" y="0"/>
          <a:ext cx="0" cy="0"/>
          <a:chOff x="0" y="0"/>
          <a:chExt cx="0" cy="0"/>
        </a:xfrm>
      </p:grpSpPr>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1747838"/>
            <a:ext cx="11119104" cy="4545012"/>
          </a:xfrm>
        </p:spPr>
        <p:txBody>
          <a:bodyPr/>
          <a:lstStyle/>
          <a:p>
            <a:pPr lvl="0"/>
            <a:r>
              <a:rPr lang="en-US" noProof="0" dirty="0"/>
              <a:t>Click icon to add table</a:t>
            </a:r>
          </a:p>
        </p:txBody>
      </p:sp>
    </p:spTree>
    <p:extLst>
      <p:ext uri="{BB962C8B-B14F-4D97-AF65-F5344CB8AC3E}">
        <p14:creationId xmlns:p14="http://schemas.microsoft.com/office/powerpoint/2010/main" val="353660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jor Point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547872" y="115570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898648"/>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2453" y="4645152"/>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4674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jor Points w/par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185416"/>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7872" y="393192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01922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umbered points ">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841248" y="1536192"/>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9" name="Text Placeholder 10"/>
          <p:cNvSpPr>
            <a:spLocks noGrp="1"/>
          </p:cNvSpPr>
          <p:nvPr>
            <p:ph type="body" sz="quarter" idx="17"/>
          </p:nvPr>
        </p:nvSpPr>
        <p:spPr>
          <a:xfrm>
            <a:off x="841248"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41248" y="4023360"/>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p:cNvSpPr>
            <a:spLocks noGrp="1"/>
          </p:cNvSpPr>
          <p:nvPr>
            <p:ph type="body" sz="quarter" idx="19"/>
          </p:nvPr>
        </p:nvSpPr>
        <p:spPr>
          <a:xfrm>
            <a:off x="841248"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0"/>
          <p:cNvSpPr>
            <a:spLocks noGrp="1"/>
          </p:cNvSpPr>
          <p:nvPr>
            <p:ph type="body" sz="quarter" idx="20"/>
          </p:nvPr>
        </p:nvSpPr>
        <p:spPr>
          <a:xfrm>
            <a:off x="6620256" y="1536192"/>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0"/>
          <p:cNvSpPr>
            <a:spLocks noGrp="1"/>
          </p:cNvSpPr>
          <p:nvPr>
            <p:ph type="body" sz="quarter" idx="21"/>
          </p:nvPr>
        </p:nvSpPr>
        <p:spPr>
          <a:xfrm>
            <a:off x="6620256"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0"/>
          <p:cNvSpPr>
            <a:spLocks noGrp="1"/>
          </p:cNvSpPr>
          <p:nvPr>
            <p:ph type="body" sz="quarter" idx="22"/>
          </p:nvPr>
        </p:nvSpPr>
        <p:spPr>
          <a:xfrm>
            <a:off x="6620256" y="4023360"/>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0"/>
          <p:cNvSpPr>
            <a:spLocks noGrp="1"/>
          </p:cNvSpPr>
          <p:nvPr>
            <p:ph type="body" sz="quarter" idx="23"/>
          </p:nvPr>
        </p:nvSpPr>
        <p:spPr>
          <a:xfrm>
            <a:off x="6620256"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657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ra w/ 2 Chevr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24256"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p>
        </p:txBody>
      </p:sp>
      <p:sp>
        <p:nvSpPr>
          <p:cNvPr id="6" name="Text Placeholder 10"/>
          <p:cNvSpPr>
            <a:spLocks noGrp="1"/>
          </p:cNvSpPr>
          <p:nvPr>
            <p:ph type="body" sz="quarter" idx="14"/>
          </p:nvPr>
        </p:nvSpPr>
        <p:spPr>
          <a:xfrm>
            <a:off x="6083808"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p:txBody>
      </p:sp>
    </p:spTree>
    <p:extLst>
      <p:ext uri="{BB962C8B-B14F-4D97-AF65-F5344CB8AC3E}">
        <p14:creationId xmlns:p14="http://schemas.microsoft.com/office/powerpoint/2010/main" val="696201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ichelangelo (top)">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200400"/>
            <a:ext cx="5559552" cy="3090672"/>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200400"/>
            <a:ext cx="5340096" cy="3090672"/>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442488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1434"/>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083808" y="1828800"/>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250376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ext Placeholder 10"/>
          <p:cNvSpPr>
            <a:spLocks noGrp="1"/>
          </p:cNvSpPr>
          <p:nvPr>
            <p:ph type="body" sz="quarter" idx="16"/>
          </p:nvPr>
        </p:nvSpPr>
        <p:spPr>
          <a:xfrm>
            <a:off x="3304032"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7"/>
          </p:nvPr>
        </p:nvSpPr>
        <p:spPr>
          <a:xfrm>
            <a:off x="6083808"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863584"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0847798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633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Text Placeholder 10"/>
          <p:cNvSpPr>
            <a:spLocks noGrp="1"/>
          </p:cNvSpPr>
          <p:nvPr>
            <p:ph type="body" sz="quarter" idx="16"/>
          </p:nvPr>
        </p:nvSpPr>
        <p:spPr>
          <a:xfrm>
            <a:off x="423062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7"/>
          </p:nvPr>
        </p:nvSpPr>
        <p:spPr>
          <a:xfrm>
            <a:off x="794918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p:cNvSpPr>
            <a:spLocks noGrp="1"/>
          </p:cNvSpPr>
          <p:nvPr>
            <p:ph type="body" sz="quarter" idx="18"/>
          </p:nvPr>
        </p:nvSpPr>
        <p:spPr>
          <a:xfrm>
            <a:off x="536448"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0"/>
          <p:cNvSpPr>
            <a:spLocks noGrp="1"/>
          </p:cNvSpPr>
          <p:nvPr>
            <p:ph type="body" sz="quarter" idx="19"/>
          </p:nvPr>
        </p:nvSpPr>
        <p:spPr>
          <a:xfrm>
            <a:off x="6303264"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925543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301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s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0857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24256" y="1728216"/>
            <a:ext cx="5291328" cy="3986784"/>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939945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s (top)">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533400" y="5056632"/>
            <a:ext cx="11122152" cy="1243584"/>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85216" y="1197864"/>
            <a:ext cx="11033760" cy="3383280"/>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11436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rg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
        <p:nvSpPr>
          <p:cNvPr id="5" name="Text Placeholder 4"/>
          <p:cNvSpPr>
            <a:spLocks noGrp="1"/>
          </p:cNvSpPr>
          <p:nvPr>
            <p:ph type="body" sz="quarter" idx="10"/>
          </p:nvPr>
        </p:nvSpPr>
        <p:spPr>
          <a:xfrm>
            <a:off x="533400" y="1155700"/>
            <a:ext cx="11116733" cy="5137150"/>
          </a:xfrm>
        </p:spPr>
        <p:txBody>
          <a:bodyPr/>
          <a:lstStyle/>
          <a:p>
            <a:pPr lvl="0"/>
            <a:r>
              <a:rPr lang="en-US"/>
              <a:t>Click to edit Master text styles</a:t>
            </a:r>
          </a:p>
        </p:txBody>
      </p:sp>
    </p:spTree>
    <p:extLst>
      <p:ext uri="{BB962C8B-B14F-4D97-AF65-F5344CB8AC3E}">
        <p14:creationId xmlns:p14="http://schemas.microsoft.com/office/powerpoint/2010/main" val="2774044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044952"/>
            <a:ext cx="5340096" cy="3246120"/>
          </a:xfrm>
        </p:spPr>
        <p:txBody>
          <a:bodyPr/>
          <a:lstStyle>
            <a:lvl1pPr marL="0" indent="0">
              <a:defRPr sz="2000">
                <a:solidFill>
                  <a:schemeClr val="tx1"/>
                </a:solidFill>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044952"/>
            <a:ext cx="5340096" cy="3246120"/>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75551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789180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407989"/>
            <a:ext cx="11116733" cy="365125"/>
          </a:xfrm>
        </p:spPr>
        <p:txBody>
          <a:bodyPr/>
          <a:lstStyle>
            <a:lvl1pPr>
              <a:defRPr sz="2400"/>
            </a:lvl1pPr>
          </a:lstStyle>
          <a:p>
            <a:r>
              <a:rPr lang="en-US"/>
              <a:t>Click to edit Master title style</a:t>
            </a:r>
            <a:endParaRPr lang="en-US" dirty="0"/>
          </a:p>
        </p:txBody>
      </p:sp>
      <p:sp>
        <p:nvSpPr>
          <p:cNvPr id="3" name="Table Placeholder 2"/>
          <p:cNvSpPr>
            <a:spLocks noGrp="1"/>
          </p:cNvSpPr>
          <p:nvPr>
            <p:ph type="tbl" idx="1"/>
          </p:nvPr>
        </p:nvSpPr>
        <p:spPr>
          <a:xfrm>
            <a:off x="533400" y="1154113"/>
            <a:ext cx="11116733" cy="5135562"/>
          </a:xfrm>
        </p:spPr>
        <p:txBody>
          <a:bodyPr/>
          <a:lstStyle/>
          <a:p>
            <a:pPr lvl="0"/>
            <a:r>
              <a:rPr lang="en-US" noProof="0" dirty="0"/>
              <a:t>Click icon to add table</a:t>
            </a:r>
          </a:p>
        </p:txBody>
      </p:sp>
    </p:spTree>
    <p:extLst>
      <p:ext uri="{BB962C8B-B14F-4D97-AF65-F5344CB8AC3E}">
        <p14:creationId xmlns:p14="http://schemas.microsoft.com/office/powerpoint/2010/main" val="4119978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4945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rt opener">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524000" y="2551176"/>
            <a:ext cx="9144000" cy="1344168"/>
          </a:xfrm>
          <a:ln w="28575">
            <a:solidFill>
              <a:srgbClr val="003399"/>
            </a:solidFill>
          </a:ln>
        </p:spPr>
        <p:txBody>
          <a:bodyPr lIns="228600" rIns="228600" anchor="ctr" anchorCtr="1"/>
          <a:lstStyle>
            <a:lvl1pPr algn="ctr">
              <a:spcBef>
                <a:spcPts val="0"/>
              </a:spcBef>
              <a:defRPr sz="2400" b="1"/>
            </a:lvl1pPr>
          </a:lstStyle>
          <a:p>
            <a:pPr lvl="0"/>
            <a:r>
              <a:rPr lang="en-US"/>
              <a:t>Click to edit Master text styles</a:t>
            </a:r>
          </a:p>
        </p:txBody>
      </p:sp>
    </p:spTree>
    <p:extLst>
      <p:ext uri="{BB962C8B-B14F-4D97-AF65-F5344CB8AC3E}">
        <p14:creationId xmlns:p14="http://schemas.microsoft.com/office/powerpoint/2010/main" val="3784618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24000" y="2551176"/>
            <a:ext cx="9144000" cy="1344168"/>
          </a:xfrm>
        </p:spPr>
        <p:txBody>
          <a:bodyPr anchor="ctr"/>
          <a:lstStyle>
            <a:lvl1pPr>
              <a:spcBef>
                <a:spcPts val="200"/>
              </a:spcBef>
              <a:defRPr sz="2400"/>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78942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964414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text slide (full page w/2 col. hdr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36448" y="2715768"/>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2706624"/>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8654135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03113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chelangelo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562822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sic text slide (2 col w/hdrs) x 2">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7" name="Text Placeholder 10"/>
          <p:cNvSpPr>
            <a:spLocks noGrp="1"/>
          </p:cNvSpPr>
          <p:nvPr>
            <p:ph type="body" sz="quarter" idx="15"/>
          </p:nvPr>
        </p:nvSpPr>
        <p:spPr>
          <a:xfrm>
            <a:off x="6315456" y="4241102"/>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6"/>
          </p:nvPr>
        </p:nvSpPr>
        <p:spPr>
          <a:xfrm>
            <a:off x="536448" y="4251960"/>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3978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u="none" dirty="0"/>
          </a:p>
        </p:txBody>
      </p:sp>
      <p:sp>
        <p:nvSpPr>
          <p:cNvPr id="20482" name="MSTSHP_01"/>
          <p:cNvSpPr>
            <a:spLocks noGrp="1" noChangeArrowheads="1"/>
          </p:cNvSpPr>
          <p:nvPr>
            <p:ph type="title"/>
          </p:nvPr>
        </p:nvSpPr>
        <p:spPr bwMode="invGray">
          <a:xfrm>
            <a:off x="533399" y="436065"/>
            <a:ext cx="11116733"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20483" name="MSTSHP_02"/>
          <p:cNvSpPr>
            <a:spLocks noGrp="1" noChangeArrowheads="1"/>
          </p:cNvSpPr>
          <p:nvPr>
            <p:ph type="body" idx="1"/>
          </p:nvPr>
        </p:nvSpPr>
        <p:spPr bwMode="invGray">
          <a:xfrm>
            <a:off x="533400" y="1154113"/>
            <a:ext cx="11116733" cy="51355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3699738" name="SHP_DOCTRACKER"/>
          <p:cNvSpPr txBox="1">
            <a:spLocks noChangeArrowheads="1"/>
          </p:cNvSpPr>
          <p:nvPr/>
        </p:nvSpPr>
        <p:spPr bwMode="gray">
          <a:xfrm rot="-5400000">
            <a:off x="11885613" y="6532563"/>
            <a:ext cx="422275" cy="88900"/>
          </a:xfrm>
          <a:prstGeom prst="rect">
            <a:avLst/>
          </a:prstGeom>
          <a:noFill/>
          <a:ln w="12700" algn="ctr">
            <a:noFill/>
            <a:miter lim="800000"/>
            <a:headEnd/>
            <a:tailEnd/>
          </a:ln>
          <a:effectLst/>
        </p:spPr>
        <p:txBody>
          <a:bodyPr wrap="none" lIns="0" tIns="0" rIns="0" bIns="0"/>
          <a:lstStyle/>
          <a:p>
            <a:pPr eaLnBrk="0" hangingPunct="0">
              <a:lnSpc>
                <a:spcPct val="106000"/>
              </a:lnSpc>
              <a:defRPr/>
            </a:pPr>
            <a:r>
              <a:rPr lang="en-US" sz="400" dirty="0">
                <a:solidFill>
                  <a:srgbClr val="AFAFAF"/>
                </a:solidFill>
                <a:cs typeface="+mn-cs"/>
              </a:rPr>
              <a:t>US Consulting On-screen M WHT_R1.5V_1208.ppt</a:t>
            </a:r>
          </a:p>
        </p:txBody>
      </p:sp>
      <p:pic>
        <p:nvPicPr>
          <p:cNvPr id="7" name="Picture 6"/>
          <p:cNvPicPr>
            <a:picLocks noChangeAspect="1"/>
          </p:cNvPicPr>
          <p:nvPr userDrawn="1"/>
        </p:nvPicPr>
        <p:blipFill>
          <a:blip r:embed="rId30">
            <a:extLst>
              <a:ext uri="{28A0092B-C50C-407E-A947-70E740481C1C}">
                <a14:useLocalDpi xmlns:a14="http://schemas.microsoft.com/office/drawing/2010/main" val="0"/>
              </a:ext>
            </a:extLst>
          </a:blip>
          <a:stretch>
            <a:fillRect/>
          </a:stretch>
        </p:blipFill>
        <p:spPr>
          <a:xfrm>
            <a:off x="8796913" y="252549"/>
            <a:ext cx="2853221" cy="548641"/>
          </a:xfrm>
          <a:prstGeom prst="rect">
            <a:avLst/>
          </a:prstGeom>
        </p:spPr>
      </p:pic>
    </p:spTree>
    <p:extLst>
      <p:ext uri="{BB962C8B-B14F-4D97-AF65-F5344CB8AC3E}">
        <p14:creationId xmlns:p14="http://schemas.microsoft.com/office/powerpoint/2010/main" val="3476106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0" eaLnBrk="1" fontAlgn="base" hangingPunct="1">
        <a:spcBef>
          <a:spcPct val="0"/>
        </a:spcBef>
        <a:spcAft>
          <a:spcPct val="0"/>
        </a:spcAft>
        <a:defRPr sz="2400" b="1" i="0" u="none">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sz="2000">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sz="2000">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EDT@l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mailto:NEU@la.gov" TargetMode="External"/><Relationship Id="rId3" Type="http://schemas.openxmlformats.org/officeDocument/2006/relationships/hyperlink" Target="mailto:OSS@la.gov" TargetMode="External"/><Relationship Id="rId7" Type="http://schemas.openxmlformats.org/officeDocument/2006/relationships/hyperlink" Target="mailto:MEDT@la.gov"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mailto:ApplicationCenter.Service@la.gov" TargetMode="External"/><Relationship Id="rId5" Type="http://schemas.openxmlformats.org/officeDocument/2006/relationships/hyperlink" Target="mailto:Kathryn.Loechelt@la.gov" TargetMode="External"/><Relationship Id="rId4" Type="http://schemas.openxmlformats.org/officeDocument/2006/relationships/hyperlink" Target="mailto:MedicaidOutreach@la.gov"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1924928" y="2683050"/>
            <a:ext cx="7877696" cy="842400"/>
          </a:xfrm>
        </p:spPr>
        <p:txBody>
          <a:bodyPr/>
          <a:lstStyle/>
          <a:p>
            <a:r>
              <a:rPr lang="en-US" sz="3600" dirty="0" smtClean="0"/>
              <a:t>Application Center Monthly Contact</a:t>
            </a:r>
            <a:endParaRPr lang="en-US" sz="3600" dirty="0"/>
          </a:p>
        </p:txBody>
      </p:sp>
      <p:sp>
        <p:nvSpPr>
          <p:cNvPr id="6" name="Subtitle 5"/>
          <p:cNvSpPr>
            <a:spLocks noGrp="1"/>
          </p:cNvSpPr>
          <p:nvPr>
            <p:ph type="subTitle" sz="quarter" idx="1"/>
          </p:nvPr>
        </p:nvSpPr>
        <p:spPr>
          <a:xfrm>
            <a:off x="637674" y="3564202"/>
            <a:ext cx="10262937" cy="2273071"/>
          </a:xfrm>
        </p:spPr>
        <p:txBody>
          <a:bodyPr/>
          <a:lstStyle/>
          <a:p>
            <a:pPr algn="ctr"/>
            <a:r>
              <a:rPr lang="en-US" sz="2400" dirty="0" smtClean="0">
                <a:solidFill>
                  <a:schemeClr val="accent3"/>
                </a:solidFill>
              </a:rPr>
              <a:t>April 21, 2021</a:t>
            </a:r>
          </a:p>
          <a:p>
            <a:pPr algn="ctr"/>
            <a:endParaRPr lang="en-US" sz="2400" dirty="0" smtClean="0">
              <a:solidFill>
                <a:schemeClr val="accent3"/>
              </a:solidFill>
            </a:endParaRPr>
          </a:p>
          <a:p>
            <a:pPr algn="ctr"/>
            <a:r>
              <a:rPr lang="en-US" sz="2400" dirty="0" smtClean="0">
                <a:solidFill>
                  <a:schemeClr val="accent3"/>
                </a:solidFill>
              </a:rPr>
              <a:t>Valerie McManus:  Application Center	Program Monitor</a:t>
            </a:r>
          </a:p>
          <a:p>
            <a:pPr algn="ctr"/>
            <a:r>
              <a:rPr lang="en-US" sz="2400" dirty="0" smtClean="0">
                <a:solidFill>
                  <a:schemeClr val="accent3"/>
                </a:solidFill>
              </a:rPr>
              <a:t> </a:t>
            </a:r>
          </a:p>
          <a:p>
            <a:pPr algn="ctr"/>
            <a:endParaRPr lang="en-US" sz="2400" dirty="0">
              <a:solidFill>
                <a:schemeClr val="accent3"/>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315840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16011" y="1795237"/>
            <a:ext cx="11119338" cy="4109663"/>
          </a:xfrm>
        </p:spPr>
        <p:txBody>
          <a:bodyPr/>
          <a:lstStyle/>
          <a:p>
            <a:pPr marL="0" lvl="0" indent="0" fontAlgn="auto">
              <a:lnSpc>
                <a:spcPct val="90000"/>
              </a:lnSpc>
              <a:spcBef>
                <a:spcPts val="1000"/>
              </a:spcBef>
              <a:spcAft>
                <a:spcPts val="0"/>
              </a:spcAft>
              <a:buClrTx/>
              <a:buSzTx/>
            </a:pPr>
            <a:r>
              <a:rPr lang="en-US" sz="2800" b="1" i="1" kern="1200" dirty="0" smtClean="0">
                <a:solidFill>
                  <a:prstClr val="black"/>
                </a:solidFill>
                <a:latin typeface="Calibri" panose="020F0502020204030204"/>
              </a:rPr>
              <a:t>Lawfully Present Defined</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smtClean="0">
                <a:solidFill>
                  <a:prstClr val="black"/>
                </a:solidFill>
                <a:latin typeface="Calibri" panose="020F0502020204030204"/>
              </a:rPr>
              <a:t>Key </a:t>
            </a:r>
            <a:r>
              <a:rPr lang="en-US" sz="2800" kern="1200" dirty="0">
                <a:solidFill>
                  <a:prstClr val="black"/>
                </a:solidFill>
                <a:latin typeface="Calibri" panose="020F0502020204030204"/>
              </a:rPr>
              <a:t>categories of immigrant children who are considered lawfully residing—but are subject to a five-year waiting period in states without the CHIPRA §214 option—include:</a:t>
            </a:r>
          </a:p>
          <a:p>
            <a:pPr marL="915987" lvl="2" fontAlgn="auto">
              <a:lnSpc>
                <a:spcPct val="90000"/>
              </a:lnSpc>
              <a:spcBef>
                <a:spcPts val="500"/>
              </a:spcBef>
              <a:spcAft>
                <a:spcPts val="0"/>
              </a:spcAft>
              <a:buClrTx/>
              <a:buFont typeface="Arial" panose="020B0604020202020204" pitchFamily="34" charset="0"/>
              <a:buChar char="•"/>
            </a:pPr>
            <a:r>
              <a:rPr lang="en-US" sz="2200" kern="1200" dirty="0">
                <a:solidFill>
                  <a:prstClr val="black"/>
                </a:solidFill>
                <a:latin typeface="Calibri" panose="020F0502020204030204"/>
                <a:ea typeface="+mn-ea"/>
                <a:cs typeface="+mn-cs"/>
              </a:rPr>
              <a:t>lawful permanent residents or green card-holders; </a:t>
            </a:r>
          </a:p>
          <a:p>
            <a:pPr marL="915987" lvl="2" fontAlgn="auto">
              <a:lnSpc>
                <a:spcPct val="90000"/>
              </a:lnSpc>
              <a:spcBef>
                <a:spcPts val="500"/>
              </a:spcBef>
              <a:spcAft>
                <a:spcPts val="0"/>
              </a:spcAft>
              <a:buClrTx/>
              <a:buFont typeface="Arial" panose="020B0604020202020204" pitchFamily="34" charset="0"/>
              <a:buChar char="•"/>
            </a:pPr>
            <a:r>
              <a:rPr lang="en-US" sz="2200" kern="1200" dirty="0">
                <a:solidFill>
                  <a:prstClr val="black"/>
                </a:solidFill>
                <a:latin typeface="Calibri" panose="020F0502020204030204"/>
                <a:ea typeface="+mn-ea"/>
                <a:cs typeface="+mn-cs"/>
              </a:rPr>
              <a:t>children fleeing persecution with pending applications for asylum and special immigrant juvenile status; and </a:t>
            </a:r>
          </a:p>
          <a:p>
            <a:pPr marL="915987" lvl="2" fontAlgn="auto">
              <a:lnSpc>
                <a:spcPct val="90000"/>
              </a:lnSpc>
              <a:spcBef>
                <a:spcPts val="500"/>
              </a:spcBef>
              <a:spcAft>
                <a:spcPts val="0"/>
              </a:spcAft>
              <a:buClrTx/>
              <a:buFont typeface="Arial" panose="020B0604020202020204" pitchFamily="34" charset="0"/>
              <a:buChar char="•"/>
            </a:pPr>
            <a:r>
              <a:rPr lang="en-US" sz="2200" kern="1200" dirty="0">
                <a:solidFill>
                  <a:prstClr val="black"/>
                </a:solidFill>
                <a:latin typeface="Calibri" panose="020F0502020204030204"/>
                <a:ea typeface="+mn-ea"/>
                <a:cs typeface="+mn-cs"/>
              </a:rPr>
              <a:t>children with certain temporary immigration statuses</a:t>
            </a:r>
            <a:r>
              <a:rPr lang="en-US" sz="2200" kern="1200" dirty="0" smtClean="0">
                <a:solidFill>
                  <a:prstClr val="black"/>
                </a:solidFill>
                <a:latin typeface="Calibri" panose="020F0502020204030204"/>
                <a:ea typeface="+mn-ea"/>
                <a:cs typeface="+mn-cs"/>
              </a:rPr>
              <a:t>.</a:t>
            </a:r>
            <a:endParaRPr lang="en-US" sz="2200" kern="1200" dirty="0">
              <a:solidFill>
                <a:prstClr val="black"/>
              </a:solidFill>
              <a:latin typeface="Calibri" panose="020F0502020204030204"/>
              <a:ea typeface="+mn-ea"/>
              <a:cs typeface="+mn-cs"/>
            </a:endParaRP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Children who meet the definition set forth above of “lawfully present” also must be residents.</a:t>
            </a:r>
          </a:p>
          <a:p>
            <a:pPr>
              <a:buFont typeface="Arial" panose="020B0604020202020204" pitchFamily="34" charset="0"/>
              <a:buChar char="•"/>
            </a:pPr>
            <a:endParaRPr lang="en-US" dirty="0"/>
          </a:p>
          <a:p>
            <a:pPr marL="228600" lvl="2" indent="0">
              <a:buNone/>
            </a:pPr>
            <a:endParaRPr lang="en-US" sz="2400" dirty="0" smtClean="0"/>
          </a:p>
        </p:txBody>
      </p:sp>
      <p:sp>
        <p:nvSpPr>
          <p:cNvPr id="3" name="TextBox 2"/>
          <p:cNvSpPr txBox="1"/>
          <p:nvPr/>
        </p:nvSpPr>
        <p:spPr bwMode="auto">
          <a:xfrm>
            <a:off x="172720" y="1148448"/>
            <a:ext cx="11805920" cy="549061"/>
          </a:xfrm>
          <a:prstGeom prst="rect">
            <a:avLst/>
          </a:prstGeom>
        </p:spPr>
        <p:txBody>
          <a:bodyPr wrap="square" rtlCol="0">
            <a:spAutoFit/>
          </a:bodyPr>
          <a:lstStyle/>
          <a:p>
            <a:pPr marL="1588" fontAlgn="base">
              <a:lnSpc>
                <a:spcPct val="106000"/>
              </a:lnSpc>
              <a:spcBef>
                <a:spcPct val="40000"/>
              </a:spcBef>
              <a:spcAft>
                <a:spcPct val="0"/>
              </a:spcAft>
              <a:buClr>
                <a:srgbClr val="000000"/>
              </a:buClr>
            </a:pPr>
            <a:r>
              <a:rPr lang="en-US" sz="2800" dirty="0">
                <a:solidFill>
                  <a:srgbClr val="BC9F22"/>
                </a:solidFill>
                <a:latin typeface="Arial" charset="0"/>
                <a:cs typeface="Arial" charset="0"/>
              </a:rPr>
              <a:t>CHIPRA 214:  Medicaid &amp; CHIP Coverage for Lawfully Residing Children</a:t>
            </a:r>
          </a:p>
        </p:txBody>
      </p:sp>
    </p:spTree>
    <p:extLst>
      <p:ext uri="{BB962C8B-B14F-4D97-AF65-F5344CB8AC3E}">
        <p14:creationId xmlns:p14="http://schemas.microsoft.com/office/powerpoint/2010/main" val="30410305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1859280"/>
            <a:ext cx="11119338" cy="4572342"/>
          </a:xfrm>
        </p:spPr>
        <p:txBody>
          <a:bodyPr/>
          <a:lstStyle/>
          <a:p>
            <a:pPr marL="0" indent="0"/>
            <a:r>
              <a:rPr lang="en-US" sz="2800" b="1" i="1" dirty="0" smtClean="0"/>
              <a:t>Implementation</a:t>
            </a:r>
            <a:endParaRPr lang="en-US" sz="2800" b="1" i="1" dirty="0"/>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Beginning February 1, 2019, Louisiana elected to cover lawfully residing children up to age 19 under both Medicaid and </a:t>
            </a:r>
            <a:r>
              <a:rPr lang="en-US" sz="2800" kern="1200" dirty="0" err="1">
                <a:solidFill>
                  <a:prstClr val="black"/>
                </a:solidFill>
                <a:latin typeface="Calibri" panose="020F0502020204030204"/>
              </a:rPr>
              <a:t>LaCHIP</a:t>
            </a:r>
            <a:r>
              <a:rPr lang="en-US" sz="2800" kern="1200" dirty="0">
                <a:solidFill>
                  <a:prstClr val="black"/>
                </a:solidFill>
                <a:latin typeface="Calibri" panose="020F0502020204030204"/>
              </a:rPr>
              <a:t>.</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A special application is not required. As part of the normal application process, a child’s eligibility for all Medicaid programs (through the CHIPRA 214 coverage option) will be reviewed.</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While eligible under the CHIPRA </a:t>
            </a:r>
            <a:r>
              <a:rPr lang="en-US" sz="2800" i="1" kern="1200" dirty="0">
                <a:solidFill>
                  <a:prstClr val="black"/>
                </a:solidFill>
                <a:latin typeface="Calibri" panose="020F0502020204030204"/>
              </a:rPr>
              <a:t>§</a:t>
            </a:r>
            <a:r>
              <a:rPr lang="en-US" sz="2800" kern="1200" dirty="0">
                <a:solidFill>
                  <a:prstClr val="black"/>
                </a:solidFill>
                <a:latin typeface="Calibri" panose="020F0502020204030204"/>
              </a:rPr>
              <a:t>214 Option, these children are eligible for the full range of Medicaid services covered under the children’s program in which they are enrolled.</a:t>
            </a:r>
          </a:p>
          <a:p>
            <a:pPr lvl="2">
              <a:buFontTx/>
              <a:buChar char="-"/>
            </a:pPr>
            <a:endParaRPr lang="en-US" sz="2400" dirty="0" smtClean="0"/>
          </a:p>
        </p:txBody>
      </p:sp>
      <p:sp>
        <p:nvSpPr>
          <p:cNvPr id="3" name="TextBox 2"/>
          <p:cNvSpPr txBox="1"/>
          <p:nvPr/>
        </p:nvSpPr>
        <p:spPr bwMode="auto">
          <a:xfrm>
            <a:off x="284480" y="1148448"/>
            <a:ext cx="11744960" cy="516680"/>
          </a:xfrm>
          <a:prstGeom prst="rect">
            <a:avLst/>
          </a:prstGeom>
        </p:spPr>
        <p:txBody>
          <a:bodyPr wrap="square" rtlCol="0">
            <a:spAutoFit/>
          </a:bodyPr>
          <a:lstStyle/>
          <a:p>
            <a:pPr marL="1588" fontAlgn="base">
              <a:lnSpc>
                <a:spcPct val="106000"/>
              </a:lnSpc>
              <a:spcBef>
                <a:spcPct val="40000"/>
              </a:spcBef>
              <a:spcAft>
                <a:spcPct val="0"/>
              </a:spcAft>
              <a:buClr>
                <a:srgbClr val="000000"/>
              </a:buClr>
            </a:pPr>
            <a:r>
              <a:rPr lang="en-US" sz="2800" dirty="0">
                <a:solidFill>
                  <a:srgbClr val="BC9F22"/>
                </a:solidFill>
                <a:latin typeface="Arial" charset="0"/>
                <a:cs typeface="Arial" charset="0"/>
              </a:rPr>
              <a:t>CHIPRA 214:  Medicaid &amp; CHIP Coverage for Lawfully Residing Children</a:t>
            </a:r>
          </a:p>
        </p:txBody>
      </p:sp>
    </p:spTree>
    <p:extLst>
      <p:ext uri="{BB962C8B-B14F-4D97-AF65-F5344CB8AC3E}">
        <p14:creationId xmlns:p14="http://schemas.microsoft.com/office/powerpoint/2010/main" val="900615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1786315"/>
            <a:ext cx="11119338" cy="4645307"/>
          </a:xfrm>
        </p:spPr>
        <p:txBody>
          <a:bodyPr/>
          <a:lstStyle/>
          <a:p>
            <a:pPr marL="0" indent="0"/>
            <a:r>
              <a:rPr lang="en-US" dirty="0" smtClean="0"/>
              <a:t>After an application is submitted, you should see an “Upload” button that would allow you to submit documentation to Medicaid, such as, medical records, medical bills, or check stubs. It should appear under the Application and Payment Status column.</a:t>
            </a:r>
          </a:p>
          <a:p>
            <a:pPr>
              <a:buFont typeface="Arial" panose="020B0604020202020204" pitchFamily="34" charset="0"/>
              <a:buChar char="•"/>
            </a:pPr>
            <a:endParaRPr lang="en-US" sz="2400" dirty="0" smtClean="0"/>
          </a:p>
        </p:txBody>
      </p:sp>
      <p:sp>
        <p:nvSpPr>
          <p:cNvPr id="3" name="TextBox 2"/>
          <p:cNvSpPr txBox="1"/>
          <p:nvPr/>
        </p:nvSpPr>
        <p:spPr bwMode="auto">
          <a:xfrm>
            <a:off x="622013" y="1148448"/>
            <a:ext cx="10064348" cy="637867"/>
          </a:xfrm>
          <a:prstGeom prst="rect">
            <a:avLst/>
          </a:prstGeom>
        </p:spPr>
        <p:txBody>
          <a:bodyPr wrap="square" rtlCol="0">
            <a:spAutoFit/>
          </a:bodyPr>
          <a:lstStyle/>
          <a:p>
            <a:pPr marL="1588" marR="0" lvl="0" indent="0" algn="l" defTabSz="457200" rtl="0" eaLnBrk="1" fontAlgn="base" latinLnBrk="0" hangingPunct="1">
              <a:lnSpc>
                <a:spcPct val="106000"/>
              </a:lnSpc>
              <a:spcBef>
                <a:spcPct val="40000"/>
              </a:spcBef>
              <a:spcAft>
                <a:spcPct val="0"/>
              </a:spcAft>
              <a:buClr>
                <a:srgbClr val="000000"/>
              </a:buClr>
              <a:buSzTx/>
              <a:buFontTx/>
              <a:buNone/>
              <a:tabLst/>
              <a:defRPr/>
            </a:pPr>
            <a:r>
              <a:rPr kumimoji="0" lang="en-US" sz="3600" b="0" i="0" u="none" strike="noStrike" kern="1200" cap="none" spc="0" normalizeH="0" baseline="0" noProof="0" dirty="0" smtClean="0">
                <a:ln>
                  <a:noFill/>
                </a:ln>
                <a:solidFill>
                  <a:srgbClr val="BC9F22"/>
                </a:solidFill>
                <a:effectLst/>
                <a:uLnTx/>
                <a:uFillTx/>
                <a:latin typeface="Arial" charset="0"/>
                <a:ea typeface="+mn-ea"/>
                <a:cs typeface="Arial" charset="0"/>
              </a:rPr>
              <a:t>How to Upload documents to the Partner Portal</a:t>
            </a:r>
            <a:endParaRPr kumimoji="0" lang="en-US" sz="3600" b="0" i="0" u="none" strike="noStrike" kern="1200" cap="none" spc="0" normalizeH="0" baseline="0" noProof="0" dirty="0">
              <a:ln>
                <a:noFill/>
              </a:ln>
              <a:solidFill>
                <a:srgbClr val="BC9F22"/>
              </a:solidFill>
              <a:effectLst/>
              <a:uLnTx/>
              <a:uFillTx/>
              <a:latin typeface="Arial" charset="0"/>
              <a:ea typeface="+mn-ea"/>
              <a:cs typeface="Arial" charset="0"/>
            </a:endParaRPr>
          </a:p>
        </p:txBody>
      </p:sp>
      <p:pic>
        <p:nvPicPr>
          <p:cNvPr id="5" name="Picture 4"/>
          <p:cNvPicPr>
            <a:picLocks noChangeAspect="1"/>
          </p:cNvPicPr>
          <p:nvPr/>
        </p:nvPicPr>
        <p:blipFill>
          <a:blip r:embed="rId3"/>
          <a:stretch>
            <a:fillRect/>
          </a:stretch>
        </p:blipFill>
        <p:spPr>
          <a:xfrm>
            <a:off x="780164" y="2963604"/>
            <a:ext cx="10248900" cy="3333750"/>
          </a:xfrm>
          <a:prstGeom prst="rect">
            <a:avLst/>
          </a:prstGeom>
        </p:spPr>
      </p:pic>
    </p:spTree>
    <p:extLst>
      <p:ext uri="{BB962C8B-B14F-4D97-AF65-F5344CB8AC3E}">
        <p14:creationId xmlns:p14="http://schemas.microsoft.com/office/powerpoint/2010/main" val="1306536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59186" y="2107735"/>
            <a:ext cx="11499924" cy="4168705"/>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AC Resource Library – Check it regularly</a:t>
            </a:r>
            <a:endParaRPr lang="en-US" sz="2400" dirty="0">
              <a:solidFill>
                <a:srgbClr val="000000"/>
              </a:solidFill>
              <a:latin typeface="Arial" charset="0"/>
              <a:cs typeface="Arial" charset="0"/>
            </a:endParaRP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Ensure you are in the PARTNER portal</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Follow our guidelines</a:t>
            </a:r>
            <a:endParaRPr lang="en-US" sz="2400" dirty="0">
              <a:solidFill>
                <a:srgbClr val="000000"/>
              </a:solidFill>
              <a:latin typeface="Arial" charset="0"/>
              <a:cs typeface="Arial" charset="0"/>
            </a:endParaRP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For issues with newborns send email to NEU@la.gov</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EMS</a:t>
            </a: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Submit medical bills and records immediately upon denial due to non-citizen</a:t>
            </a:r>
            <a:endParaRPr lang="en-US" sz="2400" dirty="0">
              <a:solidFill>
                <a:srgbClr val="000000"/>
              </a:solidFill>
              <a:latin typeface="Arial" charset="0"/>
              <a:cs typeface="Arial" charset="0"/>
            </a:endParaRP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400" dirty="0" smtClean="0">
                <a:solidFill>
                  <a:srgbClr val="000000"/>
                </a:solidFill>
                <a:latin typeface="Arial" charset="0"/>
                <a:cs typeface="Arial" charset="0"/>
              </a:rPr>
              <a:t>For aged EMS claims, email </a:t>
            </a:r>
            <a:r>
              <a:rPr lang="en-US" sz="2400" dirty="0" smtClean="0">
                <a:solidFill>
                  <a:srgbClr val="000000"/>
                </a:solidFill>
                <a:latin typeface="Arial" charset="0"/>
                <a:cs typeface="Arial" charset="0"/>
                <a:hlinkClick r:id="rId3"/>
              </a:rPr>
              <a:t>MEDT@la.gov</a:t>
            </a:r>
            <a:r>
              <a:rPr lang="en-US" sz="2400" dirty="0" smtClean="0">
                <a:solidFill>
                  <a:srgbClr val="000000"/>
                </a:solidFill>
                <a:latin typeface="Arial" charset="0"/>
                <a:cs typeface="Arial" charset="0"/>
              </a:rPr>
              <a:t> and cc Kathryn.Loechelt@la.gov</a:t>
            </a:r>
          </a:p>
          <a:p>
            <a:pPr marL="1588" algn="l" rtl="0" fontAlgn="base">
              <a:lnSpc>
                <a:spcPct val="106000"/>
              </a:lnSpc>
              <a:spcBef>
                <a:spcPct val="40000"/>
              </a:spcBef>
              <a:spcAft>
                <a:spcPct val="0"/>
              </a:spcAft>
              <a:buClr>
                <a:srgbClr val="000000"/>
              </a:buClr>
            </a:pPr>
            <a:endParaRPr lang="en-US" sz="2000" dirty="0" smtClean="0">
              <a:solidFill>
                <a:srgbClr val="000000"/>
              </a:solidFill>
              <a:latin typeface="Arial" charset="0"/>
              <a:cs typeface="Arial" charset="0"/>
            </a:endParaRPr>
          </a:p>
        </p:txBody>
      </p:sp>
      <p:sp>
        <p:nvSpPr>
          <p:cNvPr id="3" name="Rectangle 2"/>
          <p:cNvSpPr/>
          <p:nvPr/>
        </p:nvSpPr>
        <p:spPr>
          <a:xfrm>
            <a:off x="359186" y="1348616"/>
            <a:ext cx="6838783" cy="769441"/>
          </a:xfrm>
          <a:prstGeom prst="rect">
            <a:avLst/>
          </a:prstGeom>
        </p:spPr>
        <p:txBody>
          <a:bodyPr wrap="square">
            <a:spAutoFit/>
          </a:bodyPr>
          <a:lstStyle/>
          <a:p>
            <a:r>
              <a:rPr lang="en-US" sz="4400" dirty="0">
                <a:solidFill>
                  <a:srgbClr val="BC9F22"/>
                </a:solidFill>
              </a:rPr>
              <a:t>Reminders</a:t>
            </a:r>
          </a:p>
        </p:txBody>
      </p:sp>
    </p:spTree>
    <p:extLst>
      <p:ext uri="{BB962C8B-B14F-4D97-AF65-F5344CB8AC3E}">
        <p14:creationId xmlns:p14="http://schemas.microsoft.com/office/powerpoint/2010/main" val="25536903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0791" y="2274278"/>
            <a:ext cx="11325280" cy="4349260"/>
          </a:xfrm>
        </p:spPr>
        <p:txBody>
          <a:bodyPr/>
          <a:lstStyle/>
          <a:p>
            <a:pPr marL="1588" indent="0">
              <a:buClr>
                <a:srgbClr val="000000"/>
              </a:buClr>
            </a:pPr>
            <a:r>
              <a:rPr lang="en-US" altLang="en-US" dirty="0" smtClean="0">
                <a:solidFill>
                  <a:srgbClr val="000000"/>
                </a:solidFill>
                <a:latin typeface="Arial" panose="020B0604020202020204" pitchFamily="34" charset="0"/>
                <a:cs typeface="Arial" panose="020B0604020202020204" pitchFamily="34" charset="0"/>
              </a:rPr>
              <a:t>AC Managers and Trusted Users shall attend one AC Monthly zoom meeting each month.     </a:t>
            </a:r>
          </a:p>
          <a:p>
            <a:pPr marL="509588" lvl="3" indent="-171450" eaLnBrk="0" hangingPunct="0">
              <a:lnSpc>
                <a:spcPct val="150000"/>
              </a:lnSpc>
              <a:spcBef>
                <a:spcPct val="0"/>
              </a:spcBef>
              <a:buClrTx/>
              <a:buFont typeface="Arial" panose="020B0604020202020204" pitchFamily="34" charset="0"/>
              <a:buChar char="•"/>
            </a:pPr>
            <a:r>
              <a:rPr lang="en-US" altLang="en-US" sz="2000" dirty="0" smtClean="0">
                <a:solidFill>
                  <a:srgbClr val="000000"/>
                </a:solidFill>
                <a:latin typeface="Arial" panose="020B0604020202020204" pitchFamily="34" charset="0"/>
                <a:cs typeface="Arial" panose="020B0604020202020204" pitchFamily="34" charset="0"/>
              </a:rPr>
              <a:t>2 sessions will be held on the third </a:t>
            </a:r>
            <a:r>
              <a:rPr lang="en-US" altLang="en-US" sz="2000" dirty="0">
                <a:solidFill>
                  <a:srgbClr val="000000"/>
                </a:solidFill>
                <a:latin typeface="Arial" panose="020B0604020202020204" pitchFamily="34" charset="0"/>
                <a:cs typeface="Arial" panose="020B0604020202020204" pitchFamily="34" charset="0"/>
              </a:rPr>
              <a:t>Wednesday of each </a:t>
            </a:r>
            <a:r>
              <a:rPr lang="en-US" altLang="en-US" sz="2000" dirty="0" smtClean="0">
                <a:solidFill>
                  <a:srgbClr val="000000"/>
                </a:solidFill>
                <a:latin typeface="Arial" panose="020B0604020202020204" pitchFamily="34" charset="0"/>
                <a:cs typeface="Arial" panose="020B0604020202020204" pitchFamily="34" charset="0"/>
              </a:rPr>
              <a:t>month:</a:t>
            </a:r>
          </a:p>
          <a:p>
            <a:pPr marL="1550988" lvl="4" indent="-171450" eaLnBrk="0" hangingPunct="0">
              <a:lnSpc>
                <a:spcPct val="150000"/>
              </a:lnSpc>
              <a:spcBef>
                <a:spcPct val="0"/>
              </a:spcBef>
              <a:buClrTx/>
              <a:buFont typeface="Arial" panose="020B0604020202020204" pitchFamily="34" charset="0"/>
              <a:buChar char="•"/>
            </a:pPr>
            <a:r>
              <a:rPr lang="en-US" altLang="en-US" sz="2000" dirty="0">
                <a:solidFill>
                  <a:srgbClr val="000000"/>
                </a:solidFill>
                <a:latin typeface="Arial" panose="020B0604020202020204" pitchFamily="34" charset="0"/>
                <a:cs typeface="Arial" panose="020B0604020202020204" pitchFamily="34" charset="0"/>
              </a:rPr>
              <a:t>9:00 AM</a:t>
            </a:r>
          </a:p>
          <a:p>
            <a:pPr marL="1550988" lvl="4" indent="-171450" eaLnBrk="0" hangingPunct="0">
              <a:lnSpc>
                <a:spcPct val="150000"/>
              </a:lnSpc>
              <a:spcBef>
                <a:spcPct val="0"/>
              </a:spcBef>
              <a:buClrTx/>
              <a:buFont typeface="Arial" panose="020B0604020202020204" pitchFamily="34" charset="0"/>
              <a:buChar char="•"/>
            </a:pPr>
            <a:r>
              <a:rPr lang="en-US" altLang="en-US" sz="2000" dirty="0">
                <a:solidFill>
                  <a:srgbClr val="000000"/>
                </a:solidFill>
                <a:latin typeface="Arial" panose="020B0604020202020204" pitchFamily="34" charset="0"/>
                <a:cs typeface="Arial" panose="020B0604020202020204" pitchFamily="34" charset="0"/>
              </a:rPr>
              <a:t>1:30 PM</a:t>
            </a:r>
          </a:p>
          <a:p>
            <a:pPr marL="509588" lvl="3" indent="-171450" eaLnBrk="0" hangingPunct="0">
              <a:lnSpc>
                <a:spcPct val="150000"/>
              </a:lnSpc>
              <a:spcBef>
                <a:spcPct val="0"/>
              </a:spcBef>
              <a:buClrTx/>
              <a:buFont typeface="Arial" panose="020B0604020202020204" pitchFamily="34" charset="0"/>
              <a:buChar char="•"/>
            </a:pPr>
            <a:r>
              <a:rPr lang="en-US" altLang="en-US" sz="2000" dirty="0" smtClean="0">
                <a:solidFill>
                  <a:srgbClr val="000000"/>
                </a:solidFill>
                <a:latin typeface="Arial" panose="020B0604020202020204" pitchFamily="34" charset="0"/>
                <a:cs typeface="Arial" panose="020B0604020202020204" pitchFamily="34" charset="0"/>
              </a:rPr>
              <a:t>Meeting Registration Links are posted on the AC Resource Library. After registering, you will receive a link to access the meeting you selected.</a:t>
            </a:r>
          </a:p>
          <a:p>
            <a:pPr marL="509588" lvl="3" indent="-171450" eaLnBrk="0" hangingPunct="0">
              <a:lnSpc>
                <a:spcPct val="150000"/>
              </a:lnSpc>
              <a:spcBef>
                <a:spcPct val="0"/>
              </a:spcBef>
              <a:buClrTx/>
              <a:buFont typeface="Arial" panose="020B0604020202020204" pitchFamily="34" charset="0"/>
              <a:buChar char="•"/>
            </a:pPr>
            <a:r>
              <a:rPr lang="en-US" altLang="en-US" sz="2000" dirty="0" smtClean="0">
                <a:solidFill>
                  <a:srgbClr val="000000"/>
                </a:solidFill>
                <a:latin typeface="Arial" panose="020B0604020202020204" pitchFamily="34" charset="0"/>
                <a:cs typeface="Arial" panose="020B0604020202020204" pitchFamily="34" charset="0"/>
              </a:rPr>
              <a:t>Monthly Meeting Reminders will no longer be emailed.</a:t>
            </a:r>
          </a:p>
          <a:p>
            <a:pPr marL="509588" lvl="3" indent="-171450" eaLnBrk="0" hangingPunct="0">
              <a:lnSpc>
                <a:spcPct val="150000"/>
              </a:lnSpc>
              <a:spcBef>
                <a:spcPct val="0"/>
              </a:spcBef>
              <a:buClrTx/>
              <a:buFont typeface="Arial" panose="020B0604020202020204" pitchFamily="34" charset="0"/>
              <a:buChar char="•"/>
            </a:pPr>
            <a:r>
              <a:rPr lang="en-US" altLang="en-US" sz="2000" dirty="0" smtClean="0">
                <a:solidFill>
                  <a:srgbClr val="000000"/>
                </a:solidFill>
                <a:latin typeface="Arial" panose="020B0604020202020204" pitchFamily="34" charset="0"/>
                <a:cs typeface="Arial" panose="020B0604020202020204" pitchFamily="34" charset="0"/>
              </a:rPr>
              <a:t>PowerPoint presentations are currently housed in the Application Center Forms Library under the heading “Application Center Monthly Contact Presentations”.</a:t>
            </a:r>
          </a:p>
          <a:p>
            <a:pPr marL="1379538" lvl="4" indent="0" eaLnBrk="0" hangingPunct="0">
              <a:lnSpc>
                <a:spcPct val="150000"/>
              </a:lnSpc>
              <a:spcBef>
                <a:spcPct val="0"/>
              </a:spcBef>
              <a:buClrTx/>
              <a:buNone/>
            </a:pPr>
            <a:endParaRPr lang="en-US" dirty="0"/>
          </a:p>
        </p:txBody>
      </p:sp>
      <p:sp>
        <p:nvSpPr>
          <p:cNvPr id="3" name="Rectangle 2"/>
          <p:cNvSpPr/>
          <p:nvPr/>
        </p:nvSpPr>
        <p:spPr>
          <a:xfrm>
            <a:off x="141212" y="1360339"/>
            <a:ext cx="8658461" cy="759119"/>
          </a:xfrm>
          <a:prstGeom prst="rect">
            <a:avLst/>
          </a:prstGeom>
        </p:spPr>
        <p:txBody>
          <a:bodyPr wrap="none">
            <a:spAutoFit/>
          </a:bodyPr>
          <a:lstStyle/>
          <a:p>
            <a:pPr marL="1588" fontAlgn="base">
              <a:lnSpc>
                <a:spcPct val="106000"/>
              </a:lnSpc>
              <a:spcBef>
                <a:spcPct val="40000"/>
              </a:spcBef>
              <a:spcAft>
                <a:spcPct val="0"/>
              </a:spcAft>
              <a:buClr>
                <a:srgbClr val="000000"/>
              </a:buClr>
            </a:pPr>
            <a:r>
              <a:rPr lang="en-US" sz="4400" u="sng" dirty="0" smtClean="0">
                <a:solidFill>
                  <a:srgbClr val="BC9F22"/>
                </a:solidFill>
                <a:latin typeface="Arial" charset="0"/>
                <a:cs typeface="Arial" charset="0"/>
              </a:rPr>
              <a:t>Required</a:t>
            </a:r>
            <a:r>
              <a:rPr lang="en-US" sz="4400" dirty="0" smtClean="0">
                <a:solidFill>
                  <a:srgbClr val="BC9F22"/>
                </a:solidFill>
                <a:latin typeface="Arial" charset="0"/>
                <a:cs typeface="Arial" charset="0"/>
              </a:rPr>
              <a:t> Monthly Zoom Meetings</a:t>
            </a:r>
            <a:endParaRPr lang="en-US" sz="4400" dirty="0">
              <a:solidFill>
                <a:srgbClr val="BC9F22"/>
              </a:solidFill>
              <a:latin typeface="Arial" charset="0"/>
              <a:cs typeface="Arial" charset="0"/>
            </a:endParaRPr>
          </a:p>
        </p:txBody>
      </p:sp>
    </p:spTree>
    <p:extLst>
      <p:ext uri="{BB962C8B-B14F-4D97-AF65-F5344CB8AC3E}">
        <p14:creationId xmlns:p14="http://schemas.microsoft.com/office/powerpoint/2010/main" val="3416888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629400" y="1152144"/>
            <a:ext cx="5562600" cy="5362956"/>
          </a:xfrm>
        </p:spPr>
        <p:txBody>
          <a:bodyPr/>
          <a:lstStyle/>
          <a:p>
            <a:r>
              <a:rPr lang="en-US" sz="2400" b="1" dirty="0">
                <a:solidFill>
                  <a:schemeClr val="accent3"/>
                </a:solidFill>
              </a:rPr>
              <a:t>Optional State Supplement (OSS</a:t>
            </a:r>
            <a:r>
              <a:rPr lang="en-US" sz="2400" b="1" dirty="0" smtClean="0">
                <a:solidFill>
                  <a:schemeClr val="accent3"/>
                </a:solidFill>
              </a:rPr>
              <a:t>)  </a:t>
            </a:r>
            <a:endParaRPr lang="en-US" sz="2400" b="1" dirty="0">
              <a:solidFill>
                <a:schemeClr val="accent3"/>
              </a:solidFill>
            </a:endParaRPr>
          </a:p>
          <a:p>
            <a:pPr marL="795338" lvl="3" indent="-457200">
              <a:buFont typeface="Wingdings" panose="05000000000000000000" pitchFamily="2" charset="2"/>
              <a:buChar char="§"/>
            </a:pPr>
            <a:r>
              <a:rPr lang="en-US" sz="2000" dirty="0">
                <a:solidFill>
                  <a:schemeClr val="accent3"/>
                </a:solidFill>
                <a:hlinkClick r:id="rId3"/>
              </a:rPr>
              <a:t>OSS@la.gov</a:t>
            </a:r>
            <a:endParaRPr lang="en-US" sz="2000" dirty="0">
              <a:solidFill>
                <a:schemeClr val="accent3"/>
              </a:solidFill>
            </a:endParaRPr>
          </a:p>
          <a:p>
            <a:pPr marL="795338" lvl="3" indent="-457200">
              <a:buFont typeface="Wingdings" panose="05000000000000000000" pitchFamily="2" charset="2"/>
              <a:buChar char="§"/>
            </a:pPr>
            <a:r>
              <a:rPr lang="en-US" sz="2000" dirty="0">
                <a:solidFill>
                  <a:schemeClr val="accent3"/>
                </a:solidFill>
              </a:rPr>
              <a:t>(225) 342 – </a:t>
            </a:r>
            <a:r>
              <a:rPr lang="en-US" sz="2000" dirty="0" smtClean="0">
                <a:solidFill>
                  <a:schemeClr val="accent3"/>
                </a:solidFill>
              </a:rPr>
              <a:t>1646</a:t>
            </a:r>
          </a:p>
          <a:p>
            <a:pPr marL="795338" lvl="3" indent="-457200">
              <a:buFont typeface="Wingdings" panose="05000000000000000000" pitchFamily="2" charset="2"/>
              <a:buChar char="§"/>
            </a:pPr>
            <a:r>
              <a:rPr lang="en-US" sz="2000" dirty="0" smtClean="0">
                <a:solidFill>
                  <a:schemeClr val="accent3"/>
                </a:solidFill>
              </a:rPr>
              <a:t>Paige Logan</a:t>
            </a:r>
            <a:endParaRPr lang="en-US" sz="2000" dirty="0">
              <a:solidFill>
                <a:schemeClr val="accent3"/>
              </a:solidFill>
            </a:endParaRPr>
          </a:p>
          <a:p>
            <a:r>
              <a:rPr lang="en-US" sz="2400" b="1" dirty="0" smtClean="0">
                <a:solidFill>
                  <a:schemeClr val="accent3"/>
                </a:solidFill>
              </a:rPr>
              <a:t>Outstation </a:t>
            </a:r>
            <a:endParaRPr lang="en-US" sz="2400" b="1" dirty="0">
              <a:solidFill>
                <a:schemeClr val="accent3"/>
              </a:solidFill>
            </a:endParaRPr>
          </a:p>
          <a:p>
            <a:pPr marL="795338" lvl="3" indent="-457200">
              <a:buFont typeface="Wingdings" panose="05000000000000000000" pitchFamily="2" charset="2"/>
              <a:buChar char="§"/>
            </a:pPr>
            <a:r>
              <a:rPr lang="en-US" sz="2000" dirty="0">
                <a:solidFill>
                  <a:schemeClr val="accent3"/>
                </a:solidFill>
              </a:rPr>
              <a:t>Outstation@la.gov</a:t>
            </a:r>
          </a:p>
          <a:p>
            <a:pPr marL="795338" lvl="3" indent="-457200">
              <a:buFont typeface="Wingdings" panose="05000000000000000000" pitchFamily="2" charset="2"/>
              <a:buChar char="§"/>
            </a:pPr>
            <a:r>
              <a:rPr lang="en-US" sz="2000" dirty="0">
                <a:solidFill>
                  <a:schemeClr val="accent3"/>
                </a:solidFill>
              </a:rPr>
              <a:t>(225) 342 – </a:t>
            </a:r>
            <a:r>
              <a:rPr lang="en-US" sz="2000" dirty="0" smtClean="0">
                <a:solidFill>
                  <a:schemeClr val="accent3"/>
                </a:solidFill>
              </a:rPr>
              <a:t>1646</a:t>
            </a:r>
          </a:p>
          <a:p>
            <a:pPr marL="795338" lvl="3" indent="-457200">
              <a:buFont typeface="Wingdings" panose="05000000000000000000" pitchFamily="2" charset="2"/>
              <a:buChar char="§"/>
            </a:pPr>
            <a:r>
              <a:rPr lang="en-US" sz="2000" dirty="0" smtClean="0">
                <a:solidFill>
                  <a:schemeClr val="accent3"/>
                </a:solidFill>
              </a:rPr>
              <a:t>Paige Logan</a:t>
            </a:r>
            <a:endParaRPr lang="en-US" sz="2000" dirty="0">
              <a:solidFill>
                <a:schemeClr val="accent3"/>
              </a:solidFill>
            </a:endParaRPr>
          </a:p>
          <a:p>
            <a:r>
              <a:rPr lang="en-US" sz="2400" b="1" dirty="0">
                <a:solidFill>
                  <a:schemeClr val="accent3"/>
                </a:solidFill>
              </a:rPr>
              <a:t>Medicaid Outreach</a:t>
            </a:r>
          </a:p>
          <a:p>
            <a:pPr marL="795338" lvl="3" indent="-457200">
              <a:buFont typeface="Wingdings" panose="05000000000000000000" pitchFamily="2" charset="2"/>
              <a:buChar char="§"/>
            </a:pPr>
            <a:r>
              <a:rPr lang="en-US" sz="2000" dirty="0">
                <a:solidFill>
                  <a:schemeClr val="accent3"/>
                </a:solidFill>
                <a:hlinkClick r:id="rId4"/>
              </a:rPr>
              <a:t>MedicaidOutreach@la.gov</a:t>
            </a:r>
            <a:r>
              <a:rPr lang="en-US" sz="2000" dirty="0">
                <a:solidFill>
                  <a:schemeClr val="accent3"/>
                </a:solidFill>
              </a:rPr>
              <a:t> </a:t>
            </a:r>
            <a:endParaRPr lang="en-US" sz="2000" dirty="0" smtClean="0">
              <a:solidFill>
                <a:schemeClr val="accent3"/>
              </a:solidFill>
            </a:endParaRPr>
          </a:p>
          <a:p>
            <a:r>
              <a:rPr lang="en-US" sz="2400" dirty="0">
                <a:solidFill>
                  <a:schemeClr val="accent3"/>
                </a:solidFill>
              </a:rPr>
              <a:t>EPO Programs Manager</a:t>
            </a:r>
          </a:p>
          <a:p>
            <a:pPr marL="922338" lvl="2" indent="-457200">
              <a:buFont typeface="Wingdings" panose="05000000000000000000" pitchFamily="2" charset="2"/>
              <a:buChar char="§"/>
            </a:pPr>
            <a:r>
              <a:rPr lang="en-US" sz="1400" dirty="0">
                <a:solidFill>
                  <a:schemeClr val="accent3"/>
                </a:solidFill>
                <a:hlinkClick r:id="rId5"/>
              </a:rPr>
              <a:t>Kathryn.Loechelt@la.gov</a:t>
            </a:r>
            <a:endParaRPr lang="en-US" sz="1400" dirty="0">
              <a:solidFill>
                <a:schemeClr val="accent3"/>
              </a:solidFill>
            </a:endParaRPr>
          </a:p>
          <a:p>
            <a:pPr marL="922338" lvl="2" indent="-457200">
              <a:buFont typeface="Wingdings" panose="05000000000000000000" pitchFamily="2" charset="2"/>
              <a:buChar char="§"/>
            </a:pPr>
            <a:r>
              <a:rPr lang="en-US" sz="1400" dirty="0">
                <a:solidFill>
                  <a:schemeClr val="accent3"/>
                </a:solidFill>
              </a:rPr>
              <a:t>(225) 219 – 0912</a:t>
            </a:r>
          </a:p>
          <a:p>
            <a:pPr marL="795338" lvl="3" indent="-457200">
              <a:buFont typeface="Wingdings" panose="05000000000000000000" pitchFamily="2" charset="2"/>
              <a:buChar char="§"/>
            </a:pPr>
            <a:endParaRPr lang="en-US" sz="2000" dirty="0">
              <a:solidFill>
                <a:schemeClr val="accent3"/>
              </a:solidFill>
            </a:endParaRPr>
          </a:p>
          <a:p>
            <a:endParaRPr lang="en-US" dirty="0"/>
          </a:p>
        </p:txBody>
      </p:sp>
      <p:sp>
        <p:nvSpPr>
          <p:cNvPr id="3" name="Text Placeholder 2"/>
          <p:cNvSpPr>
            <a:spLocks noGrp="1"/>
          </p:cNvSpPr>
          <p:nvPr>
            <p:ph type="body" sz="quarter" idx="13"/>
          </p:nvPr>
        </p:nvSpPr>
        <p:spPr>
          <a:xfrm>
            <a:off x="355600" y="1152144"/>
            <a:ext cx="5486400" cy="5362956"/>
          </a:xfrm>
        </p:spPr>
        <p:txBody>
          <a:bodyPr/>
          <a:lstStyle/>
          <a:p>
            <a:r>
              <a:rPr lang="en-US" sz="2400" b="1" dirty="0" smtClean="0">
                <a:solidFill>
                  <a:schemeClr val="accent3"/>
                </a:solidFill>
              </a:rPr>
              <a:t>Application Centers (AC) </a:t>
            </a:r>
          </a:p>
          <a:p>
            <a:pPr lvl="3" indent="-342900">
              <a:buFont typeface="Wingdings" panose="05000000000000000000" pitchFamily="2" charset="2"/>
              <a:buChar char="§"/>
            </a:pPr>
            <a:r>
              <a:rPr lang="en-US" sz="2000" dirty="0" smtClean="0">
                <a:solidFill>
                  <a:schemeClr val="accent3"/>
                </a:solidFill>
                <a:hlinkClick r:id="rId6"/>
              </a:rPr>
              <a:t>ApplicationCenter.Service@la.gov</a:t>
            </a:r>
            <a:endParaRPr lang="en-US" sz="2000" dirty="0" smtClean="0">
              <a:solidFill>
                <a:schemeClr val="accent3"/>
              </a:solidFill>
            </a:endParaRPr>
          </a:p>
          <a:p>
            <a:pPr lvl="3" indent="-342900">
              <a:buFont typeface="Wingdings" panose="05000000000000000000" pitchFamily="2" charset="2"/>
              <a:buChar char="§"/>
            </a:pPr>
            <a:r>
              <a:rPr lang="en-US" sz="2000" dirty="0" smtClean="0">
                <a:solidFill>
                  <a:schemeClr val="accent3"/>
                </a:solidFill>
              </a:rPr>
              <a:t>(225) 342 – 6312</a:t>
            </a:r>
          </a:p>
          <a:p>
            <a:pPr lvl="3" indent="-342900">
              <a:buFont typeface="Wingdings" panose="05000000000000000000" pitchFamily="2" charset="2"/>
              <a:buChar char="§"/>
            </a:pPr>
            <a:r>
              <a:rPr lang="en-US" sz="2000" dirty="0" smtClean="0">
                <a:solidFill>
                  <a:schemeClr val="accent3"/>
                </a:solidFill>
              </a:rPr>
              <a:t>Valerie McManus</a:t>
            </a:r>
          </a:p>
          <a:p>
            <a:r>
              <a:rPr lang="en-US" sz="2400" b="1" dirty="0" smtClean="0">
                <a:solidFill>
                  <a:schemeClr val="accent3"/>
                </a:solidFill>
              </a:rPr>
              <a:t>Medical Eligibility Determinations Team (MEDT)</a:t>
            </a:r>
            <a:endParaRPr lang="en-US" sz="1800" b="1" dirty="0">
              <a:solidFill>
                <a:schemeClr val="accent3"/>
              </a:solidFill>
            </a:endParaRPr>
          </a:p>
          <a:p>
            <a:pPr marL="795338" lvl="3" indent="-457200">
              <a:buFont typeface="Wingdings" panose="05000000000000000000" pitchFamily="2" charset="2"/>
              <a:buChar char="§"/>
            </a:pPr>
            <a:r>
              <a:rPr lang="en-US" sz="2000" dirty="0">
                <a:solidFill>
                  <a:schemeClr val="accent3"/>
                </a:solidFill>
                <a:hlinkClick r:id="rId7"/>
              </a:rPr>
              <a:t>MEDT@la.gov</a:t>
            </a:r>
            <a:r>
              <a:rPr lang="en-US" sz="2000" dirty="0">
                <a:solidFill>
                  <a:schemeClr val="accent3"/>
                </a:solidFill>
              </a:rPr>
              <a:t> </a:t>
            </a:r>
          </a:p>
          <a:p>
            <a:pPr marL="795338" lvl="3" indent="-457200">
              <a:buFont typeface="Wingdings" panose="05000000000000000000" pitchFamily="2" charset="2"/>
              <a:buChar char="§"/>
            </a:pPr>
            <a:r>
              <a:rPr lang="en-US" sz="2000" dirty="0">
                <a:solidFill>
                  <a:schemeClr val="accent3"/>
                </a:solidFill>
              </a:rPr>
              <a:t>(225) 219 </a:t>
            </a:r>
            <a:r>
              <a:rPr lang="en-US" sz="2000" dirty="0" smtClean="0">
                <a:solidFill>
                  <a:schemeClr val="accent3"/>
                </a:solidFill>
              </a:rPr>
              <a:t>– 7873</a:t>
            </a:r>
          </a:p>
          <a:p>
            <a:pPr marL="795338" lvl="3" indent="-457200">
              <a:buFont typeface="Wingdings" panose="05000000000000000000" pitchFamily="2" charset="2"/>
              <a:buChar char="§"/>
            </a:pPr>
            <a:r>
              <a:rPr lang="en-US" sz="2000" dirty="0" smtClean="0">
                <a:solidFill>
                  <a:schemeClr val="accent3"/>
                </a:solidFill>
              </a:rPr>
              <a:t>Miranda Winters</a:t>
            </a:r>
          </a:p>
          <a:p>
            <a:pPr marL="285750" indent="-285750">
              <a:buFont typeface="Arial" panose="020B0604020202020204" pitchFamily="34" charset="0"/>
              <a:buChar char="•"/>
            </a:pPr>
            <a:r>
              <a:rPr lang="en-US" sz="2400" b="1" dirty="0" smtClean="0">
                <a:solidFill>
                  <a:schemeClr val="accent3"/>
                </a:solidFill>
              </a:rPr>
              <a:t>Newborn Eligibility Unit (NEU) </a:t>
            </a:r>
          </a:p>
          <a:p>
            <a:pPr marL="795338" lvl="3" indent="-457200">
              <a:buFont typeface="Wingdings" panose="05000000000000000000" pitchFamily="2" charset="2"/>
              <a:buChar char="§"/>
            </a:pPr>
            <a:r>
              <a:rPr lang="en-US" sz="2000" dirty="0" smtClean="0">
                <a:solidFill>
                  <a:schemeClr val="accent3"/>
                </a:solidFill>
                <a:hlinkClick r:id="rId8"/>
              </a:rPr>
              <a:t>NEU@la.gov</a:t>
            </a:r>
            <a:endParaRPr lang="en-US" sz="2000" dirty="0">
              <a:solidFill>
                <a:schemeClr val="accent3"/>
              </a:solidFill>
            </a:endParaRPr>
          </a:p>
          <a:p>
            <a:pPr marL="795338" lvl="3" indent="-457200">
              <a:buFont typeface="Wingdings" panose="05000000000000000000" pitchFamily="2" charset="2"/>
              <a:buChar char="§"/>
            </a:pPr>
            <a:r>
              <a:rPr lang="en-US" sz="2000" dirty="0" smtClean="0">
                <a:solidFill>
                  <a:schemeClr val="accent3"/>
                </a:solidFill>
              </a:rPr>
              <a:t>337-447-4145</a:t>
            </a:r>
          </a:p>
          <a:p>
            <a:pPr marL="1379538" lvl="4" indent="0">
              <a:buNone/>
            </a:pPr>
            <a:endParaRPr lang="en-US" sz="1400" dirty="0" smtClean="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p:txBody>
      </p:sp>
    </p:spTree>
    <p:extLst>
      <p:ext uri="{BB962C8B-B14F-4D97-AF65-F5344CB8AC3E}">
        <p14:creationId xmlns:p14="http://schemas.microsoft.com/office/powerpoint/2010/main" val="109024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bwMode="auto">
          <a:xfrm>
            <a:off x="417095" y="1507958"/>
            <a:ext cx="11104701" cy="759119"/>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400" dirty="0" smtClean="0">
                <a:solidFill>
                  <a:schemeClr val="bg2"/>
                </a:solidFill>
                <a:latin typeface="+mj-lt"/>
                <a:cs typeface="Arial" charset="0"/>
              </a:rPr>
              <a:t>Questions</a:t>
            </a:r>
            <a:endParaRPr lang="en-US" sz="4400" dirty="0">
              <a:solidFill>
                <a:schemeClr val="bg2"/>
              </a:solidFill>
              <a:latin typeface="+mj-lt"/>
              <a:cs typeface="Arial" charset="0"/>
            </a:endParaRPr>
          </a:p>
        </p:txBody>
      </p:sp>
      <p:sp>
        <p:nvSpPr>
          <p:cNvPr id="2" name="Action Button: Help 1">
            <a:hlinkClick r:id="" action="ppaction://noaction" highlightClick="1"/>
          </p:cNvPr>
          <p:cNvSpPr/>
          <p:nvPr/>
        </p:nvSpPr>
        <p:spPr bwMode="auto">
          <a:xfrm>
            <a:off x="4846497" y="2807368"/>
            <a:ext cx="2245895" cy="2390273"/>
          </a:xfrm>
          <a:prstGeom prst="actionButtonHelp">
            <a:avLst/>
          </a:prstGeom>
          <a:solidFill>
            <a:schemeClr val="accent1"/>
          </a:solidFill>
          <a:ln w="9525" cap="flat" cmpd="sng" algn="ctr">
            <a:solidFill>
              <a:srgbClr val="4066B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pPr>
            <a:endParaRPr kumimoji="0" lang="en-US" sz="2400" b="0" i="0" u="none" strike="noStrike" cap="none" normalizeH="0" baseline="0" smtClean="0">
              <a:ln>
                <a:noFill/>
              </a:ln>
              <a:solidFill>
                <a:schemeClr val="bg2"/>
              </a:solidFill>
              <a:effectLst/>
              <a:latin typeface="Arial" charset="0"/>
            </a:endParaRPr>
          </a:p>
        </p:txBody>
      </p:sp>
    </p:spTree>
    <p:extLst>
      <p:ext uri="{BB962C8B-B14F-4D97-AF65-F5344CB8AC3E}">
        <p14:creationId xmlns:p14="http://schemas.microsoft.com/office/powerpoint/2010/main" val="4048558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801385" y="1269403"/>
            <a:ext cx="9001240" cy="1054249"/>
          </a:xfrm>
        </p:spPr>
        <p:txBody>
          <a:bodyPr anchor="ctr"/>
          <a:lstStyle/>
          <a:p>
            <a:r>
              <a:rPr lang="en-US" sz="4800" dirty="0" smtClean="0"/>
              <a:t>Agenda Items</a:t>
            </a:r>
            <a:endParaRPr lang="en-US" sz="4800" dirty="0"/>
          </a:p>
        </p:txBody>
      </p:sp>
      <p:sp>
        <p:nvSpPr>
          <p:cNvPr id="6" name="Subtitle 5"/>
          <p:cNvSpPr>
            <a:spLocks noGrp="1"/>
          </p:cNvSpPr>
          <p:nvPr>
            <p:ph type="subTitle" sz="quarter" idx="1"/>
          </p:nvPr>
        </p:nvSpPr>
        <p:spPr>
          <a:xfrm>
            <a:off x="1366221" y="2323652"/>
            <a:ext cx="9380668" cy="3818964"/>
          </a:xfrm>
        </p:spPr>
        <p:txBody>
          <a:bodyPr anchor="t"/>
          <a:lstStyle/>
          <a:p>
            <a:pPr marL="514350" indent="-514350">
              <a:lnSpc>
                <a:spcPct val="100000"/>
              </a:lnSpc>
              <a:buFont typeface="Arial" panose="020B0604020202020204" pitchFamily="34" charset="0"/>
              <a:buChar char="•"/>
            </a:pPr>
            <a:r>
              <a:rPr lang="en-US" sz="3800" b="0" dirty="0" smtClean="0">
                <a:solidFill>
                  <a:srgbClr val="595959"/>
                </a:solidFill>
              </a:rPr>
              <a:t>Application Center Handbook Training</a:t>
            </a:r>
          </a:p>
          <a:p>
            <a:pPr marL="514350" lvl="1" indent="-514350">
              <a:lnSpc>
                <a:spcPct val="100000"/>
              </a:lnSpc>
              <a:spcBef>
                <a:spcPct val="15000"/>
              </a:spcBef>
              <a:buClrTx/>
              <a:buSzPct val="80000"/>
              <a:buFont typeface="Arial" panose="020B0604020202020204" pitchFamily="34" charset="0"/>
              <a:buChar char="•"/>
            </a:pPr>
            <a:r>
              <a:rPr lang="en-US" sz="3800" dirty="0" smtClean="0">
                <a:solidFill>
                  <a:srgbClr val="595959"/>
                </a:solidFill>
              </a:rPr>
              <a:t>CHIPRA </a:t>
            </a:r>
            <a:r>
              <a:rPr lang="en-US" sz="3600" dirty="0" smtClean="0">
                <a:solidFill>
                  <a:srgbClr val="595959"/>
                </a:solidFill>
              </a:rPr>
              <a:t>214</a:t>
            </a:r>
          </a:p>
          <a:p>
            <a:pPr marL="514350" lvl="1" indent="-514350">
              <a:lnSpc>
                <a:spcPct val="100000"/>
              </a:lnSpc>
              <a:spcBef>
                <a:spcPct val="15000"/>
              </a:spcBef>
              <a:buClrTx/>
              <a:buSzPct val="80000"/>
              <a:buFont typeface="Arial" panose="020B0604020202020204" pitchFamily="34" charset="0"/>
              <a:buChar char="•"/>
            </a:pPr>
            <a:r>
              <a:rPr lang="en-US" sz="3800" dirty="0" smtClean="0">
                <a:solidFill>
                  <a:srgbClr val="595959"/>
                </a:solidFill>
              </a:rPr>
              <a:t>Uploading documents to the SSP</a:t>
            </a:r>
            <a:endParaRPr lang="en-US" sz="3800" dirty="0">
              <a:solidFill>
                <a:srgbClr val="595959"/>
              </a:solidFill>
            </a:endParaRPr>
          </a:p>
          <a:p>
            <a:pPr marL="514350" indent="-514350">
              <a:lnSpc>
                <a:spcPct val="100000"/>
              </a:lnSpc>
              <a:buFont typeface="Arial" panose="020B0604020202020204" pitchFamily="34" charset="0"/>
              <a:buChar char="•"/>
            </a:pPr>
            <a:r>
              <a:rPr lang="en-US" sz="3800" b="0" dirty="0" smtClean="0">
                <a:solidFill>
                  <a:srgbClr val="595959"/>
                </a:solidFill>
              </a:rPr>
              <a:t>Reminders</a:t>
            </a:r>
          </a:p>
          <a:p>
            <a:pPr marL="514350" indent="-514350">
              <a:lnSpc>
                <a:spcPct val="100000"/>
              </a:lnSpc>
              <a:buFont typeface="Arial" panose="020B0604020202020204" pitchFamily="34" charset="0"/>
              <a:buChar char="•"/>
            </a:pPr>
            <a:r>
              <a:rPr lang="en-US" sz="3800" b="0" dirty="0" smtClean="0">
                <a:solidFill>
                  <a:srgbClr val="595959"/>
                </a:solidFill>
              </a:rPr>
              <a:t>Registering for Monthly </a:t>
            </a:r>
            <a:r>
              <a:rPr lang="en-US" sz="3800" b="0" dirty="0" smtClean="0">
                <a:solidFill>
                  <a:srgbClr val="595959"/>
                </a:solidFill>
              </a:rPr>
              <a:t>Meetings</a:t>
            </a:r>
            <a:endParaRPr lang="en-US" sz="3800" b="0" dirty="0">
              <a:solidFill>
                <a:srgbClr val="595959"/>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93783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2203937"/>
            <a:ext cx="11119338" cy="4572001"/>
          </a:xfrm>
        </p:spPr>
        <p:txBody>
          <a:bodyPr/>
          <a:lstStyle/>
          <a:p>
            <a:pPr lvl="2">
              <a:buFont typeface="Arial" panose="020B0604020202020204" pitchFamily="34" charset="0"/>
              <a:buChar char="•"/>
            </a:pPr>
            <a:r>
              <a:rPr lang="en-US" sz="2800" dirty="0" smtClean="0"/>
              <a:t>Refer to the </a:t>
            </a:r>
            <a:r>
              <a:rPr lang="en-US" sz="2800" dirty="0" smtClean="0"/>
              <a:t>AC Resource </a:t>
            </a:r>
            <a:r>
              <a:rPr lang="en-US" sz="2800" dirty="0" smtClean="0"/>
              <a:t>Library regularly </a:t>
            </a:r>
          </a:p>
          <a:p>
            <a:pPr lvl="2">
              <a:buFont typeface="Arial" panose="020B0604020202020204" pitchFamily="34" charset="0"/>
              <a:buChar char="•"/>
            </a:pPr>
            <a:r>
              <a:rPr lang="en-US" sz="2800" dirty="0" smtClean="0"/>
              <a:t>Topics: </a:t>
            </a:r>
          </a:p>
          <a:p>
            <a:pPr lvl="4"/>
            <a:r>
              <a:rPr lang="en-US" sz="2400" dirty="0" smtClean="0"/>
              <a:t>Notice of Action </a:t>
            </a:r>
          </a:p>
          <a:p>
            <a:pPr lvl="4"/>
            <a:r>
              <a:rPr lang="en-US" sz="2400" dirty="0" smtClean="0"/>
              <a:t>Paper Applications </a:t>
            </a:r>
          </a:p>
          <a:p>
            <a:pPr lvl="4"/>
            <a:r>
              <a:rPr lang="en-US" sz="2400" dirty="0" smtClean="0"/>
              <a:t>Face to Face Interview Requirement </a:t>
            </a:r>
          </a:p>
          <a:p>
            <a:pPr lvl="4"/>
            <a:r>
              <a:rPr lang="en-US" sz="2400" dirty="0" smtClean="0"/>
              <a:t>Do’s and Don’ts</a:t>
            </a:r>
          </a:p>
        </p:txBody>
      </p:sp>
      <p:sp>
        <p:nvSpPr>
          <p:cNvPr id="3" name="TextBox 2"/>
          <p:cNvSpPr txBox="1"/>
          <p:nvPr/>
        </p:nvSpPr>
        <p:spPr bwMode="auto">
          <a:xfrm>
            <a:off x="622013" y="1148448"/>
            <a:ext cx="10064348" cy="759119"/>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400" dirty="0" smtClean="0">
                <a:solidFill>
                  <a:srgbClr val="BC9F22"/>
                </a:solidFill>
                <a:latin typeface="Arial" charset="0"/>
                <a:ea typeface="+mn-ea"/>
                <a:cs typeface="Arial" charset="0"/>
              </a:rPr>
              <a:t>AC Handbook Training</a:t>
            </a:r>
            <a:endParaRPr lang="en-US" sz="4400"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23744822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1940561"/>
            <a:ext cx="11119338" cy="4835378"/>
          </a:xfrm>
        </p:spPr>
        <p:txBody>
          <a:bodyPr/>
          <a:lstStyle/>
          <a:p>
            <a:pPr marL="120650" indent="0"/>
            <a:r>
              <a:rPr lang="en-US" sz="2200" i="1" dirty="0" smtClean="0">
                <a:solidFill>
                  <a:schemeClr val="accent6">
                    <a:lumMod val="75000"/>
                  </a:schemeClr>
                </a:solidFill>
              </a:rPr>
              <a:t>Performance Parameters and Notice of Action on page 10.</a:t>
            </a:r>
          </a:p>
          <a:p>
            <a:pPr marL="228600" lvl="2" indent="0">
              <a:buNone/>
            </a:pPr>
            <a:r>
              <a:rPr lang="en-US" sz="2400" i="1" dirty="0" smtClean="0"/>
              <a:t>“LDH reserves the right to institute a 30 day period of corrective action through continued training so that we may address any deficiencies, or failure to adhere to the policies and procedures of the program. An AC or Trusted User may be decertified if counseling and training do not correct the program.”</a:t>
            </a:r>
            <a:r>
              <a:rPr lang="en-US" sz="2400" dirty="0"/>
              <a:t> </a:t>
            </a:r>
            <a:endParaRPr lang="en-US" sz="2400" dirty="0" smtClean="0"/>
          </a:p>
          <a:p>
            <a:pPr marL="228600" lvl="2" indent="0">
              <a:buNone/>
            </a:pPr>
            <a:endParaRPr lang="en-US" sz="2400" dirty="0"/>
          </a:p>
          <a:p>
            <a:pPr marL="228600" lvl="2" indent="0">
              <a:buNone/>
            </a:pPr>
            <a:r>
              <a:rPr lang="en-US" sz="2400" dirty="0" smtClean="0"/>
              <a:t> Notice </a:t>
            </a:r>
            <a:r>
              <a:rPr lang="en-US" sz="2400" dirty="0"/>
              <a:t>of Action </a:t>
            </a:r>
            <a:r>
              <a:rPr lang="en-US" sz="2400" dirty="0" smtClean="0"/>
              <a:t>– May be issued by </a:t>
            </a:r>
            <a:r>
              <a:rPr lang="en-US" sz="2400" dirty="0"/>
              <a:t>LDH due to non-compliance </a:t>
            </a:r>
          </a:p>
          <a:p>
            <a:pPr lvl="3"/>
            <a:r>
              <a:rPr lang="en-US" sz="2400" dirty="0"/>
              <a:t>As a result of:  </a:t>
            </a:r>
          </a:p>
          <a:p>
            <a:pPr lvl="4">
              <a:buFont typeface="Wingdings" panose="05000000000000000000" pitchFamily="2" charset="2"/>
              <a:buChar char="q"/>
            </a:pPr>
            <a:r>
              <a:rPr lang="en-US" sz="1800" dirty="0"/>
              <a:t>Pursuing </a:t>
            </a:r>
            <a:r>
              <a:rPr lang="en-US" sz="1800" dirty="0" smtClean="0"/>
              <a:t>claims</a:t>
            </a:r>
            <a:r>
              <a:rPr lang="en-US" sz="1800" dirty="0"/>
              <a:t>;</a:t>
            </a:r>
          </a:p>
          <a:p>
            <a:pPr lvl="4">
              <a:buFont typeface="Wingdings" panose="05000000000000000000" pitchFamily="2" charset="2"/>
              <a:buChar char="q"/>
            </a:pPr>
            <a:r>
              <a:rPr lang="en-US" sz="1800" dirty="0"/>
              <a:t>Failure to adhere to performance </a:t>
            </a:r>
            <a:r>
              <a:rPr lang="en-US" sz="1800" dirty="0" smtClean="0"/>
              <a:t>parameters;</a:t>
            </a:r>
          </a:p>
          <a:p>
            <a:pPr lvl="4">
              <a:buFont typeface="Wingdings" panose="05000000000000000000" pitchFamily="2" charset="2"/>
              <a:buChar char="q"/>
            </a:pPr>
            <a:r>
              <a:rPr lang="en-US" sz="1800" dirty="0" smtClean="0"/>
              <a:t>Submitting too many paper applications; </a:t>
            </a:r>
            <a:r>
              <a:rPr lang="en-US" sz="1800" dirty="0" smtClean="0"/>
              <a:t>etc.</a:t>
            </a:r>
            <a:endParaRPr lang="en-US" sz="1800" dirty="0" smtClean="0"/>
          </a:p>
          <a:p>
            <a:pPr marL="228600" lvl="2" indent="0" algn="ctr">
              <a:buNone/>
            </a:pPr>
            <a:endParaRPr lang="en-US" sz="2400" dirty="0" smtClean="0"/>
          </a:p>
        </p:txBody>
      </p:sp>
      <p:sp>
        <p:nvSpPr>
          <p:cNvPr id="3" name="TextBox 2"/>
          <p:cNvSpPr txBox="1"/>
          <p:nvPr/>
        </p:nvSpPr>
        <p:spPr bwMode="auto">
          <a:xfrm>
            <a:off x="264160" y="1148448"/>
            <a:ext cx="11612880" cy="810094"/>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4400" dirty="0" smtClean="0">
                <a:solidFill>
                  <a:srgbClr val="BC9F22"/>
                </a:solidFill>
                <a:latin typeface="Arial" charset="0"/>
                <a:ea typeface="+mn-ea"/>
                <a:cs typeface="Arial" charset="0"/>
              </a:rPr>
              <a:t>AC Handbook Training:  </a:t>
            </a:r>
            <a:r>
              <a:rPr lang="en-US" sz="3600" dirty="0" smtClean="0">
                <a:solidFill>
                  <a:srgbClr val="BC9F22"/>
                </a:solidFill>
                <a:latin typeface="Arial" charset="0"/>
                <a:ea typeface="+mn-ea"/>
                <a:cs typeface="Arial" charset="0"/>
              </a:rPr>
              <a:t>NOTICE OF ACTION </a:t>
            </a:r>
            <a:endParaRPr lang="en-US" sz="3600"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42339763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1991361"/>
            <a:ext cx="11119338" cy="4784578"/>
          </a:xfrm>
        </p:spPr>
        <p:txBody>
          <a:bodyPr/>
          <a:lstStyle/>
          <a:p>
            <a:pPr lvl="2">
              <a:buFont typeface="Arial" panose="020B0604020202020204" pitchFamily="34" charset="0"/>
              <a:buChar char="•"/>
            </a:pPr>
            <a:r>
              <a:rPr lang="en-US" sz="2400" dirty="0" smtClean="0"/>
              <a:t>Internet access is required.  </a:t>
            </a:r>
          </a:p>
          <a:p>
            <a:pPr lvl="2">
              <a:buFont typeface="Arial" panose="020B0604020202020204" pitchFamily="34" charset="0"/>
              <a:buChar char="•"/>
            </a:pPr>
            <a:r>
              <a:rPr lang="en-US" sz="2400" dirty="0" smtClean="0"/>
              <a:t>Application Centers are required to submit applications from the Self-Service Partner Portal.</a:t>
            </a:r>
          </a:p>
          <a:p>
            <a:pPr lvl="2">
              <a:buFont typeface="Arial" panose="020B0604020202020204" pitchFamily="34" charset="0"/>
              <a:buChar char="•"/>
            </a:pPr>
            <a:r>
              <a:rPr lang="en-US" sz="2400" dirty="0" smtClean="0"/>
              <a:t>Paper applications should only be used in extraordinary circumstances and must be used as a last resort.</a:t>
            </a:r>
          </a:p>
          <a:p>
            <a:pPr lvl="2">
              <a:buFont typeface="Arial" panose="020B0604020202020204" pitchFamily="34" charset="0"/>
              <a:buChar char="•"/>
            </a:pPr>
            <a:r>
              <a:rPr lang="en-US" sz="2400" dirty="0"/>
              <a:t>The number of paper applications completed should not exceed 7 percent of the statewide average of paper </a:t>
            </a:r>
            <a:r>
              <a:rPr lang="en-US" sz="2400" dirty="0" smtClean="0"/>
              <a:t>applications.</a:t>
            </a:r>
          </a:p>
          <a:p>
            <a:pPr lvl="2">
              <a:buFont typeface="Arial" panose="020B0604020202020204" pitchFamily="34" charset="0"/>
              <a:buChar char="•"/>
            </a:pPr>
            <a:r>
              <a:rPr lang="en-US" sz="2400" dirty="0" smtClean="0"/>
              <a:t>If there are system limitations and a paper app is the only alternative, </a:t>
            </a:r>
          </a:p>
          <a:p>
            <a:pPr lvl="4">
              <a:buFont typeface="Arial" panose="020B0604020202020204" pitchFamily="34" charset="0"/>
              <a:buChar char="•"/>
            </a:pPr>
            <a:r>
              <a:rPr lang="en-US" sz="2000" dirty="0" smtClean="0"/>
              <a:t>Complete the application in permanent black ink, and </a:t>
            </a:r>
          </a:p>
          <a:p>
            <a:pPr lvl="4">
              <a:buFont typeface="Arial" panose="020B0604020202020204" pitchFamily="34" charset="0"/>
              <a:buChar char="•"/>
            </a:pPr>
            <a:r>
              <a:rPr lang="en-US" sz="2000" dirty="0"/>
              <a:t>S</a:t>
            </a:r>
            <a:r>
              <a:rPr lang="en-US" sz="2000" dirty="0" smtClean="0"/>
              <a:t>ubmit justification on the BHSF Clearance form.</a:t>
            </a:r>
          </a:p>
        </p:txBody>
      </p:sp>
      <p:sp>
        <p:nvSpPr>
          <p:cNvPr id="3" name="TextBox 2"/>
          <p:cNvSpPr txBox="1"/>
          <p:nvPr/>
        </p:nvSpPr>
        <p:spPr bwMode="auto">
          <a:xfrm>
            <a:off x="203200" y="1148448"/>
            <a:ext cx="11562079" cy="759119"/>
          </a:xfrm>
          <a:prstGeom prst="rect">
            <a:avLst/>
          </a:prstGeom>
        </p:spPr>
        <p:txBody>
          <a:bodyPr wrap="square" rtlCol="0">
            <a:spAutoFit/>
          </a:bodyPr>
          <a:lstStyle/>
          <a:p>
            <a:pPr marL="1588" fontAlgn="base">
              <a:lnSpc>
                <a:spcPct val="106000"/>
              </a:lnSpc>
              <a:spcBef>
                <a:spcPct val="40000"/>
              </a:spcBef>
              <a:spcAft>
                <a:spcPct val="0"/>
              </a:spcAft>
              <a:buClr>
                <a:srgbClr val="000000"/>
              </a:buClr>
            </a:pPr>
            <a:r>
              <a:rPr lang="en-US" sz="4400" dirty="0" smtClean="0">
                <a:solidFill>
                  <a:srgbClr val="BC9F22"/>
                </a:solidFill>
                <a:latin typeface="Arial" charset="0"/>
                <a:cs typeface="Arial" charset="0"/>
              </a:rPr>
              <a:t>AC Handbook Training:   </a:t>
            </a:r>
            <a:r>
              <a:rPr lang="en-US" sz="3600" dirty="0" smtClean="0">
                <a:solidFill>
                  <a:srgbClr val="BC9F22"/>
                </a:solidFill>
                <a:latin typeface="Arial" charset="0"/>
                <a:cs typeface="Arial" charset="0"/>
              </a:rPr>
              <a:t>PAPER APPLICATIONS</a:t>
            </a:r>
            <a:endParaRPr lang="en-US" sz="3600" dirty="0">
              <a:solidFill>
                <a:srgbClr val="BC9F22"/>
              </a:solidFill>
              <a:latin typeface="Arial" charset="0"/>
              <a:cs typeface="Arial" charset="0"/>
            </a:endParaRPr>
          </a:p>
        </p:txBody>
      </p:sp>
    </p:spTree>
    <p:extLst>
      <p:ext uri="{BB962C8B-B14F-4D97-AF65-F5344CB8AC3E}">
        <p14:creationId xmlns:p14="http://schemas.microsoft.com/office/powerpoint/2010/main" val="2360889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2285999"/>
            <a:ext cx="11119338" cy="4489939"/>
          </a:xfrm>
        </p:spPr>
        <p:txBody>
          <a:bodyPr/>
          <a:lstStyle/>
          <a:p>
            <a:pPr lvl="2">
              <a:buFont typeface="Arial" panose="020B0604020202020204" pitchFamily="34" charset="0"/>
              <a:buChar char="•"/>
            </a:pPr>
            <a:r>
              <a:rPr lang="en-US" sz="2600" dirty="0" smtClean="0"/>
              <a:t>Face-to-Face interviews are required!</a:t>
            </a:r>
          </a:p>
          <a:p>
            <a:pPr lvl="2">
              <a:buFont typeface="Arial" panose="020B0604020202020204" pitchFamily="34" charset="0"/>
              <a:buChar char="•"/>
            </a:pPr>
            <a:r>
              <a:rPr lang="en-US" sz="2600" dirty="0" smtClean="0"/>
              <a:t>Trusted Users must ask all questions on the application.</a:t>
            </a:r>
          </a:p>
          <a:p>
            <a:pPr lvl="2">
              <a:buFont typeface="Arial" panose="020B0604020202020204" pitchFamily="34" charset="0"/>
              <a:buChar char="•"/>
            </a:pPr>
            <a:r>
              <a:rPr lang="en-US" sz="2600" dirty="0" smtClean="0"/>
              <a:t>Applicant’s answers must be recorded as given.</a:t>
            </a:r>
          </a:p>
          <a:p>
            <a:pPr lvl="2">
              <a:buFont typeface="Arial" panose="020B0604020202020204" pitchFamily="34" charset="0"/>
              <a:buChar char="•"/>
            </a:pPr>
            <a:r>
              <a:rPr lang="en-US" sz="2600" dirty="0" smtClean="0"/>
              <a:t>Rights and Responsibilities must be read in full.  </a:t>
            </a:r>
            <a:endParaRPr lang="en-US" sz="2600" dirty="0"/>
          </a:p>
          <a:p>
            <a:pPr marL="228600" lvl="2" indent="0">
              <a:buNone/>
            </a:pPr>
            <a:endParaRPr lang="en-US" sz="2600" dirty="0" smtClean="0"/>
          </a:p>
          <a:p>
            <a:pPr marL="228600" lvl="2" indent="0" algn="ctr">
              <a:buNone/>
            </a:pPr>
            <a:r>
              <a:rPr lang="en-US" sz="2600" dirty="0" smtClean="0">
                <a:solidFill>
                  <a:srgbClr val="FF0000"/>
                </a:solidFill>
              </a:rPr>
              <a:t>Please refer to the COVID guidelines                                                          if your facility is not seeing applicants.  </a:t>
            </a:r>
          </a:p>
        </p:txBody>
      </p:sp>
      <p:sp>
        <p:nvSpPr>
          <p:cNvPr id="3" name="TextBox 2"/>
          <p:cNvSpPr txBox="1"/>
          <p:nvPr/>
        </p:nvSpPr>
        <p:spPr bwMode="auto">
          <a:xfrm>
            <a:off x="622013" y="1148448"/>
            <a:ext cx="10064348" cy="759119"/>
          </a:xfrm>
          <a:prstGeom prst="rect">
            <a:avLst/>
          </a:prstGeom>
        </p:spPr>
        <p:txBody>
          <a:bodyPr wrap="square" rtlCol="0">
            <a:spAutoFit/>
          </a:bodyPr>
          <a:lstStyle/>
          <a:p>
            <a:pPr marL="1588" fontAlgn="base">
              <a:lnSpc>
                <a:spcPct val="106000"/>
              </a:lnSpc>
              <a:spcBef>
                <a:spcPct val="40000"/>
              </a:spcBef>
              <a:spcAft>
                <a:spcPct val="0"/>
              </a:spcAft>
              <a:buClr>
                <a:srgbClr val="000000"/>
              </a:buClr>
            </a:pPr>
            <a:r>
              <a:rPr lang="en-US" sz="4400" dirty="0">
                <a:solidFill>
                  <a:srgbClr val="BC9F22"/>
                </a:solidFill>
                <a:latin typeface="Arial" charset="0"/>
                <a:cs typeface="Arial" charset="0"/>
              </a:rPr>
              <a:t>AC Handbook </a:t>
            </a:r>
            <a:r>
              <a:rPr lang="en-US" sz="4400" dirty="0" smtClean="0">
                <a:solidFill>
                  <a:srgbClr val="BC9F22"/>
                </a:solidFill>
                <a:latin typeface="Arial" charset="0"/>
                <a:cs typeface="Arial" charset="0"/>
              </a:rPr>
              <a:t>Training:  </a:t>
            </a:r>
            <a:r>
              <a:rPr lang="en-US" sz="3600" dirty="0" smtClean="0">
                <a:solidFill>
                  <a:srgbClr val="BC9F22"/>
                </a:solidFill>
                <a:latin typeface="Arial" charset="0"/>
                <a:cs typeface="Arial" charset="0"/>
              </a:rPr>
              <a:t>FACE TO FACE</a:t>
            </a:r>
            <a:endParaRPr lang="en-US" sz="3600" dirty="0">
              <a:solidFill>
                <a:srgbClr val="BC9F22"/>
              </a:solidFill>
              <a:latin typeface="Arial" charset="0"/>
              <a:cs typeface="Arial" charset="0"/>
            </a:endParaRPr>
          </a:p>
        </p:txBody>
      </p:sp>
    </p:spTree>
    <p:extLst>
      <p:ext uri="{BB962C8B-B14F-4D97-AF65-F5344CB8AC3E}">
        <p14:creationId xmlns:p14="http://schemas.microsoft.com/office/powerpoint/2010/main" val="24149648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2203937"/>
            <a:ext cx="11119338" cy="4572001"/>
          </a:xfrm>
        </p:spPr>
        <p:txBody>
          <a:bodyPr/>
          <a:lstStyle/>
          <a:p>
            <a:pPr marL="228600" lvl="2" indent="0">
              <a:buNone/>
            </a:pPr>
            <a:r>
              <a:rPr lang="en-US" sz="2800" b="1" u="sng" dirty="0" smtClean="0"/>
              <a:t>Do</a:t>
            </a:r>
          </a:p>
          <a:p>
            <a:pPr marL="571500" indent="-457200">
              <a:buFont typeface="Arial" panose="020B0604020202020204" pitchFamily="34" charset="0"/>
              <a:buChar char="•"/>
            </a:pPr>
            <a:r>
              <a:rPr lang="en-US" sz="2600" dirty="0" smtClean="0"/>
              <a:t>Read all application questions as written. </a:t>
            </a:r>
          </a:p>
          <a:p>
            <a:pPr marL="571500" indent="-457200">
              <a:buFont typeface="Arial" panose="020B0604020202020204" pitchFamily="34" charset="0"/>
              <a:buChar char="•"/>
            </a:pPr>
            <a:r>
              <a:rPr lang="en-US" sz="2600" dirty="0" smtClean="0"/>
              <a:t>Read Rights and Responsibilities word for word.</a:t>
            </a:r>
          </a:p>
          <a:p>
            <a:pPr marL="571500" indent="-457200">
              <a:buFont typeface="Arial" panose="020B0604020202020204" pitchFamily="34" charset="0"/>
              <a:buChar char="•"/>
            </a:pPr>
            <a:r>
              <a:rPr lang="en-US" sz="2600" dirty="0" smtClean="0"/>
              <a:t>Assist applicants with faxing or uploading requested verifications.</a:t>
            </a:r>
          </a:p>
          <a:p>
            <a:pPr marL="571500" indent="-457200">
              <a:buFont typeface="Arial" panose="020B0604020202020204" pitchFamily="34" charset="0"/>
              <a:buChar char="•"/>
            </a:pPr>
            <a:r>
              <a:rPr lang="en-US" sz="2600" dirty="0" smtClean="0"/>
              <a:t>Complete and fax all appropriate situational forms as required.</a:t>
            </a:r>
            <a:endParaRPr lang="en-US" sz="2600" dirty="0"/>
          </a:p>
        </p:txBody>
      </p:sp>
      <p:sp>
        <p:nvSpPr>
          <p:cNvPr id="3" name="TextBox 2"/>
          <p:cNvSpPr txBox="1"/>
          <p:nvPr/>
        </p:nvSpPr>
        <p:spPr bwMode="auto">
          <a:xfrm>
            <a:off x="622013" y="1148448"/>
            <a:ext cx="10064348" cy="759119"/>
          </a:xfrm>
          <a:prstGeom prst="rect">
            <a:avLst/>
          </a:prstGeom>
        </p:spPr>
        <p:txBody>
          <a:bodyPr wrap="square" rtlCol="0">
            <a:spAutoFit/>
          </a:bodyPr>
          <a:lstStyle/>
          <a:p>
            <a:pPr marL="1588" marR="0" lvl="0" indent="0" algn="l" defTabSz="457200" rtl="0" eaLnBrk="1" fontAlgn="base" latinLnBrk="0" hangingPunct="1">
              <a:lnSpc>
                <a:spcPct val="106000"/>
              </a:lnSpc>
              <a:spcBef>
                <a:spcPct val="40000"/>
              </a:spcBef>
              <a:spcAft>
                <a:spcPct val="0"/>
              </a:spcAft>
              <a:buClr>
                <a:srgbClr val="000000"/>
              </a:buClr>
              <a:buSzTx/>
              <a:buFontTx/>
              <a:buNone/>
              <a:tabLst/>
              <a:defRPr/>
            </a:pPr>
            <a:r>
              <a:rPr kumimoji="0" lang="en-US" sz="4400" b="0" i="0" u="none" strike="noStrike" kern="1200" cap="none" spc="0" normalizeH="0" baseline="0" noProof="0" dirty="0" smtClean="0">
                <a:ln>
                  <a:noFill/>
                </a:ln>
                <a:solidFill>
                  <a:srgbClr val="BC9F22"/>
                </a:solidFill>
                <a:effectLst/>
                <a:uLnTx/>
                <a:uFillTx/>
                <a:latin typeface="Arial" charset="0"/>
                <a:ea typeface="+mn-ea"/>
                <a:cs typeface="Arial" charset="0"/>
              </a:rPr>
              <a:t>AC Handbook Training:</a:t>
            </a:r>
            <a:r>
              <a:rPr kumimoji="0" lang="en-US" sz="4400" b="0" i="0" u="none" strike="noStrike" kern="1200" cap="none" spc="0" normalizeH="0" noProof="0" dirty="0" smtClean="0">
                <a:ln>
                  <a:noFill/>
                </a:ln>
                <a:solidFill>
                  <a:srgbClr val="BC9F22"/>
                </a:solidFill>
                <a:effectLst/>
                <a:uLnTx/>
                <a:uFillTx/>
                <a:latin typeface="Arial" charset="0"/>
                <a:ea typeface="+mn-ea"/>
                <a:cs typeface="Arial" charset="0"/>
              </a:rPr>
              <a:t>  </a:t>
            </a:r>
            <a:r>
              <a:rPr kumimoji="0" lang="en-US" sz="3600" b="0" i="0" u="none" strike="noStrike" kern="1200" cap="none" spc="0" normalizeH="0" noProof="0" dirty="0" smtClean="0">
                <a:ln>
                  <a:noFill/>
                </a:ln>
                <a:solidFill>
                  <a:srgbClr val="BC9F22"/>
                </a:solidFill>
                <a:effectLst/>
                <a:uLnTx/>
                <a:uFillTx/>
                <a:latin typeface="Arial" charset="0"/>
                <a:ea typeface="+mn-ea"/>
                <a:cs typeface="Arial" charset="0"/>
              </a:rPr>
              <a:t>DO’s and DONT’s</a:t>
            </a:r>
            <a:endParaRPr kumimoji="0" lang="en-US" sz="3600" b="0" i="0" u="none" strike="noStrike" kern="1200" cap="none" spc="0" normalizeH="0" baseline="0" noProof="0" dirty="0">
              <a:ln>
                <a:noFill/>
              </a:ln>
              <a:solidFill>
                <a:srgbClr val="BC9F22"/>
              </a:solidFill>
              <a:effectLst/>
              <a:uLnTx/>
              <a:uFillTx/>
              <a:latin typeface="Arial" charset="0"/>
              <a:ea typeface="+mn-ea"/>
              <a:cs typeface="Arial" charset="0"/>
            </a:endParaRPr>
          </a:p>
        </p:txBody>
      </p:sp>
    </p:spTree>
    <p:extLst>
      <p:ext uri="{BB962C8B-B14F-4D97-AF65-F5344CB8AC3E}">
        <p14:creationId xmlns:p14="http://schemas.microsoft.com/office/powerpoint/2010/main" val="28725928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2203937"/>
            <a:ext cx="11119338" cy="4572001"/>
          </a:xfrm>
        </p:spPr>
        <p:txBody>
          <a:bodyPr/>
          <a:lstStyle/>
          <a:p>
            <a:pPr marL="228600" lvl="2" indent="0">
              <a:buNone/>
            </a:pPr>
            <a:r>
              <a:rPr lang="en-US" sz="3200" u="sng" dirty="0" smtClean="0"/>
              <a:t>Do Not</a:t>
            </a:r>
          </a:p>
          <a:p>
            <a:pPr lvl="2">
              <a:buFont typeface="Arial" panose="020B0604020202020204" pitchFamily="34" charset="0"/>
              <a:buChar char="•"/>
            </a:pPr>
            <a:r>
              <a:rPr lang="en-US" sz="2400" dirty="0" smtClean="0"/>
              <a:t>Screen applicants for Medicaid.</a:t>
            </a:r>
          </a:p>
          <a:p>
            <a:pPr lvl="2">
              <a:buFont typeface="Arial" panose="020B0604020202020204" pitchFamily="34" charset="0"/>
              <a:buChar char="•"/>
            </a:pPr>
            <a:r>
              <a:rPr lang="en-US" sz="2400" dirty="0" smtClean="0"/>
              <a:t>Coach applicants on how to respond.</a:t>
            </a:r>
          </a:p>
          <a:p>
            <a:pPr lvl="2">
              <a:buFont typeface="Arial" panose="020B0604020202020204" pitchFamily="34" charset="0"/>
              <a:buChar char="•"/>
            </a:pPr>
            <a:r>
              <a:rPr lang="en-US" sz="2400" dirty="0" smtClean="0"/>
              <a:t>Modify the applicant responses.</a:t>
            </a:r>
          </a:p>
          <a:p>
            <a:pPr lvl="2">
              <a:buFont typeface="Arial" panose="020B0604020202020204" pitchFamily="34" charset="0"/>
              <a:buChar char="•"/>
            </a:pPr>
            <a:r>
              <a:rPr lang="en-US" sz="2400" dirty="0" smtClean="0"/>
              <a:t>Solicit Medicaid applications based on unpaid claims.</a:t>
            </a:r>
          </a:p>
          <a:p>
            <a:pPr lvl="2">
              <a:buFont typeface="Arial" panose="020B0604020202020204" pitchFamily="34" charset="0"/>
              <a:buChar char="•"/>
            </a:pPr>
            <a:r>
              <a:rPr lang="en-US" sz="2400" dirty="0" smtClean="0"/>
              <a:t>Violate HIPAA by taking photos of applications on personal devices</a:t>
            </a:r>
            <a:r>
              <a:rPr lang="en-US" sz="2400" dirty="0"/>
              <a:t>.</a:t>
            </a:r>
            <a:endParaRPr lang="en-US" sz="2400" dirty="0" smtClean="0"/>
          </a:p>
          <a:p>
            <a:pPr lvl="2">
              <a:buFont typeface="Arial" panose="020B0604020202020204" pitchFamily="34" charset="0"/>
              <a:buChar char="•"/>
            </a:pPr>
            <a:r>
              <a:rPr lang="en-US" sz="2400" dirty="0" smtClean="0"/>
              <a:t>Conduct phone interviews.</a:t>
            </a:r>
          </a:p>
          <a:p>
            <a:pPr lvl="2">
              <a:buFont typeface="Arial" panose="020B0604020202020204" pitchFamily="34" charset="0"/>
              <a:buChar char="•"/>
            </a:pPr>
            <a:r>
              <a:rPr lang="en-US" sz="2400" dirty="0" smtClean="0"/>
              <a:t>Mail applications to interested applicants so they may apply on their own.</a:t>
            </a:r>
          </a:p>
        </p:txBody>
      </p:sp>
      <p:sp>
        <p:nvSpPr>
          <p:cNvPr id="3" name="TextBox 2"/>
          <p:cNvSpPr txBox="1"/>
          <p:nvPr/>
        </p:nvSpPr>
        <p:spPr bwMode="auto">
          <a:xfrm>
            <a:off x="622013" y="1148448"/>
            <a:ext cx="10064348" cy="759119"/>
          </a:xfrm>
          <a:prstGeom prst="rect">
            <a:avLst/>
          </a:prstGeom>
        </p:spPr>
        <p:txBody>
          <a:bodyPr wrap="square" rtlCol="0">
            <a:spAutoFit/>
          </a:bodyPr>
          <a:lstStyle/>
          <a:p>
            <a:pPr marL="1588" lvl="0" fontAlgn="base">
              <a:lnSpc>
                <a:spcPct val="106000"/>
              </a:lnSpc>
              <a:spcBef>
                <a:spcPct val="40000"/>
              </a:spcBef>
              <a:spcAft>
                <a:spcPct val="0"/>
              </a:spcAft>
              <a:buClr>
                <a:srgbClr val="000000"/>
              </a:buClr>
              <a:defRPr/>
            </a:pPr>
            <a:r>
              <a:rPr lang="en-US" sz="4400" dirty="0">
                <a:solidFill>
                  <a:srgbClr val="BC9F22"/>
                </a:solidFill>
                <a:latin typeface="Arial" charset="0"/>
                <a:cs typeface="Arial" charset="0"/>
              </a:rPr>
              <a:t>AC Handbook Training:  </a:t>
            </a:r>
            <a:r>
              <a:rPr lang="en-US" sz="3600" dirty="0">
                <a:solidFill>
                  <a:srgbClr val="BC9F22"/>
                </a:solidFill>
                <a:latin typeface="Arial" charset="0"/>
                <a:cs typeface="Arial" charset="0"/>
              </a:rPr>
              <a:t>DO’s and DONT’s</a:t>
            </a:r>
          </a:p>
        </p:txBody>
      </p:sp>
    </p:spTree>
    <p:extLst>
      <p:ext uri="{BB962C8B-B14F-4D97-AF65-F5344CB8AC3E}">
        <p14:creationId xmlns:p14="http://schemas.microsoft.com/office/powerpoint/2010/main" val="2423150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6331" y="1927318"/>
            <a:ext cx="11119338" cy="3965824"/>
          </a:xfrm>
        </p:spPr>
        <p:txBody>
          <a:bodyPr/>
          <a:lstStyle/>
          <a:p>
            <a:pPr marL="0" lvl="0" indent="0" fontAlgn="auto">
              <a:lnSpc>
                <a:spcPct val="90000"/>
              </a:lnSpc>
              <a:spcBef>
                <a:spcPts val="1000"/>
              </a:spcBef>
              <a:spcAft>
                <a:spcPts val="0"/>
              </a:spcAft>
              <a:buClrTx/>
              <a:buSzTx/>
            </a:pPr>
            <a:r>
              <a:rPr lang="en-US" sz="2800" b="1" i="1" kern="1200" dirty="0" smtClean="0">
                <a:solidFill>
                  <a:prstClr val="black"/>
                </a:solidFill>
                <a:latin typeface="Calibri" panose="020F0502020204030204"/>
              </a:rPr>
              <a:t>Background</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smtClean="0">
                <a:solidFill>
                  <a:prstClr val="black"/>
                </a:solidFill>
                <a:latin typeface="Calibri" panose="020F0502020204030204"/>
              </a:rPr>
              <a:t>The </a:t>
            </a:r>
            <a:r>
              <a:rPr lang="en-US" sz="2800" kern="1200" dirty="0">
                <a:solidFill>
                  <a:prstClr val="black"/>
                </a:solidFill>
                <a:latin typeface="Calibri" panose="020F0502020204030204"/>
              </a:rPr>
              <a:t>2009 Children’s Health Insurance Program Reauthorization Act (CHIPRA §214) gives states the option to provide coverage to lawfully residing immigrant children who are otherwise eligible using federal Medicaid and CHIP funds. </a:t>
            </a:r>
          </a:p>
          <a:p>
            <a:pPr marL="457200" lvl="0" indent="-457200" fontAlgn="auto">
              <a:lnSpc>
                <a:spcPct val="90000"/>
              </a:lnSpc>
              <a:spcBef>
                <a:spcPts val="1000"/>
              </a:spcBef>
              <a:spcAft>
                <a:spcPts val="0"/>
              </a:spcAft>
              <a:buClrTx/>
              <a:buSzTx/>
              <a:buFont typeface="Arial" panose="020B0604020202020204" pitchFamily="34" charset="0"/>
              <a:buChar char="•"/>
            </a:pPr>
            <a:r>
              <a:rPr lang="en-US" sz="2800" kern="1200" dirty="0">
                <a:solidFill>
                  <a:prstClr val="black"/>
                </a:solidFill>
                <a:latin typeface="Calibri" panose="020F0502020204030204"/>
              </a:rPr>
              <a:t>Before CHIPRA, many lawfully residing immigrant children were subject to a five-year waiting period before federal Medicaid or CHIP funds could be used to provide health coverage to them. </a:t>
            </a:r>
          </a:p>
          <a:p>
            <a:pPr>
              <a:buFont typeface="Arial" panose="020B0604020202020204" pitchFamily="34" charset="0"/>
              <a:buChar char="•"/>
            </a:pPr>
            <a:endParaRPr lang="en-US" dirty="0"/>
          </a:p>
          <a:p>
            <a:pPr lvl="2">
              <a:buFontTx/>
              <a:buChar char="-"/>
            </a:pPr>
            <a:endParaRPr lang="en-US" sz="2400" dirty="0" smtClean="0"/>
          </a:p>
        </p:txBody>
      </p:sp>
      <p:sp>
        <p:nvSpPr>
          <p:cNvPr id="3" name="TextBox 2"/>
          <p:cNvSpPr txBox="1"/>
          <p:nvPr/>
        </p:nvSpPr>
        <p:spPr bwMode="auto">
          <a:xfrm>
            <a:off x="152400" y="1148448"/>
            <a:ext cx="11866880" cy="516680"/>
          </a:xfrm>
          <a:prstGeom prst="rect">
            <a:avLst/>
          </a:prstGeom>
        </p:spPr>
        <p:txBody>
          <a:bodyPr wrap="square" rtlCol="0">
            <a:spAutoFit/>
          </a:bodyPr>
          <a:lstStyle/>
          <a:p>
            <a:pPr marL="1588" algn="l" rtl="0" fontAlgn="base">
              <a:lnSpc>
                <a:spcPct val="106000"/>
              </a:lnSpc>
              <a:spcBef>
                <a:spcPct val="40000"/>
              </a:spcBef>
              <a:spcAft>
                <a:spcPct val="0"/>
              </a:spcAft>
              <a:buClr>
                <a:srgbClr val="000000"/>
              </a:buClr>
            </a:pPr>
            <a:r>
              <a:rPr lang="en-US" sz="2800" dirty="0" smtClean="0">
                <a:solidFill>
                  <a:srgbClr val="BC9F22"/>
                </a:solidFill>
                <a:latin typeface="Arial" charset="0"/>
                <a:ea typeface="+mn-ea"/>
                <a:cs typeface="Arial" charset="0"/>
              </a:rPr>
              <a:t>CHIPRA 214:  Medicaid &amp; CHIP Coverage for Lawfully Residing Children</a:t>
            </a:r>
            <a:endParaRPr lang="en-US" sz="2800" dirty="0">
              <a:solidFill>
                <a:srgbClr val="BC9F22"/>
              </a:solidFill>
              <a:latin typeface="Arial" charset="0"/>
              <a:ea typeface="+mn-ea"/>
              <a:cs typeface="Arial" charset="0"/>
            </a:endParaRPr>
          </a:p>
        </p:txBody>
      </p:sp>
    </p:spTree>
    <p:extLst>
      <p:ext uri="{BB962C8B-B14F-4D97-AF65-F5344CB8AC3E}">
        <p14:creationId xmlns:p14="http://schemas.microsoft.com/office/powerpoint/2010/main" val="674272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US Consulting On-screen M WHT_R1.5V_0310">
  <a:themeElements>
    <a:clrScheme name="Custom 2">
      <a:dk1>
        <a:srgbClr val="000000"/>
      </a:dk1>
      <a:lt1>
        <a:srgbClr val="FFFFFF"/>
      </a:lt1>
      <a:dk2>
        <a:srgbClr val="289693"/>
      </a:dk2>
      <a:lt2>
        <a:srgbClr val="A78D1E"/>
      </a:lt2>
      <a:accent1>
        <a:srgbClr val="286DA8"/>
      </a:accent1>
      <a:accent2>
        <a:srgbClr val="0C3465"/>
      </a:accent2>
      <a:accent3>
        <a:srgbClr val="01224F"/>
      </a:accent3>
      <a:accent4>
        <a:srgbClr val="000000"/>
      </a:accent4>
      <a:accent5>
        <a:srgbClr val="AAADCA"/>
      </a:accent5>
      <a:accent6>
        <a:srgbClr val="738AB9"/>
      </a:accent6>
      <a:hlink>
        <a:srgbClr val="0563C1"/>
      </a:hlink>
      <a:folHlink>
        <a:srgbClr val="954F72"/>
      </a:folHlink>
    </a:clrScheme>
    <a:fontScheme name="US Consulting On-screen S WHT_R1.5_0325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lnDef>
    <a:txDef>
      <a:spPr bwMode="auto"/>
      <a:bodyPr/>
      <a:lstStyle>
        <a:defPPr marL="227013" indent="-225425" algn="l" rtl="0" fontAlgn="base">
          <a:lnSpc>
            <a:spcPct val="106000"/>
          </a:lnSpc>
          <a:spcBef>
            <a:spcPct val="40000"/>
          </a:spcBef>
          <a:spcAft>
            <a:spcPct val="0"/>
          </a:spcAft>
          <a:buClr>
            <a:srgbClr val="000000"/>
          </a:buClr>
          <a:buFont typeface="Wingdings 2" pitchFamily="18" charset="2"/>
          <a:buChar char="¡"/>
          <a:defRPr sz="2000" dirty="0">
            <a:solidFill>
              <a:srgbClr val="000000"/>
            </a:solidFill>
            <a:latin typeface="Arial" charset="0"/>
            <a:ea typeface="+mn-ea"/>
            <a:cs typeface="Arial" charset="0"/>
          </a:defRPr>
        </a:defPPr>
      </a:lstStyle>
    </a:txDef>
  </a:objectDefaults>
  <a:extraClrSchemeLst>
    <a:extraClrScheme>
      <a:clrScheme name="US Consulting On-screen S WHT_R1.5_03250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 Consulting On-screen S WHT_R1.5_03250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 Consulting On-screen S WHT_R1.5_03250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 Consulting On-screen S WHT_R1.5_0325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 Consulting On-screen S WHT_R1.5_0325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 Consulting On-screen S WHT_R1.5_0325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8">
        <a:dk1>
          <a:srgbClr val="000000"/>
        </a:dk1>
        <a:lt1>
          <a:srgbClr val="FFFFFF"/>
        </a:lt1>
        <a:dk2>
          <a:srgbClr val="B2CADB"/>
        </a:dk2>
        <a:lt2>
          <a:srgbClr val="1D3A6A"/>
        </a:lt2>
        <a:accent1>
          <a:srgbClr val="DED3B6"/>
        </a:accent1>
        <a:accent2>
          <a:srgbClr val="EAB58E"/>
        </a:accent2>
        <a:accent3>
          <a:srgbClr val="FFFFFF"/>
        </a:accent3>
        <a:accent4>
          <a:srgbClr val="000000"/>
        </a:accent4>
        <a:accent5>
          <a:srgbClr val="ECE6D7"/>
        </a:accent5>
        <a:accent6>
          <a:srgbClr val="D4A480"/>
        </a:accent6>
        <a:hlink>
          <a:srgbClr val="F5DDCB"/>
        </a:hlink>
        <a:folHlink>
          <a:srgbClr val="FEF2D2"/>
        </a:folHlink>
      </a:clrScheme>
      <a:clrMap bg1="lt1" tx1="dk1" bg2="lt2" tx2="dk2" accent1="accent1" accent2="accent2" accent3="accent3" accent4="accent4" accent5="accent5" accent6="accent6" hlink="hlink" folHlink="folHlink"/>
    </a:extraClrScheme>
    <a:extraClrScheme>
      <a:clrScheme name="US Consulting On-screen S WHT_R1.5_032508 9">
        <a:dk1>
          <a:srgbClr val="000000"/>
        </a:dk1>
        <a:lt1>
          <a:srgbClr val="FFFFFF"/>
        </a:lt1>
        <a:dk2>
          <a:srgbClr val="FEF2D2"/>
        </a:dk2>
        <a:lt2>
          <a:srgbClr val="1D3A6A"/>
        </a:lt2>
        <a:accent1>
          <a:srgbClr val="B2CADB"/>
        </a:accent1>
        <a:accent2>
          <a:srgbClr val="DED3B6"/>
        </a:accent2>
        <a:accent3>
          <a:srgbClr val="FFFFFF"/>
        </a:accent3>
        <a:accent4>
          <a:srgbClr val="000000"/>
        </a:accent4>
        <a:accent5>
          <a:srgbClr val="D5E1EA"/>
        </a:accent5>
        <a:accent6>
          <a:srgbClr val="C9BFA5"/>
        </a:accent6>
        <a:hlink>
          <a:srgbClr val="EAB58E"/>
        </a:hlink>
        <a:folHlink>
          <a:srgbClr val="F5DDCB"/>
        </a:folHlink>
      </a:clrScheme>
      <a:clrMap bg1="lt1" tx1="dk1" bg2="lt2" tx2="dk2" accent1="accent1" accent2="accent2" accent3="accent3" accent4="accent4" accent5="accent5" accent6="accent6" hlink="hlink" folHlink="folHlink"/>
    </a:extraClrScheme>
    <a:extraClrScheme>
      <a:clrScheme name="US Consulting On-screen S WHT_R1.5_032508 10">
        <a:dk1>
          <a:srgbClr val="000000"/>
        </a:dk1>
        <a:lt1>
          <a:srgbClr val="FFFFFF"/>
        </a:lt1>
        <a:dk2>
          <a:srgbClr val="F1EDE1"/>
        </a:dk2>
        <a:lt2>
          <a:srgbClr val="091D5D"/>
        </a:lt2>
        <a:accent1>
          <a:srgbClr val="9DA5BE"/>
        </a:accent1>
        <a:accent2>
          <a:srgbClr val="85C2FE"/>
        </a:accent2>
        <a:accent3>
          <a:srgbClr val="FFFFFF"/>
        </a:accent3>
        <a:accent4>
          <a:srgbClr val="000000"/>
        </a:accent4>
        <a:accent5>
          <a:srgbClr val="CCCFDB"/>
        </a:accent5>
        <a:accent6>
          <a:srgbClr val="78B0E6"/>
        </a:accent6>
        <a:hlink>
          <a:srgbClr val="ADD6FF"/>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1">
        <a:dk1>
          <a:srgbClr val="AFAFAF"/>
        </a:dk1>
        <a:lt1>
          <a:srgbClr val="FFFFFF"/>
        </a:lt1>
        <a:dk2>
          <a:srgbClr val="F1EDE1"/>
        </a:dk2>
        <a:lt2>
          <a:srgbClr val="091D5D"/>
        </a:lt2>
        <a:accent1>
          <a:srgbClr val="85C2FE"/>
        </a:accent1>
        <a:accent2>
          <a:srgbClr val="ADD6FF"/>
        </a:accent2>
        <a:accent3>
          <a:srgbClr val="FFFFFF"/>
        </a:accent3>
        <a:accent4>
          <a:srgbClr val="959595"/>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2">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3">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4">
        <a:dk1>
          <a:srgbClr val="000000"/>
        </a:dk1>
        <a:lt1>
          <a:srgbClr val="FFFFFF"/>
        </a:lt1>
        <a:dk2>
          <a:srgbClr val="CCD6EB"/>
        </a:dk2>
        <a:lt2>
          <a:srgbClr val="000066"/>
        </a:lt2>
        <a:accent1>
          <a:srgbClr val="40B3B3"/>
        </a:accent1>
        <a:accent2>
          <a:srgbClr val="B2C1E0"/>
        </a:accent2>
        <a:accent3>
          <a:srgbClr val="FFFFFF"/>
        </a:accent3>
        <a:accent4>
          <a:srgbClr val="000000"/>
        </a:accent4>
        <a:accent5>
          <a:srgbClr val="AFD6D6"/>
        </a:accent5>
        <a:accent6>
          <a:srgbClr val="A1AFCB"/>
        </a:accent6>
        <a:hlink>
          <a:srgbClr val="66C2C2"/>
        </a:hlink>
        <a:folHlink>
          <a:srgbClr val="8CA3D1"/>
        </a:folHlink>
      </a:clrScheme>
      <a:clrMap bg1="lt1" tx1="dk1" bg2="lt2" tx2="dk2" accent1="accent1" accent2="accent2" accent3="accent3" accent4="accent4" accent5="accent5" accent6="accent6" hlink="hlink" folHlink="folHlink"/>
    </a:extraClrScheme>
    <a:extraClrScheme>
      <a:clrScheme name="US Consulting On-screen S WHT_R1.5_032508 15">
        <a:dk1>
          <a:srgbClr val="000000"/>
        </a:dk1>
        <a:lt1>
          <a:srgbClr val="FFFFFF"/>
        </a:lt1>
        <a:dk2>
          <a:srgbClr val="4066B2"/>
        </a:dk2>
        <a:lt2>
          <a:srgbClr val="000066"/>
        </a:lt2>
        <a:accent1>
          <a:srgbClr val="003399"/>
        </a:accent1>
        <a:accent2>
          <a:srgbClr val="80CCCC"/>
        </a:accent2>
        <a:accent3>
          <a:srgbClr val="FFFFFF"/>
        </a:accent3>
        <a:accent4>
          <a:srgbClr val="000000"/>
        </a:accent4>
        <a:accent5>
          <a:srgbClr val="AAADCA"/>
        </a:accent5>
        <a:accent6>
          <a:srgbClr val="73B9B9"/>
        </a:accent6>
        <a:hlink>
          <a:srgbClr val="8099CC"/>
        </a:hlink>
        <a:folHlink>
          <a:srgbClr val="009999"/>
        </a:folHlink>
      </a:clrScheme>
      <a:clrMap bg1="lt1" tx1="dk1" bg2="lt2" tx2="dk2" accent1="accent1" accent2="accent2" accent3="accent3" accent4="accent4" accent5="accent5" accent6="accent6" hlink="hlink" folHlink="folHlink"/>
    </a:extraClrScheme>
    <a:extraClrScheme>
      <a:clrScheme name="US Consulting On-screen 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ue_x0020_date_x0020_for_x0020_comments xmlns="4d766105-f17c-407a-a185-4265b7c4705e" xsi:nil="true"/>
    <Priority xmlns="4d766105-f17c-407a-a185-4265b7c4705e">2 - Med</Priority>
    <TaskGroup xmlns="http://schemas.microsoft.com/sharepoint/v3">
      <UserInfo>
        <DisplayName/>
        <AccountId xsi:nil="true"/>
        <AccountType/>
      </UserInfo>
    </TaskGroup>
    <Notes0 xmlns="4d766105-f17c-407a-a185-4265b7c4705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E7ED4337DEB9469E967E46923E1DE5" ma:contentTypeVersion="12" ma:contentTypeDescription="Create a new document." ma:contentTypeScope="" ma:versionID="575ffe27e430dccae11d2e5c2b5f7fe0">
  <xsd:schema xmlns:xsd="http://www.w3.org/2001/XMLSchema" xmlns:xs="http://www.w3.org/2001/XMLSchema" xmlns:p="http://schemas.microsoft.com/office/2006/metadata/properties" xmlns:ns1="http://schemas.microsoft.com/sharepoint/v3" xmlns:ns2="4d766105-f17c-407a-a185-4265b7c4705e" targetNamespace="http://schemas.microsoft.com/office/2006/metadata/properties" ma:root="true" ma:fieldsID="c0d91d18fdb5ce69628609a8c4bb3d33" ns1:_="" ns2:_="">
    <xsd:import namespace="http://schemas.microsoft.com/sharepoint/v3"/>
    <xsd:import namespace="4d766105-f17c-407a-a185-4265b7c4705e"/>
    <xsd:element name="properties">
      <xsd:complexType>
        <xsd:sequence>
          <xsd:element name="documentManagement">
            <xsd:complexType>
              <xsd:all>
                <xsd:element ref="ns2:Due_x0020_date_x0020_for_x0020_comments" minOccurs="0"/>
                <xsd:element ref="ns1:TaskGroup" minOccurs="0"/>
                <xsd:element ref="ns2:Notes0" minOccurs="0"/>
                <xsd:element ref="ns2:Prior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TaskGroup" ma:index="9" nillable="true" ma:displayName="Task Group" ma:list="UserInfo" ma:SearchPeopleOnly="false" ma:SharePointGroup="0" ma:internalName="TaskGroup"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766105-f17c-407a-a185-4265b7c4705e" elementFormDefault="qualified">
    <xsd:import namespace="http://schemas.microsoft.com/office/2006/documentManagement/types"/>
    <xsd:import namespace="http://schemas.microsoft.com/office/infopath/2007/PartnerControls"/>
    <xsd:element name="Due_x0020_date_x0020_for_x0020_comments" ma:index="8" nillable="true" ma:displayName="Due date for comments" ma:format="DateOnly" ma:internalName="Due_x0020_date_x0020_for_x0020_comments">
      <xsd:simpleType>
        <xsd:restriction base="dms:DateTime"/>
      </xsd:simpleType>
    </xsd:element>
    <xsd:element name="Notes0" ma:index="10" nillable="true" ma:displayName="Notes" ma:internalName="Notes0">
      <xsd:simpleType>
        <xsd:restriction base="dms:Note">
          <xsd:maxLength value="255"/>
        </xsd:restriction>
      </xsd:simpleType>
    </xsd:element>
    <xsd:element name="Priority" ma:index="11" nillable="true" ma:displayName="Priority" ma:default="2 - Med" ma:format="Dropdown" ma:internalName="Priority">
      <xsd:simpleType>
        <xsd:restriction base="dms:Choice">
          <xsd:enumeration value="1 - High"/>
          <xsd:enumeration value="2 - Med"/>
          <xsd:enumeration value="3 - Low"/>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BEF162-91A7-4ABA-8A2B-25AE2C5C38F9}">
  <ds:schemaRefs>
    <ds:schemaRef ds:uri="http://schemas.microsoft.com/office/2006/metadata/properties"/>
    <ds:schemaRef ds:uri="http://schemas.microsoft.com/office/2006/documentManagement/types"/>
    <ds:schemaRef ds:uri="http://schemas.microsoft.com/sharepoint/v3"/>
    <ds:schemaRef ds:uri="http://purl.org/dc/terms/"/>
    <ds:schemaRef ds:uri="http://purl.org/dc/elements/1.1/"/>
    <ds:schemaRef ds:uri="http://purl.org/dc/dcmitype/"/>
    <ds:schemaRef ds:uri="4d766105-f17c-407a-a185-4265b7c4705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07C5DCA-1F95-4F04-BEAC-96905DBEEE9C}">
  <ds:schemaRefs>
    <ds:schemaRef ds:uri="http://schemas.microsoft.com/sharepoint/v3/contenttype/forms"/>
  </ds:schemaRefs>
</ds:datastoreItem>
</file>

<file path=customXml/itemProps3.xml><?xml version="1.0" encoding="utf-8"?>
<ds:datastoreItem xmlns:ds="http://schemas.openxmlformats.org/officeDocument/2006/customXml" ds:itemID="{DD2683C5-759E-4E77-8DFA-3A87EEE32C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d766105-f17c-407a-a185-4265b7c470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43530</TotalTime>
  <Words>970</Words>
  <Application>Microsoft Office PowerPoint</Application>
  <PresentationFormat>Widescreen</PresentationFormat>
  <Paragraphs>135</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Wingdings</vt:lpstr>
      <vt:lpstr>Wingdings 2</vt:lpstr>
      <vt:lpstr>US Consulting On-screen M WHT_R1.5V_0310</vt:lpstr>
      <vt:lpstr>Application Center Monthly Contact</vt:lpstr>
      <vt:lpstr>Agenda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Guide 3.2 Performing Supervisor &amp; Case Reviews</dc:title>
  <dc:creator>Theresa Carter</dc:creator>
  <cp:lastModifiedBy>Valerie McManus</cp:lastModifiedBy>
  <cp:revision>353</cp:revision>
  <dcterms:created xsi:type="dcterms:W3CDTF">2018-08-27T13:49:41Z</dcterms:created>
  <dcterms:modified xsi:type="dcterms:W3CDTF">2021-04-22T20:41:16Z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0x010100EBE7ED4337DEB9469E967E46923E1DE5</vt:lpwstr>
  </property>
</Properties>
</file>