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8"/>
  </p:notesMasterIdLst>
  <p:sldIdLst>
    <p:sldId id="322" r:id="rId5"/>
    <p:sldId id="323" r:id="rId6"/>
    <p:sldId id="394" r:id="rId7"/>
    <p:sldId id="386" r:id="rId8"/>
    <p:sldId id="387" r:id="rId9"/>
    <p:sldId id="388" r:id="rId10"/>
    <p:sldId id="370" r:id="rId11"/>
    <p:sldId id="390" r:id="rId12"/>
    <p:sldId id="391" r:id="rId13"/>
    <p:sldId id="389" r:id="rId14"/>
    <p:sldId id="392" r:id="rId15"/>
    <p:sldId id="340" r:id="rId16"/>
    <p:sldId id="33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na Owens" initials="SO" lastIdx="1" clrIdx="0">
    <p:extLst>
      <p:ext uri="{19B8F6BF-5375-455C-9EA6-DF929625EA0E}">
        <p15:presenceInfo xmlns:p15="http://schemas.microsoft.com/office/powerpoint/2012/main" userId="S-1-5-21-1106148654-1186277012-142223018-544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9F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80258" autoAdjust="0"/>
  </p:normalViewPr>
  <p:slideViewPr>
    <p:cSldViewPr snapToGrid="0">
      <p:cViewPr varScale="1">
        <p:scale>
          <a:sx n="93" d="100"/>
          <a:sy n="93" d="100"/>
        </p:scale>
        <p:origin x="1170" y="7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75BCB5-88F5-4E16-81B6-C32B97B51E3E}" type="datetimeFigureOut">
              <a:rPr lang="en-US" smtClean="0"/>
              <a:t>5/19/2021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195533-9289-41D5-8F59-ACA828EAD132}" type="slidenum">
              <a:rPr lang="en-US" smtClean="0"/>
              <a:t>‹#›</a:t>
            </a:fld>
            <a:endParaRPr lang="en-US"/>
          </a:p>
        </p:txBody>
      </p:sp>
    </p:spTree>
    <p:extLst>
      <p:ext uri="{BB962C8B-B14F-4D97-AF65-F5344CB8AC3E}">
        <p14:creationId xmlns:p14="http://schemas.microsoft.com/office/powerpoint/2010/main" val="1965675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0F4A2C8-6C88-4E71-83EE-698B9D4FE22F}" type="slidenum">
              <a:rPr lang="en-US" smtClean="0">
                <a:solidFill>
                  <a:srgbClr val="000000"/>
                </a:solidFill>
              </a:rPr>
              <a:pPr/>
              <a:t>1</a:t>
            </a:fld>
            <a:endParaRPr lang="en-US" dirty="0">
              <a:solidFill>
                <a:srgbClr val="000000"/>
              </a:solidFill>
            </a:endParaRPr>
          </a:p>
        </p:txBody>
      </p:sp>
    </p:spTree>
    <p:extLst>
      <p:ext uri="{BB962C8B-B14F-4D97-AF65-F5344CB8AC3E}">
        <p14:creationId xmlns:p14="http://schemas.microsoft.com/office/powerpoint/2010/main" val="2961898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10</a:t>
            </a:fld>
            <a:endParaRPr lang="en-US"/>
          </a:p>
        </p:txBody>
      </p:sp>
    </p:spTree>
    <p:extLst>
      <p:ext uri="{BB962C8B-B14F-4D97-AF65-F5344CB8AC3E}">
        <p14:creationId xmlns:p14="http://schemas.microsoft.com/office/powerpoint/2010/main" val="39785128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11</a:t>
            </a:fld>
            <a:endParaRPr lang="en-US"/>
          </a:p>
        </p:txBody>
      </p:sp>
    </p:spTree>
    <p:extLst>
      <p:ext uri="{BB962C8B-B14F-4D97-AF65-F5344CB8AC3E}">
        <p14:creationId xmlns:p14="http://schemas.microsoft.com/office/powerpoint/2010/main" val="126561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12</a:t>
            </a:fld>
            <a:endParaRPr lang="en-US"/>
          </a:p>
        </p:txBody>
      </p:sp>
    </p:spTree>
    <p:extLst>
      <p:ext uri="{BB962C8B-B14F-4D97-AF65-F5344CB8AC3E}">
        <p14:creationId xmlns:p14="http://schemas.microsoft.com/office/powerpoint/2010/main" val="35781847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13</a:t>
            </a:fld>
            <a:endParaRPr lang="en-US"/>
          </a:p>
        </p:txBody>
      </p:sp>
    </p:spTree>
    <p:extLst>
      <p:ext uri="{BB962C8B-B14F-4D97-AF65-F5344CB8AC3E}">
        <p14:creationId xmlns:p14="http://schemas.microsoft.com/office/powerpoint/2010/main" val="2460288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smtClean="0"/>
              <a:t> </a:t>
            </a:r>
          </a:p>
        </p:txBody>
      </p:sp>
      <p:sp>
        <p:nvSpPr>
          <p:cNvPr id="4" name="Slide Number Placeholder 3"/>
          <p:cNvSpPr>
            <a:spLocks noGrp="1"/>
          </p:cNvSpPr>
          <p:nvPr>
            <p:ph type="sldNum" sz="quarter" idx="10"/>
          </p:nvPr>
        </p:nvSpPr>
        <p:spPr/>
        <p:txBody>
          <a:bodyPr/>
          <a:lstStyle/>
          <a:p>
            <a:fld id="{C0F4A2C8-6C88-4E71-83EE-698B9D4FE22F}" type="slidenum">
              <a:rPr lang="en-US" smtClean="0">
                <a:solidFill>
                  <a:srgbClr val="000000"/>
                </a:solidFill>
              </a:rPr>
              <a:pPr/>
              <a:t>2</a:t>
            </a:fld>
            <a:endParaRPr lang="en-US" dirty="0">
              <a:solidFill>
                <a:srgbClr val="000000"/>
              </a:solidFill>
            </a:endParaRPr>
          </a:p>
        </p:txBody>
      </p:sp>
    </p:spTree>
    <p:extLst>
      <p:ext uri="{BB962C8B-B14F-4D97-AF65-F5344CB8AC3E}">
        <p14:creationId xmlns:p14="http://schemas.microsoft.com/office/powerpoint/2010/main" val="2888167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3</a:t>
            </a:fld>
            <a:endParaRPr lang="en-US"/>
          </a:p>
        </p:txBody>
      </p:sp>
    </p:spTree>
    <p:extLst>
      <p:ext uri="{BB962C8B-B14F-4D97-AF65-F5344CB8AC3E}">
        <p14:creationId xmlns:p14="http://schemas.microsoft.com/office/powerpoint/2010/main" val="32854963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4</a:t>
            </a:fld>
            <a:endParaRPr lang="en-US"/>
          </a:p>
        </p:txBody>
      </p:sp>
    </p:spTree>
    <p:extLst>
      <p:ext uri="{BB962C8B-B14F-4D97-AF65-F5344CB8AC3E}">
        <p14:creationId xmlns:p14="http://schemas.microsoft.com/office/powerpoint/2010/main" val="2168528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5</a:t>
            </a:fld>
            <a:endParaRPr lang="en-US"/>
          </a:p>
        </p:txBody>
      </p:sp>
    </p:spTree>
    <p:extLst>
      <p:ext uri="{BB962C8B-B14F-4D97-AF65-F5344CB8AC3E}">
        <p14:creationId xmlns:p14="http://schemas.microsoft.com/office/powerpoint/2010/main" val="2965676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6</a:t>
            </a:fld>
            <a:endParaRPr lang="en-US"/>
          </a:p>
        </p:txBody>
      </p:sp>
    </p:spTree>
    <p:extLst>
      <p:ext uri="{BB962C8B-B14F-4D97-AF65-F5344CB8AC3E}">
        <p14:creationId xmlns:p14="http://schemas.microsoft.com/office/powerpoint/2010/main" val="1194144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7</a:t>
            </a:fld>
            <a:endParaRPr lang="en-US"/>
          </a:p>
        </p:txBody>
      </p:sp>
    </p:spTree>
    <p:extLst>
      <p:ext uri="{BB962C8B-B14F-4D97-AF65-F5344CB8AC3E}">
        <p14:creationId xmlns:p14="http://schemas.microsoft.com/office/powerpoint/2010/main" val="1404181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8</a:t>
            </a:fld>
            <a:endParaRPr lang="en-US"/>
          </a:p>
        </p:txBody>
      </p:sp>
    </p:spTree>
    <p:extLst>
      <p:ext uri="{BB962C8B-B14F-4D97-AF65-F5344CB8AC3E}">
        <p14:creationId xmlns:p14="http://schemas.microsoft.com/office/powerpoint/2010/main" val="3649940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9</a:t>
            </a:fld>
            <a:endParaRPr lang="en-US"/>
          </a:p>
        </p:txBody>
      </p:sp>
    </p:spTree>
    <p:extLst>
      <p:ext uri="{BB962C8B-B14F-4D97-AF65-F5344CB8AC3E}">
        <p14:creationId xmlns:p14="http://schemas.microsoft.com/office/powerpoint/2010/main" val="20774363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cid:image001.png@01D6A5F2.C55096B0"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700739" name="MSTSHP_03"/>
          <p:cNvSpPr>
            <a:spLocks noGrp="1" noChangeArrowheads="1"/>
          </p:cNvSpPr>
          <p:nvPr>
            <p:ph type="ctrTitle" sz="quarter"/>
          </p:nvPr>
        </p:nvSpPr>
        <p:spPr>
          <a:xfrm>
            <a:off x="1189567" y="2695576"/>
            <a:ext cx="8775700" cy="549275"/>
          </a:xfrm>
          <a:ln algn="ctr"/>
        </p:spPr>
        <p:txBody>
          <a:bodyPr/>
          <a:lstStyle>
            <a:lvl1pPr>
              <a:lnSpc>
                <a:spcPts val="4000"/>
              </a:lnSpc>
              <a:spcBef>
                <a:spcPct val="100000"/>
              </a:spcBef>
              <a:buClr>
                <a:schemeClr val="tx2"/>
              </a:buClr>
              <a:buSzPct val="85000"/>
              <a:buFont typeface="Wingdings" pitchFamily="2" charset="2"/>
              <a:buNone/>
              <a:defRPr sz="2800">
                <a:solidFill>
                  <a:schemeClr val="bg2"/>
                </a:solidFill>
              </a:defRPr>
            </a:lvl1pPr>
          </a:lstStyle>
          <a:p>
            <a:r>
              <a:rPr lang="en-US" dirty="0"/>
              <a:t>Click to edit Master title style</a:t>
            </a:r>
          </a:p>
        </p:txBody>
      </p:sp>
      <p:sp>
        <p:nvSpPr>
          <p:cNvPr id="3700740" name="MSTSHP_04"/>
          <p:cNvSpPr>
            <a:spLocks noGrp="1" noChangeArrowheads="1"/>
          </p:cNvSpPr>
          <p:nvPr>
            <p:ph type="subTitle" sz="quarter" idx="1"/>
          </p:nvPr>
        </p:nvSpPr>
        <p:spPr>
          <a:xfrm>
            <a:off x="1189568" y="3516314"/>
            <a:ext cx="8777817" cy="439737"/>
          </a:xfrm>
          <a:ln/>
        </p:spPr>
        <p:txBody>
          <a:bodyPr/>
          <a:lstStyle>
            <a:lvl1pPr>
              <a:lnSpc>
                <a:spcPts val="2800"/>
              </a:lnSpc>
              <a:spcBef>
                <a:spcPct val="15000"/>
              </a:spcBef>
              <a:buClrTx/>
              <a:buNone/>
              <a:defRPr sz="2000" b="1"/>
            </a:lvl1pPr>
          </a:lstStyle>
          <a:p>
            <a:r>
              <a:rPr lang="en-US" dirty="0"/>
              <a:t>Click to edit Master subtitle style</a:t>
            </a:r>
          </a:p>
        </p:txBody>
      </p:sp>
      <p:sp>
        <p:nvSpPr>
          <p:cNvPr id="7" name="Rectangle 6"/>
          <p:cNvSpPr/>
          <p:nvPr/>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Picture 8" descr="LDH Logo"/>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7988300" y="165100"/>
            <a:ext cx="3314700" cy="698499"/>
          </a:xfrm>
          <a:prstGeom prst="rect">
            <a:avLst/>
          </a:prstGeom>
          <a:noFill/>
          <a:ln>
            <a:noFill/>
          </a:ln>
        </p:spPr>
      </p:pic>
    </p:spTree>
    <p:extLst>
      <p:ext uri="{BB962C8B-B14F-4D97-AF65-F5344CB8AC3E}">
        <p14:creationId xmlns:p14="http://schemas.microsoft.com/office/powerpoint/2010/main" val="15347453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asic text slide (2 col w/hdrs) ">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82496"/>
            <a:ext cx="5340096" cy="4610354"/>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682496"/>
            <a:ext cx="5340096" cy="4610354"/>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172286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868680"/>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able Placeholder 6"/>
          <p:cNvSpPr>
            <a:spLocks noGrp="1"/>
          </p:cNvSpPr>
          <p:nvPr>
            <p:ph type="tbl" sz="quarter" idx="10"/>
          </p:nvPr>
        </p:nvSpPr>
        <p:spPr>
          <a:xfrm>
            <a:off x="536448" y="2176272"/>
            <a:ext cx="11119104" cy="4050792"/>
          </a:xfrm>
        </p:spPr>
        <p:txBody>
          <a:bodyPr/>
          <a:lstStyle/>
          <a:p>
            <a:pPr lvl="0"/>
            <a:r>
              <a:rPr lang="en-US" noProof="0" dirty="0"/>
              <a:t>Click icon to add table</a:t>
            </a:r>
          </a:p>
        </p:txBody>
      </p:sp>
    </p:spTree>
    <p:extLst>
      <p:ext uri="{BB962C8B-B14F-4D97-AF65-F5344CB8AC3E}">
        <p14:creationId xmlns:p14="http://schemas.microsoft.com/office/powerpoint/2010/main" val="15365241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evron table">
    <p:spTree>
      <p:nvGrpSpPr>
        <p:cNvPr id="1" name=""/>
        <p:cNvGrpSpPr/>
        <p:nvPr/>
      </p:nvGrpSpPr>
      <p:grpSpPr>
        <a:xfrm>
          <a:off x="0" y="0"/>
          <a:ext cx="0" cy="0"/>
          <a:chOff x="0" y="0"/>
          <a:chExt cx="0" cy="0"/>
        </a:xfrm>
      </p:grpSpPr>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able Placeholder 6"/>
          <p:cNvSpPr>
            <a:spLocks noGrp="1"/>
          </p:cNvSpPr>
          <p:nvPr>
            <p:ph type="tbl" sz="quarter" idx="10"/>
          </p:nvPr>
        </p:nvSpPr>
        <p:spPr>
          <a:xfrm>
            <a:off x="536448" y="1747838"/>
            <a:ext cx="11119104" cy="4545012"/>
          </a:xfrm>
        </p:spPr>
        <p:txBody>
          <a:bodyPr/>
          <a:lstStyle/>
          <a:p>
            <a:pPr lvl="0"/>
            <a:r>
              <a:rPr lang="en-US" noProof="0" dirty="0"/>
              <a:t>Click icon to add table</a:t>
            </a:r>
          </a:p>
        </p:txBody>
      </p:sp>
    </p:spTree>
    <p:extLst>
      <p:ext uri="{BB962C8B-B14F-4D97-AF65-F5344CB8AC3E}">
        <p14:creationId xmlns:p14="http://schemas.microsoft.com/office/powerpoint/2010/main" val="3536604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ajor Point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3547872" y="1155700"/>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3542453" y="2898648"/>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3542453" y="4645152"/>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446746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jor Points w/par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3542453" y="2185416"/>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3547872" y="3931920"/>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019224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umbered points ">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841248" y="1536192"/>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a:lvl1pPr>
          </a:lstStyle>
          <a:p>
            <a:r>
              <a:rPr lang="en-US"/>
              <a:t>Click to edit Master title style</a:t>
            </a:r>
          </a:p>
        </p:txBody>
      </p:sp>
      <p:sp>
        <p:nvSpPr>
          <p:cNvPr id="9" name="Text Placeholder 10"/>
          <p:cNvSpPr>
            <a:spLocks noGrp="1"/>
          </p:cNvSpPr>
          <p:nvPr>
            <p:ph type="body" sz="quarter" idx="17"/>
          </p:nvPr>
        </p:nvSpPr>
        <p:spPr>
          <a:xfrm>
            <a:off x="841248" y="2779776"/>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8"/>
          </p:nvPr>
        </p:nvSpPr>
        <p:spPr>
          <a:xfrm>
            <a:off x="841248" y="4023360"/>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0"/>
          <p:cNvSpPr>
            <a:spLocks noGrp="1"/>
          </p:cNvSpPr>
          <p:nvPr>
            <p:ph type="body" sz="quarter" idx="19"/>
          </p:nvPr>
        </p:nvSpPr>
        <p:spPr>
          <a:xfrm>
            <a:off x="841248" y="5266944"/>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10"/>
          <p:cNvSpPr>
            <a:spLocks noGrp="1"/>
          </p:cNvSpPr>
          <p:nvPr>
            <p:ph type="body" sz="quarter" idx="20"/>
          </p:nvPr>
        </p:nvSpPr>
        <p:spPr>
          <a:xfrm>
            <a:off x="6620256" y="1536192"/>
            <a:ext cx="5035296" cy="859536"/>
          </a:xfrm>
        </p:spPr>
        <p:txBody>
          <a:bodyPr/>
          <a:lstStyle>
            <a:lvl1pPr marL="0" indent="0">
              <a:defRPr sz="1800">
                <a:latin typeface="Arial" pitchFamily="34" charset="0"/>
                <a:cs typeface="Arial" pitchFamily="34" charset="0"/>
              </a:defRPr>
            </a:lvl1pPr>
            <a:lvl2pPr>
              <a:buFont typeface="Wingdings" pitchFamily="2" charset="2"/>
              <a:buChar cha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10"/>
          <p:cNvSpPr>
            <a:spLocks noGrp="1"/>
          </p:cNvSpPr>
          <p:nvPr>
            <p:ph type="body" sz="quarter" idx="21"/>
          </p:nvPr>
        </p:nvSpPr>
        <p:spPr>
          <a:xfrm>
            <a:off x="6620256" y="2779776"/>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10"/>
          <p:cNvSpPr>
            <a:spLocks noGrp="1"/>
          </p:cNvSpPr>
          <p:nvPr>
            <p:ph type="body" sz="quarter" idx="22"/>
          </p:nvPr>
        </p:nvSpPr>
        <p:spPr>
          <a:xfrm>
            <a:off x="6620256" y="4023360"/>
            <a:ext cx="5035296" cy="859536"/>
          </a:xfrm>
        </p:spPr>
        <p:txBody>
          <a:bodyPr/>
          <a:lstStyle>
            <a:lvl1pPr marL="0" indent="0">
              <a:defRPr sz="1800">
                <a:latin typeface="Arial" pitchFamily="34" charset="0"/>
                <a:cs typeface="Arial" pitchFamily="34" charset="0"/>
              </a:defRPr>
            </a:lvl1pPr>
            <a:lvl2pPr>
              <a:buFont typeface="Wingdings" pitchFamily="2" charset="2"/>
              <a:buChar cha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 Placeholder 10"/>
          <p:cNvSpPr>
            <a:spLocks noGrp="1"/>
          </p:cNvSpPr>
          <p:nvPr>
            <p:ph type="body" sz="quarter" idx="23"/>
          </p:nvPr>
        </p:nvSpPr>
        <p:spPr>
          <a:xfrm>
            <a:off x="6620256" y="5266944"/>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776575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ra w/ 2 Chevr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Text Placeholder 10"/>
          <p:cNvSpPr>
            <a:spLocks noGrp="1"/>
          </p:cNvSpPr>
          <p:nvPr>
            <p:ph type="body" sz="quarter" idx="13"/>
          </p:nvPr>
        </p:nvSpPr>
        <p:spPr>
          <a:xfrm>
            <a:off x="524256" y="2852928"/>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p>
        </p:txBody>
      </p:sp>
      <p:sp>
        <p:nvSpPr>
          <p:cNvPr id="6" name="Text Placeholder 10"/>
          <p:cNvSpPr>
            <a:spLocks noGrp="1"/>
          </p:cNvSpPr>
          <p:nvPr>
            <p:ph type="body" sz="quarter" idx="14"/>
          </p:nvPr>
        </p:nvSpPr>
        <p:spPr>
          <a:xfrm>
            <a:off x="6083808" y="2852928"/>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p:txBody>
      </p:sp>
    </p:spTree>
    <p:extLst>
      <p:ext uri="{BB962C8B-B14F-4D97-AF65-F5344CB8AC3E}">
        <p14:creationId xmlns:p14="http://schemas.microsoft.com/office/powerpoint/2010/main" val="696201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ichelangelo (top)">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36448" y="3200400"/>
            <a:ext cx="5559552" cy="3090672"/>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3200400"/>
            <a:ext cx="5340096" cy="3090672"/>
          </a:xfrm>
        </p:spPr>
        <p:txBody>
          <a:bodyPr/>
          <a:lstStyle>
            <a:lvl1pPr marL="0" marR="0" indent="0" algn="l" defTabSz="914400" rtl="0" eaLnBrk="0" fontAlgn="base" latinLnBrk="0" hangingPunct="0">
              <a:lnSpc>
                <a:spcPct val="106000"/>
              </a:lnSpc>
              <a:spcBef>
                <a:spcPct val="40000"/>
              </a:spcBef>
              <a:spcAft>
                <a:spcPct val="0"/>
              </a:spcAft>
              <a:buClr>
                <a:schemeClr val="tx1"/>
              </a:buClr>
              <a:buSzPct val="80000"/>
              <a:buFont typeface="Wingdings" pitchFamily="2" charset="2"/>
              <a:buNone/>
              <a:tabLst/>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442488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1434"/>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083808" y="1828800"/>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536448" y="4251960"/>
            <a:ext cx="11119104" cy="204825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2503766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ext Placeholder 10"/>
          <p:cNvSpPr>
            <a:spLocks noGrp="1"/>
          </p:cNvSpPr>
          <p:nvPr>
            <p:ph type="body" sz="quarter" idx="16"/>
          </p:nvPr>
        </p:nvSpPr>
        <p:spPr>
          <a:xfrm>
            <a:off x="3304032"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10"/>
          <p:cNvSpPr>
            <a:spLocks noGrp="1"/>
          </p:cNvSpPr>
          <p:nvPr>
            <p:ph type="body" sz="quarter" idx="17"/>
          </p:nvPr>
        </p:nvSpPr>
        <p:spPr>
          <a:xfrm>
            <a:off x="6083808"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8"/>
          </p:nvPr>
        </p:nvSpPr>
        <p:spPr>
          <a:xfrm>
            <a:off x="8863584"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0"/>
          <p:cNvSpPr>
            <a:spLocks noGrp="1"/>
          </p:cNvSpPr>
          <p:nvPr>
            <p:ph type="body" sz="quarter" idx="15"/>
          </p:nvPr>
        </p:nvSpPr>
        <p:spPr>
          <a:xfrm>
            <a:off x="536448" y="4251960"/>
            <a:ext cx="11119104" cy="204825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0847798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56330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Text Placeholder 10"/>
          <p:cNvSpPr>
            <a:spLocks noGrp="1"/>
          </p:cNvSpPr>
          <p:nvPr>
            <p:ph type="body" sz="quarter" idx="16"/>
          </p:nvPr>
        </p:nvSpPr>
        <p:spPr>
          <a:xfrm>
            <a:off x="4230624"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7"/>
          </p:nvPr>
        </p:nvSpPr>
        <p:spPr>
          <a:xfrm>
            <a:off x="7949184"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10"/>
          <p:cNvSpPr>
            <a:spLocks noGrp="1"/>
          </p:cNvSpPr>
          <p:nvPr>
            <p:ph type="body" sz="quarter" idx="18"/>
          </p:nvPr>
        </p:nvSpPr>
        <p:spPr>
          <a:xfrm>
            <a:off x="536448" y="4242816"/>
            <a:ext cx="5340096" cy="204825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5" name="Text Placeholder 10"/>
          <p:cNvSpPr>
            <a:spLocks noGrp="1"/>
          </p:cNvSpPr>
          <p:nvPr>
            <p:ph type="body" sz="quarter" idx="19"/>
          </p:nvPr>
        </p:nvSpPr>
        <p:spPr>
          <a:xfrm>
            <a:off x="6303264" y="4242816"/>
            <a:ext cx="5340096" cy="204825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9255436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30193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harts (left)">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82496"/>
            <a:ext cx="5340096" cy="460857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Chart Placeholder 7"/>
          <p:cNvSpPr>
            <a:spLocks noGrp="1"/>
          </p:cNvSpPr>
          <p:nvPr>
            <p:ph type="chart" sz="quarter" idx="15"/>
          </p:nvPr>
        </p:nvSpPr>
        <p:spPr>
          <a:xfrm>
            <a:off x="524256" y="1728216"/>
            <a:ext cx="5291328" cy="3986784"/>
          </a:xfrm>
        </p:spPr>
        <p:txBody>
          <a:bodyPr/>
          <a:lstStyle>
            <a:lvl1pPr>
              <a:buNone/>
              <a:defRPr/>
            </a:lvl1pPr>
          </a:lstStyle>
          <a:p>
            <a:pPr lvl="0"/>
            <a:r>
              <a:rPr lang="en-US" noProof="0" dirty="0"/>
              <a:t>Click icon to add chart</a:t>
            </a:r>
          </a:p>
        </p:txBody>
      </p:sp>
    </p:spTree>
    <p:extLst>
      <p:ext uri="{BB962C8B-B14F-4D97-AF65-F5344CB8AC3E}">
        <p14:creationId xmlns:p14="http://schemas.microsoft.com/office/powerpoint/2010/main" val="9399455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rts (top)">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533400" y="5056632"/>
            <a:ext cx="11122152" cy="1243584"/>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Chart Placeholder 7"/>
          <p:cNvSpPr>
            <a:spLocks noGrp="1"/>
          </p:cNvSpPr>
          <p:nvPr>
            <p:ph type="chart" sz="quarter" idx="15"/>
          </p:nvPr>
        </p:nvSpPr>
        <p:spPr>
          <a:xfrm>
            <a:off x="585216" y="1197864"/>
            <a:ext cx="11033760" cy="3383280"/>
          </a:xfrm>
        </p:spPr>
        <p:txBody>
          <a:bodyPr/>
          <a:lstStyle>
            <a:lvl1pPr>
              <a:buNone/>
              <a:defRPr/>
            </a:lvl1pPr>
          </a:lstStyle>
          <a:p>
            <a:pPr lvl="0"/>
            <a:r>
              <a:rPr lang="en-US" noProof="0" dirty="0"/>
              <a:t>Click icon to add chart</a:t>
            </a:r>
          </a:p>
        </p:txBody>
      </p:sp>
    </p:spTree>
    <p:extLst>
      <p:ext uri="{BB962C8B-B14F-4D97-AF65-F5344CB8AC3E}">
        <p14:creationId xmlns:p14="http://schemas.microsoft.com/office/powerpoint/2010/main" val="1143671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rg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
        <p:nvSpPr>
          <p:cNvPr id="5" name="Text Placeholder 4"/>
          <p:cNvSpPr>
            <a:spLocks noGrp="1"/>
          </p:cNvSpPr>
          <p:nvPr>
            <p:ph type="body" sz="quarter" idx="10"/>
          </p:nvPr>
        </p:nvSpPr>
        <p:spPr>
          <a:xfrm>
            <a:off x="533400" y="1155700"/>
            <a:ext cx="11116733" cy="5137150"/>
          </a:xfrm>
        </p:spPr>
        <p:txBody>
          <a:bodyPr/>
          <a:lstStyle/>
          <a:p>
            <a:pPr lvl="0"/>
            <a:r>
              <a:rPr lang="en-US"/>
              <a:t>Click to edit Master text styles</a:t>
            </a:r>
          </a:p>
        </p:txBody>
      </p:sp>
    </p:spTree>
    <p:extLst>
      <p:ext uri="{BB962C8B-B14F-4D97-AF65-F5344CB8AC3E}">
        <p14:creationId xmlns:p14="http://schemas.microsoft.com/office/powerpoint/2010/main" val="27740443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sume">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36448" y="3044952"/>
            <a:ext cx="5340096" cy="3246120"/>
          </a:xfrm>
        </p:spPr>
        <p:txBody>
          <a:bodyPr/>
          <a:lstStyle>
            <a:lvl1pPr marL="0" indent="0">
              <a:defRPr sz="2000">
                <a:solidFill>
                  <a:schemeClr val="tx1"/>
                </a:solidFill>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3044952"/>
            <a:ext cx="5340096" cy="3246120"/>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755514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7891802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407989"/>
            <a:ext cx="11116733" cy="365125"/>
          </a:xfrm>
        </p:spPr>
        <p:txBody>
          <a:bodyPr/>
          <a:lstStyle>
            <a:lvl1pPr>
              <a:defRPr sz="2400"/>
            </a:lvl1pPr>
          </a:lstStyle>
          <a:p>
            <a:r>
              <a:rPr lang="en-US"/>
              <a:t>Click to edit Master title style</a:t>
            </a:r>
            <a:endParaRPr lang="en-US" dirty="0"/>
          </a:p>
        </p:txBody>
      </p:sp>
      <p:sp>
        <p:nvSpPr>
          <p:cNvPr id="3" name="Table Placeholder 2"/>
          <p:cNvSpPr>
            <a:spLocks noGrp="1"/>
          </p:cNvSpPr>
          <p:nvPr>
            <p:ph type="tbl" idx="1"/>
          </p:nvPr>
        </p:nvSpPr>
        <p:spPr>
          <a:xfrm>
            <a:off x="533400" y="1154113"/>
            <a:ext cx="11116733" cy="5135562"/>
          </a:xfrm>
        </p:spPr>
        <p:txBody>
          <a:bodyPr/>
          <a:lstStyle/>
          <a:p>
            <a:pPr lvl="0"/>
            <a:r>
              <a:rPr lang="en-US" noProof="0" dirty="0"/>
              <a:t>Click icon to add table</a:t>
            </a:r>
          </a:p>
        </p:txBody>
      </p:sp>
    </p:spTree>
    <p:extLst>
      <p:ext uri="{BB962C8B-B14F-4D97-AF65-F5344CB8AC3E}">
        <p14:creationId xmlns:p14="http://schemas.microsoft.com/office/powerpoint/2010/main" val="41199787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049458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art opener">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1524000" y="2551176"/>
            <a:ext cx="9144000" cy="1344168"/>
          </a:xfrm>
          <a:ln w="28575">
            <a:solidFill>
              <a:srgbClr val="003399"/>
            </a:solidFill>
          </a:ln>
        </p:spPr>
        <p:txBody>
          <a:bodyPr lIns="228600" rIns="228600" anchor="ctr" anchorCtr="1"/>
          <a:lstStyle>
            <a:lvl1pPr algn="ctr">
              <a:spcBef>
                <a:spcPts val="0"/>
              </a:spcBef>
              <a:defRPr sz="2400" b="1"/>
            </a:lvl1pPr>
          </a:lstStyle>
          <a:p>
            <a:pPr lvl="0"/>
            <a:r>
              <a:rPr lang="en-US"/>
              <a:t>Click to edit Master text styles</a:t>
            </a:r>
          </a:p>
        </p:txBody>
      </p:sp>
    </p:spTree>
    <p:extLst>
      <p:ext uri="{BB962C8B-B14F-4D97-AF65-F5344CB8AC3E}">
        <p14:creationId xmlns:p14="http://schemas.microsoft.com/office/powerpoint/2010/main" val="37846189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1524000" y="2551176"/>
            <a:ext cx="9144000" cy="1344168"/>
          </a:xfrm>
        </p:spPr>
        <p:txBody>
          <a:bodyPr anchor="ctr"/>
          <a:lstStyle>
            <a:lvl1pPr>
              <a:spcBef>
                <a:spcPts val="200"/>
              </a:spcBef>
              <a:defRPr sz="2400"/>
            </a:lvl1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789429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29644141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asic text slide (full page w/2 col. hdr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Text Placeholder 10"/>
          <p:cNvSpPr>
            <a:spLocks noGrp="1"/>
          </p:cNvSpPr>
          <p:nvPr>
            <p:ph type="body" sz="quarter" idx="13"/>
          </p:nvPr>
        </p:nvSpPr>
        <p:spPr>
          <a:xfrm>
            <a:off x="536448" y="2715768"/>
            <a:ext cx="5340096" cy="358444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2706624"/>
            <a:ext cx="5340096" cy="358444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8654135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7031139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ichelangelo (left)">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marR="0" indent="0" algn="l" defTabSz="914400" rtl="0" eaLnBrk="0" fontAlgn="base" latinLnBrk="0" hangingPunct="0">
              <a:lnSpc>
                <a:spcPct val="106000"/>
              </a:lnSpc>
              <a:spcBef>
                <a:spcPct val="40000"/>
              </a:spcBef>
              <a:spcAft>
                <a:spcPct val="0"/>
              </a:spcAft>
              <a:buClr>
                <a:schemeClr val="tx1"/>
              </a:buClr>
              <a:buSzPct val="80000"/>
              <a:buFont typeface="Wingdings" pitchFamily="2" charset="2"/>
              <a:buNone/>
              <a:tabLst/>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5628223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sic text slide (2 col w/hdrs) x 2">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71638"/>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671638"/>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536448" y="411480"/>
            <a:ext cx="11119104" cy="365760"/>
          </a:xfrm>
          <a:prstGeom prst="rect">
            <a:avLst/>
          </a:prstGeom>
        </p:spPr>
        <p:txBody>
          <a:bodyPr/>
          <a:lstStyle>
            <a:lvl1pPr>
              <a:defRPr/>
            </a:lvl1pPr>
          </a:lstStyle>
          <a:p>
            <a:r>
              <a:rPr lang="en-US"/>
              <a:t>Click to edit Master title style</a:t>
            </a:r>
          </a:p>
        </p:txBody>
      </p:sp>
      <p:sp>
        <p:nvSpPr>
          <p:cNvPr id="7" name="Text Placeholder 10"/>
          <p:cNvSpPr>
            <a:spLocks noGrp="1"/>
          </p:cNvSpPr>
          <p:nvPr>
            <p:ph type="body" sz="quarter" idx="15"/>
          </p:nvPr>
        </p:nvSpPr>
        <p:spPr>
          <a:xfrm>
            <a:off x="6315456" y="4241102"/>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10"/>
          <p:cNvSpPr>
            <a:spLocks noGrp="1"/>
          </p:cNvSpPr>
          <p:nvPr>
            <p:ph type="body" sz="quarter" idx="16"/>
          </p:nvPr>
        </p:nvSpPr>
        <p:spPr>
          <a:xfrm>
            <a:off x="536448" y="4251960"/>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039787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u="none" dirty="0"/>
          </a:p>
        </p:txBody>
      </p:sp>
      <p:sp>
        <p:nvSpPr>
          <p:cNvPr id="20482" name="MSTSHP_01"/>
          <p:cNvSpPr>
            <a:spLocks noGrp="1" noChangeArrowheads="1"/>
          </p:cNvSpPr>
          <p:nvPr>
            <p:ph type="title"/>
          </p:nvPr>
        </p:nvSpPr>
        <p:spPr bwMode="invGray">
          <a:xfrm>
            <a:off x="533399" y="436065"/>
            <a:ext cx="11116733" cy="3651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a:t>Click to edit Master title style</a:t>
            </a:r>
          </a:p>
        </p:txBody>
      </p:sp>
      <p:sp>
        <p:nvSpPr>
          <p:cNvPr id="20483" name="MSTSHP_02"/>
          <p:cNvSpPr>
            <a:spLocks noGrp="1" noChangeArrowheads="1"/>
          </p:cNvSpPr>
          <p:nvPr>
            <p:ph type="body" idx="1"/>
          </p:nvPr>
        </p:nvSpPr>
        <p:spPr bwMode="invGray">
          <a:xfrm>
            <a:off x="533400" y="1154113"/>
            <a:ext cx="11116733" cy="5135562"/>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3699738" name="SHP_DOCTRACKER"/>
          <p:cNvSpPr txBox="1">
            <a:spLocks noChangeArrowheads="1"/>
          </p:cNvSpPr>
          <p:nvPr/>
        </p:nvSpPr>
        <p:spPr bwMode="gray">
          <a:xfrm rot="-5400000">
            <a:off x="11885613" y="6532563"/>
            <a:ext cx="422275" cy="88900"/>
          </a:xfrm>
          <a:prstGeom prst="rect">
            <a:avLst/>
          </a:prstGeom>
          <a:noFill/>
          <a:ln w="12700" algn="ctr">
            <a:noFill/>
            <a:miter lim="800000"/>
            <a:headEnd/>
            <a:tailEnd/>
          </a:ln>
          <a:effectLst/>
        </p:spPr>
        <p:txBody>
          <a:bodyPr wrap="none" lIns="0" tIns="0" rIns="0" bIns="0"/>
          <a:lstStyle/>
          <a:p>
            <a:pPr eaLnBrk="0" hangingPunct="0">
              <a:lnSpc>
                <a:spcPct val="106000"/>
              </a:lnSpc>
              <a:defRPr/>
            </a:pPr>
            <a:r>
              <a:rPr lang="en-US" sz="400" dirty="0">
                <a:solidFill>
                  <a:srgbClr val="AFAFAF"/>
                </a:solidFill>
                <a:cs typeface="+mn-cs"/>
              </a:rPr>
              <a:t>US Consulting On-screen M WHT_R1.5V_1208.ppt</a:t>
            </a:r>
          </a:p>
        </p:txBody>
      </p:sp>
      <p:pic>
        <p:nvPicPr>
          <p:cNvPr id="7" name="Picture 6"/>
          <p:cNvPicPr>
            <a:picLocks noChangeAspect="1"/>
          </p:cNvPicPr>
          <p:nvPr userDrawn="1"/>
        </p:nvPicPr>
        <p:blipFill>
          <a:blip r:embed="rId30">
            <a:extLst>
              <a:ext uri="{28A0092B-C50C-407E-A947-70E740481C1C}">
                <a14:useLocalDpi xmlns:a14="http://schemas.microsoft.com/office/drawing/2010/main" val="0"/>
              </a:ext>
            </a:extLst>
          </a:blip>
          <a:stretch>
            <a:fillRect/>
          </a:stretch>
        </p:blipFill>
        <p:spPr>
          <a:xfrm>
            <a:off x="8796913" y="252549"/>
            <a:ext cx="2853221" cy="548641"/>
          </a:xfrm>
          <a:prstGeom prst="rect">
            <a:avLst/>
          </a:prstGeom>
        </p:spPr>
      </p:pic>
    </p:spTree>
    <p:extLst>
      <p:ext uri="{BB962C8B-B14F-4D97-AF65-F5344CB8AC3E}">
        <p14:creationId xmlns:p14="http://schemas.microsoft.com/office/powerpoint/2010/main" val="34761069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 id="2147483698" r:id="rId26"/>
    <p:sldLayoutId id="2147483699" r:id="rId27"/>
    <p:sldLayoutId id="2147483700" r:id="rId28"/>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rtl="0" eaLnBrk="1" fontAlgn="base" hangingPunct="1">
        <a:spcBef>
          <a:spcPct val="0"/>
        </a:spcBef>
        <a:spcAft>
          <a:spcPct val="0"/>
        </a:spcAft>
        <a:defRPr sz="2400" b="1" i="0" u="none">
          <a:solidFill>
            <a:schemeClr val="tx1"/>
          </a:solidFill>
          <a:latin typeface="+mj-lt"/>
          <a:ea typeface="+mj-ea"/>
          <a:cs typeface="+mj-cs"/>
        </a:defRPr>
      </a:lvl1pPr>
      <a:lvl2pPr algn="l" rtl="0" eaLnBrk="1" fontAlgn="base" hangingPunct="1">
        <a:spcBef>
          <a:spcPct val="0"/>
        </a:spcBef>
        <a:spcAft>
          <a:spcPct val="0"/>
        </a:spcAft>
        <a:defRPr sz="2400" b="1">
          <a:solidFill>
            <a:schemeClr val="tx1"/>
          </a:solidFill>
          <a:latin typeface="Arial" charset="0"/>
        </a:defRPr>
      </a:lvl2pPr>
      <a:lvl3pPr algn="l" rtl="0" eaLnBrk="1" fontAlgn="base" hangingPunct="1">
        <a:spcBef>
          <a:spcPct val="0"/>
        </a:spcBef>
        <a:spcAft>
          <a:spcPct val="0"/>
        </a:spcAft>
        <a:defRPr sz="2400" b="1">
          <a:solidFill>
            <a:schemeClr val="tx1"/>
          </a:solidFill>
          <a:latin typeface="Arial" charset="0"/>
        </a:defRPr>
      </a:lvl3pPr>
      <a:lvl4pPr algn="l" rtl="0" eaLnBrk="1" fontAlgn="base" hangingPunct="1">
        <a:spcBef>
          <a:spcPct val="0"/>
        </a:spcBef>
        <a:spcAft>
          <a:spcPct val="0"/>
        </a:spcAft>
        <a:defRPr sz="2400" b="1">
          <a:solidFill>
            <a:schemeClr val="tx1"/>
          </a:solidFill>
          <a:latin typeface="Arial" charset="0"/>
        </a:defRPr>
      </a:lvl4pPr>
      <a:lvl5pPr algn="l" rtl="0" eaLnBrk="1" fontAlgn="base" hangingPunct="1">
        <a:spcBef>
          <a:spcPct val="0"/>
        </a:spcBef>
        <a:spcAft>
          <a:spcPct val="0"/>
        </a:spcAft>
        <a:defRPr sz="2400" b="1">
          <a:solidFill>
            <a:schemeClr val="tx1"/>
          </a:solidFill>
          <a:latin typeface="Arial" charset="0"/>
        </a:defRPr>
      </a:lvl5pPr>
      <a:lvl6pPr marL="457200" algn="l" rtl="0" eaLnBrk="1" fontAlgn="base" hangingPunct="1">
        <a:spcBef>
          <a:spcPct val="0"/>
        </a:spcBef>
        <a:spcAft>
          <a:spcPct val="0"/>
        </a:spcAft>
        <a:defRPr sz="2400" b="1">
          <a:solidFill>
            <a:schemeClr val="tx1"/>
          </a:solidFill>
          <a:latin typeface="Arial" charset="0"/>
        </a:defRPr>
      </a:lvl6pPr>
      <a:lvl7pPr marL="914400" algn="l" rtl="0" eaLnBrk="1" fontAlgn="base" hangingPunct="1">
        <a:spcBef>
          <a:spcPct val="0"/>
        </a:spcBef>
        <a:spcAft>
          <a:spcPct val="0"/>
        </a:spcAft>
        <a:defRPr sz="2400" b="1">
          <a:solidFill>
            <a:schemeClr val="tx1"/>
          </a:solidFill>
          <a:latin typeface="Arial" charset="0"/>
        </a:defRPr>
      </a:lvl7pPr>
      <a:lvl8pPr marL="1371600" algn="l" rtl="0" eaLnBrk="1" fontAlgn="base" hangingPunct="1">
        <a:spcBef>
          <a:spcPct val="0"/>
        </a:spcBef>
        <a:spcAft>
          <a:spcPct val="0"/>
        </a:spcAft>
        <a:defRPr sz="2400" b="1">
          <a:solidFill>
            <a:schemeClr val="tx1"/>
          </a:solidFill>
          <a:latin typeface="Arial" charset="0"/>
        </a:defRPr>
      </a:lvl8pPr>
      <a:lvl9pPr marL="1828800" algn="l"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lnSpc>
          <a:spcPct val="106000"/>
        </a:lnSpc>
        <a:spcBef>
          <a:spcPct val="40000"/>
        </a:spcBef>
        <a:spcAft>
          <a:spcPct val="0"/>
        </a:spcAft>
        <a:buClr>
          <a:schemeClr val="tx1"/>
        </a:buClr>
        <a:buSzPct val="80000"/>
        <a:buFont typeface="Wingdings" pitchFamily="2" charset="2"/>
        <a:defRPr sz="2000">
          <a:solidFill>
            <a:schemeClr val="tx1"/>
          </a:solidFill>
          <a:latin typeface="+mn-lt"/>
          <a:ea typeface="+mn-ea"/>
          <a:cs typeface="+mn-cs"/>
        </a:defRPr>
      </a:lvl1pPr>
      <a:lvl2pPr marL="227013" indent="-225425" algn="l" rtl="0" eaLnBrk="1" fontAlgn="base" hangingPunct="1">
        <a:lnSpc>
          <a:spcPct val="106000"/>
        </a:lnSpc>
        <a:spcBef>
          <a:spcPct val="40000"/>
        </a:spcBef>
        <a:spcAft>
          <a:spcPct val="0"/>
        </a:spcAft>
        <a:buClr>
          <a:schemeClr val="tx1"/>
        </a:buClr>
        <a:buFont typeface="Wingdings 2" pitchFamily="18" charset="2"/>
        <a:buChar char="¡"/>
        <a:defRPr sz="2000">
          <a:solidFill>
            <a:schemeClr val="tx1"/>
          </a:solidFill>
          <a:latin typeface="+mn-lt"/>
        </a:defRPr>
      </a:lvl2pPr>
      <a:lvl3pPr marL="457200" indent="-228600" algn="l" rtl="0" eaLnBrk="1" fontAlgn="base" hangingPunct="1">
        <a:lnSpc>
          <a:spcPct val="106000"/>
        </a:lnSpc>
        <a:spcBef>
          <a:spcPct val="20000"/>
        </a:spcBef>
        <a:spcAft>
          <a:spcPct val="0"/>
        </a:spcAft>
        <a:buClr>
          <a:schemeClr val="tx1"/>
        </a:buClr>
        <a:buFont typeface="Arial" charset="0"/>
        <a:buChar char="–"/>
        <a:defRPr>
          <a:solidFill>
            <a:schemeClr val="tx1"/>
          </a:solidFill>
          <a:latin typeface="+mn-lt"/>
        </a:defRPr>
      </a:lvl3pPr>
      <a:lvl4pPr marL="681038" indent="-222250" algn="l" rtl="0" eaLnBrk="1" fontAlgn="base" hangingPunct="1">
        <a:lnSpc>
          <a:spcPct val="106000"/>
        </a:lnSpc>
        <a:spcBef>
          <a:spcPct val="20000"/>
        </a:spcBef>
        <a:spcAft>
          <a:spcPct val="0"/>
        </a:spcAft>
        <a:buClr>
          <a:schemeClr val="tx1"/>
        </a:buClr>
        <a:buChar char="•"/>
        <a:defRPr>
          <a:solidFill>
            <a:schemeClr val="tx1"/>
          </a:solidFill>
          <a:latin typeface="+mn-lt"/>
        </a:defRPr>
      </a:lvl4pPr>
      <a:lvl5pPr marL="1722438" indent="-236538" algn="l" rtl="0" eaLnBrk="1" fontAlgn="base" hangingPunct="1">
        <a:spcBef>
          <a:spcPct val="20000"/>
        </a:spcBef>
        <a:spcAft>
          <a:spcPct val="0"/>
        </a:spcAft>
        <a:buClr>
          <a:schemeClr val="tx1"/>
        </a:buClr>
        <a:buChar char="–"/>
        <a:defRPr sz="1200">
          <a:solidFill>
            <a:schemeClr val="tx1"/>
          </a:solidFill>
          <a:latin typeface="+mn-lt"/>
        </a:defRPr>
      </a:lvl5pPr>
      <a:lvl6pPr marL="2179638" indent="-236538" algn="l" rtl="0" eaLnBrk="1" fontAlgn="base" hangingPunct="1">
        <a:spcBef>
          <a:spcPct val="20000"/>
        </a:spcBef>
        <a:spcAft>
          <a:spcPct val="0"/>
        </a:spcAft>
        <a:buClr>
          <a:schemeClr val="tx1"/>
        </a:buClr>
        <a:buChar char="–"/>
        <a:defRPr sz="1200">
          <a:solidFill>
            <a:schemeClr val="tx1"/>
          </a:solidFill>
          <a:latin typeface="+mn-lt"/>
        </a:defRPr>
      </a:lvl6pPr>
      <a:lvl7pPr marL="2636838" indent="-236538" algn="l" rtl="0" eaLnBrk="1" fontAlgn="base" hangingPunct="1">
        <a:spcBef>
          <a:spcPct val="20000"/>
        </a:spcBef>
        <a:spcAft>
          <a:spcPct val="0"/>
        </a:spcAft>
        <a:buClr>
          <a:schemeClr val="tx1"/>
        </a:buClr>
        <a:buChar char="–"/>
        <a:defRPr sz="1200">
          <a:solidFill>
            <a:schemeClr val="tx1"/>
          </a:solidFill>
          <a:latin typeface="+mn-lt"/>
        </a:defRPr>
      </a:lvl7pPr>
      <a:lvl8pPr marL="3094038" indent="-236538" algn="l" rtl="0" eaLnBrk="1" fontAlgn="base" hangingPunct="1">
        <a:spcBef>
          <a:spcPct val="20000"/>
        </a:spcBef>
        <a:spcAft>
          <a:spcPct val="0"/>
        </a:spcAft>
        <a:buClr>
          <a:schemeClr val="tx1"/>
        </a:buClr>
        <a:buChar char="–"/>
        <a:defRPr sz="1200">
          <a:solidFill>
            <a:schemeClr val="tx1"/>
          </a:solidFill>
          <a:latin typeface="+mn-lt"/>
        </a:defRPr>
      </a:lvl8pPr>
      <a:lvl9pPr marL="3551238" indent="-236538" algn="l" rtl="0" eaLnBrk="1" fontAlgn="base" hangingPunct="1">
        <a:spcBef>
          <a:spcPct val="20000"/>
        </a:spcBef>
        <a:spcAft>
          <a:spcPct val="0"/>
        </a:spcAft>
        <a:buClr>
          <a:schemeClr val="tx1"/>
        </a:buClr>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MEDT@la.gov"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Kathryn.Loechelt@la.gov"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mailto:MEDT@la.gov" TargetMode="External"/><Relationship Id="rId3" Type="http://schemas.openxmlformats.org/officeDocument/2006/relationships/hyperlink" Target="mailto:OSS@la.gov" TargetMode="External"/><Relationship Id="rId7" Type="http://schemas.openxmlformats.org/officeDocument/2006/relationships/hyperlink" Target="mailto:ApplicationCenter.Service@la.gov"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mailto:Kathryn.Loechelt@la.gov" TargetMode="External"/><Relationship Id="rId5" Type="http://schemas.openxmlformats.org/officeDocument/2006/relationships/hyperlink" Target="mailto:MedicaidOutreach@la.gov" TargetMode="External"/><Relationship Id="rId4" Type="http://schemas.openxmlformats.org/officeDocument/2006/relationships/hyperlink" Target="mailto:Outstation@la.gov" TargetMode="External"/><Relationship Id="rId9" Type="http://schemas.openxmlformats.org/officeDocument/2006/relationships/hyperlink" Target="mailto:NEU@la.gov"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ApplicationCenter.Service@la.gov"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ldh.la.gov/assets/medicaid/MedicaidEligibilityPolicy/I-600.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ecfr.gov/cgi-bin/text-idx?node=pt42.4.435&amp;rgn=div5#se42.4.435_190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sz="quarter"/>
          </p:nvPr>
        </p:nvSpPr>
        <p:spPr>
          <a:xfrm>
            <a:off x="1924928" y="2683050"/>
            <a:ext cx="7877696" cy="842400"/>
          </a:xfrm>
        </p:spPr>
        <p:txBody>
          <a:bodyPr/>
          <a:lstStyle/>
          <a:p>
            <a:r>
              <a:rPr lang="en-US" sz="3600" dirty="0" smtClean="0"/>
              <a:t>Application Center Monthly Contact</a:t>
            </a:r>
            <a:endParaRPr lang="en-US" sz="3600" dirty="0"/>
          </a:p>
        </p:txBody>
      </p:sp>
      <p:sp>
        <p:nvSpPr>
          <p:cNvPr id="6" name="Subtitle 5"/>
          <p:cNvSpPr>
            <a:spLocks noGrp="1"/>
          </p:cNvSpPr>
          <p:nvPr>
            <p:ph type="subTitle" sz="quarter" idx="1"/>
          </p:nvPr>
        </p:nvSpPr>
        <p:spPr>
          <a:xfrm>
            <a:off x="637674" y="3564202"/>
            <a:ext cx="10262937" cy="2273071"/>
          </a:xfrm>
        </p:spPr>
        <p:txBody>
          <a:bodyPr/>
          <a:lstStyle/>
          <a:p>
            <a:pPr algn="ctr"/>
            <a:r>
              <a:rPr lang="en-US" sz="2400" dirty="0" smtClean="0">
                <a:solidFill>
                  <a:schemeClr val="accent3"/>
                </a:solidFill>
              </a:rPr>
              <a:t>May 19, 2021</a:t>
            </a:r>
          </a:p>
          <a:p>
            <a:pPr algn="ctr"/>
            <a:endParaRPr lang="en-US" sz="2400" dirty="0" smtClean="0">
              <a:solidFill>
                <a:schemeClr val="accent3"/>
              </a:solidFill>
            </a:endParaRPr>
          </a:p>
          <a:p>
            <a:pPr algn="ctr"/>
            <a:r>
              <a:rPr lang="en-US" sz="2400" dirty="0" smtClean="0">
                <a:solidFill>
                  <a:schemeClr val="accent3"/>
                </a:solidFill>
              </a:rPr>
              <a:t>Valerie McManus:  Application Center	Program Monitor</a:t>
            </a:r>
          </a:p>
          <a:p>
            <a:pPr algn="ctr"/>
            <a:r>
              <a:rPr lang="en-US" sz="2400" dirty="0" smtClean="0">
                <a:solidFill>
                  <a:schemeClr val="accent3"/>
                </a:solidFill>
              </a:rPr>
              <a:t> </a:t>
            </a:r>
          </a:p>
          <a:p>
            <a:pPr algn="ctr"/>
            <a:endParaRPr lang="en-US" sz="2400" dirty="0">
              <a:solidFill>
                <a:schemeClr val="accent3"/>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409428299"/>
              </p:ext>
            </p:extLst>
          </p:nvPr>
        </p:nvGraphicFramePr>
        <p:xfrm>
          <a:off x="1" y="6331352"/>
          <a:ext cx="12192000" cy="52664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526648">
                <a:tc>
                  <a:txBody>
                    <a:bodyPr/>
                    <a:lstStyle/>
                    <a:p>
                      <a:pPr algn="ctr"/>
                      <a:endParaRPr lang="en-US" dirty="0">
                        <a:solidFill>
                          <a:schemeClr val="accent4">
                            <a:lumMod val="65000"/>
                            <a:lumOff val="35000"/>
                          </a:schemeClr>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5000"/>
                        <a:lumOff val="35000"/>
                      </a:schemeClr>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solidFill>
                  </a:tcPr>
                </a:tc>
                <a:tc>
                  <a:txBody>
                    <a:bodyPr/>
                    <a:lstStyle/>
                    <a:p>
                      <a:pPr algn="ctr"/>
                      <a:endParaRPr lang="en-US" sz="1600" b="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8315840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359186" y="2107735"/>
            <a:ext cx="11499924" cy="4376583"/>
          </a:xfrm>
          <a:prstGeom prst="rect">
            <a:avLst/>
          </a:prstGeom>
        </p:spPr>
        <p:txBody>
          <a:bodyPr wrap="square" rtlCol="0">
            <a:spAutoFit/>
          </a:bodyPr>
          <a:lstStyle/>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3000" dirty="0" smtClean="0">
                <a:solidFill>
                  <a:srgbClr val="000000"/>
                </a:solidFill>
                <a:latin typeface="Arial" charset="0"/>
                <a:cs typeface="Arial" charset="0"/>
              </a:rPr>
              <a:t>If an applicant does not receive an immediate decision through our Real Time Eligibility (RTE) process, an applicant or their Authorized Representative may contact the Customer Service Unit (CSU) at 1-888-342-6207 to request their application status.</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3000" dirty="0" smtClean="0">
                <a:solidFill>
                  <a:srgbClr val="000000"/>
                </a:solidFill>
                <a:latin typeface="Arial" charset="0"/>
                <a:cs typeface="Arial" charset="0"/>
              </a:rPr>
              <a:t>The CSU is open from 8:00am-4:30pm Monday through Friday.</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3000" dirty="0" smtClean="0">
                <a:solidFill>
                  <a:srgbClr val="000000"/>
                </a:solidFill>
                <a:latin typeface="Arial" charset="0"/>
                <a:cs typeface="Arial" charset="0"/>
              </a:rPr>
              <a:t>If your satellite location has an Outstation Analyst, they may also assist with status checks.</a:t>
            </a:r>
          </a:p>
        </p:txBody>
      </p:sp>
      <p:sp>
        <p:nvSpPr>
          <p:cNvPr id="3" name="Rectangle 2"/>
          <p:cNvSpPr/>
          <p:nvPr/>
        </p:nvSpPr>
        <p:spPr>
          <a:xfrm>
            <a:off x="359186" y="1348616"/>
            <a:ext cx="6838783" cy="769441"/>
          </a:xfrm>
          <a:prstGeom prst="rect">
            <a:avLst/>
          </a:prstGeom>
        </p:spPr>
        <p:txBody>
          <a:bodyPr wrap="square">
            <a:spAutoFit/>
          </a:bodyPr>
          <a:lstStyle/>
          <a:p>
            <a:r>
              <a:rPr lang="en-US" sz="4400" dirty="0" smtClean="0">
                <a:solidFill>
                  <a:srgbClr val="BC9F22"/>
                </a:solidFill>
              </a:rPr>
              <a:t>Status Checks</a:t>
            </a:r>
            <a:endParaRPr lang="en-US" sz="4400" dirty="0">
              <a:solidFill>
                <a:srgbClr val="BC9F22"/>
              </a:solidFill>
            </a:endParaRPr>
          </a:p>
        </p:txBody>
      </p:sp>
    </p:spTree>
    <p:extLst>
      <p:ext uri="{BB962C8B-B14F-4D97-AF65-F5344CB8AC3E}">
        <p14:creationId xmlns:p14="http://schemas.microsoft.com/office/powerpoint/2010/main" val="14767741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359186" y="2107735"/>
            <a:ext cx="11499924" cy="4216539"/>
          </a:xfrm>
          <a:prstGeom prst="rect">
            <a:avLst/>
          </a:prstGeom>
        </p:spPr>
        <p:txBody>
          <a:bodyPr wrap="square" rtlCol="0">
            <a:spAutoFit/>
          </a:bodyPr>
          <a:lstStyle/>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AC Resource Library – Check it regularly</a:t>
            </a:r>
            <a:endParaRPr lang="en-US" sz="2000" dirty="0">
              <a:solidFill>
                <a:srgbClr val="000000"/>
              </a:solidFill>
              <a:latin typeface="Arial" charset="0"/>
              <a:cs typeface="Arial" charset="0"/>
            </a:endParaRP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Ensure you are in the PARTNER portal</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Follow our guidelines</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For issues with newborns send email to NEU@la.gov</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EMS</a:t>
            </a:r>
          </a:p>
          <a:p>
            <a:pPr marL="915988" lvl="1" indent="-45720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Submit medical bills and records immediately upon denial due to </a:t>
            </a:r>
            <a:r>
              <a:rPr lang="en-US" sz="2000" dirty="0" smtClean="0">
                <a:solidFill>
                  <a:srgbClr val="000000"/>
                </a:solidFill>
                <a:latin typeface="Arial" charset="0"/>
                <a:cs typeface="Arial" charset="0"/>
              </a:rPr>
              <a:t>non-citizenship.</a:t>
            </a:r>
            <a:endParaRPr lang="en-US" sz="2000" dirty="0">
              <a:solidFill>
                <a:srgbClr val="000000"/>
              </a:solidFill>
              <a:latin typeface="Arial" charset="0"/>
              <a:cs typeface="Arial" charset="0"/>
            </a:endParaRPr>
          </a:p>
          <a:p>
            <a:pPr marL="915988" lvl="1" indent="-45720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For aged EMS claims, email </a:t>
            </a:r>
            <a:r>
              <a:rPr lang="en-US" sz="2000" dirty="0" smtClean="0">
                <a:solidFill>
                  <a:srgbClr val="000000"/>
                </a:solidFill>
                <a:latin typeface="Arial" charset="0"/>
                <a:cs typeface="Arial" charset="0"/>
                <a:hlinkClick r:id="rId3"/>
              </a:rPr>
              <a:t>MEDT@la.gov</a:t>
            </a:r>
            <a:r>
              <a:rPr lang="en-US" sz="2000" dirty="0" smtClean="0">
                <a:solidFill>
                  <a:srgbClr val="000000"/>
                </a:solidFill>
                <a:latin typeface="Arial" charset="0"/>
                <a:cs typeface="Arial" charset="0"/>
              </a:rPr>
              <a:t> and cc </a:t>
            </a:r>
            <a:r>
              <a:rPr lang="en-US" sz="2000" dirty="0" smtClean="0">
                <a:solidFill>
                  <a:srgbClr val="000000"/>
                </a:solidFill>
                <a:latin typeface="Arial" charset="0"/>
                <a:cs typeface="Arial" charset="0"/>
                <a:hlinkClick r:id="rId4"/>
              </a:rPr>
              <a:t>Kathryn.Loechelt@la.gov</a:t>
            </a:r>
            <a:r>
              <a:rPr lang="en-US" sz="2000" dirty="0" smtClean="0">
                <a:solidFill>
                  <a:srgbClr val="000000"/>
                </a:solidFill>
                <a:latin typeface="Arial" charset="0"/>
                <a:cs typeface="Arial" charset="0"/>
              </a:rPr>
              <a:t>  </a:t>
            </a:r>
            <a:endParaRPr lang="en-US" sz="2000" dirty="0" smtClean="0">
              <a:solidFill>
                <a:srgbClr val="000000"/>
              </a:solidFill>
              <a:latin typeface="Arial" charset="0"/>
              <a:cs typeface="Arial" charset="0"/>
            </a:endParaRPr>
          </a:p>
          <a:p>
            <a:pPr marL="344488" indent="-342900" algn="l"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AC Meetings are conducted the third Wednesday of each month at 9:00am and 1:30pm. The same information is discussed at both meetings. Please register for the meeting of your choice on the AC Resource Library.</a:t>
            </a:r>
          </a:p>
        </p:txBody>
      </p:sp>
      <p:sp>
        <p:nvSpPr>
          <p:cNvPr id="3" name="Rectangle 2"/>
          <p:cNvSpPr/>
          <p:nvPr/>
        </p:nvSpPr>
        <p:spPr>
          <a:xfrm>
            <a:off x="359186" y="1348616"/>
            <a:ext cx="6838783" cy="769441"/>
          </a:xfrm>
          <a:prstGeom prst="rect">
            <a:avLst/>
          </a:prstGeom>
        </p:spPr>
        <p:txBody>
          <a:bodyPr wrap="square">
            <a:spAutoFit/>
          </a:bodyPr>
          <a:lstStyle/>
          <a:p>
            <a:r>
              <a:rPr lang="en-US" sz="4400" dirty="0">
                <a:solidFill>
                  <a:srgbClr val="BC9F22"/>
                </a:solidFill>
              </a:rPr>
              <a:t>Reminders</a:t>
            </a:r>
          </a:p>
        </p:txBody>
      </p:sp>
    </p:spTree>
    <p:extLst>
      <p:ext uri="{BB962C8B-B14F-4D97-AF65-F5344CB8AC3E}">
        <p14:creationId xmlns:p14="http://schemas.microsoft.com/office/powerpoint/2010/main" val="17984565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6629400" y="1152144"/>
            <a:ext cx="5562600" cy="5362956"/>
          </a:xfrm>
        </p:spPr>
        <p:txBody>
          <a:bodyPr/>
          <a:lstStyle/>
          <a:p>
            <a:r>
              <a:rPr lang="en-US" sz="2400" b="1" dirty="0">
                <a:solidFill>
                  <a:schemeClr val="accent3"/>
                </a:solidFill>
              </a:rPr>
              <a:t>Optional State Supplement (OSS</a:t>
            </a:r>
            <a:r>
              <a:rPr lang="en-US" sz="2400" b="1" dirty="0" smtClean="0">
                <a:solidFill>
                  <a:schemeClr val="accent3"/>
                </a:solidFill>
              </a:rPr>
              <a:t>)  </a:t>
            </a:r>
            <a:endParaRPr lang="en-US" sz="2400" b="1" dirty="0">
              <a:solidFill>
                <a:schemeClr val="accent3"/>
              </a:solidFill>
            </a:endParaRPr>
          </a:p>
          <a:p>
            <a:pPr marL="795338" lvl="3" indent="-457200">
              <a:buFont typeface="Wingdings" panose="05000000000000000000" pitchFamily="2" charset="2"/>
              <a:buChar char="§"/>
            </a:pPr>
            <a:r>
              <a:rPr lang="en-US" sz="2000" dirty="0">
                <a:solidFill>
                  <a:schemeClr val="accent3"/>
                </a:solidFill>
                <a:hlinkClick r:id="rId3"/>
              </a:rPr>
              <a:t>OSS@la.gov</a:t>
            </a:r>
            <a:endParaRPr lang="en-US" sz="2000" dirty="0">
              <a:solidFill>
                <a:schemeClr val="accent3"/>
              </a:solidFill>
            </a:endParaRPr>
          </a:p>
          <a:p>
            <a:pPr marL="795338" lvl="3" indent="-457200">
              <a:buFont typeface="Wingdings" panose="05000000000000000000" pitchFamily="2" charset="2"/>
              <a:buChar char="§"/>
            </a:pPr>
            <a:r>
              <a:rPr lang="en-US" sz="2000" dirty="0">
                <a:solidFill>
                  <a:schemeClr val="accent3"/>
                </a:solidFill>
              </a:rPr>
              <a:t>(225) 342 – </a:t>
            </a:r>
            <a:r>
              <a:rPr lang="en-US" sz="2000" dirty="0" smtClean="0">
                <a:solidFill>
                  <a:schemeClr val="accent3"/>
                </a:solidFill>
              </a:rPr>
              <a:t>1646</a:t>
            </a:r>
          </a:p>
          <a:p>
            <a:pPr marL="795338" lvl="3" indent="-457200">
              <a:buFont typeface="Wingdings" panose="05000000000000000000" pitchFamily="2" charset="2"/>
              <a:buChar char="§"/>
            </a:pPr>
            <a:r>
              <a:rPr lang="en-US" sz="2000" dirty="0" smtClean="0">
                <a:solidFill>
                  <a:schemeClr val="accent3"/>
                </a:solidFill>
              </a:rPr>
              <a:t>Paige Logan</a:t>
            </a:r>
            <a:endParaRPr lang="en-US" sz="2000" dirty="0">
              <a:solidFill>
                <a:schemeClr val="accent3"/>
              </a:solidFill>
            </a:endParaRPr>
          </a:p>
          <a:p>
            <a:r>
              <a:rPr lang="en-US" sz="2400" b="1" dirty="0" smtClean="0">
                <a:solidFill>
                  <a:schemeClr val="accent3"/>
                </a:solidFill>
              </a:rPr>
              <a:t>Outstation </a:t>
            </a:r>
            <a:endParaRPr lang="en-US" sz="2400" b="1" dirty="0">
              <a:solidFill>
                <a:schemeClr val="accent3"/>
              </a:solidFill>
            </a:endParaRPr>
          </a:p>
          <a:p>
            <a:pPr marL="795338" lvl="3" indent="-457200">
              <a:buFont typeface="Wingdings" panose="05000000000000000000" pitchFamily="2" charset="2"/>
              <a:buChar char="§"/>
            </a:pPr>
            <a:r>
              <a:rPr lang="en-US" sz="2000" dirty="0" smtClean="0">
                <a:solidFill>
                  <a:schemeClr val="accent3"/>
                </a:solidFill>
                <a:hlinkClick r:id="rId4"/>
              </a:rPr>
              <a:t>Outstation@la.gov</a:t>
            </a:r>
            <a:endParaRPr lang="en-US" sz="2000" dirty="0">
              <a:solidFill>
                <a:schemeClr val="accent3"/>
              </a:solidFill>
            </a:endParaRPr>
          </a:p>
          <a:p>
            <a:pPr marL="795338" lvl="3" indent="-457200">
              <a:buFont typeface="Wingdings" panose="05000000000000000000" pitchFamily="2" charset="2"/>
              <a:buChar char="§"/>
            </a:pPr>
            <a:r>
              <a:rPr lang="en-US" sz="2000" dirty="0">
                <a:solidFill>
                  <a:schemeClr val="accent3"/>
                </a:solidFill>
              </a:rPr>
              <a:t>(225) 342 – </a:t>
            </a:r>
            <a:r>
              <a:rPr lang="en-US" sz="2000" dirty="0" smtClean="0">
                <a:solidFill>
                  <a:schemeClr val="accent3"/>
                </a:solidFill>
              </a:rPr>
              <a:t>1646</a:t>
            </a:r>
          </a:p>
          <a:p>
            <a:pPr marL="795338" lvl="3" indent="-457200">
              <a:buFont typeface="Wingdings" panose="05000000000000000000" pitchFamily="2" charset="2"/>
              <a:buChar char="§"/>
            </a:pPr>
            <a:r>
              <a:rPr lang="en-US" sz="2000" dirty="0" smtClean="0">
                <a:solidFill>
                  <a:schemeClr val="accent3"/>
                </a:solidFill>
              </a:rPr>
              <a:t>Paige Logan</a:t>
            </a:r>
            <a:endParaRPr lang="en-US" sz="2000" dirty="0">
              <a:solidFill>
                <a:schemeClr val="accent3"/>
              </a:solidFill>
            </a:endParaRPr>
          </a:p>
          <a:p>
            <a:r>
              <a:rPr lang="en-US" sz="2400" b="1" dirty="0">
                <a:solidFill>
                  <a:schemeClr val="accent3"/>
                </a:solidFill>
              </a:rPr>
              <a:t>Medicaid Outreach</a:t>
            </a:r>
          </a:p>
          <a:p>
            <a:pPr marL="795338" lvl="3" indent="-457200">
              <a:buFont typeface="Wingdings" panose="05000000000000000000" pitchFamily="2" charset="2"/>
              <a:buChar char="§"/>
            </a:pPr>
            <a:r>
              <a:rPr lang="en-US" sz="2000" dirty="0">
                <a:solidFill>
                  <a:schemeClr val="accent3"/>
                </a:solidFill>
                <a:hlinkClick r:id="rId5"/>
              </a:rPr>
              <a:t>MedicaidOutreach@la.gov</a:t>
            </a:r>
            <a:r>
              <a:rPr lang="en-US" sz="2000" dirty="0">
                <a:solidFill>
                  <a:schemeClr val="accent3"/>
                </a:solidFill>
              </a:rPr>
              <a:t> </a:t>
            </a:r>
            <a:endParaRPr lang="en-US" sz="2000" dirty="0" smtClean="0">
              <a:solidFill>
                <a:schemeClr val="accent3"/>
              </a:solidFill>
            </a:endParaRPr>
          </a:p>
          <a:p>
            <a:r>
              <a:rPr lang="en-US" sz="2400" dirty="0">
                <a:solidFill>
                  <a:schemeClr val="accent3"/>
                </a:solidFill>
              </a:rPr>
              <a:t>EPO Programs Manager</a:t>
            </a:r>
          </a:p>
          <a:p>
            <a:pPr marL="922338" lvl="2" indent="-457200">
              <a:buFont typeface="Wingdings" panose="05000000000000000000" pitchFamily="2" charset="2"/>
              <a:buChar char="§"/>
            </a:pPr>
            <a:r>
              <a:rPr lang="en-US" sz="1400" dirty="0">
                <a:solidFill>
                  <a:schemeClr val="accent3"/>
                </a:solidFill>
                <a:hlinkClick r:id="rId6"/>
              </a:rPr>
              <a:t>Kathryn.Loechelt@la.gov</a:t>
            </a:r>
            <a:endParaRPr lang="en-US" sz="1400" dirty="0">
              <a:solidFill>
                <a:schemeClr val="accent3"/>
              </a:solidFill>
            </a:endParaRPr>
          </a:p>
          <a:p>
            <a:pPr marL="922338" lvl="2" indent="-457200">
              <a:buFont typeface="Wingdings" panose="05000000000000000000" pitchFamily="2" charset="2"/>
              <a:buChar char="§"/>
            </a:pPr>
            <a:r>
              <a:rPr lang="en-US" sz="1400" dirty="0">
                <a:solidFill>
                  <a:schemeClr val="accent3"/>
                </a:solidFill>
              </a:rPr>
              <a:t>(225) 219 – 0912</a:t>
            </a:r>
          </a:p>
          <a:p>
            <a:pPr marL="795338" lvl="3" indent="-457200">
              <a:buFont typeface="Wingdings" panose="05000000000000000000" pitchFamily="2" charset="2"/>
              <a:buChar char="§"/>
            </a:pPr>
            <a:endParaRPr lang="en-US" sz="2000" dirty="0">
              <a:solidFill>
                <a:schemeClr val="accent3"/>
              </a:solidFill>
            </a:endParaRPr>
          </a:p>
          <a:p>
            <a:endParaRPr lang="en-US" dirty="0"/>
          </a:p>
        </p:txBody>
      </p:sp>
      <p:sp>
        <p:nvSpPr>
          <p:cNvPr id="3" name="Text Placeholder 2"/>
          <p:cNvSpPr>
            <a:spLocks noGrp="1"/>
          </p:cNvSpPr>
          <p:nvPr>
            <p:ph type="body" sz="quarter" idx="13"/>
          </p:nvPr>
        </p:nvSpPr>
        <p:spPr>
          <a:xfrm>
            <a:off x="355600" y="1152144"/>
            <a:ext cx="5486400" cy="5362956"/>
          </a:xfrm>
        </p:spPr>
        <p:txBody>
          <a:bodyPr/>
          <a:lstStyle/>
          <a:p>
            <a:r>
              <a:rPr lang="en-US" sz="2400" b="1" dirty="0" smtClean="0">
                <a:solidFill>
                  <a:schemeClr val="accent3"/>
                </a:solidFill>
              </a:rPr>
              <a:t>Application Centers (AC) </a:t>
            </a:r>
          </a:p>
          <a:p>
            <a:pPr lvl="3" indent="-342900">
              <a:buFont typeface="Wingdings" panose="05000000000000000000" pitchFamily="2" charset="2"/>
              <a:buChar char="§"/>
            </a:pPr>
            <a:r>
              <a:rPr lang="en-US" sz="2000" dirty="0" smtClean="0">
                <a:solidFill>
                  <a:schemeClr val="accent3"/>
                </a:solidFill>
                <a:hlinkClick r:id="rId7"/>
              </a:rPr>
              <a:t>ApplicationCenter.Service@la.gov</a:t>
            </a:r>
            <a:endParaRPr lang="en-US" sz="2000" dirty="0" smtClean="0">
              <a:solidFill>
                <a:schemeClr val="accent3"/>
              </a:solidFill>
            </a:endParaRPr>
          </a:p>
          <a:p>
            <a:pPr lvl="3" indent="-342900">
              <a:buFont typeface="Wingdings" panose="05000000000000000000" pitchFamily="2" charset="2"/>
              <a:buChar char="§"/>
            </a:pPr>
            <a:r>
              <a:rPr lang="en-US" sz="2000" dirty="0" smtClean="0">
                <a:solidFill>
                  <a:schemeClr val="accent3"/>
                </a:solidFill>
              </a:rPr>
              <a:t>(225) 342 – 6312</a:t>
            </a:r>
          </a:p>
          <a:p>
            <a:pPr lvl="3" indent="-342900">
              <a:buFont typeface="Wingdings" panose="05000000000000000000" pitchFamily="2" charset="2"/>
              <a:buChar char="§"/>
            </a:pPr>
            <a:r>
              <a:rPr lang="en-US" sz="2000" dirty="0" smtClean="0">
                <a:solidFill>
                  <a:schemeClr val="accent3"/>
                </a:solidFill>
              </a:rPr>
              <a:t>Valerie McManus</a:t>
            </a:r>
          </a:p>
          <a:p>
            <a:r>
              <a:rPr lang="en-US" sz="2400" b="1" dirty="0" smtClean="0">
                <a:solidFill>
                  <a:schemeClr val="accent3"/>
                </a:solidFill>
              </a:rPr>
              <a:t>Medical Eligibility Determinations Team (MEDT)</a:t>
            </a:r>
            <a:endParaRPr lang="en-US" sz="1800" b="1" dirty="0">
              <a:solidFill>
                <a:schemeClr val="accent3"/>
              </a:solidFill>
            </a:endParaRPr>
          </a:p>
          <a:p>
            <a:pPr marL="795338" lvl="3" indent="-457200">
              <a:buFont typeface="Wingdings" panose="05000000000000000000" pitchFamily="2" charset="2"/>
              <a:buChar char="§"/>
            </a:pPr>
            <a:r>
              <a:rPr lang="en-US" sz="2000" dirty="0">
                <a:solidFill>
                  <a:schemeClr val="accent3"/>
                </a:solidFill>
                <a:hlinkClick r:id="rId8"/>
              </a:rPr>
              <a:t>MEDT@la.gov</a:t>
            </a:r>
            <a:r>
              <a:rPr lang="en-US" sz="2000" dirty="0">
                <a:solidFill>
                  <a:schemeClr val="accent3"/>
                </a:solidFill>
              </a:rPr>
              <a:t> </a:t>
            </a:r>
          </a:p>
          <a:p>
            <a:pPr marL="795338" lvl="3" indent="-457200">
              <a:buFont typeface="Wingdings" panose="05000000000000000000" pitchFamily="2" charset="2"/>
              <a:buChar char="§"/>
            </a:pPr>
            <a:r>
              <a:rPr lang="en-US" sz="2000" dirty="0">
                <a:solidFill>
                  <a:schemeClr val="accent3"/>
                </a:solidFill>
              </a:rPr>
              <a:t>(225) 219 </a:t>
            </a:r>
            <a:r>
              <a:rPr lang="en-US" sz="2000" dirty="0" smtClean="0">
                <a:solidFill>
                  <a:schemeClr val="accent3"/>
                </a:solidFill>
              </a:rPr>
              <a:t>– 7873</a:t>
            </a:r>
          </a:p>
          <a:p>
            <a:pPr marL="795338" lvl="3" indent="-457200">
              <a:buFont typeface="Wingdings" panose="05000000000000000000" pitchFamily="2" charset="2"/>
              <a:buChar char="§"/>
            </a:pPr>
            <a:r>
              <a:rPr lang="en-US" sz="2000" dirty="0" smtClean="0">
                <a:solidFill>
                  <a:schemeClr val="accent3"/>
                </a:solidFill>
              </a:rPr>
              <a:t>Miranda Winters</a:t>
            </a:r>
          </a:p>
          <a:p>
            <a:pPr marL="285750" indent="-285750">
              <a:buFont typeface="Arial" panose="020B0604020202020204" pitchFamily="34" charset="0"/>
              <a:buChar char="•"/>
            </a:pPr>
            <a:r>
              <a:rPr lang="en-US" sz="2400" b="1" dirty="0" smtClean="0">
                <a:solidFill>
                  <a:schemeClr val="accent3"/>
                </a:solidFill>
              </a:rPr>
              <a:t>Newborn Eligibility Unit (NEU) </a:t>
            </a:r>
          </a:p>
          <a:p>
            <a:pPr marL="795338" lvl="3" indent="-457200">
              <a:buFont typeface="Wingdings" panose="05000000000000000000" pitchFamily="2" charset="2"/>
              <a:buChar char="§"/>
            </a:pPr>
            <a:r>
              <a:rPr lang="en-US" sz="2000" dirty="0" smtClean="0">
                <a:solidFill>
                  <a:schemeClr val="accent3"/>
                </a:solidFill>
                <a:hlinkClick r:id="rId9"/>
              </a:rPr>
              <a:t>NEU@la.gov</a:t>
            </a:r>
            <a:endParaRPr lang="en-US" sz="2000" dirty="0">
              <a:solidFill>
                <a:schemeClr val="accent3"/>
              </a:solidFill>
            </a:endParaRPr>
          </a:p>
          <a:p>
            <a:pPr marL="795338" lvl="3" indent="-457200">
              <a:buFont typeface="Wingdings" panose="05000000000000000000" pitchFamily="2" charset="2"/>
              <a:buChar char="§"/>
            </a:pPr>
            <a:r>
              <a:rPr lang="en-US" sz="2000" dirty="0" smtClean="0">
                <a:solidFill>
                  <a:schemeClr val="accent3"/>
                </a:solidFill>
              </a:rPr>
              <a:t>337-447-4145</a:t>
            </a:r>
          </a:p>
          <a:p>
            <a:pPr marL="1379538" lvl="4" indent="0">
              <a:buNone/>
            </a:pPr>
            <a:endParaRPr lang="en-US" sz="1400" dirty="0" smtClean="0">
              <a:solidFill>
                <a:schemeClr val="accent3"/>
              </a:solidFill>
            </a:endParaRPr>
          </a:p>
          <a:p>
            <a:pPr marL="1836738" lvl="4" indent="-457200">
              <a:buFont typeface="Arial" panose="020B0604020202020204" pitchFamily="34" charset="0"/>
              <a:buChar char="•"/>
            </a:pPr>
            <a:endParaRPr lang="en-US" sz="2000" dirty="0">
              <a:solidFill>
                <a:schemeClr val="accent3"/>
              </a:solidFill>
            </a:endParaRPr>
          </a:p>
          <a:p>
            <a:pPr marL="1836738" lvl="4" indent="-457200">
              <a:buFont typeface="Arial" panose="020B0604020202020204" pitchFamily="34" charset="0"/>
              <a:buChar char="•"/>
            </a:pPr>
            <a:endParaRPr lang="en-US" sz="2000" dirty="0">
              <a:solidFill>
                <a:schemeClr val="accent3"/>
              </a:solidFill>
            </a:endParaRPr>
          </a:p>
          <a:p>
            <a:pPr marL="1836738" lvl="4" indent="-457200">
              <a:buFont typeface="Arial" panose="020B0604020202020204" pitchFamily="34" charset="0"/>
              <a:buChar char="•"/>
            </a:pPr>
            <a:endParaRPr lang="en-US" sz="2000" dirty="0">
              <a:solidFill>
                <a:schemeClr val="accent3"/>
              </a:solidFill>
            </a:endParaRPr>
          </a:p>
        </p:txBody>
      </p:sp>
      <p:sp>
        <p:nvSpPr>
          <p:cNvPr id="2" name="TextBox 1"/>
          <p:cNvSpPr txBox="1"/>
          <p:nvPr/>
        </p:nvSpPr>
        <p:spPr bwMode="auto">
          <a:xfrm>
            <a:off x="355600" y="431515"/>
            <a:ext cx="5665056" cy="554804"/>
          </a:xfrm>
          <a:prstGeom prst="rect">
            <a:avLst/>
          </a:prstGeom>
        </p:spPr>
        <p:txBody>
          <a:bodyPr wrap="square" rtlCol="0">
            <a:spAutoFit/>
          </a:bodyPr>
          <a:lstStyle/>
          <a:p>
            <a:pPr marL="227013" indent="-225425" algn="l" rtl="0" fontAlgn="base">
              <a:lnSpc>
                <a:spcPct val="106000"/>
              </a:lnSpc>
              <a:spcBef>
                <a:spcPct val="40000"/>
              </a:spcBef>
              <a:spcAft>
                <a:spcPct val="0"/>
              </a:spcAft>
              <a:buClr>
                <a:srgbClr val="000000"/>
              </a:buClr>
              <a:buFont typeface="Wingdings 2" pitchFamily="18" charset="2"/>
              <a:buChar char="¡"/>
            </a:pPr>
            <a:endParaRPr lang="en-US" sz="2000" dirty="0">
              <a:solidFill>
                <a:srgbClr val="000000"/>
              </a:solidFill>
              <a:latin typeface="Arial" charset="0"/>
              <a:ea typeface="+mn-ea"/>
              <a:cs typeface="Arial" charset="0"/>
            </a:endParaRPr>
          </a:p>
        </p:txBody>
      </p:sp>
    </p:spTree>
    <p:extLst>
      <p:ext uri="{BB962C8B-B14F-4D97-AF65-F5344CB8AC3E}">
        <p14:creationId xmlns:p14="http://schemas.microsoft.com/office/powerpoint/2010/main" val="1090247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bwMode="auto">
          <a:xfrm>
            <a:off x="417095" y="1507958"/>
            <a:ext cx="11104701" cy="759119"/>
          </a:xfrm>
          <a:prstGeom prst="rect">
            <a:avLst/>
          </a:prstGeom>
        </p:spPr>
        <p:txBody>
          <a:bodyPr wrap="square" rtlCol="0">
            <a:spAutoFit/>
          </a:bodyPr>
          <a:lstStyle/>
          <a:p>
            <a:pPr marL="1588" algn="l" rtl="0" fontAlgn="base">
              <a:lnSpc>
                <a:spcPct val="106000"/>
              </a:lnSpc>
              <a:spcBef>
                <a:spcPct val="40000"/>
              </a:spcBef>
              <a:spcAft>
                <a:spcPct val="0"/>
              </a:spcAft>
              <a:buClr>
                <a:srgbClr val="000000"/>
              </a:buClr>
            </a:pPr>
            <a:r>
              <a:rPr lang="en-US" sz="4400" dirty="0" smtClean="0">
                <a:solidFill>
                  <a:schemeClr val="bg2"/>
                </a:solidFill>
                <a:latin typeface="+mj-lt"/>
                <a:cs typeface="Arial" charset="0"/>
              </a:rPr>
              <a:t>Questions</a:t>
            </a:r>
            <a:endParaRPr lang="en-US" sz="4400" dirty="0">
              <a:solidFill>
                <a:schemeClr val="bg2"/>
              </a:solidFill>
              <a:latin typeface="+mj-lt"/>
              <a:cs typeface="Arial" charset="0"/>
            </a:endParaRPr>
          </a:p>
        </p:txBody>
      </p:sp>
      <p:sp>
        <p:nvSpPr>
          <p:cNvPr id="2" name="Action Button: Help 1">
            <a:hlinkClick r:id="" action="ppaction://noaction" highlightClick="1"/>
          </p:cNvPr>
          <p:cNvSpPr/>
          <p:nvPr/>
        </p:nvSpPr>
        <p:spPr bwMode="auto">
          <a:xfrm>
            <a:off x="4846497" y="2807368"/>
            <a:ext cx="2245895" cy="2390273"/>
          </a:xfrm>
          <a:prstGeom prst="actionButtonHelp">
            <a:avLst/>
          </a:prstGeom>
          <a:solidFill>
            <a:schemeClr val="accent1"/>
          </a:solidFill>
          <a:ln w="9525" cap="flat" cmpd="sng" algn="ctr">
            <a:solidFill>
              <a:srgbClr val="4066B2"/>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pPr>
            <a:endParaRPr kumimoji="0" lang="en-US" sz="2400" b="0" i="0" u="none" strike="noStrike" cap="none" normalizeH="0" baseline="0" smtClean="0">
              <a:ln>
                <a:noFill/>
              </a:ln>
              <a:solidFill>
                <a:schemeClr val="bg2"/>
              </a:solidFill>
              <a:effectLst/>
              <a:latin typeface="Arial" charset="0"/>
            </a:endParaRPr>
          </a:p>
        </p:txBody>
      </p:sp>
    </p:spTree>
    <p:extLst>
      <p:ext uri="{BB962C8B-B14F-4D97-AF65-F5344CB8AC3E}">
        <p14:creationId xmlns:p14="http://schemas.microsoft.com/office/powerpoint/2010/main" val="40485582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sz="quarter"/>
          </p:nvPr>
        </p:nvSpPr>
        <p:spPr>
          <a:xfrm>
            <a:off x="801385" y="1269403"/>
            <a:ext cx="9001240" cy="1054249"/>
          </a:xfrm>
        </p:spPr>
        <p:txBody>
          <a:bodyPr anchor="ctr"/>
          <a:lstStyle/>
          <a:p>
            <a:r>
              <a:rPr lang="en-US" sz="4800" dirty="0" smtClean="0"/>
              <a:t>Agenda Items</a:t>
            </a:r>
            <a:endParaRPr lang="en-US" sz="4800" dirty="0"/>
          </a:p>
        </p:txBody>
      </p:sp>
      <p:sp>
        <p:nvSpPr>
          <p:cNvPr id="6" name="Subtitle 5"/>
          <p:cNvSpPr>
            <a:spLocks noGrp="1"/>
          </p:cNvSpPr>
          <p:nvPr>
            <p:ph type="subTitle" sz="quarter" idx="1"/>
          </p:nvPr>
        </p:nvSpPr>
        <p:spPr>
          <a:xfrm>
            <a:off x="1366221" y="2323652"/>
            <a:ext cx="9380668" cy="3818964"/>
          </a:xfrm>
        </p:spPr>
        <p:txBody>
          <a:bodyPr anchor="t"/>
          <a:lstStyle/>
          <a:p>
            <a:pPr marL="514350" lvl="1" indent="-514350">
              <a:lnSpc>
                <a:spcPct val="100000"/>
              </a:lnSpc>
              <a:spcBef>
                <a:spcPct val="15000"/>
              </a:spcBef>
              <a:buClrTx/>
              <a:buSzPct val="80000"/>
              <a:buFont typeface="Arial" panose="020B0604020202020204" pitchFamily="34" charset="0"/>
              <a:buChar char="•"/>
            </a:pPr>
            <a:r>
              <a:rPr lang="en-US" sz="3200" dirty="0" smtClean="0">
                <a:solidFill>
                  <a:srgbClr val="595959"/>
                </a:solidFill>
              </a:rPr>
              <a:t>Zoom Name Display</a:t>
            </a:r>
            <a:endParaRPr lang="en-US" sz="3200" dirty="0" smtClean="0">
              <a:solidFill>
                <a:srgbClr val="595959"/>
              </a:solidFill>
            </a:endParaRPr>
          </a:p>
          <a:p>
            <a:pPr marL="514350" lvl="1" indent="-514350">
              <a:lnSpc>
                <a:spcPct val="100000"/>
              </a:lnSpc>
              <a:spcBef>
                <a:spcPct val="15000"/>
              </a:spcBef>
              <a:buClrTx/>
              <a:buSzPct val="80000"/>
              <a:buFont typeface="Arial" panose="020B0604020202020204" pitchFamily="34" charset="0"/>
              <a:buChar char="•"/>
            </a:pPr>
            <a:r>
              <a:rPr lang="en-US" sz="3200" dirty="0" smtClean="0">
                <a:solidFill>
                  <a:srgbClr val="595959"/>
                </a:solidFill>
              </a:rPr>
              <a:t>CHIPRA </a:t>
            </a:r>
            <a:r>
              <a:rPr lang="en-US" sz="3200" dirty="0" smtClean="0">
                <a:solidFill>
                  <a:srgbClr val="595959"/>
                </a:solidFill>
              </a:rPr>
              <a:t>214</a:t>
            </a:r>
          </a:p>
          <a:p>
            <a:pPr marL="514350" lvl="1" indent="-514350">
              <a:lnSpc>
                <a:spcPct val="100000"/>
              </a:lnSpc>
              <a:spcBef>
                <a:spcPct val="15000"/>
              </a:spcBef>
              <a:buClrTx/>
              <a:buSzPct val="80000"/>
              <a:buFont typeface="Arial" panose="020B0604020202020204" pitchFamily="34" charset="0"/>
              <a:buChar char="•"/>
            </a:pPr>
            <a:r>
              <a:rPr lang="en-US" sz="3200" dirty="0" smtClean="0">
                <a:solidFill>
                  <a:srgbClr val="595959"/>
                </a:solidFill>
              </a:rPr>
              <a:t>How to register a satellite location</a:t>
            </a:r>
          </a:p>
          <a:p>
            <a:pPr marL="514350" lvl="1" indent="-514350">
              <a:lnSpc>
                <a:spcPct val="100000"/>
              </a:lnSpc>
              <a:spcBef>
                <a:spcPct val="15000"/>
              </a:spcBef>
              <a:buClrTx/>
              <a:buSzPct val="80000"/>
              <a:buFont typeface="Arial" panose="020B0604020202020204" pitchFamily="34" charset="0"/>
              <a:buChar char="•"/>
            </a:pPr>
            <a:r>
              <a:rPr lang="en-US" sz="3200" dirty="0" smtClean="0">
                <a:solidFill>
                  <a:srgbClr val="595959"/>
                </a:solidFill>
              </a:rPr>
              <a:t>SSP Updates</a:t>
            </a:r>
          </a:p>
          <a:p>
            <a:pPr marL="514350" lvl="1" indent="-514350">
              <a:lnSpc>
                <a:spcPct val="100000"/>
              </a:lnSpc>
              <a:spcBef>
                <a:spcPct val="15000"/>
              </a:spcBef>
              <a:buClrTx/>
              <a:buSzPct val="80000"/>
              <a:buFont typeface="Arial" panose="020B0604020202020204" pitchFamily="34" charset="0"/>
              <a:buChar char="•"/>
            </a:pPr>
            <a:r>
              <a:rPr lang="en-US" sz="3200" dirty="0" smtClean="0">
                <a:solidFill>
                  <a:srgbClr val="595959"/>
                </a:solidFill>
              </a:rPr>
              <a:t>Verifications</a:t>
            </a:r>
          </a:p>
          <a:p>
            <a:pPr marL="514350" lvl="1" indent="-514350">
              <a:lnSpc>
                <a:spcPct val="100000"/>
              </a:lnSpc>
              <a:spcBef>
                <a:spcPct val="15000"/>
              </a:spcBef>
              <a:buClrTx/>
              <a:buSzPct val="80000"/>
              <a:buFont typeface="Arial" panose="020B0604020202020204" pitchFamily="34" charset="0"/>
              <a:buChar char="•"/>
            </a:pPr>
            <a:r>
              <a:rPr lang="en-US" sz="3200" dirty="0" smtClean="0">
                <a:solidFill>
                  <a:srgbClr val="595959"/>
                </a:solidFill>
              </a:rPr>
              <a:t>Status Checks</a:t>
            </a:r>
          </a:p>
          <a:p>
            <a:pPr marL="514350" indent="-514350">
              <a:lnSpc>
                <a:spcPct val="100000"/>
              </a:lnSpc>
              <a:buFont typeface="Arial" panose="020B0604020202020204" pitchFamily="34" charset="0"/>
              <a:buChar char="•"/>
            </a:pPr>
            <a:r>
              <a:rPr lang="en-US" sz="3200" b="0" dirty="0" smtClean="0">
                <a:solidFill>
                  <a:srgbClr val="595959"/>
                </a:solidFill>
              </a:rPr>
              <a:t>Reminders</a:t>
            </a:r>
          </a:p>
        </p:txBody>
      </p:sp>
      <p:graphicFrame>
        <p:nvGraphicFramePr>
          <p:cNvPr id="8" name="Table 7"/>
          <p:cNvGraphicFramePr>
            <a:graphicFrameLocks noGrp="1"/>
          </p:cNvGraphicFramePr>
          <p:nvPr>
            <p:extLst>
              <p:ext uri="{D42A27DB-BD31-4B8C-83A1-F6EECF244321}">
                <p14:modId xmlns:p14="http://schemas.microsoft.com/office/powerpoint/2010/main" val="1409428299"/>
              </p:ext>
            </p:extLst>
          </p:nvPr>
        </p:nvGraphicFramePr>
        <p:xfrm>
          <a:off x="1" y="6331352"/>
          <a:ext cx="12192000" cy="52664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526648">
                <a:tc>
                  <a:txBody>
                    <a:bodyPr/>
                    <a:lstStyle/>
                    <a:p>
                      <a:pPr algn="ctr"/>
                      <a:endParaRPr lang="en-US" dirty="0">
                        <a:solidFill>
                          <a:schemeClr val="accent4">
                            <a:lumMod val="65000"/>
                            <a:lumOff val="35000"/>
                          </a:schemeClr>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5000"/>
                        <a:lumOff val="35000"/>
                      </a:schemeClr>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solidFill>
                  </a:tcPr>
                </a:tc>
                <a:tc>
                  <a:txBody>
                    <a:bodyPr/>
                    <a:lstStyle/>
                    <a:p>
                      <a:pPr algn="ctr"/>
                      <a:endParaRPr lang="en-US" sz="1600" b="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937831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4256" y="2218049"/>
            <a:ext cx="11115877" cy="4511524"/>
          </a:xfrm>
        </p:spPr>
        <p:txBody>
          <a:bodyPr/>
          <a:lstStyle/>
          <a:p>
            <a:r>
              <a:rPr lang="en-US" sz="4000" dirty="0" smtClean="0"/>
              <a:t>  Please ensure your full First and Last Name is displayed during all meetings. In the event, your full name is not listed, please right click on the name displayed and click “Rename”. You will then be able to list your full name. Click “OK” to save your change.</a:t>
            </a:r>
            <a:endParaRPr lang="en-US" sz="4000" dirty="0"/>
          </a:p>
        </p:txBody>
      </p:sp>
      <p:sp>
        <p:nvSpPr>
          <p:cNvPr id="4" name="TextBox 3"/>
          <p:cNvSpPr txBox="1"/>
          <p:nvPr/>
        </p:nvSpPr>
        <p:spPr bwMode="auto">
          <a:xfrm>
            <a:off x="821933" y="1202076"/>
            <a:ext cx="6462445" cy="759119"/>
          </a:xfrm>
          <a:prstGeom prst="rect">
            <a:avLst/>
          </a:prstGeom>
        </p:spPr>
        <p:txBody>
          <a:bodyPr wrap="square" rtlCol="0">
            <a:spAutoFit/>
          </a:bodyPr>
          <a:lstStyle/>
          <a:p>
            <a:pPr marL="1588" algn="l" rtl="0" fontAlgn="base">
              <a:lnSpc>
                <a:spcPct val="106000"/>
              </a:lnSpc>
              <a:spcBef>
                <a:spcPct val="40000"/>
              </a:spcBef>
              <a:spcAft>
                <a:spcPct val="0"/>
              </a:spcAft>
              <a:buClr>
                <a:srgbClr val="000000"/>
              </a:buClr>
            </a:pPr>
            <a:r>
              <a:rPr lang="en-US" sz="4400" dirty="0" smtClean="0">
                <a:solidFill>
                  <a:srgbClr val="BC9F22"/>
                </a:solidFill>
                <a:latin typeface="Arial" charset="0"/>
                <a:ea typeface="+mn-ea"/>
                <a:cs typeface="Arial" charset="0"/>
              </a:rPr>
              <a:t>Zoom Name Display</a:t>
            </a:r>
            <a:endParaRPr lang="en-US" sz="4400" dirty="0">
              <a:solidFill>
                <a:srgbClr val="BC9F22"/>
              </a:solidFill>
              <a:latin typeface="Arial" charset="0"/>
              <a:ea typeface="+mn-ea"/>
              <a:cs typeface="Arial" charset="0"/>
            </a:endParaRPr>
          </a:p>
        </p:txBody>
      </p:sp>
    </p:spTree>
    <p:extLst>
      <p:ext uri="{BB962C8B-B14F-4D97-AF65-F5344CB8AC3E}">
        <p14:creationId xmlns:p14="http://schemas.microsoft.com/office/powerpoint/2010/main" val="26147024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6331" y="1927318"/>
            <a:ext cx="11119338" cy="3965824"/>
          </a:xfrm>
        </p:spPr>
        <p:txBody>
          <a:bodyPr/>
          <a:lstStyle/>
          <a:p>
            <a:pPr marL="0" lvl="0" indent="0" fontAlgn="auto">
              <a:lnSpc>
                <a:spcPct val="90000"/>
              </a:lnSpc>
              <a:spcBef>
                <a:spcPts val="1000"/>
              </a:spcBef>
              <a:spcAft>
                <a:spcPts val="0"/>
              </a:spcAft>
              <a:buClrTx/>
              <a:buSzTx/>
            </a:pPr>
            <a:r>
              <a:rPr lang="en-US" sz="2800" b="1" i="1" kern="1200" dirty="0" smtClean="0">
                <a:solidFill>
                  <a:prstClr val="black"/>
                </a:solidFill>
                <a:latin typeface="Calibri" panose="020F0502020204030204"/>
              </a:rPr>
              <a:t>Background</a:t>
            </a:r>
          </a:p>
          <a:p>
            <a:pPr marL="457200" lvl="0" indent="-457200" fontAlgn="auto">
              <a:lnSpc>
                <a:spcPct val="90000"/>
              </a:lnSpc>
              <a:spcBef>
                <a:spcPts val="1000"/>
              </a:spcBef>
              <a:spcAft>
                <a:spcPts val="0"/>
              </a:spcAft>
              <a:buClrTx/>
              <a:buSzTx/>
              <a:buFont typeface="Arial" panose="020B0604020202020204" pitchFamily="34" charset="0"/>
              <a:buChar char="•"/>
            </a:pPr>
            <a:r>
              <a:rPr lang="en-US" sz="2800" kern="1200" dirty="0" smtClean="0">
                <a:solidFill>
                  <a:prstClr val="black"/>
                </a:solidFill>
                <a:latin typeface="Calibri" panose="020F0502020204030204"/>
              </a:rPr>
              <a:t>The </a:t>
            </a:r>
            <a:r>
              <a:rPr lang="en-US" sz="2800" kern="1200" dirty="0">
                <a:solidFill>
                  <a:prstClr val="black"/>
                </a:solidFill>
                <a:latin typeface="Calibri" panose="020F0502020204030204"/>
              </a:rPr>
              <a:t>2009 Children’s Health Insurance Program Reauthorization Act (CHIPRA §214) gives states the option to provide coverage to lawfully residing immigrant children who are otherwise eligible using federal Medicaid and CHIP funds. </a:t>
            </a:r>
          </a:p>
          <a:p>
            <a:pPr marL="457200" lvl="0" indent="-457200" fontAlgn="auto">
              <a:lnSpc>
                <a:spcPct val="90000"/>
              </a:lnSpc>
              <a:spcBef>
                <a:spcPts val="1000"/>
              </a:spcBef>
              <a:spcAft>
                <a:spcPts val="0"/>
              </a:spcAft>
              <a:buClrTx/>
              <a:buSzTx/>
              <a:buFont typeface="Arial" panose="020B0604020202020204" pitchFamily="34" charset="0"/>
              <a:buChar char="•"/>
            </a:pPr>
            <a:r>
              <a:rPr lang="en-US" sz="2800" kern="1200" dirty="0">
                <a:solidFill>
                  <a:prstClr val="black"/>
                </a:solidFill>
                <a:latin typeface="Calibri" panose="020F0502020204030204"/>
              </a:rPr>
              <a:t>Before CHIPRA, many lawfully residing immigrant children were subject to a five-year waiting period before federal Medicaid or CHIP funds could be used to provide health coverage to them. </a:t>
            </a:r>
          </a:p>
          <a:p>
            <a:pPr>
              <a:buFont typeface="Arial" panose="020B0604020202020204" pitchFamily="34" charset="0"/>
              <a:buChar char="•"/>
            </a:pPr>
            <a:endParaRPr lang="en-US" dirty="0"/>
          </a:p>
          <a:p>
            <a:pPr lvl="2">
              <a:buFontTx/>
              <a:buChar char="-"/>
            </a:pPr>
            <a:endParaRPr lang="en-US" sz="2400" dirty="0" smtClean="0"/>
          </a:p>
        </p:txBody>
      </p:sp>
      <p:sp>
        <p:nvSpPr>
          <p:cNvPr id="3" name="TextBox 2"/>
          <p:cNvSpPr txBox="1"/>
          <p:nvPr/>
        </p:nvSpPr>
        <p:spPr bwMode="auto">
          <a:xfrm>
            <a:off x="152400" y="1148448"/>
            <a:ext cx="11866880" cy="516680"/>
          </a:xfrm>
          <a:prstGeom prst="rect">
            <a:avLst/>
          </a:prstGeom>
        </p:spPr>
        <p:txBody>
          <a:bodyPr wrap="square" rtlCol="0">
            <a:spAutoFit/>
          </a:bodyPr>
          <a:lstStyle/>
          <a:p>
            <a:pPr marL="1588" algn="l" rtl="0" fontAlgn="base">
              <a:lnSpc>
                <a:spcPct val="106000"/>
              </a:lnSpc>
              <a:spcBef>
                <a:spcPct val="40000"/>
              </a:spcBef>
              <a:spcAft>
                <a:spcPct val="0"/>
              </a:spcAft>
              <a:buClr>
                <a:srgbClr val="000000"/>
              </a:buClr>
            </a:pPr>
            <a:r>
              <a:rPr lang="en-US" sz="2800" dirty="0" smtClean="0">
                <a:solidFill>
                  <a:srgbClr val="BC9F22"/>
                </a:solidFill>
                <a:latin typeface="Arial" charset="0"/>
                <a:ea typeface="+mn-ea"/>
                <a:cs typeface="Arial" charset="0"/>
              </a:rPr>
              <a:t>CHIPRA 214:  Medicaid &amp; CHIP Coverage for Lawfully Residing Children</a:t>
            </a:r>
            <a:endParaRPr lang="en-US" sz="2800" dirty="0">
              <a:solidFill>
                <a:srgbClr val="BC9F22"/>
              </a:solidFill>
              <a:latin typeface="Arial" charset="0"/>
              <a:ea typeface="+mn-ea"/>
              <a:cs typeface="Arial" charset="0"/>
            </a:endParaRPr>
          </a:p>
        </p:txBody>
      </p:sp>
    </p:spTree>
    <p:extLst>
      <p:ext uri="{BB962C8B-B14F-4D97-AF65-F5344CB8AC3E}">
        <p14:creationId xmlns:p14="http://schemas.microsoft.com/office/powerpoint/2010/main" val="6742723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16011" y="1795237"/>
            <a:ext cx="11119338" cy="4109663"/>
          </a:xfrm>
        </p:spPr>
        <p:txBody>
          <a:bodyPr/>
          <a:lstStyle/>
          <a:p>
            <a:pPr marL="0" lvl="0" indent="0" fontAlgn="auto">
              <a:lnSpc>
                <a:spcPct val="90000"/>
              </a:lnSpc>
              <a:spcBef>
                <a:spcPts val="1000"/>
              </a:spcBef>
              <a:spcAft>
                <a:spcPts val="0"/>
              </a:spcAft>
              <a:buClrTx/>
              <a:buSzTx/>
            </a:pPr>
            <a:r>
              <a:rPr lang="en-US" sz="2800" b="1" i="1" kern="1200" dirty="0" smtClean="0">
                <a:solidFill>
                  <a:prstClr val="black"/>
                </a:solidFill>
                <a:latin typeface="Calibri" panose="020F0502020204030204"/>
              </a:rPr>
              <a:t>Lawfully Present Defined</a:t>
            </a:r>
          </a:p>
          <a:p>
            <a:pPr marL="457200" lvl="0" indent="-457200" fontAlgn="auto">
              <a:lnSpc>
                <a:spcPct val="90000"/>
              </a:lnSpc>
              <a:spcBef>
                <a:spcPts val="1000"/>
              </a:spcBef>
              <a:spcAft>
                <a:spcPts val="0"/>
              </a:spcAft>
              <a:buClrTx/>
              <a:buSzTx/>
              <a:buFont typeface="Arial" panose="020B0604020202020204" pitchFamily="34" charset="0"/>
              <a:buChar char="•"/>
            </a:pPr>
            <a:r>
              <a:rPr lang="en-US" sz="2800" kern="1200" dirty="0" smtClean="0">
                <a:solidFill>
                  <a:prstClr val="black"/>
                </a:solidFill>
                <a:latin typeface="Calibri" panose="020F0502020204030204"/>
              </a:rPr>
              <a:t>Key </a:t>
            </a:r>
            <a:r>
              <a:rPr lang="en-US" sz="2800" kern="1200" dirty="0">
                <a:solidFill>
                  <a:prstClr val="black"/>
                </a:solidFill>
                <a:latin typeface="Calibri" panose="020F0502020204030204"/>
              </a:rPr>
              <a:t>categories of immigrant children who are considered lawfully residing—but are subject to a five-year waiting period in states without the CHIPRA §214 option—include:</a:t>
            </a:r>
          </a:p>
          <a:p>
            <a:pPr marL="915987" lvl="2" fontAlgn="auto">
              <a:lnSpc>
                <a:spcPct val="90000"/>
              </a:lnSpc>
              <a:spcBef>
                <a:spcPts val="500"/>
              </a:spcBef>
              <a:spcAft>
                <a:spcPts val="0"/>
              </a:spcAft>
              <a:buClrTx/>
              <a:buFont typeface="Arial" panose="020B0604020202020204" pitchFamily="34" charset="0"/>
              <a:buChar char="•"/>
            </a:pPr>
            <a:r>
              <a:rPr lang="en-US" sz="2200" kern="1200" dirty="0">
                <a:solidFill>
                  <a:prstClr val="black"/>
                </a:solidFill>
                <a:latin typeface="Calibri" panose="020F0502020204030204"/>
                <a:ea typeface="+mn-ea"/>
                <a:cs typeface="+mn-cs"/>
              </a:rPr>
              <a:t>lawful permanent residents or green card-holders; </a:t>
            </a:r>
          </a:p>
          <a:p>
            <a:pPr marL="915987" lvl="2" fontAlgn="auto">
              <a:lnSpc>
                <a:spcPct val="90000"/>
              </a:lnSpc>
              <a:spcBef>
                <a:spcPts val="500"/>
              </a:spcBef>
              <a:spcAft>
                <a:spcPts val="0"/>
              </a:spcAft>
              <a:buClrTx/>
              <a:buFont typeface="Arial" panose="020B0604020202020204" pitchFamily="34" charset="0"/>
              <a:buChar char="•"/>
            </a:pPr>
            <a:r>
              <a:rPr lang="en-US" sz="2200" kern="1200" dirty="0">
                <a:solidFill>
                  <a:prstClr val="black"/>
                </a:solidFill>
                <a:latin typeface="Calibri" panose="020F0502020204030204"/>
                <a:ea typeface="+mn-ea"/>
                <a:cs typeface="+mn-cs"/>
              </a:rPr>
              <a:t>children fleeing persecution with pending applications for asylum and special immigrant juvenile status; and </a:t>
            </a:r>
          </a:p>
          <a:p>
            <a:pPr marL="915987" lvl="2" fontAlgn="auto">
              <a:lnSpc>
                <a:spcPct val="90000"/>
              </a:lnSpc>
              <a:spcBef>
                <a:spcPts val="500"/>
              </a:spcBef>
              <a:spcAft>
                <a:spcPts val="0"/>
              </a:spcAft>
              <a:buClrTx/>
              <a:buFont typeface="Arial" panose="020B0604020202020204" pitchFamily="34" charset="0"/>
              <a:buChar char="•"/>
            </a:pPr>
            <a:r>
              <a:rPr lang="en-US" sz="2200" kern="1200" dirty="0">
                <a:solidFill>
                  <a:prstClr val="black"/>
                </a:solidFill>
                <a:latin typeface="Calibri" panose="020F0502020204030204"/>
                <a:ea typeface="+mn-ea"/>
                <a:cs typeface="+mn-cs"/>
              </a:rPr>
              <a:t>children with certain temporary immigration statuses</a:t>
            </a:r>
            <a:r>
              <a:rPr lang="en-US" sz="2200" kern="1200" dirty="0" smtClean="0">
                <a:solidFill>
                  <a:prstClr val="black"/>
                </a:solidFill>
                <a:latin typeface="Calibri" panose="020F0502020204030204"/>
                <a:ea typeface="+mn-ea"/>
                <a:cs typeface="+mn-cs"/>
              </a:rPr>
              <a:t>.</a:t>
            </a:r>
            <a:endParaRPr lang="en-US" sz="2200" kern="1200" dirty="0">
              <a:solidFill>
                <a:prstClr val="black"/>
              </a:solidFill>
              <a:latin typeface="Calibri" panose="020F0502020204030204"/>
              <a:ea typeface="+mn-ea"/>
              <a:cs typeface="+mn-cs"/>
            </a:endParaRPr>
          </a:p>
          <a:p>
            <a:pPr marL="457200" lvl="0" indent="-457200" fontAlgn="auto">
              <a:lnSpc>
                <a:spcPct val="90000"/>
              </a:lnSpc>
              <a:spcBef>
                <a:spcPts val="1000"/>
              </a:spcBef>
              <a:spcAft>
                <a:spcPts val="0"/>
              </a:spcAft>
              <a:buClrTx/>
              <a:buSzTx/>
              <a:buFont typeface="Arial" panose="020B0604020202020204" pitchFamily="34" charset="0"/>
              <a:buChar char="•"/>
            </a:pPr>
            <a:r>
              <a:rPr lang="en-US" sz="2800" kern="1200" dirty="0">
                <a:solidFill>
                  <a:prstClr val="black"/>
                </a:solidFill>
                <a:latin typeface="Calibri" panose="020F0502020204030204"/>
              </a:rPr>
              <a:t>Children who meet the definition set forth above of “lawfully present” also must be residents.</a:t>
            </a:r>
          </a:p>
          <a:p>
            <a:pPr>
              <a:buFont typeface="Arial" panose="020B0604020202020204" pitchFamily="34" charset="0"/>
              <a:buChar char="•"/>
            </a:pPr>
            <a:endParaRPr lang="en-US" dirty="0"/>
          </a:p>
          <a:p>
            <a:pPr marL="228600" lvl="2" indent="0">
              <a:buNone/>
            </a:pPr>
            <a:endParaRPr lang="en-US" sz="2400" dirty="0" smtClean="0"/>
          </a:p>
        </p:txBody>
      </p:sp>
      <p:sp>
        <p:nvSpPr>
          <p:cNvPr id="3" name="TextBox 2"/>
          <p:cNvSpPr txBox="1"/>
          <p:nvPr/>
        </p:nvSpPr>
        <p:spPr bwMode="auto">
          <a:xfrm>
            <a:off x="172720" y="1148448"/>
            <a:ext cx="11805920" cy="549061"/>
          </a:xfrm>
          <a:prstGeom prst="rect">
            <a:avLst/>
          </a:prstGeom>
        </p:spPr>
        <p:txBody>
          <a:bodyPr wrap="square" rtlCol="0">
            <a:spAutoFit/>
          </a:bodyPr>
          <a:lstStyle/>
          <a:p>
            <a:pPr marL="1588" fontAlgn="base">
              <a:lnSpc>
                <a:spcPct val="106000"/>
              </a:lnSpc>
              <a:spcBef>
                <a:spcPct val="40000"/>
              </a:spcBef>
              <a:spcAft>
                <a:spcPct val="0"/>
              </a:spcAft>
              <a:buClr>
                <a:srgbClr val="000000"/>
              </a:buClr>
            </a:pPr>
            <a:r>
              <a:rPr lang="en-US" sz="2800" dirty="0">
                <a:solidFill>
                  <a:srgbClr val="BC9F22"/>
                </a:solidFill>
                <a:latin typeface="Arial" charset="0"/>
                <a:cs typeface="Arial" charset="0"/>
              </a:rPr>
              <a:t>CHIPRA 214:  Medicaid &amp; CHIP Coverage for Lawfully Residing Children</a:t>
            </a:r>
          </a:p>
        </p:txBody>
      </p:sp>
    </p:spTree>
    <p:extLst>
      <p:ext uri="{BB962C8B-B14F-4D97-AF65-F5344CB8AC3E}">
        <p14:creationId xmlns:p14="http://schemas.microsoft.com/office/powerpoint/2010/main" val="30410305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3400" y="1859280"/>
            <a:ext cx="11119338" cy="4572342"/>
          </a:xfrm>
        </p:spPr>
        <p:txBody>
          <a:bodyPr/>
          <a:lstStyle/>
          <a:p>
            <a:pPr marL="0" indent="0"/>
            <a:r>
              <a:rPr lang="en-US" sz="2800" b="1" i="1" dirty="0" smtClean="0"/>
              <a:t>Implementation</a:t>
            </a:r>
            <a:endParaRPr lang="en-US" sz="2800" b="1" i="1" dirty="0"/>
          </a:p>
          <a:p>
            <a:pPr marL="457200" lvl="0" indent="-457200" fontAlgn="auto">
              <a:lnSpc>
                <a:spcPct val="90000"/>
              </a:lnSpc>
              <a:spcBef>
                <a:spcPts val="1000"/>
              </a:spcBef>
              <a:spcAft>
                <a:spcPts val="0"/>
              </a:spcAft>
              <a:buClrTx/>
              <a:buSzTx/>
              <a:buFont typeface="Arial" panose="020B0604020202020204" pitchFamily="34" charset="0"/>
              <a:buChar char="•"/>
            </a:pPr>
            <a:r>
              <a:rPr lang="en-US" sz="2800" kern="1200" dirty="0">
                <a:solidFill>
                  <a:prstClr val="black"/>
                </a:solidFill>
                <a:latin typeface="Calibri" panose="020F0502020204030204"/>
              </a:rPr>
              <a:t>Beginning February 1, 2019, Louisiana elected to cover lawfully residing children up to age 19 under both Medicaid and </a:t>
            </a:r>
            <a:r>
              <a:rPr lang="en-US" sz="2800" kern="1200" dirty="0" err="1">
                <a:solidFill>
                  <a:prstClr val="black"/>
                </a:solidFill>
                <a:latin typeface="Calibri" panose="020F0502020204030204"/>
              </a:rPr>
              <a:t>LaCHIP</a:t>
            </a:r>
            <a:r>
              <a:rPr lang="en-US" sz="2800" kern="1200" dirty="0">
                <a:solidFill>
                  <a:prstClr val="black"/>
                </a:solidFill>
                <a:latin typeface="Calibri" panose="020F0502020204030204"/>
              </a:rPr>
              <a:t>.</a:t>
            </a:r>
          </a:p>
          <a:p>
            <a:pPr marL="457200" lvl="0" indent="-457200" fontAlgn="auto">
              <a:lnSpc>
                <a:spcPct val="90000"/>
              </a:lnSpc>
              <a:spcBef>
                <a:spcPts val="1000"/>
              </a:spcBef>
              <a:spcAft>
                <a:spcPts val="0"/>
              </a:spcAft>
              <a:buClrTx/>
              <a:buSzTx/>
              <a:buFont typeface="Arial" panose="020B0604020202020204" pitchFamily="34" charset="0"/>
              <a:buChar char="•"/>
            </a:pPr>
            <a:r>
              <a:rPr lang="en-US" sz="2800" kern="1200" dirty="0">
                <a:solidFill>
                  <a:prstClr val="black"/>
                </a:solidFill>
                <a:latin typeface="Calibri" panose="020F0502020204030204"/>
              </a:rPr>
              <a:t>A special application is not required. As part of the normal application process, a child’s eligibility for all Medicaid programs (through the CHIPRA 214 coverage option) will be reviewed.</a:t>
            </a:r>
          </a:p>
          <a:p>
            <a:pPr marL="457200" lvl="0" indent="-457200" fontAlgn="auto">
              <a:lnSpc>
                <a:spcPct val="90000"/>
              </a:lnSpc>
              <a:spcBef>
                <a:spcPts val="1000"/>
              </a:spcBef>
              <a:spcAft>
                <a:spcPts val="0"/>
              </a:spcAft>
              <a:buClrTx/>
              <a:buSzTx/>
              <a:buFont typeface="Arial" panose="020B0604020202020204" pitchFamily="34" charset="0"/>
              <a:buChar char="•"/>
            </a:pPr>
            <a:r>
              <a:rPr lang="en-US" sz="2800" kern="1200" dirty="0">
                <a:solidFill>
                  <a:prstClr val="black"/>
                </a:solidFill>
                <a:latin typeface="Calibri" panose="020F0502020204030204"/>
              </a:rPr>
              <a:t>While eligible under the CHIPRA </a:t>
            </a:r>
            <a:r>
              <a:rPr lang="en-US" sz="2800" i="1" kern="1200" dirty="0">
                <a:solidFill>
                  <a:prstClr val="black"/>
                </a:solidFill>
                <a:latin typeface="Calibri" panose="020F0502020204030204"/>
              </a:rPr>
              <a:t>§</a:t>
            </a:r>
            <a:r>
              <a:rPr lang="en-US" sz="2800" kern="1200" dirty="0">
                <a:solidFill>
                  <a:prstClr val="black"/>
                </a:solidFill>
                <a:latin typeface="Calibri" panose="020F0502020204030204"/>
              </a:rPr>
              <a:t>214 Option, these children are eligible for the full range of Medicaid services covered under the children’s program in which they are enrolled.</a:t>
            </a:r>
          </a:p>
          <a:p>
            <a:pPr lvl="2">
              <a:buFontTx/>
              <a:buChar char="-"/>
            </a:pPr>
            <a:endParaRPr lang="en-US" sz="2400" dirty="0" smtClean="0"/>
          </a:p>
        </p:txBody>
      </p:sp>
      <p:sp>
        <p:nvSpPr>
          <p:cNvPr id="3" name="TextBox 2"/>
          <p:cNvSpPr txBox="1"/>
          <p:nvPr/>
        </p:nvSpPr>
        <p:spPr bwMode="auto">
          <a:xfrm>
            <a:off x="284480" y="1148448"/>
            <a:ext cx="11744960" cy="516680"/>
          </a:xfrm>
          <a:prstGeom prst="rect">
            <a:avLst/>
          </a:prstGeom>
        </p:spPr>
        <p:txBody>
          <a:bodyPr wrap="square" rtlCol="0">
            <a:spAutoFit/>
          </a:bodyPr>
          <a:lstStyle/>
          <a:p>
            <a:pPr marL="1588" fontAlgn="base">
              <a:lnSpc>
                <a:spcPct val="106000"/>
              </a:lnSpc>
              <a:spcBef>
                <a:spcPct val="40000"/>
              </a:spcBef>
              <a:spcAft>
                <a:spcPct val="0"/>
              </a:spcAft>
              <a:buClr>
                <a:srgbClr val="000000"/>
              </a:buClr>
            </a:pPr>
            <a:r>
              <a:rPr lang="en-US" sz="2800" dirty="0">
                <a:solidFill>
                  <a:srgbClr val="BC9F22"/>
                </a:solidFill>
                <a:latin typeface="Arial" charset="0"/>
                <a:cs typeface="Arial" charset="0"/>
              </a:rPr>
              <a:t>CHIPRA 214:  Medicaid &amp; CHIP Coverage for Lawfully Residing Children</a:t>
            </a:r>
          </a:p>
        </p:txBody>
      </p:sp>
    </p:spTree>
    <p:extLst>
      <p:ext uri="{BB962C8B-B14F-4D97-AF65-F5344CB8AC3E}">
        <p14:creationId xmlns:p14="http://schemas.microsoft.com/office/powerpoint/2010/main" val="9006153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9186" y="1348616"/>
            <a:ext cx="9060236" cy="769441"/>
          </a:xfrm>
          <a:prstGeom prst="rect">
            <a:avLst/>
          </a:prstGeom>
        </p:spPr>
        <p:txBody>
          <a:bodyPr wrap="square">
            <a:spAutoFit/>
          </a:bodyPr>
          <a:lstStyle/>
          <a:p>
            <a:r>
              <a:rPr lang="en-US" sz="4400" dirty="0" smtClean="0">
                <a:solidFill>
                  <a:srgbClr val="BC9F22"/>
                </a:solidFill>
              </a:rPr>
              <a:t>How to register a satellite location</a:t>
            </a:r>
            <a:endParaRPr lang="en-US" sz="4400" dirty="0">
              <a:solidFill>
                <a:srgbClr val="BC9F22"/>
              </a:solidFill>
            </a:endParaRPr>
          </a:p>
        </p:txBody>
      </p:sp>
      <p:sp>
        <p:nvSpPr>
          <p:cNvPr id="5" name="TextBox 4"/>
          <p:cNvSpPr txBox="1"/>
          <p:nvPr/>
        </p:nvSpPr>
        <p:spPr bwMode="auto">
          <a:xfrm>
            <a:off x="475211" y="2416007"/>
            <a:ext cx="11038901" cy="3639843"/>
          </a:xfrm>
          <a:prstGeom prst="rect">
            <a:avLst/>
          </a:prstGeom>
        </p:spPr>
        <p:txBody>
          <a:bodyPr wrap="square" rtlCol="0">
            <a:spAutoFit/>
          </a:bodyPr>
          <a:lstStyle/>
          <a:p>
            <a:pPr marL="344488" indent="-342900" fontAlgn="base">
              <a:lnSpc>
                <a:spcPct val="106000"/>
              </a:lnSpc>
              <a:spcBef>
                <a:spcPct val="40000"/>
              </a:spcBef>
              <a:spcAft>
                <a:spcPct val="0"/>
              </a:spcAft>
              <a:buClr>
                <a:srgbClr val="000000"/>
              </a:buClr>
              <a:buFont typeface="Arial" panose="020B0604020202020204" pitchFamily="34" charset="0"/>
              <a:buChar char="•"/>
            </a:pPr>
            <a:r>
              <a:rPr lang="en-US" sz="2400" dirty="0"/>
              <a:t>The first step to adding a satellite location is to complete an AC Enrollment Request on the Louisiana Medicaid Self Service Partner Portal. </a:t>
            </a:r>
            <a:endParaRPr lang="en-US" sz="2400" dirty="0" smtClean="0"/>
          </a:p>
          <a:p>
            <a:pPr marL="344488" indent="-342900" fontAlgn="base">
              <a:lnSpc>
                <a:spcPct val="106000"/>
              </a:lnSpc>
              <a:spcBef>
                <a:spcPct val="40000"/>
              </a:spcBef>
              <a:spcAft>
                <a:spcPct val="0"/>
              </a:spcAft>
              <a:buClr>
                <a:srgbClr val="000000"/>
              </a:buClr>
              <a:buFont typeface="Arial" panose="020B0604020202020204" pitchFamily="34" charset="0"/>
              <a:buChar char="•"/>
            </a:pPr>
            <a:r>
              <a:rPr lang="en-US" sz="2400" dirty="0" smtClean="0"/>
              <a:t>After </a:t>
            </a:r>
            <a:r>
              <a:rPr lang="en-US" sz="2400" dirty="0"/>
              <a:t>the request is received, I will </a:t>
            </a:r>
            <a:r>
              <a:rPr lang="en-US" sz="2400" dirty="0" smtClean="0"/>
              <a:t>email the inspection requirements and inspection request to the AC Contact Person. </a:t>
            </a:r>
          </a:p>
          <a:p>
            <a:pPr marL="344488" indent="-342900" fontAlgn="base">
              <a:lnSpc>
                <a:spcPct val="106000"/>
              </a:lnSpc>
              <a:spcBef>
                <a:spcPct val="40000"/>
              </a:spcBef>
              <a:spcAft>
                <a:spcPct val="0"/>
              </a:spcAft>
              <a:buClr>
                <a:srgbClr val="000000"/>
              </a:buClr>
              <a:buFont typeface="Arial" panose="020B0604020202020204" pitchFamily="34" charset="0"/>
              <a:buChar char="•"/>
            </a:pPr>
            <a:r>
              <a:rPr lang="en-US" sz="2400" dirty="0" smtClean="0"/>
              <a:t>If </a:t>
            </a:r>
            <a:r>
              <a:rPr lang="en-US" sz="2400" dirty="0"/>
              <a:t>the inspection requirements are met, I will email </a:t>
            </a:r>
            <a:r>
              <a:rPr lang="en-US" sz="2400" dirty="0" smtClean="0"/>
              <a:t>the contact person the new satellite </a:t>
            </a:r>
            <a:r>
              <a:rPr lang="en-US" sz="2400" dirty="0"/>
              <a:t>location ID number for the satellite location. </a:t>
            </a:r>
            <a:endParaRPr lang="en-US" sz="2400" dirty="0" smtClean="0"/>
          </a:p>
          <a:p>
            <a:pPr marL="344488" indent="-342900" fontAlgn="base">
              <a:lnSpc>
                <a:spcPct val="106000"/>
              </a:lnSpc>
              <a:spcBef>
                <a:spcPct val="40000"/>
              </a:spcBef>
              <a:spcAft>
                <a:spcPct val="0"/>
              </a:spcAft>
              <a:buClr>
                <a:srgbClr val="000000"/>
              </a:buClr>
              <a:buFont typeface="Arial" panose="020B0604020202020204" pitchFamily="34" charset="0"/>
              <a:buChar char="•"/>
            </a:pPr>
            <a:r>
              <a:rPr lang="en-US" sz="2400" dirty="0" smtClean="0">
                <a:solidFill>
                  <a:srgbClr val="000000"/>
                </a:solidFill>
                <a:latin typeface="Arial" charset="0"/>
                <a:cs typeface="Arial" charset="0"/>
              </a:rPr>
              <a:t>This number will be used by potential Trusted Users at the satellite location to submit their Trusted User Enrollment Request.</a:t>
            </a:r>
            <a:endParaRPr lang="en-US" sz="2400" dirty="0">
              <a:solidFill>
                <a:srgbClr val="000000"/>
              </a:solidFill>
              <a:latin typeface="Arial" charset="0"/>
              <a:cs typeface="Arial" charset="0"/>
            </a:endParaRPr>
          </a:p>
        </p:txBody>
      </p:sp>
    </p:spTree>
    <p:extLst>
      <p:ext uri="{BB962C8B-B14F-4D97-AF65-F5344CB8AC3E}">
        <p14:creationId xmlns:p14="http://schemas.microsoft.com/office/powerpoint/2010/main" val="25536903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9186" y="1348616"/>
            <a:ext cx="6838783" cy="769441"/>
          </a:xfrm>
          <a:prstGeom prst="rect">
            <a:avLst/>
          </a:prstGeom>
        </p:spPr>
        <p:txBody>
          <a:bodyPr wrap="square">
            <a:spAutoFit/>
          </a:bodyPr>
          <a:lstStyle/>
          <a:p>
            <a:r>
              <a:rPr lang="en-US" sz="4400" dirty="0" smtClean="0">
                <a:solidFill>
                  <a:srgbClr val="BC9F22"/>
                </a:solidFill>
              </a:rPr>
              <a:t>SSP Updates</a:t>
            </a:r>
            <a:endParaRPr lang="en-US" sz="4400" dirty="0">
              <a:solidFill>
                <a:srgbClr val="BC9F22"/>
              </a:solidFill>
            </a:endParaRPr>
          </a:p>
        </p:txBody>
      </p:sp>
      <p:sp>
        <p:nvSpPr>
          <p:cNvPr id="5" name="TextBox 4"/>
          <p:cNvSpPr txBox="1"/>
          <p:nvPr/>
        </p:nvSpPr>
        <p:spPr bwMode="auto">
          <a:xfrm>
            <a:off x="495760" y="2118057"/>
            <a:ext cx="11038901" cy="4419671"/>
          </a:xfrm>
          <a:prstGeom prst="rect">
            <a:avLst/>
          </a:prstGeom>
        </p:spPr>
        <p:txBody>
          <a:bodyPr wrap="square" rtlCol="0">
            <a:spAutoFit/>
          </a:bodyPr>
          <a:lstStyle/>
          <a:p>
            <a:pPr marL="344488" indent="-342900" algn="l"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AC Managers are responsible for making any phone number, address, or contact changes on the Self-Service Partner Portal. </a:t>
            </a:r>
          </a:p>
          <a:p>
            <a:pPr marL="344488" indent="-342900" algn="l"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While reviewing information on the W-9s received, it was discovered that many of the addresses and contact information we have on file is outdated.</a:t>
            </a:r>
          </a:p>
          <a:p>
            <a:pPr marL="344488" indent="-34290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If your location has moved a site inspection will be required. A </a:t>
            </a:r>
            <a:r>
              <a:rPr lang="en-US" sz="2000" dirty="0">
                <a:solidFill>
                  <a:srgbClr val="000000"/>
                </a:solidFill>
                <a:latin typeface="Arial" charset="0"/>
                <a:cs typeface="Arial" charset="0"/>
              </a:rPr>
              <a:t>site inspection is still </a:t>
            </a:r>
            <a:r>
              <a:rPr lang="en-US" sz="2000" dirty="0" smtClean="0">
                <a:solidFill>
                  <a:srgbClr val="000000"/>
                </a:solidFill>
                <a:latin typeface="Arial" charset="0"/>
                <a:cs typeface="Arial" charset="0"/>
              </a:rPr>
              <a:t>required even if an application center moved from one area of a hospital to another. </a:t>
            </a:r>
          </a:p>
          <a:p>
            <a:pPr marL="801688" lvl="1" indent="-34290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Ensure that contact information is updated for all satellite locations.</a:t>
            </a:r>
          </a:p>
          <a:p>
            <a:pPr marL="801688" lvl="1" indent="-34290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Ensure Trusted User information is up to date for all satellite locations</a:t>
            </a:r>
          </a:p>
          <a:p>
            <a:pPr marL="801688" lvl="1" indent="-34290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Email </a:t>
            </a:r>
            <a:r>
              <a:rPr lang="en-US" sz="2000" dirty="0" smtClean="0">
                <a:solidFill>
                  <a:srgbClr val="000000"/>
                </a:solidFill>
                <a:latin typeface="Arial" charset="0"/>
                <a:cs typeface="Arial" charset="0"/>
                <a:hlinkClick r:id="rId3"/>
              </a:rPr>
              <a:t>ApplicationCenter.Service@la.gov</a:t>
            </a:r>
            <a:r>
              <a:rPr lang="en-US" sz="2000" dirty="0" smtClean="0">
                <a:solidFill>
                  <a:srgbClr val="000000"/>
                </a:solidFill>
                <a:latin typeface="Arial" charset="0"/>
                <a:cs typeface="Arial" charset="0"/>
              </a:rPr>
              <a:t> if a Trusted User needs to be unlinked from your satellite location.</a:t>
            </a:r>
          </a:p>
          <a:p>
            <a:pPr marL="344488" indent="-342900" algn="l" rtl="0" fontAlgn="base">
              <a:lnSpc>
                <a:spcPct val="106000"/>
              </a:lnSpc>
              <a:spcBef>
                <a:spcPct val="40000"/>
              </a:spcBef>
              <a:spcAft>
                <a:spcPct val="0"/>
              </a:spcAft>
              <a:buClr>
                <a:srgbClr val="000000"/>
              </a:buClr>
              <a:buFont typeface="Arial" panose="020B0604020202020204" pitchFamily="34" charset="0"/>
              <a:buChar char="•"/>
            </a:pPr>
            <a:endParaRPr lang="en-US" sz="2000" dirty="0">
              <a:solidFill>
                <a:srgbClr val="000000"/>
              </a:solidFill>
              <a:latin typeface="Arial" charset="0"/>
              <a:ea typeface="+mn-ea"/>
              <a:cs typeface="Arial" charset="0"/>
            </a:endParaRPr>
          </a:p>
        </p:txBody>
      </p:sp>
    </p:spTree>
    <p:extLst>
      <p:ext uri="{BB962C8B-B14F-4D97-AF65-F5344CB8AC3E}">
        <p14:creationId xmlns:p14="http://schemas.microsoft.com/office/powerpoint/2010/main" val="5963393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359186" y="2107735"/>
            <a:ext cx="11499924" cy="4802790"/>
          </a:xfrm>
          <a:prstGeom prst="rect">
            <a:avLst/>
          </a:prstGeom>
        </p:spPr>
        <p:txBody>
          <a:bodyPr wrap="square" rtlCol="0">
            <a:spAutoFit/>
          </a:bodyPr>
          <a:lstStyle/>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Trusted Users must make their best effort to gather all applicable verifications during the application process.</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t>Never </a:t>
            </a:r>
            <a:r>
              <a:rPr lang="en-US" sz="2000" dirty="0"/>
              <a:t>prevent people from applying for Medicaid, even if they do not have a Social Security Number (SSN) or otherwise appear ineligible. </a:t>
            </a:r>
            <a:endParaRPr lang="en-US" sz="2000" dirty="0" smtClean="0"/>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t>Applicants </a:t>
            </a:r>
            <a:r>
              <a:rPr lang="en-US" sz="2000" dirty="0"/>
              <a:t>who have been issued an SSN and cannot recall it have 90 days to provide it if automatic data matches with Social Security Administration (SSA) do not return the number.  Applicants who are not eligible to receive </a:t>
            </a:r>
            <a:r>
              <a:rPr lang="en-US" sz="2000" dirty="0" smtClean="0"/>
              <a:t>a </a:t>
            </a:r>
            <a:r>
              <a:rPr lang="en-US" sz="2000" dirty="0"/>
              <a:t>SSN are exempt from this requirement.  See policy </a:t>
            </a:r>
            <a:r>
              <a:rPr lang="en-US" sz="2000" u="sng" dirty="0">
                <a:hlinkClick r:id="rId3"/>
              </a:rPr>
              <a:t>MEM I-600: Enumeration</a:t>
            </a:r>
            <a:r>
              <a:rPr lang="en-US" sz="2000" dirty="0"/>
              <a:t> for more details. </a:t>
            </a:r>
            <a:endParaRPr lang="en-US" sz="2000" dirty="0" smtClean="0"/>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t>Remember</a:t>
            </a:r>
            <a:r>
              <a:rPr lang="en-US" sz="2000" dirty="0"/>
              <a:t>, even if an applicant does not appear eligible for any reason, all persons have the right to apply for Medicaid and receive a determination.  Many assistance programs require proof of Medicaid ineligibility as a condition of enrollment.  </a:t>
            </a:r>
            <a:endParaRPr lang="en-US" sz="2000" dirty="0" smtClean="0"/>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t>See </a:t>
            </a:r>
            <a:r>
              <a:rPr lang="en-US" sz="2000" dirty="0"/>
              <a:t>federal regulations at </a:t>
            </a:r>
            <a:r>
              <a:rPr lang="en-US" sz="2000" u="sng" dirty="0">
                <a:hlinkClick r:id="rId4"/>
              </a:rPr>
              <a:t>42 CFR 435.906</a:t>
            </a:r>
            <a:r>
              <a:rPr lang="en-US" sz="2000" dirty="0"/>
              <a:t>: “The agency must afford an individual wishing to do so the opportunity to apply for Medicaid without delay.”</a:t>
            </a:r>
            <a:endParaRPr lang="en-US" sz="2000" dirty="0" smtClean="0">
              <a:solidFill>
                <a:srgbClr val="000000"/>
              </a:solidFill>
              <a:latin typeface="Arial" charset="0"/>
              <a:cs typeface="Arial" charset="0"/>
            </a:endParaRPr>
          </a:p>
        </p:txBody>
      </p:sp>
      <p:sp>
        <p:nvSpPr>
          <p:cNvPr id="3" name="Rectangle 2"/>
          <p:cNvSpPr/>
          <p:nvPr/>
        </p:nvSpPr>
        <p:spPr>
          <a:xfrm>
            <a:off x="359186" y="1348616"/>
            <a:ext cx="6838783" cy="769441"/>
          </a:xfrm>
          <a:prstGeom prst="rect">
            <a:avLst/>
          </a:prstGeom>
        </p:spPr>
        <p:txBody>
          <a:bodyPr wrap="square">
            <a:spAutoFit/>
          </a:bodyPr>
          <a:lstStyle/>
          <a:p>
            <a:r>
              <a:rPr lang="en-US" sz="4400" dirty="0" smtClean="0">
                <a:solidFill>
                  <a:srgbClr val="BC9F22"/>
                </a:solidFill>
              </a:rPr>
              <a:t>Verifications</a:t>
            </a:r>
            <a:endParaRPr lang="en-US" sz="4400" dirty="0">
              <a:solidFill>
                <a:srgbClr val="BC9F22"/>
              </a:solidFill>
            </a:endParaRPr>
          </a:p>
        </p:txBody>
      </p:sp>
    </p:spTree>
    <p:extLst>
      <p:ext uri="{BB962C8B-B14F-4D97-AF65-F5344CB8AC3E}">
        <p14:creationId xmlns:p14="http://schemas.microsoft.com/office/powerpoint/2010/main" val="3193106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US Consulting On-screen M WHT_R1.5V_0310">
  <a:themeElements>
    <a:clrScheme name="Custom 2">
      <a:dk1>
        <a:srgbClr val="000000"/>
      </a:dk1>
      <a:lt1>
        <a:srgbClr val="FFFFFF"/>
      </a:lt1>
      <a:dk2>
        <a:srgbClr val="289693"/>
      </a:dk2>
      <a:lt2>
        <a:srgbClr val="A78D1E"/>
      </a:lt2>
      <a:accent1>
        <a:srgbClr val="286DA8"/>
      </a:accent1>
      <a:accent2>
        <a:srgbClr val="0C3465"/>
      </a:accent2>
      <a:accent3>
        <a:srgbClr val="01224F"/>
      </a:accent3>
      <a:accent4>
        <a:srgbClr val="000000"/>
      </a:accent4>
      <a:accent5>
        <a:srgbClr val="AAADCA"/>
      </a:accent5>
      <a:accent6>
        <a:srgbClr val="738AB9"/>
      </a:accent6>
      <a:hlink>
        <a:srgbClr val="0563C1"/>
      </a:hlink>
      <a:folHlink>
        <a:srgbClr val="954F72"/>
      </a:folHlink>
    </a:clrScheme>
    <a:fontScheme name="US Consulting On-screen S WHT_R1.5_0325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4066B2"/>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4066B2"/>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defRPr kumimoji="0" lang="en-US" sz="2400" b="0" i="0" u="none" strike="noStrike" cap="none" normalizeH="0" baseline="0" smtClean="0">
            <a:ln>
              <a:noFill/>
            </a:ln>
            <a:solidFill>
              <a:schemeClr val="tx1"/>
            </a:solidFill>
            <a:effectLst/>
            <a:latin typeface="Arial" charset="0"/>
          </a:defRPr>
        </a:defPPr>
      </a:lstStyle>
    </a:lnDef>
    <a:txDef>
      <a:spPr bwMode="auto"/>
      <a:bodyPr/>
      <a:lstStyle>
        <a:defPPr marL="227013" indent="-225425" algn="l" rtl="0" fontAlgn="base">
          <a:lnSpc>
            <a:spcPct val="106000"/>
          </a:lnSpc>
          <a:spcBef>
            <a:spcPct val="40000"/>
          </a:spcBef>
          <a:spcAft>
            <a:spcPct val="0"/>
          </a:spcAft>
          <a:buClr>
            <a:srgbClr val="000000"/>
          </a:buClr>
          <a:buFont typeface="Wingdings 2" pitchFamily="18" charset="2"/>
          <a:buChar char="¡"/>
          <a:defRPr sz="2000" dirty="0">
            <a:solidFill>
              <a:srgbClr val="000000"/>
            </a:solidFill>
            <a:latin typeface="Arial" charset="0"/>
            <a:ea typeface="+mn-ea"/>
            <a:cs typeface="Arial" charset="0"/>
          </a:defRPr>
        </a:defPPr>
      </a:lstStyle>
    </a:txDef>
  </a:objectDefaults>
  <a:extraClrSchemeLst>
    <a:extraClrScheme>
      <a:clrScheme name="US Consulting On-screen S WHT_R1.5_032508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 Consulting On-screen S WHT_R1.5_03250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 Consulting On-screen S WHT_R1.5_032508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 Consulting On-screen S WHT_R1.5_032508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 Consulting On-screen S WHT_R1.5_03250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 Consulting On-screen S WHT_R1.5_03250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 Consulting On-screen S WHT_R1.5_03250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US Consulting On-screen S WHT_R1.5_032508 8">
        <a:dk1>
          <a:srgbClr val="000000"/>
        </a:dk1>
        <a:lt1>
          <a:srgbClr val="FFFFFF"/>
        </a:lt1>
        <a:dk2>
          <a:srgbClr val="B2CADB"/>
        </a:dk2>
        <a:lt2>
          <a:srgbClr val="1D3A6A"/>
        </a:lt2>
        <a:accent1>
          <a:srgbClr val="DED3B6"/>
        </a:accent1>
        <a:accent2>
          <a:srgbClr val="EAB58E"/>
        </a:accent2>
        <a:accent3>
          <a:srgbClr val="FFFFFF"/>
        </a:accent3>
        <a:accent4>
          <a:srgbClr val="000000"/>
        </a:accent4>
        <a:accent5>
          <a:srgbClr val="ECE6D7"/>
        </a:accent5>
        <a:accent6>
          <a:srgbClr val="D4A480"/>
        </a:accent6>
        <a:hlink>
          <a:srgbClr val="F5DDCB"/>
        </a:hlink>
        <a:folHlink>
          <a:srgbClr val="FEF2D2"/>
        </a:folHlink>
      </a:clrScheme>
      <a:clrMap bg1="lt1" tx1="dk1" bg2="lt2" tx2="dk2" accent1="accent1" accent2="accent2" accent3="accent3" accent4="accent4" accent5="accent5" accent6="accent6" hlink="hlink" folHlink="folHlink"/>
    </a:extraClrScheme>
    <a:extraClrScheme>
      <a:clrScheme name="US Consulting On-screen S WHT_R1.5_032508 9">
        <a:dk1>
          <a:srgbClr val="000000"/>
        </a:dk1>
        <a:lt1>
          <a:srgbClr val="FFFFFF"/>
        </a:lt1>
        <a:dk2>
          <a:srgbClr val="FEF2D2"/>
        </a:dk2>
        <a:lt2>
          <a:srgbClr val="1D3A6A"/>
        </a:lt2>
        <a:accent1>
          <a:srgbClr val="B2CADB"/>
        </a:accent1>
        <a:accent2>
          <a:srgbClr val="DED3B6"/>
        </a:accent2>
        <a:accent3>
          <a:srgbClr val="FFFFFF"/>
        </a:accent3>
        <a:accent4>
          <a:srgbClr val="000000"/>
        </a:accent4>
        <a:accent5>
          <a:srgbClr val="D5E1EA"/>
        </a:accent5>
        <a:accent6>
          <a:srgbClr val="C9BFA5"/>
        </a:accent6>
        <a:hlink>
          <a:srgbClr val="EAB58E"/>
        </a:hlink>
        <a:folHlink>
          <a:srgbClr val="F5DDCB"/>
        </a:folHlink>
      </a:clrScheme>
      <a:clrMap bg1="lt1" tx1="dk1" bg2="lt2" tx2="dk2" accent1="accent1" accent2="accent2" accent3="accent3" accent4="accent4" accent5="accent5" accent6="accent6" hlink="hlink" folHlink="folHlink"/>
    </a:extraClrScheme>
    <a:extraClrScheme>
      <a:clrScheme name="US Consulting On-screen S WHT_R1.5_032508 10">
        <a:dk1>
          <a:srgbClr val="000000"/>
        </a:dk1>
        <a:lt1>
          <a:srgbClr val="FFFFFF"/>
        </a:lt1>
        <a:dk2>
          <a:srgbClr val="F1EDE1"/>
        </a:dk2>
        <a:lt2>
          <a:srgbClr val="091D5D"/>
        </a:lt2>
        <a:accent1>
          <a:srgbClr val="9DA5BE"/>
        </a:accent1>
        <a:accent2>
          <a:srgbClr val="85C2FE"/>
        </a:accent2>
        <a:accent3>
          <a:srgbClr val="FFFFFF"/>
        </a:accent3>
        <a:accent4>
          <a:srgbClr val="000000"/>
        </a:accent4>
        <a:accent5>
          <a:srgbClr val="CCCFDB"/>
        </a:accent5>
        <a:accent6>
          <a:srgbClr val="78B0E6"/>
        </a:accent6>
        <a:hlink>
          <a:srgbClr val="ADD6FF"/>
        </a:hlink>
        <a:folHlink>
          <a:srgbClr val="D6EBFF"/>
        </a:folHlink>
      </a:clrScheme>
      <a:clrMap bg1="lt1" tx1="dk1" bg2="lt2" tx2="dk2" accent1="accent1" accent2="accent2" accent3="accent3" accent4="accent4" accent5="accent5" accent6="accent6" hlink="hlink" folHlink="folHlink"/>
    </a:extraClrScheme>
    <a:extraClrScheme>
      <a:clrScheme name="US Consulting On-screen S WHT_R1.5_032508 11">
        <a:dk1>
          <a:srgbClr val="AFAFAF"/>
        </a:dk1>
        <a:lt1>
          <a:srgbClr val="FFFFFF"/>
        </a:lt1>
        <a:dk2>
          <a:srgbClr val="F1EDE1"/>
        </a:dk2>
        <a:lt2>
          <a:srgbClr val="091D5D"/>
        </a:lt2>
        <a:accent1>
          <a:srgbClr val="85C2FE"/>
        </a:accent1>
        <a:accent2>
          <a:srgbClr val="ADD6FF"/>
        </a:accent2>
        <a:accent3>
          <a:srgbClr val="FFFFFF"/>
        </a:accent3>
        <a:accent4>
          <a:srgbClr val="959595"/>
        </a:accent4>
        <a:accent5>
          <a:srgbClr val="C2DDFE"/>
        </a:accent5>
        <a:accent6>
          <a:srgbClr val="9CC2E7"/>
        </a:accent6>
        <a:hlink>
          <a:srgbClr val="C6C1D6"/>
        </a:hlink>
        <a:folHlink>
          <a:srgbClr val="F1EDE1"/>
        </a:folHlink>
      </a:clrScheme>
      <a:clrMap bg1="lt1" tx1="dk1" bg2="lt2" tx2="dk2" accent1="accent1" accent2="accent2" accent3="accent3" accent4="accent4" accent5="accent5" accent6="accent6" hlink="hlink" folHlink="folHlink"/>
    </a:extraClrScheme>
    <a:extraClrScheme>
      <a:clrScheme name="US Consulting On-screen S WHT_R1.5_032508 12">
        <a:dk1>
          <a:srgbClr val="000000"/>
        </a:dk1>
        <a:lt1>
          <a:srgbClr val="FFFFFF"/>
        </a:lt1>
        <a:dk2>
          <a:srgbClr val="F1EDE1"/>
        </a:dk2>
        <a:lt2>
          <a:srgbClr val="091D5D"/>
        </a:lt2>
        <a:accent1>
          <a:srgbClr val="85C2FE"/>
        </a:accent1>
        <a:accent2>
          <a:srgbClr val="ADD6FF"/>
        </a:accent2>
        <a:accent3>
          <a:srgbClr val="FFFFFF"/>
        </a:accent3>
        <a:accent4>
          <a:srgbClr val="000000"/>
        </a:accent4>
        <a:accent5>
          <a:srgbClr val="C2DDFE"/>
        </a:accent5>
        <a:accent6>
          <a:srgbClr val="9CC2E7"/>
        </a:accent6>
        <a:hlink>
          <a:srgbClr val="C6C1D6"/>
        </a:hlink>
        <a:folHlink>
          <a:srgbClr val="F1EDE1"/>
        </a:folHlink>
      </a:clrScheme>
      <a:clrMap bg1="lt1" tx1="dk1" bg2="lt2" tx2="dk2" accent1="accent1" accent2="accent2" accent3="accent3" accent4="accent4" accent5="accent5" accent6="accent6" hlink="hlink" folHlink="folHlink"/>
    </a:extraClrScheme>
    <a:extraClrScheme>
      <a:clrScheme name="US Consulting On-screen S WHT_R1.5_032508 13">
        <a:dk1>
          <a:srgbClr val="000000"/>
        </a:dk1>
        <a:lt1>
          <a:srgbClr val="FFFFFF"/>
        </a:lt1>
        <a:dk2>
          <a:srgbClr val="F1EDE1"/>
        </a:dk2>
        <a:lt2>
          <a:srgbClr val="091D5D"/>
        </a:lt2>
        <a:accent1>
          <a:srgbClr val="85C2FE"/>
        </a:accent1>
        <a:accent2>
          <a:srgbClr val="ADD6FF"/>
        </a:accent2>
        <a:accent3>
          <a:srgbClr val="FFFFFF"/>
        </a:accent3>
        <a:accent4>
          <a:srgbClr val="000000"/>
        </a:accent4>
        <a:accent5>
          <a:srgbClr val="C2DDFE"/>
        </a:accent5>
        <a:accent6>
          <a:srgbClr val="9CC2E7"/>
        </a:accent6>
        <a:hlink>
          <a:srgbClr val="C6C1D6"/>
        </a:hlink>
        <a:folHlink>
          <a:srgbClr val="D6EBFF"/>
        </a:folHlink>
      </a:clrScheme>
      <a:clrMap bg1="lt1" tx1="dk1" bg2="lt2" tx2="dk2" accent1="accent1" accent2="accent2" accent3="accent3" accent4="accent4" accent5="accent5" accent6="accent6" hlink="hlink" folHlink="folHlink"/>
    </a:extraClrScheme>
    <a:extraClrScheme>
      <a:clrScheme name="US Consulting On-screen S WHT_R1.5_032508 14">
        <a:dk1>
          <a:srgbClr val="000000"/>
        </a:dk1>
        <a:lt1>
          <a:srgbClr val="FFFFFF"/>
        </a:lt1>
        <a:dk2>
          <a:srgbClr val="CCD6EB"/>
        </a:dk2>
        <a:lt2>
          <a:srgbClr val="000066"/>
        </a:lt2>
        <a:accent1>
          <a:srgbClr val="40B3B3"/>
        </a:accent1>
        <a:accent2>
          <a:srgbClr val="B2C1E0"/>
        </a:accent2>
        <a:accent3>
          <a:srgbClr val="FFFFFF"/>
        </a:accent3>
        <a:accent4>
          <a:srgbClr val="000000"/>
        </a:accent4>
        <a:accent5>
          <a:srgbClr val="AFD6D6"/>
        </a:accent5>
        <a:accent6>
          <a:srgbClr val="A1AFCB"/>
        </a:accent6>
        <a:hlink>
          <a:srgbClr val="66C2C2"/>
        </a:hlink>
        <a:folHlink>
          <a:srgbClr val="8CA3D1"/>
        </a:folHlink>
      </a:clrScheme>
      <a:clrMap bg1="lt1" tx1="dk1" bg2="lt2" tx2="dk2" accent1="accent1" accent2="accent2" accent3="accent3" accent4="accent4" accent5="accent5" accent6="accent6" hlink="hlink" folHlink="folHlink"/>
    </a:extraClrScheme>
    <a:extraClrScheme>
      <a:clrScheme name="US Consulting On-screen S WHT_R1.5_032508 15">
        <a:dk1>
          <a:srgbClr val="000000"/>
        </a:dk1>
        <a:lt1>
          <a:srgbClr val="FFFFFF"/>
        </a:lt1>
        <a:dk2>
          <a:srgbClr val="4066B2"/>
        </a:dk2>
        <a:lt2>
          <a:srgbClr val="000066"/>
        </a:lt2>
        <a:accent1>
          <a:srgbClr val="003399"/>
        </a:accent1>
        <a:accent2>
          <a:srgbClr val="80CCCC"/>
        </a:accent2>
        <a:accent3>
          <a:srgbClr val="FFFFFF"/>
        </a:accent3>
        <a:accent4>
          <a:srgbClr val="000000"/>
        </a:accent4>
        <a:accent5>
          <a:srgbClr val="AAADCA"/>
        </a:accent5>
        <a:accent6>
          <a:srgbClr val="73B9B9"/>
        </a:accent6>
        <a:hlink>
          <a:srgbClr val="8099CC"/>
        </a:hlink>
        <a:folHlink>
          <a:srgbClr val="009999"/>
        </a:folHlink>
      </a:clrScheme>
      <a:clrMap bg1="lt1" tx1="dk1" bg2="lt2" tx2="dk2" accent1="accent1" accent2="accent2" accent3="accent3" accent4="accent4" accent5="accent5" accent6="accent6" hlink="hlink" folHlink="folHlink"/>
    </a:extraClrScheme>
    <a:extraClrScheme>
      <a:clrScheme name="US Consulting On-screen S WHT_R1.5_032508 16">
        <a:dk1>
          <a:srgbClr val="000000"/>
        </a:dk1>
        <a:lt1>
          <a:srgbClr val="FFFFFF"/>
        </a:lt1>
        <a:dk2>
          <a:srgbClr val="4066B2"/>
        </a:dk2>
        <a:lt2>
          <a:srgbClr val="000066"/>
        </a:lt2>
        <a:accent1>
          <a:srgbClr val="003399"/>
        </a:accent1>
        <a:accent2>
          <a:srgbClr val="8099CC"/>
        </a:accent2>
        <a:accent3>
          <a:srgbClr val="FFFFFF"/>
        </a:accent3>
        <a:accent4>
          <a:srgbClr val="000000"/>
        </a:accent4>
        <a:accent5>
          <a:srgbClr val="AAADCA"/>
        </a:accent5>
        <a:accent6>
          <a:srgbClr val="738AB9"/>
        </a:accent6>
        <a:hlink>
          <a:srgbClr val="80CCCC"/>
        </a:hlink>
        <a:folHlink>
          <a:srgbClr val="4066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ue_x0020_date_x0020_for_x0020_comments xmlns="4d766105-f17c-407a-a185-4265b7c4705e" xsi:nil="true"/>
    <Priority xmlns="4d766105-f17c-407a-a185-4265b7c4705e">2 - Med</Priority>
    <TaskGroup xmlns="http://schemas.microsoft.com/sharepoint/v3">
      <UserInfo>
        <DisplayName/>
        <AccountId xsi:nil="true"/>
        <AccountType/>
      </UserInfo>
    </TaskGroup>
    <Notes0 xmlns="4d766105-f17c-407a-a185-4265b7c4705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E7ED4337DEB9469E967E46923E1DE5" ma:contentTypeVersion="12" ma:contentTypeDescription="Create a new document." ma:contentTypeScope="" ma:versionID="575ffe27e430dccae11d2e5c2b5f7fe0">
  <xsd:schema xmlns:xsd="http://www.w3.org/2001/XMLSchema" xmlns:xs="http://www.w3.org/2001/XMLSchema" xmlns:p="http://schemas.microsoft.com/office/2006/metadata/properties" xmlns:ns1="http://schemas.microsoft.com/sharepoint/v3" xmlns:ns2="4d766105-f17c-407a-a185-4265b7c4705e" targetNamespace="http://schemas.microsoft.com/office/2006/metadata/properties" ma:root="true" ma:fieldsID="c0d91d18fdb5ce69628609a8c4bb3d33" ns1:_="" ns2:_="">
    <xsd:import namespace="http://schemas.microsoft.com/sharepoint/v3"/>
    <xsd:import namespace="4d766105-f17c-407a-a185-4265b7c4705e"/>
    <xsd:element name="properties">
      <xsd:complexType>
        <xsd:sequence>
          <xsd:element name="documentManagement">
            <xsd:complexType>
              <xsd:all>
                <xsd:element ref="ns2:Due_x0020_date_x0020_for_x0020_comments" minOccurs="0"/>
                <xsd:element ref="ns1:TaskGroup" minOccurs="0"/>
                <xsd:element ref="ns2:Notes0" minOccurs="0"/>
                <xsd:element ref="ns2:Prior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TaskGroup" ma:index="9" nillable="true" ma:displayName="Task Group" ma:list="UserInfo" ma:SearchPeopleOnly="false" ma:SharePointGroup="0" ma:internalName="TaskGroup" ma:readOnly="false" ma:showField="Titl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d766105-f17c-407a-a185-4265b7c4705e" elementFormDefault="qualified">
    <xsd:import namespace="http://schemas.microsoft.com/office/2006/documentManagement/types"/>
    <xsd:import namespace="http://schemas.microsoft.com/office/infopath/2007/PartnerControls"/>
    <xsd:element name="Due_x0020_date_x0020_for_x0020_comments" ma:index="8" nillable="true" ma:displayName="Due date for comments" ma:format="DateOnly" ma:internalName="Due_x0020_date_x0020_for_x0020_comments">
      <xsd:simpleType>
        <xsd:restriction base="dms:DateTime"/>
      </xsd:simpleType>
    </xsd:element>
    <xsd:element name="Notes0" ma:index="10" nillable="true" ma:displayName="Notes" ma:internalName="Notes0">
      <xsd:simpleType>
        <xsd:restriction base="dms:Note">
          <xsd:maxLength value="255"/>
        </xsd:restriction>
      </xsd:simpleType>
    </xsd:element>
    <xsd:element name="Priority" ma:index="11" nillable="true" ma:displayName="Priority" ma:default="2 - Med" ma:format="Dropdown" ma:internalName="Priority">
      <xsd:simpleType>
        <xsd:restriction base="dms:Choice">
          <xsd:enumeration value="1 - High"/>
          <xsd:enumeration value="2 - Med"/>
          <xsd:enumeration value="3 - Low"/>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BEF162-91A7-4ABA-8A2B-25AE2C5C38F9}">
  <ds:schemaRefs>
    <ds:schemaRef ds:uri="http://schemas.openxmlformats.org/package/2006/metadata/core-properties"/>
    <ds:schemaRef ds:uri="http://purl.org/dc/dcmitype/"/>
    <ds:schemaRef ds:uri="4d766105-f17c-407a-a185-4265b7c4705e"/>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907C5DCA-1F95-4F04-BEAC-96905DBEEE9C}">
  <ds:schemaRefs>
    <ds:schemaRef ds:uri="http://schemas.microsoft.com/sharepoint/v3/contenttype/forms"/>
  </ds:schemaRefs>
</ds:datastoreItem>
</file>

<file path=customXml/itemProps3.xml><?xml version="1.0" encoding="utf-8"?>
<ds:datastoreItem xmlns:ds="http://schemas.openxmlformats.org/officeDocument/2006/customXml" ds:itemID="{DD2683C5-759E-4E77-8DFA-3A87EEE32C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d766105-f17c-407a-a185-4265b7c470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43959</TotalTime>
  <Words>902</Words>
  <Application>Microsoft Office PowerPoint</Application>
  <PresentationFormat>Widescreen</PresentationFormat>
  <Paragraphs>103</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Wingdings</vt:lpstr>
      <vt:lpstr>Wingdings 2</vt:lpstr>
      <vt:lpstr>US Consulting On-screen M WHT_R1.5V_0310</vt:lpstr>
      <vt:lpstr>Application Center Monthly Contact</vt:lpstr>
      <vt:lpstr>Agenda Items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Guide 3.2 Performing Supervisor &amp; Case Reviews</dc:title>
  <dc:creator>Theresa Carter</dc:creator>
  <cp:lastModifiedBy>Valerie McManus</cp:lastModifiedBy>
  <cp:revision>379</cp:revision>
  <dcterms:created xsi:type="dcterms:W3CDTF">2018-08-27T13:49:41Z</dcterms:created>
  <dcterms:modified xsi:type="dcterms:W3CDTF">2021-05-19T18:57:20Z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0x010100EBE7ED4337DEB9469E967E46923E1DE5</vt:lpwstr>
  </property>
</Properties>
</file>