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7" r:id="rId2"/>
    <p:sldId id="275" r:id="rId3"/>
    <p:sldId id="276" r:id="rId4"/>
    <p:sldId id="277" r:id="rId5"/>
    <p:sldId id="278" r:id="rId6"/>
    <p:sldId id="279" r:id="rId7"/>
    <p:sldId id="280" r:id="rId8"/>
    <p:sldId id="281" r:id="rId9"/>
    <p:sldId id="282" r:id="rId10"/>
    <p:sldId id="283" r:id="rId11"/>
    <p:sldId id="260" r:id="rId12"/>
    <p:sldId id="261" r:id="rId13"/>
    <p:sldId id="274" r:id="rId14"/>
    <p:sldId id="262" r:id="rId15"/>
    <p:sldId id="263" r:id="rId16"/>
    <p:sldId id="264" r:id="rId17"/>
    <p:sldId id="265" r:id="rId18"/>
    <p:sldId id="266" r:id="rId19"/>
    <p:sldId id="267" r:id="rId20"/>
    <p:sldId id="268" r:id="rId21"/>
    <p:sldId id="269" r:id="rId22"/>
    <p:sldId id="270" r:id="rId23"/>
    <p:sldId id="271" r:id="rId24"/>
    <p:sldId id="272" r:id="rId25"/>
    <p:sldId id="284" r:id="rId26"/>
    <p:sldId id="285" r:id="rId27"/>
    <p:sldId id="286" r:id="rId28"/>
    <p:sldId id="287" r:id="rId29"/>
    <p:sldId id="288" r:id="rId30"/>
    <p:sldId id="290" r:id="rId31"/>
    <p:sldId id="291" r:id="rId32"/>
    <p:sldId id="292" r:id="rId33"/>
    <p:sldId id="293" r:id="rId34"/>
    <p:sldId id="294" r:id="rId35"/>
    <p:sldId id="295" r:id="rId36"/>
    <p:sldId id="27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66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2D84D8-03A5-4E18-9533-418AD7A04775}" type="datetimeFigureOut">
              <a:rPr lang="en-US" smtClean="0"/>
              <a:pPr/>
              <a:t>02/22/2013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69E6F6-3146-4627-B281-A5CEE5317D5A}" type="slidenum">
              <a:rPr lang="en-US" smtClean="0"/>
              <a:pPr/>
              <a:t>‹#›</a:t>
            </a:fld>
            <a:endParaRPr lang="en-US"/>
          </a:p>
        </p:txBody>
      </p:sp>
    </p:spTree>
    <p:extLst>
      <p:ext uri="{BB962C8B-B14F-4D97-AF65-F5344CB8AC3E}">
        <p14:creationId xmlns:p14="http://schemas.microsoft.com/office/powerpoint/2010/main" val="2079352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C23D0D-52FB-492B-9270-9C2173D54D75}" type="slidenum">
              <a:rPr lang="en-US">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087536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69E6F6-3146-4627-B281-A5CEE5317D5A}" type="slidenum">
              <a:rPr lang="en-US" smtClean="0"/>
              <a:pPr/>
              <a:t>7</a:t>
            </a:fld>
            <a:endParaRPr lang="en-US"/>
          </a:p>
        </p:txBody>
      </p:sp>
    </p:spTree>
    <p:extLst>
      <p:ext uri="{BB962C8B-B14F-4D97-AF65-F5344CB8AC3E}">
        <p14:creationId xmlns:p14="http://schemas.microsoft.com/office/powerpoint/2010/main" val="1084263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C23D0D-52FB-492B-9270-9C2173D54D75}" type="slidenum">
              <a:rPr lang="en-US">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4683783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0" y="1981200"/>
            <a:ext cx="3048000" cy="0"/>
          </a:xfrm>
          <a:prstGeom prst="line">
            <a:avLst/>
          </a:prstGeom>
          <a:solidFill>
            <a:schemeClr val="tx2">
              <a:lumMod val="75000"/>
            </a:schemeClr>
          </a:solidFill>
          <a:ln w="38100">
            <a:solidFill>
              <a:schemeClr val="tx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pic>
        <p:nvPicPr>
          <p:cNvPr id="13" name="Picture 2"/>
          <p:cNvPicPr>
            <a:picLocks noChangeAspect="1" noChangeArrowheads="1"/>
          </p:cNvPicPr>
          <p:nvPr userDrawn="1"/>
        </p:nvPicPr>
        <p:blipFill>
          <a:blip r:embed="rId2" cstate="print">
            <a:lum bright="95000"/>
            <a:extLst>
              <a:ext uri="{28A0092B-C50C-407E-A947-70E740481C1C}">
                <a14:useLocalDpi xmlns:a14="http://schemas.microsoft.com/office/drawing/2010/main" val="0"/>
              </a:ext>
            </a:extLst>
          </a:blip>
          <a:srcRect/>
          <a:stretch>
            <a:fillRect/>
          </a:stretch>
        </p:blipFill>
        <p:spPr bwMode="auto">
          <a:xfrm>
            <a:off x="-31844" y="76200"/>
            <a:ext cx="5421599" cy="6804660"/>
          </a:xfrm>
          <a:prstGeom prst="rect">
            <a:avLst/>
          </a:prstGeom>
          <a:noFill/>
          <a:ln>
            <a:noFill/>
          </a:ln>
          <a:effectLst>
            <a:outerShdw blurRad="50800" dist="38100" dir="2700000" algn="tl" rotWithShape="0">
              <a:prstClr val="black">
                <a:alpha val="16000"/>
              </a:prstClr>
            </a:outerShdw>
          </a:effectLst>
        </p:spPr>
      </p:pic>
      <p:sp>
        <p:nvSpPr>
          <p:cNvPr id="2" name="Title 1"/>
          <p:cNvSpPr>
            <a:spLocks noGrp="1"/>
          </p:cNvSpPr>
          <p:nvPr>
            <p:ph type="ctrTitle"/>
          </p:nvPr>
        </p:nvSpPr>
        <p:spPr>
          <a:xfrm>
            <a:off x="381000" y="1654175"/>
            <a:ext cx="7772400" cy="1470025"/>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676400" y="2743200"/>
            <a:ext cx="6400800" cy="1752600"/>
          </a:xfrm>
        </p:spPr>
        <p:txBody>
          <a:bodyPr>
            <a:normAutofit/>
          </a:bodyPr>
          <a:lstStyle>
            <a:lvl1pPr marL="0" indent="0" algn="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userDrawn="1"/>
        </p:nvSpPr>
        <p:spPr>
          <a:xfrm>
            <a:off x="0" y="6248400"/>
            <a:ext cx="9144000" cy="609600"/>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3200">
              <a:solidFill>
                <a:prstClr val="white"/>
              </a:solidFill>
            </a:endParaRPr>
          </a:p>
        </p:txBody>
      </p:sp>
      <p:sp>
        <p:nvSpPr>
          <p:cNvPr id="5" name="Footer Placeholder 4"/>
          <p:cNvSpPr>
            <a:spLocks noGrp="1"/>
          </p:cNvSpPr>
          <p:nvPr>
            <p:ph type="ftr" sz="quarter" idx="11"/>
          </p:nvPr>
        </p:nvSpPr>
        <p:spPr>
          <a:xfrm>
            <a:off x="6248400" y="6370637"/>
            <a:ext cx="2895600" cy="365125"/>
          </a:xfrm>
        </p:spPr>
        <p:txBody>
          <a:bodyPr/>
          <a:lstStyle>
            <a:lvl1pPr algn="r">
              <a:defRPr sz="1600"/>
            </a:lvl1pPr>
          </a:lstStyle>
          <a:p>
            <a:r>
              <a:rPr lang="en-US">
                <a:solidFill>
                  <a:prstClr val="black">
                    <a:tint val="75000"/>
                  </a:prstClr>
                </a:solidFill>
              </a:rPr>
              <a:t>Bruce D. Greenstein</a:t>
            </a:r>
          </a:p>
          <a:p>
            <a:r>
              <a:rPr lang="en-US">
                <a:solidFill>
                  <a:prstClr val="black">
                    <a:tint val="75000"/>
                  </a:prstClr>
                </a:solidFill>
              </a:rPr>
              <a:t>Secretary</a:t>
            </a:r>
            <a:endParaRPr lang="en-US" dirty="0">
              <a:solidFill>
                <a:prstClr val="black">
                  <a:tint val="75000"/>
                </a:prstClr>
              </a:solidFill>
            </a:endParaRPr>
          </a:p>
        </p:txBody>
      </p:sp>
      <p:pic>
        <p:nvPicPr>
          <p:cNvPr id="3074" name="Picture 2" descr="\\dhh-reg02-san01\UserFolders\clynch\My Documents\DHH Logo\DHH_LogoStacked.jpg"/>
          <p:cNvPicPr>
            <a:picLocks noChangeAspect="1" noChangeArrowheads="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43400" y="4114800"/>
            <a:ext cx="4456176" cy="140208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userDrawn="1"/>
        </p:nvCxnSpPr>
        <p:spPr>
          <a:xfrm>
            <a:off x="2743200" y="3345180"/>
            <a:ext cx="6400800" cy="0"/>
          </a:xfrm>
          <a:prstGeom prst="line">
            <a:avLst/>
          </a:prstGeom>
          <a:solidFill>
            <a:schemeClr val="tx2">
              <a:lumMod val="75000"/>
            </a:schemeClr>
          </a:solidFill>
          <a:ln w="38100">
            <a:solidFill>
              <a:schemeClr val="tx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p:cNvCxnSpPr/>
          <p:nvPr userDrawn="1"/>
        </p:nvCxnSpPr>
        <p:spPr>
          <a:xfrm>
            <a:off x="3048000" y="1981200"/>
            <a:ext cx="6096000" cy="0"/>
          </a:xfrm>
          <a:prstGeom prst="line">
            <a:avLst/>
          </a:prstGeom>
          <a:solidFill>
            <a:schemeClr val="tx2">
              <a:lumMod val="75000"/>
            </a:schemeClr>
          </a:solidFill>
          <a:ln w="38100">
            <a:solidFill>
              <a:schemeClr val="tx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503533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LOUISIANA DEPARTMENT OF HEALTH AND HOSPITALS</a:t>
            </a:r>
          </a:p>
        </p:txBody>
      </p:sp>
      <p:sp>
        <p:nvSpPr>
          <p:cNvPr id="6" name="Slide Number Placeholder 5"/>
          <p:cNvSpPr>
            <a:spLocks noGrp="1"/>
          </p:cNvSpPr>
          <p:nvPr>
            <p:ph type="sldNum" sz="quarter" idx="12"/>
          </p:nvPr>
        </p:nvSpPr>
        <p:spPr/>
        <p:txBody>
          <a:bodyPr/>
          <a:lstStyle/>
          <a:p>
            <a:fld id="{1F15BF2F-15BC-4862-BF8B-F56FE1990A2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6447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LOUISIANA DEPARTMENT OF HEALTH AND HOSPITALS</a:t>
            </a:r>
          </a:p>
        </p:txBody>
      </p:sp>
      <p:sp>
        <p:nvSpPr>
          <p:cNvPr id="6" name="Slide Number Placeholder 5"/>
          <p:cNvSpPr>
            <a:spLocks noGrp="1"/>
          </p:cNvSpPr>
          <p:nvPr>
            <p:ph type="sldNum" sz="quarter" idx="12"/>
          </p:nvPr>
        </p:nvSpPr>
        <p:spPr/>
        <p:txBody>
          <a:bodyPr/>
          <a:lstStyle/>
          <a:p>
            <a:fld id="{1F15BF2F-15BC-4862-BF8B-F56FE1990A2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7316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2" name="Straight Connector 11"/>
          <p:cNvCxnSpPr/>
          <p:nvPr userDrawn="1"/>
        </p:nvCxnSpPr>
        <p:spPr>
          <a:xfrm>
            <a:off x="3581400" y="1295400"/>
            <a:ext cx="5562600" cy="0"/>
          </a:xfrm>
          <a:prstGeom prst="line">
            <a:avLst/>
          </a:prstGeom>
          <a:solidFill>
            <a:schemeClr val="tx2">
              <a:lumMod val="75000"/>
            </a:schemeClr>
          </a:solidFill>
          <a:ln w="38100">
            <a:solidFill>
              <a:schemeClr val="tx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pic>
        <p:nvPicPr>
          <p:cNvPr id="4098" name="Picture 2"/>
          <p:cNvPicPr>
            <a:picLocks noChangeAspect="1" noChangeArrowheads="1"/>
          </p:cNvPicPr>
          <p:nvPr userDrawn="1"/>
        </p:nvPicPr>
        <p:blipFill>
          <a:blip r:embed="rId2" cstate="print">
            <a:lum bright="95000"/>
            <a:extLst>
              <a:ext uri="{28A0092B-C50C-407E-A947-70E740481C1C}">
                <a14:useLocalDpi xmlns:a14="http://schemas.microsoft.com/office/drawing/2010/main" val="0"/>
              </a:ext>
            </a:extLst>
          </a:blip>
          <a:srcRect/>
          <a:stretch>
            <a:fillRect/>
          </a:stretch>
        </p:blipFill>
        <p:spPr bwMode="auto">
          <a:xfrm>
            <a:off x="-31844" y="76200"/>
            <a:ext cx="5421599" cy="6804660"/>
          </a:xfrm>
          <a:prstGeom prst="rect">
            <a:avLst/>
          </a:prstGeom>
          <a:noFill/>
          <a:ln>
            <a:noFill/>
          </a:ln>
          <a:effectLst>
            <a:outerShdw blurRad="50800" dist="38100" dir="2700000" algn="tl" rotWithShape="0">
              <a:prstClr val="black">
                <a:alpha val="16000"/>
              </a:prstClr>
            </a:outerShdw>
          </a:effec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Rectangle 10"/>
          <p:cNvSpPr/>
          <p:nvPr userDrawn="1"/>
        </p:nvSpPr>
        <p:spPr>
          <a:xfrm>
            <a:off x="0" y="6629400"/>
            <a:ext cx="9144000" cy="228600"/>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Footer Placeholder 4"/>
          <p:cNvSpPr>
            <a:spLocks noGrp="1"/>
          </p:cNvSpPr>
          <p:nvPr>
            <p:ph type="ftr" sz="quarter" idx="11"/>
          </p:nvPr>
        </p:nvSpPr>
        <p:spPr>
          <a:xfrm>
            <a:off x="0" y="6569075"/>
            <a:ext cx="4038600" cy="365125"/>
          </a:xfrm>
        </p:spPr>
        <p:txBody>
          <a:bodyPr/>
          <a:lstStyle>
            <a:lvl1pPr algn="l">
              <a:defRPr>
                <a:solidFill>
                  <a:schemeClr val="bg1"/>
                </a:solidFill>
              </a:defRPr>
            </a:lvl1pPr>
          </a:lstStyle>
          <a:p>
            <a:r>
              <a:rPr lang="en-US" dirty="0">
                <a:solidFill>
                  <a:prstClr val="white"/>
                </a:solidFill>
              </a:rPr>
              <a:t>LOUISIANA DEPARTMENT OF HEALTH AND HOSPITALS</a:t>
            </a:r>
          </a:p>
        </p:txBody>
      </p:sp>
      <p:sp>
        <p:nvSpPr>
          <p:cNvPr id="6" name="Slide Number Placeholder 5"/>
          <p:cNvSpPr>
            <a:spLocks noGrp="1"/>
          </p:cNvSpPr>
          <p:nvPr>
            <p:ph type="sldNum" sz="quarter" idx="12"/>
          </p:nvPr>
        </p:nvSpPr>
        <p:spPr>
          <a:xfrm>
            <a:off x="6553200" y="6569075"/>
            <a:ext cx="2133600" cy="365125"/>
          </a:xfrm>
        </p:spPr>
        <p:txBody>
          <a:bodyPr/>
          <a:lstStyle>
            <a:lvl1pPr>
              <a:defRPr>
                <a:solidFill>
                  <a:schemeClr val="bg1"/>
                </a:solidFill>
              </a:defRPr>
            </a:lvl1pPr>
          </a:lstStyle>
          <a:p>
            <a:fld id="{1F15BF2F-15BC-4862-BF8B-F56FE1990A26}"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245154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2"/>
          <p:cNvPicPr>
            <a:picLocks noChangeAspect="1" noChangeArrowheads="1"/>
          </p:cNvPicPr>
          <p:nvPr userDrawn="1"/>
        </p:nvPicPr>
        <p:blipFill>
          <a:blip r:embed="rId2" cstate="print">
            <a:lum bright="97000"/>
            <a:extLst>
              <a:ext uri="{28A0092B-C50C-407E-A947-70E740481C1C}">
                <a14:useLocalDpi xmlns:a14="http://schemas.microsoft.com/office/drawing/2010/main" val="0"/>
              </a:ext>
            </a:extLst>
          </a:blip>
          <a:srcRect/>
          <a:stretch>
            <a:fillRect/>
          </a:stretch>
        </p:blipFill>
        <p:spPr bwMode="auto">
          <a:xfrm>
            <a:off x="-31844" y="76200"/>
            <a:ext cx="5421599" cy="6804660"/>
          </a:xfrm>
          <a:prstGeom prst="rect">
            <a:avLst/>
          </a:prstGeom>
          <a:noFill/>
          <a:ln>
            <a:noFill/>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LOUISIANA DEPARTMENT OF HEALTH AND HOSPITALS</a:t>
            </a:r>
          </a:p>
        </p:txBody>
      </p:sp>
      <p:sp>
        <p:nvSpPr>
          <p:cNvPr id="6" name="Slide Number Placeholder 5"/>
          <p:cNvSpPr>
            <a:spLocks noGrp="1"/>
          </p:cNvSpPr>
          <p:nvPr>
            <p:ph type="sldNum" sz="quarter" idx="12"/>
          </p:nvPr>
        </p:nvSpPr>
        <p:spPr/>
        <p:txBody>
          <a:bodyPr/>
          <a:lstStyle/>
          <a:p>
            <a:fld id="{1F15BF2F-15BC-4862-BF8B-F56FE1990A2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557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2"/>
          <p:cNvPicPr>
            <a:picLocks noChangeAspect="1" noChangeArrowheads="1"/>
          </p:cNvPicPr>
          <p:nvPr userDrawn="1"/>
        </p:nvPicPr>
        <p:blipFill>
          <a:blip r:embed="rId2" cstate="print">
            <a:lum bright="97000"/>
            <a:extLst>
              <a:ext uri="{28A0092B-C50C-407E-A947-70E740481C1C}">
                <a14:useLocalDpi xmlns:a14="http://schemas.microsoft.com/office/drawing/2010/main" val="0"/>
              </a:ext>
            </a:extLst>
          </a:blip>
          <a:srcRect/>
          <a:stretch>
            <a:fillRect/>
          </a:stretch>
        </p:blipFill>
        <p:spPr bwMode="auto">
          <a:xfrm>
            <a:off x="-31844" y="76200"/>
            <a:ext cx="5421599" cy="6804660"/>
          </a:xfrm>
          <a:prstGeom prst="rect">
            <a:avLst/>
          </a:prstGeom>
          <a:noFill/>
          <a:ln>
            <a:noFill/>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p:nvPr userDrawn="1"/>
        </p:nvSpPr>
        <p:spPr>
          <a:xfrm>
            <a:off x="0" y="6629400"/>
            <a:ext cx="9144000" cy="228600"/>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Slide Number Placeholder 6"/>
          <p:cNvSpPr>
            <a:spLocks noGrp="1"/>
          </p:cNvSpPr>
          <p:nvPr>
            <p:ph type="sldNum" sz="quarter" idx="12"/>
          </p:nvPr>
        </p:nvSpPr>
        <p:spPr>
          <a:xfrm>
            <a:off x="6553200" y="6569075"/>
            <a:ext cx="2133600" cy="365125"/>
          </a:xfrm>
        </p:spPr>
        <p:txBody>
          <a:bodyPr/>
          <a:lstStyle>
            <a:lvl1pPr>
              <a:defRPr>
                <a:solidFill>
                  <a:schemeClr val="bg1"/>
                </a:solidFill>
              </a:defRPr>
            </a:lvl1pPr>
          </a:lstStyle>
          <a:p>
            <a:fld id="{1F15BF2F-15BC-4862-BF8B-F56FE1990A26}" type="slidenum">
              <a:rPr lang="en-US">
                <a:solidFill>
                  <a:prstClr val="white"/>
                </a:solidFill>
              </a:rPr>
              <a:pPr/>
              <a:t>‹#›</a:t>
            </a:fld>
            <a:endParaRPr lang="en-US">
              <a:solidFill>
                <a:prstClr val="white"/>
              </a:solidFill>
            </a:endParaRPr>
          </a:p>
        </p:txBody>
      </p:sp>
      <p:sp>
        <p:nvSpPr>
          <p:cNvPr id="11" name="Footer Placeholder 4"/>
          <p:cNvSpPr>
            <a:spLocks noGrp="1"/>
          </p:cNvSpPr>
          <p:nvPr>
            <p:ph type="ftr" sz="quarter" idx="11"/>
          </p:nvPr>
        </p:nvSpPr>
        <p:spPr>
          <a:xfrm>
            <a:off x="0" y="6569075"/>
            <a:ext cx="4038600" cy="365125"/>
          </a:xfrm>
        </p:spPr>
        <p:txBody>
          <a:bodyPr/>
          <a:lstStyle>
            <a:lvl1pPr algn="l">
              <a:defRPr>
                <a:solidFill>
                  <a:schemeClr val="bg1"/>
                </a:solidFill>
              </a:defRPr>
            </a:lvl1pPr>
          </a:lstStyle>
          <a:p>
            <a:r>
              <a:rPr lang="en-US" dirty="0">
                <a:solidFill>
                  <a:prstClr val="white"/>
                </a:solidFill>
              </a:rPr>
              <a:t>LOUISIANA DEPARTMENT OF HEALTH AND HOSPITALS</a:t>
            </a:r>
          </a:p>
        </p:txBody>
      </p:sp>
    </p:spTree>
    <p:extLst>
      <p:ext uri="{BB962C8B-B14F-4D97-AF65-F5344CB8AC3E}">
        <p14:creationId xmlns:p14="http://schemas.microsoft.com/office/powerpoint/2010/main" val="4108071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2"/>
          <p:cNvPicPr>
            <a:picLocks noChangeAspect="1" noChangeArrowheads="1"/>
          </p:cNvPicPr>
          <p:nvPr userDrawn="1"/>
        </p:nvPicPr>
        <p:blipFill>
          <a:blip r:embed="rId2" cstate="print">
            <a:lum bright="97000"/>
            <a:extLst>
              <a:ext uri="{28A0092B-C50C-407E-A947-70E740481C1C}">
                <a14:useLocalDpi xmlns:a14="http://schemas.microsoft.com/office/drawing/2010/main" val="0"/>
              </a:ext>
            </a:extLst>
          </a:blip>
          <a:srcRect/>
          <a:stretch>
            <a:fillRect/>
          </a:stretch>
        </p:blipFill>
        <p:spPr bwMode="auto">
          <a:xfrm>
            <a:off x="-31844" y="76200"/>
            <a:ext cx="5421599" cy="6804660"/>
          </a:xfrm>
          <a:prstGeom prst="rect">
            <a:avLst/>
          </a:prstGeom>
          <a:noFill/>
          <a:ln>
            <a:noFill/>
          </a:ln>
        </p:spPr>
      </p:pic>
      <p:sp>
        <p:nvSpPr>
          <p:cNvPr id="14" name="Rectangle 13"/>
          <p:cNvSpPr/>
          <p:nvPr userDrawn="1"/>
        </p:nvSpPr>
        <p:spPr>
          <a:xfrm>
            <a:off x="0" y="6629400"/>
            <a:ext cx="9144000" cy="228600"/>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Slide Number Placeholder 6"/>
          <p:cNvSpPr txBox="1">
            <a:spLocks/>
          </p:cNvSpPr>
          <p:nvPr userDrawn="1"/>
        </p:nvSpPr>
        <p:spPr>
          <a:xfrm>
            <a:off x="6553200" y="656907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F15BF2F-15BC-4862-BF8B-F56FE1990A26}" type="slidenum">
              <a:rPr lang="en-US">
                <a:solidFill>
                  <a:prstClr val="white"/>
                </a:solidFill>
              </a:rPr>
              <a:pPr/>
              <a:t>‹#›</a:t>
            </a:fld>
            <a:endParaRPr lang="en-US">
              <a:solidFill>
                <a:prstClr val="white"/>
              </a:solidFill>
            </a:endParaRPr>
          </a:p>
        </p:txBody>
      </p:sp>
      <p:sp>
        <p:nvSpPr>
          <p:cNvPr id="15" name="Footer Placeholder 4"/>
          <p:cNvSpPr>
            <a:spLocks noGrp="1"/>
          </p:cNvSpPr>
          <p:nvPr>
            <p:ph type="ftr" sz="quarter" idx="11"/>
          </p:nvPr>
        </p:nvSpPr>
        <p:spPr>
          <a:xfrm>
            <a:off x="0" y="6569075"/>
            <a:ext cx="4038600" cy="365125"/>
          </a:xfrm>
        </p:spPr>
        <p:txBody>
          <a:bodyPr/>
          <a:lstStyle>
            <a:lvl1pPr algn="l">
              <a:defRPr>
                <a:solidFill>
                  <a:schemeClr val="bg1"/>
                </a:solidFill>
              </a:defRPr>
            </a:lvl1pPr>
          </a:lstStyle>
          <a:p>
            <a:r>
              <a:rPr lang="en-US" dirty="0">
                <a:solidFill>
                  <a:prstClr val="white"/>
                </a:solidFill>
              </a:rPr>
              <a:t>LOUISIANA DEPARTMENT OF HEALTH AND HOSPITALS</a:t>
            </a:r>
          </a:p>
        </p:txBody>
      </p:sp>
    </p:spTree>
    <p:extLst>
      <p:ext uri="{BB962C8B-B14F-4D97-AF65-F5344CB8AC3E}">
        <p14:creationId xmlns:p14="http://schemas.microsoft.com/office/powerpoint/2010/main" val="2703325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lum bright="97000"/>
            <a:extLst>
              <a:ext uri="{28A0092B-C50C-407E-A947-70E740481C1C}">
                <a14:useLocalDpi xmlns:a14="http://schemas.microsoft.com/office/drawing/2010/main" val="0"/>
              </a:ext>
            </a:extLst>
          </a:blip>
          <a:srcRect/>
          <a:stretch>
            <a:fillRect/>
          </a:stretch>
        </p:blipFill>
        <p:spPr bwMode="auto">
          <a:xfrm>
            <a:off x="-31844" y="76200"/>
            <a:ext cx="5421599" cy="6804660"/>
          </a:xfrm>
          <a:prstGeom prst="rect">
            <a:avLst/>
          </a:prstGeom>
          <a:noFill/>
          <a:ln>
            <a:noFill/>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LOUISIANA DEPARTMENT OF HEALTH AND HOSPITALS</a:t>
            </a:r>
          </a:p>
        </p:txBody>
      </p:sp>
      <p:sp>
        <p:nvSpPr>
          <p:cNvPr id="5" name="Slide Number Placeholder 4"/>
          <p:cNvSpPr>
            <a:spLocks noGrp="1"/>
          </p:cNvSpPr>
          <p:nvPr>
            <p:ph type="sldNum" sz="quarter" idx="12"/>
          </p:nvPr>
        </p:nvSpPr>
        <p:spPr/>
        <p:txBody>
          <a:bodyPr/>
          <a:lstStyle/>
          <a:p>
            <a:fld id="{1F15BF2F-15BC-4862-BF8B-F56FE1990A2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7816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LOUISIANA DEPARTMENT OF HEALTH AND HOSPITALS</a:t>
            </a:r>
          </a:p>
        </p:txBody>
      </p:sp>
      <p:sp>
        <p:nvSpPr>
          <p:cNvPr id="4" name="Slide Number Placeholder 3"/>
          <p:cNvSpPr>
            <a:spLocks noGrp="1"/>
          </p:cNvSpPr>
          <p:nvPr>
            <p:ph type="sldNum" sz="quarter" idx="12"/>
          </p:nvPr>
        </p:nvSpPr>
        <p:spPr/>
        <p:txBody>
          <a:bodyPr/>
          <a:lstStyle/>
          <a:p>
            <a:fld id="{1F15BF2F-15BC-4862-BF8B-F56FE1990A2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4950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LOUISIANA DEPARTMENT OF HEALTH AND HOSPITALS</a:t>
            </a:r>
          </a:p>
        </p:txBody>
      </p:sp>
      <p:sp>
        <p:nvSpPr>
          <p:cNvPr id="7" name="Slide Number Placeholder 6"/>
          <p:cNvSpPr>
            <a:spLocks noGrp="1"/>
          </p:cNvSpPr>
          <p:nvPr>
            <p:ph type="sldNum" sz="quarter" idx="12"/>
          </p:nvPr>
        </p:nvSpPr>
        <p:spPr/>
        <p:txBody>
          <a:bodyPr/>
          <a:lstStyle/>
          <a:p>
            <a:fld id="{1F15BF2F-15BC-4862-BF8B-F56FE1990A2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011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LOUISIANA DEPARTMENT OF HEALTH AND HOSPITALS</a:t>
            </a:r>
          </a:p>
        </p:txBody>
      </p:sp>
      <p:sp>
        <p:nvSpPr>
          <p:cNvPr id="7" name="Slide Number Placeholder 6"/>
          <p:cNvSpPr>
            <a:spLocks noGrp="1"/>
          </p:cNvSpPr>
          <p:nvPr>
            <p:ph type="sldNum" sz="quarter" idx="12"/>
          </p:nvPr>
        </p:nvSpPr>
        <p:spPr/>
        <p:txBody>
          <a:bodyPr/>
          <a:lstStyle/>
          <a:p>
            <a:fld id="{1F15BF2F-15BC-4862-BF8B-F56FE1990A2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7242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LOUISIANA DEPARTMENT OF HEALTH AND HOSPITALS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15BF2F-15BC-4862-BF8B-F56FE1990A26}" type="slidenum">
              <a:rPr lang="en-US">
                <a:solidFill>
                  <a:prstClr val="black">
                    <a:tint val="75000"/>
                  </a:prstClr>
                </a:solidFill>
              </a:rPr>
              <a:pPr/>
              <a:t>‹#›</a:t>
            </a:fld>
            <a:endParaRPr lang="en-US" dirty="0">
              <a:solidFill>
                <a:prstClr val="black">
                  <a:tint val="75000"/>
                </a:prstClr>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94387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new.dhh.louisiana.gov/index.cfm/directory/detail/713"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lsbn.state.la.us/NursingPractice/ScopeofPractice.aspx" TargetMode="External"/><Relationship Id="rId2" Type="http://schemas.openxmlformats.org/officeDocument/2006/relationships/hyperlink" Target="http://www.lsbn.state.la.us/Portals/1/Documents/DeclaratoryStatements/delegation.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2800" b="1" dirty="0" smtClean="0"/>
              <a:t>DIRECT SERVICE WORKERS</a:t>
            </a:r>
            <a:endParaRPr lang="en-US" sz="2800" b="1" dirty="0"/>
          </a:p>
        </p:txBody>
      </p:sp>
      <p:sp>
        <p:nvSpPr>
          <p:cNvPr id="3" name="Subtitle 2"/>
          <p:cNvSpPr>
            <a:spLocks noGrp="1"/>
          </p:cNvSpPr>
          <p:nvPr>
            <p:ph type="subTitle" idx="1"/>
          </p:nvPr>
        </p:nvSpPr>
        <p:spPr/>
        <p:txBody>
          <a:bodyPr/>
          <a:lstStyle/>
          <a:p>
            <a:pPr algn="ctr"/>
            <a:r>
              <a:rPr lang="en-US" b="1" dirty="0" smtClean="0"/>
              <a:t>MEDICATION ADMINISTRATION AND </a:t>
            </a:r>
          </a:p>
          <a:p>
            <a:pPr algn="ctr"/>
            <a:r>
              <a:rPr lang="en-US" b="1" dirty="0" smtClean="0"/>
              <a:t>NON-COMPLEX TASKS IN THE HCBS SETTING </a:t>
            </a:r>
            <a:endParaRPr lang="en-US" b="1" dirty="0"/>
          </a:p>
        </p:txBody>
      </p:sp>
      <p:sp>
        <p:nvSpPr>
          <p:cNvPr id="7" name="Footer Placeholder 6"/>
          <p:cNvSpPr>
            <a:spLocks noGrp="1"/>
          </p:cNvSpPr>
          <p:nvPr>
            <p:ph type="ftr" sz="quarter" idx="11"/>
          </p:nvPr>
        </p:nvSpPr>
        <p:spPr>
          <a:xfrm>
            <a:off x="144780" y="6363335"/>
            <a:ext cx="2895600" cy="365125"/>
          </a:xfrm>
        </p:spPr>
        <p:txBody>
          <a:bodyPr/>
          <a:lstStyle/>
          <a:p>
            <a:pPr algn="l"/>
            <a:r>
              <a:rPr lang="en-US" sz="2000" dirty="0">
                <a:solidFill>
                  <a:prstClr val="black">
                    <a:tint val="75000"/>
                  </a:prstClr>
                </a:solidFill>
              </a:rPr>
              <a:t>Bruce D. Greenstein</a:t>
            </a:r>
          </a:p>
          <a:p>
            <a:pPr algn="l"/>
            <a:r>
              <a:rPr lang="en-US" sz="2000" dirty="0">
                <a:solidFill>
                  <a:prstClr val="black">
                    <a:tint val="75000"/>
                  </a:prstClr>
                </a:solidFill>
              </a:rPr>
              <a:t>Secretary</a:t>
            </a:r>
          </a:p>
        </p:txBody>
      </p:sp>
    </p:spTree>
    <p:extLst>
      <p:ext uri="{BB962C8B-B14F-4D97-AF65-F5344CB8AC3E}">
        <p14:creationId xmlns:p14="http://schemas.microsoft.com/office/powerpoint/2010/main" val="197493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9243.  GENERAL REQUIREMENTS</a:t>
            </a:r>
            <a:endParaRPr lang="en-US" sz="2800" b="1" dirty="0"/>
          </a:p>
        </p:txBody>
      </p:sp>
      <p:sp>
        <p:nvSpPr>
          <p:cNvPr id="3" name="Content Placeholder 2"/>
          <p:cNvSpPr>
            <a:spLocks noGrp="1"/>
          </p:cNvSpPr>
          <p:nvPr>
            <p:ph idx="1"/>
          </p:nvPr>
        </p:nvSpPr>
        <p:spPr/>
        <p:txBody>
          <a:bodyPr>
            <a:normAutofit lnSpcReduction="10000"/>
          </a:bodyPr>
          <a:lstStyle/>
          <a:p>
            <a:r>
              <a:rPr lang="en-US" dirty="0" smtClean="0"/>
              <a:t>A registered nurse shall authorize and monitor medication administration and non-complex tasks performed by direct service workers. </a:t>
            </a:r>
          </a:p>
          <a:p>
            <a:r>
              <a:rPr lang="en-US" dirty="0" smtClean="0"/>
              <a:t>A registered nurse may delegate to a licensed practical nurse components of the training and supervision of the DSW.  This decision is based upon assessment of the task to be performed.  The RN shall retain responsibility and accountability. </a:t>
            </a:r>
          </a:p>
          <a:p>
            <a:endParaRPr lang="en-US" dirty="0"/>
          </a:p>
        </p:txBody>
      </p:sp>
      <p:sp>
        <p:nvSpPr>
          <p:cNvPr id="4" name="Slide Number Placeholder 3"/>
          <p:cNvSpPr>
            <a:spLocks noGrp="1"/>
          </p:cNvSpPr>
          <p:nvPr>
            <p:ph type="sldNum" sz="quarter" idx="12"/>
          </p:nvPr>
        </p:nvSpPr>
        <p:spPr/>
        <p:txBody>
          <a:bodyPr/>
          <a:lstStyle/>
          <a:p>
            <a:fld id="{1F15BF2F-15BC-4862-BF8B-F56FE1990A26}" type="slidenum">
              <a:rPr lang="en-US">
                <a:solidFill>
                  <a:prstClr val="white"/>
                </a:solidFill>
              </a:rPr>
              <a:pPr/>
              <a:t>10</a:t>
            </a:fld>
            <a:endParaRPr lang="en-US">
              <a:solidFill>
                <a:prstClr val="white"/>
              </a:solidFill>
            </a:endParaRPr>
          </a:p>
        </p:txBody>
      </p:sp>
      <p:sp>
        <p:nvSpPr>
          <p:cNvPr id="5" name="Footer Placeholder 4"/>
          <p:cNvSpPr>
            <a:spLocks noGrp="1"/>
          </p:cNvSpPr>
          <p:nvPr>
            <p:ph type="ftr" sz="quarter" idx="11"/>
          </p:nvPr>
        </p:nvSpPr>
        <p:spPr/>
        <p:txBody>
          <a:bodyPr/>
          <a:lstStyle/>
          <a:p>
            <a:r>
              <a:rPr lang="en-US">
                <a:solidFill>
                  <a:prstClr val="white"/>
                </a:solidFill>
              </a:rPr>
              <a:t>LOUISIANA DEPARTMENT OF HEALTH AND HOSPITALS</a:t>
            </a:r>
            <a:endParaRPr lang="en-US" dirty="0">
              <a:solidFill>
                <a:prstClr val="white"/>
              </a:solidFill>
            </a:endParaRPr>
          </a:p>
        </p:txBody>
      </p:sp>
    </p:spTree>
    <p:extLst>
      <p:ext uri="{BB962C8B-B14F-4D97-AF65-F5344CB8AC3E}">
        <p14:creationId xmlns:p14="http://schemas.microsoft.com/office/powerpoint/2010/main" val="3575059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t>9245.  TRAINING REQUIREMENTS FOR THE PERFORMANCE OF MEDICATION ADMINISTRATION AND NON-COMPLEX TASKS</a:t>
            </a:r>
            <a:endParaRPr lang="en-US" sz="2800" b="1" dirty="0"/>
          </a:p>
        </p:txBody>
      </p:sp>
      <p:sp>
        <p:nvSpPr>
          <p:cNvPr id="3" name="Content Placeholder 2"/>
          <p:cNvSpPr>
            <a:spLocks noGrp="1"/>
          </p:cNvSpPr>
          <p:nvPr>
            <p:ph idx="1"/>
          </p:nvPr>
        </p:nvSpPr>
        <p:spPr/>
        <p:txBody>
          <a:bodyPr/>
          <a:lstStyle/>
          <a:p>
            <a:r>
              <a:rPr lang="en-US" dirty="0" smtClean="0"/>
              <a:t>MEDICATION ADMINISTRATION</a:t>
            </a:r>
          </a:p>
          <a:p>
            <a:pPr marL="0" indent="0">
              <a:buNone/>
            </a:pPr>
            <a:endParaRPr lang="en-US" dirty="0" smtClean="0"/>
          </a:p>
          <a:p>
            <a:pPr>
              <a:buFont typeface="Wingdings" pitchFamily="2" charset="2"/>
              <a:buChar char="v"/>
            </a:pPr>
            <a:r>
              <a:rPr lang="en-US" dirty="0" smtClean="0"/>
              <a:t>DSWs shall receive 16 hours of medication administration training which has been coordinated and approved by an RN.   </a:t>
            </a:r>
          </a:p>
          <a:p>
            <a:pPr marL="0" indent="0">
              <a:buNone/>
            </a:pPr>
            <a:r>
              <a:rPr lang="en-US" dirty="0"/>
              <a:t>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11</a:t>
            </a:fld>
            <a:endParaRPr lang="en-US" dirty="0">
              <a:solidFill>
                <a:prstClr val="white"/>
              </a:solidFill>
            </a:endParaRPr>
          </a:p>
        </p:txBody>
      </p:sp>
    </p:spTree>
    <p:extLst>
      <p:ext uri="{BB962C8B-B14F-4D97-AF65-F5344CB8AC3E}">
        <p14:creationId xmlns:p14="http://schemas.microsoft.com/office/powerpoint/2010/main" val="2411296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TRAINING REQUIREMENTS CONTINUED</a:t>
            </a:r>
            <a:endParaRPr lang="en-US" sz="2800" b="1"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v"/>
            </a:pPr>
            <a:r>
              <a:rPr lang="en-US" sz="2800" dirty="0"/>
              <a:t> </a:t>
            </a:r>
            <a:r>
              <a:rPr lang="en-US" sz="2800" dirty="0" smtClean="0"/>
              <a:t>NON-COMPLEX TASKS</a:t>
            </a:r>
          </a:p>
          <a:p>
            <a:pPr marL="0" indent="0">
              <a:buNone/>
            </a:pPr>
            <a:r>
              <a:rPr lang="en-US" sz="2800" dirty="0"/>
              <a:t>	</a:t>
            </a:r>
            <a:r>
              <a:rPr lang="en-US" sz="2800" dirty="0" smtClean="0"/>
              <a:t>DSWs shall receive person –specific training from 	a  RN who has assessed the health status of the 	person and who has determined that the DSW 	can 	competently perform the tasks in a safe, 	appropriate 	manner. </a:t>
            </a:r>
          </a:p>
          <a:p>
            <a:pPr lvl="2"/>
            <a:r>
              <a:rPr lang="en-US" b="1" dirty="0" smtClean="0"/>
              <a:t>Competency shall be certified in writing</a:t>
            </a:r>
          </a:p>
          <a:p>
            <a:pPr lvl="2"/>
            <a:r>
              <a:rPr lang="en-US" b="1" dirty="0" smtClean="0"/>
              <a:t>Training shall be repeated if necessary</a:t>
            </a:r>
          </a:p>
          <a:p>
            <a:pPr lvl="2"/>
            <a:r>
              <a:rPr lang="en-US" b="1" dirty="0" smtClean="0"/>
              <a:t>Additional person-specific training shall be provided when there is a change in health status or physician orders.</a:t>
            </a:r>
            <a:r>
              <a:rPr lang="en-US" dirty="0" smtClean="0"/>
              <a:t>    </a:t>
            </a:r>
            <a:r>
              <a:rPr lang="en-US" b="1" dirty="0" smtClean="0"/>
              <a:t>This training may be performed over the phone if based upon the RN’s assessment, it is safe to do so.   </a:t>
            </a:r>
            <a:endParaRPr lang="en-US" b="1"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12</a:t>
            </a:fld>
            <a:endParaRPr lang="en-US" dirty="0">
              <a:solidFill>
                <a:prstClr val="white"/>
              </a:solidFill>
            </a:endParaRPr>
          </a:p>
        </p:txBody>
      </p:sp>
    </p:spTree>
    <p:extLst>
      <p:ext uri="{BB962C8B-B14F-4D97-AF65-F5344CB8AC3E}">
        <p14:creationId xmlns:p14="http://schemas.microsoft.com/office/powerpoint/2010/main" val="3277724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TRAINING REQUIREMENTS CONTINUED</a:t>
            </a:r>
            <a:endParaRPr lang="en-US" sz="2800" b="1" dirty="0"/>
          </a:p>
        </p:txBody>
      </p:sp>
      <p:sp>
        <p:nvSpPr>
          <p:cNvPr id="3" name="Content Placeholder 2"/>
          <p:cNvSpPr>
            <a:spLocks noGrp="1"/>
          </p:cNvSpPr>
          <p:nvPr>
            <p:ph idx="1"/>
          </p:nvPr>
        </p:nvSpPr>
        <p:spPr/>
        <p:txBody>
          <a:bodyPr/>
          <a:lstStyle/>
          <a:p>
            <a:r>
              <a:rPr lang="en-US" dirty="0" smtClean="0"/>
              <a:t>Any direct service worker currently employed to perform the procedures authorized by the rule shall complete the training no later than 12 months after promulgation of the </a:t>
            </a:r>
            <a:r>
              <a:rPr lang="en-US" smtClean="0"/>
              <a:t>final rule. </a:t>
            </a:r>
            <a:endParaRPr lang="en-US"/>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13</a:t>
            </a:fld>
            <a:endParaRPr lang="en-US" dirty="0">
              <a:solidFill>
                <a:prstClr val="white"/>
              </a:solidFill>
            </a:endParaRPr>
          </a:p>
        </p:txBody>
      </p:sp>
    </p:spTree>
    <p:extLst>
      <p:ext uri="{BB962C8B-B14F-4D97-AF65-F5344CB8AC3E}">
        <p14:creationId xmlns:p14="http://schemas.microsoft.com/office/powerpoint/2010/main" val="1546823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9247. ANNUAL COMPETENCY EVALUATION</a:t>
            </a:r>
            <a:endParaRPr lang="en-US" sz="2800" b="1" dirty="0"/>
          </a:p>
        </p:txBody>
      </p:sp>
      <p:sp>
        <p:nvSpPr>
          <p:cNvPr id="3" name="Content Placeholder 2"/>
          <p:cNvSpPr>
            <a:spLocks noGrp="1"/>
          </p:cNvSpPr>
          <p:nvPr>
            <p:ph idx="1"/>
          </p:nvPr>
        </p:nvSpPr>
        <p:spPr/>
        <p:txBody>
          <a:bodyPr/>
          <a:lstStyle/>
          <a:p>
            <a:r>
              <a:rPr lang="en-US" dirty="0" smtClean="0"/>
              <a:t>The DSW shall undergo an annual competency evaluation performed by a RN to determine whether he/she is competent to perform the authorized person-specific medication administration and non-complex tasks  that they are assigned safely and appropriately.</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14</a:t>
            </a:fld>
            <a:endParaRPr lang="en-US" dirty="0">
              <a:solidFill>
                <a:prstClr val="white"/>
              </a:solidFill>
            </a:endParaRPr>
          </a:p>
        </p:txBody>
      </p:sp>
    </p:spTree>
    <p:extLst>
      <p:ext uri="{BB962C8B-B14F-4D97-AF65-F5344CB8AC3E}">
        <p14:creationId xmlns:p14="http://schemas.microsoft.com/office/powerpoint/2010/main" val="1109447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9249</a:t>
            </a:r>
            <a:r>
              <a:rPr lang="en-US" sz="2800" dirty="0" smtClean="0"/>
              <a:t>. </a:t>
            </a:r>
            <a:r>
              <a:rPr lang="en-US" sz="2800" b="1" dirty="0" smtClean="0"/>
              <a:t>AUTHORIZED MEDICATION ADMINISTRATION AND NON-COMPLEX TASKS</a:t>
            </a:r>
            <a:endParaRPr lang="en-US" sz="2800" dirty="0"/>
          </a:p>
        </p:txBody>
      </p:sp>
      <p:sp>
        <p:nvSpPr>
          <p:cNvPr id="3" name="Content Placeholder 2"/>
          <p:cNvSpPr>
            <a:spLocks noGrp="1"/>
          </p:cNvSpPr>
          <p:nvPr>
            <p:ph idx="1"/>
          </p:nvPr>
        </p:nvSpPr>
        <p:spPr/>
        <p:txBody>
          <a:bodyPr/>
          <a:lstStyle/>
          <a:p>
            <a:r>
              <a:rPr lang="en-US" dirty="0" smtClean="0"/>
              <a:t>The following tasks may be performed for a person whose condition is stable, the tasks are performed according to exact directions of the RN, there is no need to alter the standard procedure and the results are predictable. </a:t>
            </a:r>
          </a:p>
          <a:p>
            <a:pPr lvl="1">
              <a:buFont typeface="Wingdings" pitchFamily="2" charset="2"/>
              <a:buChar char="v"/>
            </a:pPr>
            <a:r>
              <a:rPr lang="en-US" dirty="0"/>
              <a:t> </a:t>
            </a:r>
            <a:r>
              <a:rPr lang="en-US" dirty="0" smtClean="0"/>
              <a:t>administration of oral and topical medication, ointments, suppositories or a pre-measured unit dose provided by the manufacturer of an oral inhalant aerosol;</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15</a:t>
            </a:fld>
            <a:endParaRPr lang="en-US" dirty="0">
              <a:solidFill>
                <a:prstClr val="white"/>
              </a:solidFill>
            </a:endParaRPr>
          </a:p>
        </p:txBody>
      </p:sp>
    </p:spTree>
    <p:extLst>
      <p:ext uri="{BB962C8B-B14F-4D97-AF65-F5344CB8AC3E}">
        <p14:creationId xmlns:p14="http://schemas.microsoft.com/office/powerpoint/2010/main" val="21833765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AUTHORIZED MEDICATION ADMINISTRATION AND NON-COMPLEX TASKS</a:t>
            </a:r>
            <a:endParaRPr lang="en-US" sz="2800" b="1" dirty="0"/>
          </a:p>
        </p:txBody>
      </p:sp>
      <p:sp>
        <p:nvSpPr>
          <p:cNvPr id="3" name="Content Placeholder 2"/>
          <p:cNvSpPr>
            <a:spLocks noGrp="1"/>
          </p:cNvSpPr>
          <p:nvPr>
            <p:ph idx="1"/>
          </p:nvPr>
        </p:nvSpPr>
        <p:spPr/>
        <p:txBody>
          <a:bodyPr/>
          <a:lstStyle/>
          <a:p>
            <a:pPr>
              <a:buFont typeface="Wingdings" pitchFamily="2" charset="2"/>
              <a:buChar char="v"/>
            </a:pPr>
            <a:r>
              <a:rPr lang="en-US" dirty="0" smtClean="0"/>
              <a:t> provision of routine hydration, nutrition or medication by way of an established gastro-tube;</a:t>
            </a:r>
          </a:p>
          <a:p>
            <a:pPr>
              <a:buFont typeface="Wingdings" pitchFamily="2" charset="2"/>
              <a:buChar char="v"/>
            </a:pPr>
            <a:r>
              <a:rPr lang="en-US" dirty="0"/>
              <a:t> </a:t>
            </a:r>
            <a:r>
              <a:rPr lang="en-US" dirty="0" smtClean="0"/>
              <a:t>other non-complex tasks (the determination of whether a task is non-complex is based upon the assessment of the RN)</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16</a:t>
            </a:fld>
            <a:endParaRPr lang="en-US" dirty="0">
              <a:solidFill>
                <a:prstClr val="white"/>
              </a:solidFill>
            </a:endParaRPr>
          </a:p>
        </p:txBody>
      </p:sp>
    </p:spTree>
    <p:extLst>
      <p:ext uri="{BB962C8B-B14F-4D97-AF65-F5344CB8AC3E}">
        <p14:creationId xmlns:p14="http://schemas.microsoft.com/office/powerpoint/2010/main" val="33816797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9251.  DSW RESPONSIBILITIES</a:t>
            </a:r>
            <a:endParaRPr lang="en-US" sz="3200" b="1" dirty="0"/>
          </a:p>
        </p:txBody>
      </p:sp>
      <p:sp>
        <p:nvSpPr>
          <p:cNvPr id="3" name="Content Placeholder 2"/>
          <p:cNvSpPr>
            <a:spLocks noGrp="1"/>
          </p:cNvSpPr>
          <p:nvPr>
            <p:ph idx="1"/>
          </p:nvPr>
        </p:nvSpPr>
        <p:spPr/>
        <p:txBody>
          <a:bodyPr>
            <a:normAutofit fontScale="92500" lnSpcReduction="10000"/>
          </a:bodyPr>
          <a:lstStyle/>
          <a:p>
            <a:r>
              <a:rPr lang="en-US" dirty="0" smtClean="0"/>
              <a:t>Following the exact instructions of the RN in the performance of all authorized procedures;</a:t>
            </a:r>
          </a:p>
          <a:p>
            <a:r>
              <a:rPr lang="en-US" dirty="0" smtClean="0"/>
              <a:t>Notifying the employer or RN when the health status of the client changes so they can be reassessed;</a:t>
            </a:r>
          </a:p>
          <a:p>
            <a:r>
              <a:rPr lang="en-US" dirty="0" smtClean="0"/>
              <a:t>Notifying the employer or RN when prescribed procedures or medications or dosages change so additional person specific training can be done;</a:t>
            </a:r>
          </a:p>
          <a:p>
            <a:r>
              <a:rPr lang="en-US" dirty="0" smtClean="0"/>
              <a:t>Notifying the employer, RN or client if a finding is placed against them on the </a:t>
            </a:r>
            <a:r>
              <a:rPr lang="en-US" smtClean="0"/>
              <a:t>DSW registry. </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17</a:t>
            </a:fld>
            <a:endParaRPr lang="en-US" dirty="0">
              <a:solidFill>
                <a:prstClr val="white"/>
              </a:solidFill>
            </a:endParaRPr>
          </a:p>
        </p:txBody>
      </p:sp>
    </p:spTree>
    <p:extLst>
      <p:ext uri="{BB962C8B-B14F-4D97-AF65-F5344CB8AC3E}">
        <p14:creationId xmlns:p14="http://schemas.microsoft.com/office/powerpoint/2010/main" val="13133939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9253.  RN RESPONSIBILITIES</a:t>
            </a:r>
            <a:endParaRPr lang="en-US" sz="3200" b="1" dirty="0"/>
          </a:p>
        </p:txBody>
      </p:sp>
      <p:sp>
        <p:nvSpPr>
          <p:cNvPr id="3" name="Content Placeholder 2"/>
          <p:cNvSpPr>
            <a:spLocks noGrp="1"/>
          </p:cNvSpPr>
          <p:nvPr>
            <p:ph idx="1"/>
          </p:nvPr>
        </p:nvSpPr>
        <p:spPr/>
        <p:txBody>
          <a:bodyPr>
            <a:normAutofit fontScale="92500"/>
          </a:bodyPr>
          <a:lstStyle/>
          <a:p>
            <a:r>
              <a:rPr lang="en-US" dirty="0" smtClean="0"/>
              <a:t>Training;</a:t>
            </a:r>
          </a:p>
          <a:p>
            <a:r>
              <a:rPr lang="en-US" dirty="0" smtClean="0"/>
              <a:t>Assuring that the condition of the client is stable;</a:t>
            </a:r>
          </a:p>
          <a:p>
            <a:r>
              <a:rPr lang="en-US" dirty="0" smtClean="0"/>
              <a:t>Assuring that the DSW demonstrates competency;</a:t>
            </a:r>
          </a:p>
          <a:p>
            <a:r>
              <a:rPr lang="en-US" dirty="0" smtClean="0"/>
              <a:t>Assisting in the development of the plan of care;</a:t>
            </a:r>
          </a:p>
          <a:p>
            <a:r>
              <a:rPr lang="en-US" dirty="0" smtClean="0"/>
              <a:t>Annual competency evaluation of the worker;</a:t>
            </a:r>
          </a:p>
          <a:p>
            <a:r>
              <a:rPr lang="en-US" dirty="0" smtClean="0"/>
              <a:t>Completing required documentation for the; worker’s file for the licensing agency.</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18</a:t>
            </a:fld>
            <a:endParaRPr lang="en-US" dirty="0">
              <a:solidFill>
                <a:prstClr val="white"/>
              </a:solidFill>
            </a:endParaRPr>
          </a:p>
        </p:txBody>
      </p:sp>
    </p:spTree>
    <p:extLst>
      <p:ext uri="{BB962C8B-B14F-4D97-AF65-F5344CB8AC3E}">
        <p14:creationId xmlns:p14="http://schemas.microsoft.com/office/powerpoint/2010/main" val="2427094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9255.  EMPLOYER RESPONSIBILITIES</a:t>
            </a:r>
            <a:endParaRPr lang="en-US" sz="2800" b="1" dirty="0"/>
          </a:p>
        </p:txBody>
      </p:sp>
      <p:sp>
        <p:nvSpPr>
          <p:cNvPr id="3" name="Content Placeholder 2"/>
          <p:cNvSpPr>
            <a:spLocks noGrp="1"/>
          </p:cNvSpPr>
          <p:nvPr>
            <p:ph idx="1"/>
          </p:nvPr>
        </p:nvSpPr>
        <p:spPr/>
        <p:txBody>
          <a:bodyPr/>
          <a:lstStyle/>
          <a:p>
            <a:r>
              <a:rPr lang="en-US" dirty="0" smtClean="0"/>
              <a:t>Assuring that no DSW performs tasks for which they are not authorized under the provisions of the rule;</a:t>
            </a:r>
          </a:p>
          <a:p>
            <a:r>
              <a:rPr lang="en-US" dirty="0" smtClean="0"/>
              <a:t>Assuring that the required training is received and a competency evaluation is performed by the RN;</a:t>
            </a:r>
          </a:p>
          <a:p>
            <a:r>
              <a:rPr lang="en-US" dirty="0" smtClean="0"/>
              <a:t>Maintaining all required documentation of training </a:t>
            </a:r>
          </a:p>
          <a:p>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19</a:t>
            </a:fld>
            <a:endParaRPr lang="en-US" dirty="0">
              <a:solidFill>
                <a:prstClr val="white"/>
              </a:solidFill>
            </a:endParaRPr>
          </a:p>
        </p:txBody>
      </p:sp>
    </p:spTree>
    <p:extLst>
      <p:ext uri="{BB962C8B-B14F-4D97-AF65-F5344CB8AC3E}">
        <p14:creationId xmlns:p14="http://schemas.microsoft.com/office/powerpoint/2010/main" val="2194654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Autofit/>
          </a:bodyPr>
          <a:lstStyle/>
          <a:p>
            <a:r>
              <a:rPr lang="en-US" sz="2000" b="1" dirty="0"/>
              <a:t>DIRECT SERVICE WORKER</a:t>
            </a:r>
            <a:br>
              <a:rPr lang="en-US" sz="2000" b="1" dirty="0"/>
            </a:br>
            <a:r>
              <a:rPr lang="en-US" sz="2000" b="1" dirty="0"/>
              <a:t>MEDICATION ADMINISTRATION TRAINING</a:t>
            </a:r>
            <a:br>
              <a:rPr lang="en-US" sz="2000" b="1" dirty="0"/>
            </a:br>
            <a:r>
              <a:rPr lang="en-US" sz="2000" b="1" dirty="0"/>
              <a:t>CHRONOLOGICAL HISTORY OF RELATED LEGISLATION AND RULE MAKING</a:t>
            </a:r>
            <a:r>
              <a:rPr lang="en-US" sz="2000" dirty="0"/>
              <a:t/>
            </a:r>
            <a:br>
              <a:rPr lang="en-US" sz="2000" dirty="0"/>
            </a:br>
            <a:endParaRPr lang="en-US" sz="2000" dirty="0"/>
          </a:p>
        </p:txBody>
      </p:sp>
      <p:sp>
        <p:nvSpPr>
          <p:cNvPr id="3" name="Content Placeholder 2"/>
          <p:cNvSpPr>
            <a:spLocks noGrp="1"/>
          </p:cNvSpPr>
          <p:nvPr>
            <p:ph idx="1"/>
          </p:nvPr>
        </p:nvSpPr>
        <p:spPr/>
        <p:txBody>
          <a:bodyPr>
            <a:normAutofit lnSpcReduction="10000"/>
          </a:bodyPr>
          <a:lstStyle/>
          <a:p>
            <a:pPr lvl="0"/>
            <a:r>
              <a:rPr lang="en-US" sz="1800" dirty="0"/>
              <a:t>Statutory authority for Direct Service Workers and medication attendants is comprised of Part 1, Louisiana R.S. 37:1021 through 1025 and Part II R.S. 37:1031 through 1034. </a:t>
            </a:r>
          </a:p>
          <a:p>
            <a:r>
              <a:rPr lang="en-US" sz="1800" dirty="0"/>
              <a:t> </a:t>
            </a:r>
          </a:p>
          <a:p>
            <a:pPr lvl="0"/>
            <a:r>
              <a:rPr lang="en-US" sz="1800" dirty="0"/>
              <a:t>Senate Bill 271 (Act 306) of the 2005 Regular Session established within the Department of Health and Hospitals the Direct Service Worker Registry, defined who a direct service worker is and their scope of practice. </a:t>
            </a:r>
          </a:p>
          <a:p>
            <a:r>
              <a:rPr lang="en-US" sz="1800" dirty="0"/>
              <a:t> </a:t>
            </a:r>
          </a:p>
          <a:p>
            <a:pPr lvl="0"/>
            <a:r>
              <a:rPr lang="en-US" sz="1800" dirty="0"/>
              <a:t>House Bill 697 (Act 451) of the 2005 Regular Session gave DHH in conjunction with the Louisiana State Board of Nursing the authority to promulgate rules and regulations for direct service workers to be able administer certain medications and to perform non-complex tasks when delegated by a registered nurse.  This was contingent upon the worker receiving at least 16 hours of training in the fundamentals of medication administration and at least 6 hours of person specific training from a registered nurse who has assessed the health status of the individual receiving services and that the worker can perform the tasks in a safe and appropriate manner.</a:t>
            </a:r>
          </a:p>
          <a:p>
            <a:endParaRPr lang="en-US" sz="14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2</a:t>
            </a:fld>
            <a:endParaRPr lang="en-US" dirty="0">
              <a:solidFill>
                <a:prstClr val="white"/>
              </a:solidFill>
            </a:endParaRPr>
          </a:p>
        </p:txBody>
      </p:sp>
    </p:spTree>
    <p:extLst>
      <p:ext uri="{BB962C8B-B14F-4D97-AF65-F5344CB8AC3E}">
        <p14:creationId xmlns:p14="http://schemas.microsoft.com/office/powerpoint/2010/main" val="1694190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EMPLOYER RESPONSIBILITIES CONTINUED</a:t>
            </a:r>
            <a:endParaRPr lang="en-US" sz="2800" b="1" dirty="0"/>
          </a:p>
        </p:txBody>
      </p:sp>
      <p:sp>
        <p:nvSpPr>
          <p:cNvPr id="3" name="Content Placeholder 2"/>
          <p:cNvSpPr>
            <a:spLocks noGrp="1"/>
          </p:cNvSpPr>
          <p:nvPr>
            <p:ph idx="1"/>
          </p:nvPr>
        </p:nvSpPr>
        <p:spPr/>
        <p:txBody>
          <a:bodyPr/>
          <a:lstStyle/>
          <a:p>
            <a:r>
              <a:rPr lang="en-US" dirty="0" smtClean="0"/>
              <a:t>Assuring that the DSW does not have a finding placed against him/her on the DSW registry;</a:t>
            </a:r>
          </a:p>
          <a:p>
            <a:r>
              <a:rPr lang="en-US" dirty="0" smtClean="0"/>
              <a:t>Notifying the RN of any changes in the health status of the client that may affect the ability of the DSW to perform the authorized procedures safely;</a:t>
            </a:r>
          </a:p>
          <a:p>
            <a:r>
              <a:rPr lang="en-US" dirty="0" smtClean="0"/>
              <a:t>Cooperating with Health Standards during monitoring surveys.</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20</a:t>
            </a:fld>
            <a:endParaRPr lang="en-US" dirty="0">
              <a:solidFill>
                <a:prstClr val="white"/>
              </a:solidFill>
            </a:endParaRPr>
          </a:p>
        </p:txBody>
      </p:sp>
    </p:spTree>
    <p:extLst>
      <p:ext uri="{BB962C8B-B14F-4D97-AF65-F5344CB8AC3E}">
        <p14:creationId xmlns:p14="http://schemas.microsoft.com/office/powerpoint/2010/main" val="2158083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9257.  LIABILITY</a:t>
            </a:r>
            <a:endParaRPr lang="en-US" sz="2800" b="1" dirty="0"/>
          </a:p>
        </p:txBody>
      </p:sp>
      <p:sp>
        <p:nvSpPr>
          <p:cNvPr id="3" name="Content Placeholder 2"/>
          <p:cNvSpPr>
            <a:spLocks noGrp="1"/>
          </p:cNvSpPr>
          <p:nvPr>
            <p:ph idx="1"/>
          </p:nvPr>
        </p:nvSpPr>
        <p:spPr/>
        <p:txBody>
          <a:bodyPr>
            <a:normAutofit lnSpcReduction="10000"/>
          </a:bodyPr>
          <a:lstStyle/>
          <a:p>
            <a:r>
              <a:rPr lang="en-US" dirty="0" smtClean="0"/>
              <a:t>A RN who has properly trained and documented competency shall not be liable for any civil damages as a result of an act of omission by the DSW;</a:t>
            </a:r>
          </a:p>
          <a:p>
            <a:r>
              <a:rPr lang="en-US" dirty="0" smtClean="0"/>
              <a:t>A physician licensed in La. who is rendering care shall not be liable for civil damages resulting from negligence or omission;</a:t>
            </a:r>
          </a:p>
          <a:p>
            <a:r>
              <a:rPr lang="en-US" dirty="0" smtClean="0"/>
              <a:t>Licensed provider agencies shall be liable for acts of omissions of DSWs they employ.</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21</a:t>
            </a:fld>
            <a:endParaRPr lang="en-US" dirty="0">
              <a:solidFill>
                <a:prstClr val="white"/>
              </a:solidFill>
            </a:endParaRPr>
          </a:p>
        </p:txBody>
      </p:sp>
    </p:spTree>
    <p:extLst>
      <p:ext uri="{BB962C8B-B14F-4D97-AF65-F5344CB8AC3E}">
        <p14:creationId xmlns:p14="http://schemas.microsoft.com/office/powerpoint/2010/main" val="3414862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9259. TERMINATION OF AUTHORIZATION TO PERFORM SERVICES</a:t>
            </a:r>
            <a:endParaRPr lang="en-US" sz="2800" b="1" dirty="0"/>
          </a:p>
        </p:txBody>
      </p:sp>
      <p:sp>
        <p:nvSpPr>
          <p:cNvPr id="3" name="Content Placeholder 2"/>
          <p:cNvSpPr>
            <a:spLocks noGrp="1"/>
          </p:cNvSpPr>
          <p:nvPr>
            <p:ph idx="1"/>
          </p:nvPr>
        </p:nvSpPr>
        <p:spPr/>
        <p:txBody>
          <a:bodyPr>
            <a:normAutofit fontScale="92500" lnSpcReduction="20000"/>
          </a:bodyPr>
          <a:lstStyle/>
          <a:p>
            <a:r>
              <a:rPr lang="en-US" dirty="0" smtClean="0"/>
              <a:t>The condition of the client has become unstable;</a:t>
            </a:r>
          </a:p>
          <a:p>
            <a:r>
              <a:rPr lang="en-US" dirty="0" smtClean="0"/>
              <a:t>RN certifies that DSW can no longer safely perform the task;</a:t>
            </a:r>
          </a:p>
          <a:p>
            <a:r>
              <a:rPr lang="en-US" dirty="0" smtClean="0"/>
              <a:t>A finding has been placed on the DSW registry;</a:t>
            </a:r>
          </a:p>
          <a:p>
            <a:r>
              <a:rPr lang="en-US" dirty="0" smtClean="0"/>
              <a:t>Additional person-specific training by the RN not completed if indicated;</a:t>
            </a:r>
          </a:p>
          <a:p>
            <a:r>
              <a:rPr lang="en-US" dirty="0" smtClean="0"/>
              <a:t>Annual competency evaluation not completed;</a:t>
            </a:r>
          </a:p>
          <a:p>
            <a:r>
              <a:rPr lang="en-US" dirty="0" smtClean="0"/>
              <a:t>Client or legal representative has requested that the DSW not longer be authorized to perform procedures.</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22</a:t>
            </a:fld>
            <a:endParaRPr lang="en-US" dirty="0">
              <a:solidFill>
                <a:prstClr val="white"/>
              </a:solidFill>
            </a:endParaRPr>
          </a:p>
        </p:txBody>
      </p:sp>
    </p:spTree>
    <p:extLst>
      <p:ext uri="{BB962C8B-B14F-4D97-AF65-F5344CB8AC3E}">
        <p14:creationId xmlns:p14="http://schemas.microsoft.com/office/powerpoint/2010/main" val="805279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9261.  VIOLATIONS AND NON-COMPLIANCE</a:t>
            </a:r>
            <a:endParaRPr lang="en-US" sz="2800" b="1" dirty="0"/>
          </a:p>
        </p:txBody>
      </p:sp>
      <p:sp>
        <p:nvSpPr>
          <p:cNvPr id="3" name="Content Placeholder 2"/>
          <p:cNvSpPr>
            <a:spLocks noGrp="1"/>
          </p:cNvSpPr>
          <p:nvPr>
            <p:ph idx="1"/>
          </p:nvPr>
        </p:nvSpPr>
        <p:spPr/>
        <p:txBody>
          <a:bodyPr>
            <a:normAutofit fontScale="92500"/>
          </a:bodyPr>
          <a:lstStyle/>
          <a:p>
            <a:r>
              <a:rPr lang="en-US" dirty="0" smtClean="0"/>
              <a:t>Health Standards is responsible for investigation of complaints and non-compliance;</a:t>
            </a:r>
          </a:p>
          <a:p>
            <a:r>
              <a:rPr lang="en-US" dirty="0" smtClean="0"/>
              <a:t>If a DSW is found to be performing tasks that are not in accordance with regulations, HSS shall require that the worker immediately cease;</a:t>
            </a:r>
          </a:p>
          <a:p>
            <a:r>
              <a:rPr lang="en-US" dirty="0" smtClean="0"/>
              <a:t>If the professional performance of a licensed nurse is found to be questionable by HSS a referral shall be made to the appropriate licensing board.</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23</a:t>
            </a:fld>
            <a:endParaRPr lang="en-US" dirty="0">
              <a:solidFill>
                <a:prstClr val="white"/>
              </a:solidFill>
            </a:endParaRPr>
          </a:p>
        </p:txBody>
      </p:sp>
    </p:spTree>
    <p:extLst>
      <p:ext uri="{BB962C8B-B14F-4D97-AF65-F5344CB8AC3E}">
        <p14:creationId xmlns:p14="http://schemas.microsoft.com/office/powerpoint/2010/main" val="29808474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IDR AND APPEAL </a:t>
            </a:r>
            <a:endParaRPr lang="en-US" sz="2800" b="1" dirty="0"/>
          </a:p>
        </p:txBody>
      </p:sp>
      <p:sp>
        <p:nvSpPr>
          <p:cNvPr id="3" name="Content Placeholder 2"/>
          <p:cNvSpPr>
            <a:spLocks noGrp="1"/>
          </p:cNvSpPr>
          <p:nvPr>
            <p:ph idx="1"/>
          </p:nvPr>
        </p:nvSpPr>
        <p:spPr/>
        <p:txBody>
          <a:bodyPr>
            <a:normAutofit/>
          </a:bodyPr>
          <a:lstStyle/>
          <a:p>
            <a:r>
              <a:rPr lang="en-US" sz="2800" dirty="0" smtClean="0"/>
              <a:t>When a direct service worker feels that he/she has been wrongfully accused,  they have the right to request an informal dispute resolution (IDR) through Health Standards and an administrative hearing through the department’s Division of Administrative Law (DAL).  </a:t>
            </a:r>
          </a:p>
          <a:p>
            <a:r>
              <a:rPr lang="en-US" sz="2800" dirty="0" smtClean="0"/>
              <a:t>The worker must be afforded their right to all due process before a finding can be placed on the DSW Registry. </a:t>
            </a:r>
            <a:endParaRPr lang="en-US" sz="28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24</a:t>
            </a:fld>
            <a:endParaRPr lang="en-US" dirty="0">
              <a:solidFill>
                <a:prstClr val="white"/>
              </a:solidFill>
            </a:endParaRPr>
          </a:p>
        </p:txBody>
      </p:sp>
    </p:spTree>
    <p:extLst>
      <p:ext uri="{BB962C8B-B14F-4D97-AF65-F5344CB8AC3E}">
        <p14:creationId xmlns:p14="http://schemas.microsoft.com/office/powerpoint/2010/main" val="25025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t>SUMMARY OF PUBLIC HEARING COMMENTS </a:t>
            </a:r>
            <a:br>
              <a:rPr lang="en-US" sz="2400" b="1" dirty="0"/>
            </a:br>
            <a:r>
              <a:rPr lang="en-US" sz="2400" b="1" dirty="0"/>
              <a:t>DSW REGISTRY MEDICATION ADMINISTRATION AND NON-COMPLEX TASKS</a:t>
            </a:r>
            <a:br>
              <a:rPr lang="en-US" sz="2400" b="1" dirty="0"/>
            </a:br>
            <a:endParaRPr lang="en-US" sz="2400" b="1" dirty="0"/>
          </a:p>
        </p:txBody>
      </p:sp>
      <p:sp>
        <p:nvSpPr>
          <p:cNvPr id="3" name="Content Placeholder 2"/>
          <p:cNvSpPr>
            <a:spLocks noGrp="1"/>
          </p:cNvSpPr>
          <p:nvPr>
            <p:ph idx="1"/>
          </p:nvPr>
        </p:nvSpPr>
        <p:spPr/>
        <p:txBody>
          <a:bodyPr>
            <a:normAutofit fontScale="92500"/>
          </a:bodyPr>
          <a:lstStyle/>
          <a:p>
            <a:pPr lvl="0"/>
            <a:r>
              <a:rPr lang="en-US" sz="2400" dirty="0"/>
              <a:t>Significant financial impact to providers </a:t>
            </a:r>
          </a:p>
          <a:p>
            <a:pPr lvl="0"/>
            <a:r>
              <a:rPr lang="en-US" sz="2400" dirty="0"/>
              <a:t>Lost revenue due to Medicaid rate cuts</a:t>
            </a:r>
          </a:p>
          <a:p>
            <a:pPr lvl="0"/>
            <a:r>
              <a:rPr lang="en-US" sz="2400" dirty="0"/>
              <a:t>Deep revenue cuts through resource </a:t>
            </a:r>
            <a:r>
              <a:rPr lang="en-US" sz="2400" dirty="0" smtClean="0"/>
              <a:t>allocation            </a:t>
            </a:r>
          </a:p>
          <a:p>
            <a:pPr marL="0" lvl="0" indent="0">
              <a:buNone/>
            </a:pPr>
            <a:r>
              <a:rPr lang="en-US" sz="2400" dirty="0" smtClean="0">
                <a:solidFill>
                  <a:srgbClr val="FF0000"/>
                </a:solidFill>
              </a:rPr>
              <a:t>      Response:</a:t>
            </a:r>
            <a:endParaRPr lang="en-US" sz="2400" dirty="0">
              <a:solidFill>
                <a:srgbClr val="FF0000"/>
              </a:solidFill>
            </a:endParaRPr>
          </a:p>
          <a:p>
            <a:pPr marL="0" indent="0">
              <a:buNone/>
            </a:pPr>
            <a:r>
              <a:rPr lang="en-US" sz="2400" dirty="0">
                <a:solidFill>
                  <a:srgbClr val="FF0000"/>
                </a:solidFill>
              </a:rPr>
              <a:t> </a:t>
            </a:r>
            <a:r>
              <a:rPr lang="en-US" sz="2400" dirty="0" smtClean="0">
                <a:solidFill>
                  <a:srgbClr val="FF0000"/>
                </a:solidFill>
              </a:rPr>
              <a:t>     This </a:t>
            </a:r>
            <a:r>
              <a:rPr lang="en-US" sz="2400" dirty="0">
                <a:solidFill>
                  <a:srgbClr val="FF0000"/>
                </a:solidFill>
              </a:rPr>
              <a:t>is not an issue that can be addressed in this Notice of Intent.   </a:t>
            </a:r>
          </a:p>
          <a:p>
            <a:pPr lvl="0"/>
            <a:r>
              <a:rPr lang="en-US" sz="2400" dirty="0"/>
              <a:t>State Supports and Service Centers throughout the state could offer training on a weekly basis.  This would ensure consistency in content and quality of training.</a:t>
            </a:r>
          </a:p>
          <a:p>
            <a:pPr marL="0" indent="0">
              <a:buNone/>
            </a:pPr>
            <a:r>
              <a:rPr lang="en-US" sz="2400" dirty="0" smtClean="0"/>
              <a:t>     </a:t>
            </a: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 </a:t>
            </a:r>
            <a:r>
              <a:rPr lang="en-US" sz="2400" dirty="0" smtClean="0">
                <a:solidFill>
                  <a:srgbClr val="FF0000"/>
                </a:solidFill>
              </a:rPr>
              <a:t>    OCDD </a:t>
            </a:r>
            <a:r>
              <a:rPr lang="en-US" sz="2400" dirty="0">
                <a:solidFill>
                  <a:srgbClr val="FF0000"/>
                </a:solidFill>
              </a:rPr>
              <a:t>will take this under advisement and explore the possibility. </a:t>
            </a:r>
          </a:p>
          <a:p>
            <a:endParaRPr lang="en-US" sz="2400" dirty="0">
              <a:solidFill>
                <a:srgbClr val="FF0000"/>
              </a:solidFill>
            </a:endParaRPr>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25</a:t>
            </a:fld>
            <a:endParaRPr lang="en-US" dirty="0">
              <a:solidFill>
                <a:prstClr val="white"/>
              </a:solidFill>
            </a:endParaRPr>
          </a:p>
        </p:txBody>
      </p:sp>
    </p:spTree>
    <p:extLst>
      <p:ext uri="{BB962C8B-B14F-4D97-AF65-F5344CB8AC3E}">
        <p14:creationId xmlns:p14="http://schemas.microsoft.com/office/powerpoint/2010/main" val="111227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SUMMARY OF PUBLIC HEARING COMMENTS CONTINUED</a:t>
            </a:r>
            <a:endParaRPr lang="en-US" sz="2800" b="1" dirty="0"/>
          </a:p>
        </p:txBody>
      </p:sp>
      <p:sp>
        <p:nvSpPr>
          <p:cNvPr id="3" name="Content Placeholder 2"/>
          <p:cNvSpPr>
            <a:spLocks noGrp="1"/>
          </p:cNvSpPr>
          <p:nvPr>
            <p:ph idx="1"/>
          </p:nvPr>
        </p:nvSpPr>
        <p:spPr/>
        <p:txBody>
          <a:bodyPr>
            <a:normAutofit fontScale="92500"/>
          </a:bodyPr>
          <a:lstStyle/>
          <a:p>
            <a:pPr lvl="0"/>
            <a:r>
              <a:rPr lang="en-US" sz="2400" dirty="0"/>
              <a:t>The rule would create a threat to health and safety by causing delays in the provider’s ability to get new employees trained and into the client’s home. </a:t>
            </a:r>
          </a:p>
          <a:p>
            <a:endParaRPr lang="en-US" sz="2400" dirty="0"/>
          </a:p>
          <a:p>
            <a:pPr marL="0" indent="0">
              <a:buNone/>
            </a:pPr>
            <a:r>
              <a:rPr lang="en-US" sz="2400" dirty="0" smtClean="0">
                <a:solidFill>
                  <a:srgbClr val="FF0000"/>
                </a:solidFill>
              </a:rPr>
              <a:t> Response:</a:t>
            </a:r>
            <a:endParaRPr lang="en-US" sz="2400" dirty="0">
              <a:solidFill>
                <a:srgbClr val="FF0000"/>
              </a:solidFill>
            </a:endParaRPr>
          </a:p>
          <a:p>
            <a:pPr marL="0" indent="0">
              <a:buNone/>
            </a:pPr>
            <a:r>
              <a:rPr lang="en-US" sz="2400" dirty="0" smtClean="0">
                <a:solidFill>
                  <a:srgbClr val="FF0000"/>
                </a:solidFill>
              </a:rPr>
              <a:t> As </a:t>
            </a:r>
            <a:r>
              <a:rPr lang="en-US" sz="2400" dirty="0">
                <a:solidFill>
                  <a:srgbClr val="FF0000"/>
                </a:solidFill>
              </a:rPr>
              <a:t>long as the DSW has had the 16 hours of basic training in client  </a:t>
            </a:r>
            <a:r>
              <a:rPr lang="en-US" sz="2400" dirty="0" smtClean="0">
                <a:solidFill>
                  <a:srgbClr val="FF0000"/>
                </a:solidFill>
              </a:rPr>
              <a:t>                     care </a:t>
            </a:r>
            <a:r>
              <a:rPr lang="en-US" sz="2400" dirty="0">
                <a:solidFill>
                  <a:srgbClr val="FF0000"/>
                </a:solidFill>
              </a:rPr>
              <a:t>as specified in State licensing standards, Section 5055 (K) and passed a competency evaluation, they may begin work with a client.  They may not administer medications or perform non-complex tasks until the additional  training is successfully completed. Other arrangements for medications and/or non-complex tasks would need to be in place for the client until this is</a:t>
            </a:r>
            <a:r>
              <a:rPr lang="en-US" sz="2400" dirty="0"/>
              <a:t> </a:t>
            </a:r>
            <a:r>
              <a:rPr lang="en-US" sz="2400" dirty="0">
                <a:solidFill>
                  <a:srgbClr val="FF0000"/>
                </a:solidFill>
              </a:rPr>
              <a:t>done.   </a:t>
            </a:r>
          </a:p>
          <a:p>
            <a:endParaRPr lang="en-US" sz="24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26</a:t>
            </a:fld>
            <a:endParaRPr lang="en-US" dirty="0">
              <a:solidFill>
                <a:prstClr val="white"/>
              </a:solidFill>
            </a:endParaRPr>
          </a:p>
        </p:txBody>
      </p:sp>
    </p:spTree>
    <p:extLst>
      <p:ext uri="{BB962C8B-B14F-4D97-AF65-F5344CB8AC3E}">
        <p14:creationId xmlns:p14="http://schemas.microsoft.com/office/powerpoint/2010/main" val="2825732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SUMMARY OF PUBLIC HEARING COMMENTS CONTINUED</a:t>
            </a:r>
            <a:endParaRPr lang="en-US" sz="2800" dirty="0"/>
          </a:p>
        </p:txBody>
      </p:sp>
      <p:sp>
        <p:nvSpPr>
          <p:cNvPr id="3" name="Content Placeholder 2"/>
          <p:cNvSpPr>
            <a:spLocks noGrp="1"/>
          </p:cNvSpPr>
          <p:nvPr>
            <p:ph idx="1"/>
          </p:nvPr>
        </p:nvSpPr>
        <p:spPr/>
        <p:txBody>
          <a:bodyPr>
            <a:normAutofit fontScale="85000" lnSpcReduction="10000"/>
          </a:bodyPr>
          <a:lstStyle/>
          <a:p>
            <a:pPr lvl="0"/>
            <a:r>
              <a:rPr lang="en-US" sz="2400" dirty="0"/>
              <a:t>Many agencies use contract RNs who are not on call to train the worker each time a medication order is changed.</a:t>
            </a:r>
          </a:p>
          <a:p>
            <a:endParaRPr lang="en-US" sz="2400" dirty="0" smtClean="0"/>
          </a:p>
          <a:p>
            <a:pPr marL="0" indent="0">
              <a:buNone/>
            </a:pPr>
            <a:r>
              <a:rPr lang="en-US" sz="2400" dirty="0" smtClean="0">
                <a:solidFill>
                  <a:srgbClr val="FF0000"/>
                </a:solidFill>
              </a:rPr>
              <a:t>      Response:</a:t>
            </a:r>
            <a:endParaRPr lang="en-US" sz="2400" dirty="0">
              <a:solidFill>
                <a:srgbClr val="FF0000"/>
              </a:solidFill>
            </a:endParaRPr>
          </a:p>
          <a:p>
            <a:pPr marL="0" indent="0">
              <a:buNone/>
            </a:pPr>
            <a:r>
              <a:rPr lang="en-US" sz="2400" dirty="0" smtClean="0">
                <a:solidFill>
                  <a:srgbClr val="FF0000"/>
                </a:solidFill>
              </a:rPr>
              <a:t> Agencies </a:t>
            </a:r>
            <a:r>
              <a:rPr lang="en-US" sz="2400" dirty="0">
                <a:solidFill>
                  <a:srgbClr val="FF0000"/>
                </a:solidFill>
              </a:rPr>
              <a:t>will be expected to have access to an RN that can provide the </a:t>
            </a:r>
            <a:r>
              <a:rPr lang="en-US" sz="2400" dirty="0" smtClean="0">
                <a:solidFill>
                  <a:srgbClr val="FF0000"/>
                </a:solidFill>
              </a:rPr>
              <a:t>   necessary </a:t>
            </a:r>
            <a:r>
              <a:rPr lang="en-US" sz="2400" dirty="0">
                <a:solidFill>
                  <a:srgbClr val="FF0000"/>
                </a:solidFill>
              </a:rPr>
              <a:t>training. </a:t>
            </a:r>
          </a:p>
          <a:p>
            <a:pPr lvl="0"/>
            <a:endParaRPr lang="en-US" sz="2400" dirty="0" smtClean="0"/>
          </a:p>
          <a:p>
            <a:pPr lvl="0"/>
            <a:r>
              <a:rPr lang="en-US" sz="2400" dirty="0" smtClean="0"/>
              <a:t>Regulations </a:t>
            </a:r>
            <a:r>
              <a:rPr lang="en-US" sz="2400" dirty="0"/>
              <a:t>are already in place to allow for assessment of a client via the 90L which is completed on an annual basis.  To require an annual assessment by an RN, is a duplication of services.</a:t>
            </a:r>
          </a:p>
          <a:p>
            <a:pPr marL="0" indent="0">
              <a:buNone/>
            </a:pPr>
            <a:r>
              <a:rPr lang="en-US" sz="2400" dirty="0"/>
              <a:t> </a:t>
            </a:r>
          </a:p>
          <a:p>
            <a:pPr marL="0" indent="0">
              <a:buNone/>
            </a:pPr>
            <a:r>
              <a:rPr lang="en-US" sz="2400" dirty="0" smtClean="0">
                <a:solidFill>
                  <a:srgbClr val="FF0000"/>
                </a:solidFill>
              </a:rPr>
              <a:t>      Response:</a:t>
            </a:r>
            <a:endParaRPr lang="en-US" sz="2400" dirty="0">
              <a:solidFill>
                <a:srgbClr val="FF0000"/>
              </a:solidFill>
            </a:endParaRPr>
          </a:p>
          <a:p>
            <a:pPr marL="0" indent="0">
              <a:buNone/>
            </a:pPr>
            <a:r>
              <a:rPr lang="en-US" sz="2400" dirty="0" smtClean="0">
                <a:solidFill>
                  <a:srgbClr val="FF0000"/>
                </a:solidFill>
              </a:rPr>
              <a:t> Other </a:t>
            </a:r>
            <a:r>
              <a:rPr lang="en-US" sz="2400" dirty="0">
                <a:solidFill>
                  <a:srgbClr val="FF0000"/>
                </a:solidFill>
              </a:rPr>
              <a:t>assessments would suffice if they are comprehensive and address </a:t>
            </a:r>
            <a:r>
              <a:rPr lang="en-US" sz="2400" dirty="0" smtClean="0">
                <a:solidFill>
                  <a:srgbClr val="FF0000"/>
                </a:solidFill>
              </a:rPr>
              <a:t>   all </a:t>
            </a:r>
            <a:r>
              <a:rPr lang="en-US" sz="2400" dirty="0">
                <a:solidFill>
                  <a:srgbClr val="FF0000"/>
                </a:solidFill>
              </a:rPr>
              <a:t>of the client’s needs but may not be used in lieu of the RN’s assessment. </a:t>
            </a:r>
          </a:p>
          <a:p>
            <a:endParaRPr lang="en-US" sz="2400" dirty="0"/>
          </a:p>
          <a:p>
            <a:pPr marL="0" indent="0">
              <a:buNone/>
            </a:pPr>
            <a:endParaRPr lang="en-US" sz="24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27</a:t>
            </a:fld>
            <a:endParaRPr lang="en-US" dirty="0">
              <a:solidFill>
                <a:prstClr val="white"/>
              </a:solidFill>
            </a:endParaRPr>
          </a:p>
        </p:txBody>
      </p:sp>
    </p:spTree>
    <p:extLst>
      <p:ext uri="{BB962C8B-B14F-4D97-AF65-F5344CB8AC3E}">
        <p14:creationId xmlns:p14="http://schemas.microsoft.com/office/powerpoint/2010/main" val="584607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SUMMARY OF PUBLIC HEARING COMMENTS CONTINUED</a:t>
            </a:r>
            <a:endParaRPr lang="en-US" sz="2800" b="1" dirty="0"/>
          </a:p>
        </p:txBody>
      </p:sp>
      <p:sp>
        <p:nvSpPr>
          <p:cNvPr id="3" name="Content Placeholder 2"/>
          <p:cNvSpPr>
            <a:spLocks noGrp="1"/>
          </p:cNvSpPr>
          <p:nvPr>
            <p:ph idx="1"/>
          </p:nvPr>
        </p:nvSpPr>
        <p:spPr/>
        <p:txBody>
          <a:bodyPr>
            <a:normAutofit lnSpcReduction="10000"/>
          </a:bodyPr>
          <a:lstStyle/>
          <a:p>
            <a:pPr lvl="0"/>
            <a:r>
              <a:rPr lang="en-US" sz="2400" dirty="0"/>
              <a:t>If the RN is going to be responsible for training and assessment of competency, they should be held liable for all civil damages as a result of errors by the workers.  </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The RN’s liability is protected by state statute.</a:t>
            </a:r>
          </a:p>
          <a:p>
            <a:pPr lvl="0"/>
            <a:r>
              <a:rPr lang="en-US" sz="2400" dirty="0"/>
              <a:t>Children are in danger of being excluded from communities and possibly placed in a long term care facility if physician delegation is not allowed. </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Concerns regarding physician delegation no longer being an option for medication administration, should be addressed with the Board of Medical Examiners. </a:t>
            </a:r>
          </a:p>
          <a:p>
            <a:endParaRPr lang="en-US" sz="24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28</a:t>
            </a:fld>
            <a:endParaRPr lang="en-US" dirty="0">
              <a:solidFill>
                <a:prstClr val="white"/>
              </a:solidFill>
            </a:endParaRPr>
          </a:p>
        </p:txBody>
      </p:sp>
    </p:spTree>
    <p:extLst>
      <p:ext uri="{BB962C8B-B14F-4D97-AF65-F5344CB8AC3E}">
        <p14:creationId xmlns:p14="http://schemas.microsoft.com/office/powerpoint/2010/main" val="194343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SUMMARY OF PUBLIC HEARING COMMENTS CONTINUED</a:t>
            </a:r>
            <a:endParaRPr lang="en-US" sz="2800" b="1" dirty="0"/>
          </a:p>
        </p:txBody>
      </p:sp>
      <p:sp>
        <p:nvSpPr>
          <p:cNvPr id="3" name="Content Placeholder 2"/>
          <p:cNvSpPr>
            <a:spLocks noGrp="1"/>
          </p:cNvSpPr>
          <p:nvPr>
            <p:ph idx="1"/>
          </p:nvPr>
        </p:nvSpPr>
        <p:spPr/>
        <p:txBody>
          <a:bodyPr>
            <a:normAutofit fontScale="92500" lnSpcReduction="10000"/>
          </a:bodyPr>
          <a:lstStyle/>
          <a:p>
            <a:pPr lvl="0"/>
            <a:r>
              <a:rPr lang="en-US" sz="2400" dirty="0"/>
              <a:t>Is training required for over the counter drugs?</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The need for training in administration of over the counter drugs should be based upon assessment by the RN.</a:t>
            </a:r>
          </a:p>
          <a:p>
            <a:pPr lvl="0"/>
            <a:r>
              <a:rPr lang="en-US" sz="2400" dirty="0"/>
              <a:t>What is the time frame to train staff on new medications or changed medications?  What if there are multiple clients involved when this occurs?  How can one RN train all timely?</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smtClean="0">
                <a:solidFill>
                  <a:srgbClr val="FF0000"/>
                </a:solidFill>
              </a:rPr>
              <a:t>Training </a:t>
            </a:r>
            <a:r>
              <a:rPr lang="en-US" sz="2400" dirty="0">
                <a:solidFill>
                  <a:srgbClr val="FF0000"/>
                </a:solidFill>
              </a:rPr>
              <a:t>is required prior to administration of medications.  </a:t>
            </a:r>
          </a:p>
          <a:p>
            <a:pPr lvl="0"/>
            <a:r>
              <a:rPr lang="en-US" sz="2400" dirty="0"/>
              <a:t>How does this affect clients that are in a self-direction program? </a:t>
            </a:r>
          </a:p>
          <a:p>
            <a:pPr marL="0" indent="0">
              <a:buNone/>
            </a:pPr>
            <a:r>
              <a:rPr lang="en-US" sz="2400" dirty="0" smtClean="0">
                <a:solidFill>
                  <a:srgbClr val="FF0000"/>
                </a:solidFill>
              </a:rPr>
              <a:t>Response:                                                                                                       The </a:t>
            </a:r>
            <a:r>
              <a:rPr lang="en-US" sz="2400" dirty="0">
                <a:solidFill>
                  <a:srgbClr val="FF0000"/>
                </a:solidFill>
              </a:rPr>
              <a:t>requirements apply equally.        </a:t>
            </a:r>
          </a:p>
          <a:p>
            <a:endParaRPr lang="en-US" sz="24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29</a:t>
            </a:fld>
            <a:endParaRPr lang="en-US" dirty="0">
              <a:solidFill>
                <a:prstClr val="white"/>
              </a:solidFill>
            </a:endParaRPr>
          </a:p>
        </p:txBody>
      </p:sp>
    </p:spTree>
    <p:extLst>
      <p:ext uri="{BB962C8B-B14F-4D97-AF65-F5344CB8AC3E}">
        <p14:creationId xmlns:p14="http://schemas.microsoft.com/office/powerpoint/2010/main" val="2719233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CHRONOLOGICAL HISTORY CONTINUED</a:t>
            </a:r>
            <a:endParaRPr lang="en-US" sz="2400" b="1" dirty="0"/>
          </a:p>
        </p:txBody>
      </p:sp>
      <p:sp>
        <p:nvSpPr>
          <p:cNvPr id="3" name="Content Placeholder 2"/>
          <p:cNvSpPr>
            <a:spLocks noGrp="1"/>
          </p:cNvSpPr>
          <p:nvPr>
            <p:ph idx="1"/>
          </p:nvPr>
        </p:nvSpPr>
        <p:spPr/>
        <p:txBody>
          <a:bodyPr>
            <a:normAutofit/>
          </a:bodyPr>
          <a:lstStyle/>
          <a:p>
            <a:pPr lvl="0"/>
            <a:r>
              <a:rPr lang="en-US" sz="1800" dirty="0"/>
              <a:t>First work group meeting to develop rules required by HB 697 held on July 19, 2005.  Work group members included representatives from LSNA, LSBN, LSU Human Development Center, DHH, LSBPNE, Home Care Association, Advocacy Center and home and community based service providers. </a:t>
            </a:r>
          </a:p>
          <a:p>
            <a:r>
              <a:rPr lang="en-US" sz="1800" dirty="0"/>
              <a:t> </a:t>
            </a:r>
          </a:p>
          <a:p>
            <a:pPr lvl="0"/>
            <a:r>
              <a:rPr lang="en-US" sz="1800" dirty="0"/>
              <a:t>Draft notices of intent sent to work group members for review on 1/3/06, 1/18/06, 1/23/06, 1/24/06 and 2/1/06 but was never published in the La Register. </a:t>
            </a:r>
          </a:p>
          <a:p>
            <a:r>
              <a:rPr lang="en-US" sz="1800" dirty="0"/>
              <a:t> </a:t>
            </a:r>
          </a:p>
          <a:p>
            <a:pPr lvl="0"/>
            <a:r>
              <a:rPr lang="en-US" sz="1800" dirty="0"/>
              <a:t>Senate Bill 546 (Act 552) of the 2008 Regular Session amended the statute to specify that the direct service worker must complete required training no later than </a:t>
            </a:r>
            <a:r>
              <a:rPr lang="en-US" sz="1800" b="1" dirty="0"/>
              <a:t>36 months</a:t>
            </a:r>
            <a:r>
              <a:rPr lang="en-US" sz="1800" dirty="0"/>
              <a:t> after promulgation of regulations. It established provision that DHH and the Louisiana State Board of Nursing to meet </a:t>
            </a:r>
            <a:r>
              <a:rPr lang="en-US" sz="1800" b="1" dirty="0"/>
              <a:t>quarterly </a:t>
            </a:r>
            <a:r>
              <a:rPr lang="en-US" sz="1800" dirty="0"/>
              <a:t>to review data collected by DHH relevant to the administration of health care tasks authorized by the statute.     </a:t>
            </a:r>
          </a:p>
          <a:p>
            <a:endParaRPr lang="en-US" sz="18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3</a:t>
            </a:fld>
            <a:endParaRPr lang="en-US" dirty="0">
              <a:solidFill>
                <a:prstClr val="white"/>
              </a:solidFill>
            </a:endParaRPr>
          </a:p>
        </p:txBody>
      </p:sp>
    </p:spTree>
    <p:extLst>
      <p:ext uri="{BB962C8B-B14F-4D97-AF65-F5344CB8AC3E}">
        <p14:creationId xmlns:p14="http://schemas.microsoft.com/office/powerpoint/2010/main" val="23870835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SUMMARY OF PUBLIC HEARING COMMENTS CONTINUED</a:t>
            </a:r>
            <a:endParaRPr lang="en-US" sz="2800" b="1" dirty="0"/>
          </a:p>
        </p:txBody>
      </p:sp>
      <p:sp>
        <p:nvSpPr>
          <p:cNvPr id="3" name="Content Placeholder 2"/>
          <p:cNvSpPr>
            <a:spLocks noGrp="1"/>
          </p:cNvSpPr>
          <p:nvPr>
            <p:ph idx="1"/>
          </p:nvPr>
        </p:nvSpPr>
        <p:spPr/>
        <p:txBody>
          <a:bodyPr>
            <a:normAutofit fontScale="92500" lnSpcReduction="10000"/>
          </a:bodyPr>
          <a:lstStyle/>
          <a:p>
            <a:pPr lvl="0"/>
            <a:r>
              <a:rPr lang="en-US" sz="2400" dirty="0"/>
              <a:t>The rule seems to stop consumers from using pill organizers or containers.  There are new technologies and packaging available that take away much of the decision making related to administration of medications.</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The use of special packaging and new technologies does not substitute for training if the client can’t self-administer.   There must be oversight by an RN.  </a:t>
            </a:r>
          </a:p>
          <a:p>
            <a:pPr marL="0" indent="0">
              <a:buNone/>
            </a:pPr>
            <a:r>
              <a:rPr lang="en-US" sz="2400" dirty="0"/>
              <a:t> </a:t>
            </a:r>
            <a:endParaRPr lang="en-US" sz="2400" dirty="0" smtClean="0"/>
          </a:p>
          <a:p>
            <a:r>
              <a:rPr lang="en-US" sz="2400" dirty="0" smtClean="0"/>
              <a:t>Is </a:t>
            </a:r>
            <a:r>
              <a:rPr lang="en-US" sz="2400" dirty="0"/>
              <a:t>the 16 hours of training per calendar year or on a quarterly basis?</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The 16 hours of training is required prior to the worker administering medications. </a:t>
            </a:r>
          </a:p>
          <a:p>
            <a:endParaRPr lang="en-US" sz="24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30</a:t>
            </a:fld>
            <a:endParaRPr lang="en-US" dirty="0">
              <a:solidFill>
                <a:prstClr val="white"/>
              </a:solidFill>
            </a:endParaRPr>
          </a:p>
        </p:txBody>
      </p:sp>
    </p:spTree>
    <p:extLst>
      <p:ext uri="{BB962C8B-B14F-4D97-AF65-F5344CB8AC3E}">
        <p14:creationId xmlns:p14="http://schemas.microsoft.com/office/powerpoint/2010/main" val="1559404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SUMMARY OF PUBLIC HEARING COMMENTS CONTINUED</a:t>
            </a:r>
            <a:endParaRPr lang="en-US" sz="2800" b="1" dirty="0"/>
          </a:p>
        </p:txBody>
      </p:sp>
      <p:sp>
        <p:nvSpPr>
          <p:cNvPr id="3" name="Content Placeholder 2"/>
          <p:cNvSpPr>
            <a:spLocks noGrp="1"/>
          </p:cNvSpPr>
          <p:nvPr>
            <p:ph idx="1"/>
          </p:nvPr>
        </p:nvSpPr>
        <p:spPr/>
        <p:txBody>
          <a:bodyPr>
            <a:normAutofit fontScale="85000" lnSpcReduction="20000"/>
          </a:bodyPr>
          <a:lstStyle/>
          <a:p>
            <a:pPr lvl="0"/>
            <a:r>
              <a:rPr lang="en-US" sz="2400" dirty="0"/>
              <a:t>What type of assessment is the RN supposed to perform? What questions need to be answered?</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The assessment should address complexity of the client’s needs and competency of the worker. </a:t>
            </a:r>
          </a:p>
          <a:p>
            <a:pPr lvl="0"/>
            <a:r>
              <a:rPr lang="en-US" sz="2400" dirty="0"/>
              <a:t>Providers need a list of diseases or conditions that would require more frequent assessment.</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smtClean="0">
                <a:solidFill>
                  <a:srgbClr val="FF0000"/>
                </a:solidFill>
              </a:rPr>
              <a:t> </a:t>
            </a:r>
            <a:r>
              <a:rPr lang="en-US" sz="2400" dirty="0">
                <a:solidFill>
                  <a:srgbClr val="FF0000"/>
                </a:solidFill>
              </a:rPr>
              <a:t>The client’s diagnosis and level of functioning should be included in the </a:t>
            </a:r>
            <a:r>
              <a:rPr lang="en-US" sz="2400" dirty="0" smtClean="0">
                <a:solidFill>
                  <a:srgbClr val="FF0000"/>
                </a:solidFill>
              </a:rPr>
              <a:t>                       plan </a:t>
            </a:r>
            <a:r>
              <a:rPr lang="en-US" sz="2400" dirty="0">
                <a:solidFill>
                  <a:srgbClr val="FF0000"/>
                </a:solidFill>
              </a:rPr>
              <a:t>of care.</a:t>
            </a:r>
          </a:p>
          <a:p>
            <a:pPr marL="0" indent="0">
              <a:buNone/>
            </a:pPr>
            <a:r>
              <a:rPr lang="en-US" sz="2400" dirty="0" smtClean="0">
                <a:solidFill>
                  <a:srgbClr val="FF0000"/>
                </a:solidFill>
              </a:rPr>
              <a:t>                                                                                                                                    </a:t>
            </a:r>
            <a:r>
              <a:rPr lang="en-US" sz="2400" dirty="0" smtClean="0"/>
              <a:t>Could </a:t>
            </a:r>
            <a:r>
              <a:rPr lang="en-US" sz="2400" dirty="0"/>
              <a:t>training be performed over the phone?</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The RN may make a determination based upon his/her assessment of the worker’s competency that training can be safely performed over the phone.</a:t>
            </a:r>
          </a:p>
          <a:p>
            <a:endParaRPr lang="en-US" sz="24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31</a:t>
            </a:fld>
            <a:endParaRPr lang="en-US" dirty="0">
              <a:solidFill>
                <a:prstClr val="white"/>
              </a:solidFill>
            </a:endParaRPr>
          </a:p>
        </p:txBody>
      </p:sp>
    </p:spTree>
    <p:extLst>
      <p:ext uri="{BB962C8B-B14F-4D97-AF65-F5344CB8AC3E}">
        <p14:creationId xmlns:p14="http://schemas.microsoft.com/office/powerpoint/2010/main" val="1416014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SUMMARY OF PUBLIC HEARING COMMENTS CONTINUED</a:t>
            </a:r>
            <a:endParaRPr lang="en-US" sz="2800" b="1" dirty="0"/>
          </a:p>
        </p:txBody>
      </p:sp>
      <p:sp>
        <p:nvSpPr>
          <p:cNvPr id="3" name="Content Placeholder 2"/>
          <p:cNvSpPr>
            <a:spLocks noGrp="1"/>
          </p:cNvSpPr>
          <p:nvPr>
            <p:ph idx="1"/>
          </p:nvPr>
        </p:nvSpPr>
        <p:spPr/>
        <p:txBody>
          <a:bodyPr>
            <a:normAutofit/>
          </a:bodyPr>
          <a:lstStyle/>
          <a:p>
            <a:pPr lvl="0"/>
            <a:r>
              <a:rPr lang="en-US" sz="2400" dirty="0"/>
              <a:t>Providers should have greater flexibility in the use of LPN </a:t>
            </a:r>
            <a:r>
              <a:rPr lang="en-US" sz="2400" dirty="0" err="1"/>
              <a:t>vs</a:t>
            </a:r>
            <a:r>
              <a:rPr lang="en-US" sz="2400" dirty="0"/>
              <a:t> RN.    </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smtClean="0">
                <a:solidFill>
                  <a:srgbClr val="FF0000"/>
                </a:solidFill>
              </a:rPr>
              <a:t>The </a:t>
            </a:r>
            <a:r>
              <a:rPr lang="en-US" sz="2400" dirty="0">
                <a:solidFill>
                  <a:srgbClr val="FF0000"/>
                </a:solidFill>
              </a:rPr>
              <a:t>RN may use professional judgment regarding delegation to LPNs.                                   </a:t>
            </a:r>
          </a:p>
          <a:p>
            <a:pPr lvl="0"/>
            <a:r>
              <a:rPr lang="en-US" sz="2400" dirty="0"/>
              <a:t>Most DSWs are not required to take vital signs.    Is the intent of the legislation to require DSWs to receive training in skills proficiency such as taking vital signs? </a:t>
            </a:r>
            <a:r>
              <a:rPr lang="en-US" sz="2400" dirty="0" smtClean="0"/>
              <a:t>   </a:t>
            </a:r>
            <a:endParaRPr lang="en-US" sz="2400" dirty="0"/>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The DSW would be required to receive training in taking vital signs if applicable to the medications being administered.                          </a:t>
            </a:r>
          </a:p>
          <a:p>
            <a:endParaRPr lang="en-US" sz="24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32</a:t>
            </a:fld>
            <a:endParaRPr lang="en-US" dirty="0">
              <a:solidFill>
                <a:prstClr val="white"/>
              </a:solidFill>
            </a:endParaRPr>
          </a:p>
        </p:txBody>
      </p:sp>
    </p:spTree>
    <p:extLst>
      <p:ext uri="{BB962C8B-B14F-4D97-AF65-F5344CB8AC3E}">
        <p14:creationId xmlns:p14="http://schemas.microsoft.com/office/powerpoint/2010/main" val="8909298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SUMMARY OF PUBLIC HEARING COMMENTS CONTINUED</a:t>
            </a:r>
            <a:endParaRPr lang="en-US" sz="2800" b="1" dirty="0"/>
          </a:p>
        </p:txBody>
      </p:sp>
      <p:sp>
        <p:nvSpPr>
          <p:cNvPr id="3" name="Content Placeholder 2"/>
          <p:cNvSpPr>
            <a:spLocks noGrp="1"/>
          </p:cNvSpPr>
          <p:nvPr>
            <p:ph idx="1"/>
          </p:nvPr>
        </p:nvSpPr>
        <p:spPr/>
        <p:txBody>
          <a:bodyPr>
            <a:normAutofit fontScale="92500" lnSpcReduction="10000"/>
          </a:bodyPr>
          <a:lstStyle/>
          <a:p>
            <a:pPr lvl="0"/>
            <a:r>
              <a:rPr lang="en-US" sz="2400" dirty="0"/>
              <a:t>The rule does not address self- administration or self- direction by the client.</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If the client is able to self- administer medications, training of the worker is not necessary.   </a:t>
            </a:r>
          </a:p>
          <a:p>
            <a:r>
              <a:rPr lang="en-US" sz="2400" dirty="0"/>
              <a:t>The definition of “stable and predictable” in Section 9201 may not apply to all individuals who receive HCBS services.  Some clients may not be considered stable and predictable and therefore the RN could not delegate medication administration.  This would leave families or the client with the responsibility.</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The RN will determine based upon assessment of the client whether their condition </a:t>
            </a:r>
            <a:r>
              <a:rPr lang="en-US" sz="2400" dirty="0" smtClean="0">
                <a:solidFill>
                  <a:srgbClr val="FF0000"/>
                </a:solidFill>
              </a:rPr>
              <a:t>is stable and predictable.</a:t>
            </a:r>
            <a:endParaRPr lang="en-US" sz="2400" dirty="0">
              <a:solidFill>
                <a:srgbClr val="FF0000"/>
              </a:solidFill>
            </a:endParaRPr>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33</a:t>
            </a:fld>
            <a:endParaRPr lang="en-US" dirty="0">
              <a:solidFill>
                <a:prstClr val="white"/>
              </a:solidFill>
            </a:endParaRPr>
          </a:p>
        </p:txBody>
      </p:sp>
    </p:spTree>
    <p:extLst>
      <p:ext uri="{BB962C8B-B14F-4D97-AF65-F5344CB8AC3E}">
        <p14:creationId xmlns:p14="http://schemas.microsoft.com/office/powerpoint/2010/main" val="22225669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smtClean="0"/>
              <a:t>SUMMARY OF PUBLIC HEARING COMMENTS CONTINUED</a:t>
            </a:r>
            <a:endParaRPr lang="en-US" sz="2800" b="1"/>
          </a:p>
        </p:txBody>
      </p:sp>
      <p:sp>
        <p:nvSpPr>
          <p:cNvPr id="3" name="Content Placeholder 2"/>
          <p:cNvSpPr>
            <a:spLocks noGrp="1"/>
          </p:cNvSpPr>
          <p:nvPr>
            <p:ph idx="1"/>
          </p:nvPr>
        </p:nvSpPr>
        <p:spPr/>
        <p:txBody>
          <a:bodyPr>
            <a:normAutofit/>
          </a:bodyPr>
          <a:lstStyle/>
          <a:p>
            <a:pPr lvl="0"/>
            <a:r>
              <a:rPr lang="en-US" sz="2400" dirty="0"/>
              <a:t>The RN should be able to delegate to the LPN.  An LPN should be able to perform an annual competency evaluation under the supervision of the RN. </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a:solidFill>
                  <a:srgbClr val="FF0000"/>
                </a:solidFill>
              </a:rPr>
              <a:t>Using professional judgment, the RN may make a determination that delegation to an LPN is appropriate. The decision is based upon assessment of the individual task to be performed.</a:t>
            </a:r>
          </a:p>
          <a:p>
            <a:pPr lvl="0"/>
            <a:r>
              <a:rPr lang="en-US" sz="2400" dirty="0"/>
              <a:t>Please define “change in health status” as referenced in Section 9253.</a:t>
            </a:r>
          </a:p>
          <a:p>
            <a:pPr marL="0" indent="0">
              <a:buNone/>
            </a:pPr>
            <a:r>
              <a:rPr lang="en-US" sz="2400" dirty="0" smtClean="0">
                <a:solidFill>
                  <a:srgbClr val="FF0000"/>
                </a:solidFill>
              </a:rPr>
              <a:t>Response:</a:t>
            </a:r>
            <a:endParaRPr lang="en-US" sz="2400" dirty="0">
              <a:solidFill>
                <a:srgbClr val="FF0000"/>
              </a:solidFill>
            </a:endParaRPr>
          </a:p>
          <a:p>
            <a:pPr marL="0" indent="0">
              <a:buNone/>
            </a:pPr>
            <a:r>
              <a:rPr lang="en-US" sz="2400" dirty="0" smtClean="0">
                <a:solidFill>
                  <a:srgbClr val="FF0000"/>
                </a:solidFill>
              </a:rPr>
              <a:t>The </a:t>
            </a:r>
            <a:r>
              <a:rPr lang="en-US" sz="2400" dirty="0">
                <a:solidFill>
                  <a:srgbClr val="FF0000"/>
                </a:solidFill>
              </a:rPr>
              <a:t>RN will determine change in health status. </a:t>
            </a:r>
          </a:p>
          <a:p>
            <a:endParaRPr lang="en-US" sz="24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34</a:t>
            </a:fld>
            <a:endParaRPr lang="en-US" dirty="0">
              <a:solidFill>
                <a:prstClr val="white"/>
              </a:solidFill>
            </a:endParaRPr>
          </a:p>
        </p:txBody>
      </p:sp>
    </p:spTree>
    <p:extLst>
      <p:ext uri="{BB962C8B-B14F-4D97-AF65-F5344CB8AC3E}">
        <p14:creationId xmlns:p14="http://schemas.microsoft.com/office/powerpoint/2010/main" val="663682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DSW WEB SITE</a:t>
            </a:r>
            <a:endParaRPr lang="en-US" sz="2800" b="1" dirty="0"/>
          </a:p>
        </p:txBody>
      </p:sp>
      <p:sp>
        <p:nvSpPr>
          <p:cNvPr id="3" name="Content Placeholder 2"/>
          <p:cNvSpPr>
            <a:spLocks noGrp="1"/>
          </p:cNvSpPr>
          <p:nvPr>
            <p:ph idx="1"/>
          </p:nvPr>
        </p:nvSpPr>
        <p:spPr/>
        <p:txBody>
          <a:bodyPr/>
          <a:lstStyle/>
          <a:p>
            <a:r>
              <a:rPr lang="en-US">
                <a:hlinkClick r:id="rId2"/>
              </a:rPr>
              <a:t>http://</a:t>
            </a:r>
            <a:r>
              <a:rPr lang="en-US" smtClean="0">
                <a:hlinkClick r:id="rId2"/>
              </a:rPr>
              <a:t>new.dhh.louisiana.gov/index.cfm/directory/detail/713</a:t>
            </a:r>
            <a:r>
              <a:rPr lang="en-US" smtClean="0"/>
              <a:t> </a:t>
            </a:r>
            <a:endParaRPr lang="en-US"/>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35</a:t>
            </a:fld>
            <a:endParaRPr lang="en-US" dirty="0">
              <a:solidFill>
                <a:prstClr val="white"/>
              </a:solidFill>
            </a:endParaRPr>
          </a:p>
        </p:txBody>
      </p:sp>
    </p:spTree>
    <p:extLst>
      <p:ext uri="{BB962C8B-B14F-4D97-AF65-F5344CB8AC3E}">
        <p14:creationId xmlns:p14="http://schemas.microsoft.com/office/powerpoint/2010/main" val="30621486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QUESTIONS</a:t>
            </a:r>
            <a:endParaRPr lang="en-US" sz="2800" b="1" dirty="0"/>
          </a:p>
        </p:txBody>
      </p:sp>
      <p:sp>
        <p:nvSpPr>
          <p:cNvPr id="3" name="Content Placeholder 2"/>
          <p:cNvSpPr>
            <a:spLocks noGrp="1"/>
          </p:cNvSpPr>
          <p:nvPr>
            <p:ph idx="1"/>
          </p:nvPr>
        </p:nvSpPr>
        <p:spPr/>
        <p:txBody>
          <a:bodyPr>
            <a:normAutofit/>
          </a:bodyPr>
          <a:lstStyle/>
          <a:p>
            <a:pPr marL="0" indent="0" algn="ctr">
              <a:buNone/>
            </a:pPr>
            <a:r>
              <a:rPr lang="en-US" sz="9600" dirty="0">
                <a:latin typeface="Times New Roman" pitchFamily="18" charset="0"/>
                <a:cs typeface="Times New Roman" pitchFamily="18" charset="0"/>
              </a:rPr>
              <a:t>?</a:t>
            </a:r>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36</a:t>
            </a:fld>
            <a:endParaRPr lang="en-US" dirty="0">
              <a:solidFill>
                <a:prstClr val="white"/>
              </a:solidFill>
            </a:endParaRPr>
          </a:p>
        </p:txBody>
      </p:sp>
    </p:spTree>
    <p:extLst>
      <p:ext uri="{BB962C8B-B14F-4D97-AF65-F5344CB8AC3E}">
        <p14:creationId xmlns:p14="http://schemas.microsoft.com/office/powerpoint/2010/main" val="1418120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CHRONOLOGICAL HISTORY CONTINUED</a:t>
            </a:r>
            <a:endParaRPr lang="en-US" sz="2400" b="1" dirty="0"/>
          </a:p>
        </p:txBody>
      </p:sp>
      <p:sp>
        <p:nvSpPr>
          <p:cNvPr id="3" name="Content Placeholder 2"/>
          <p:cNvSpPr>
            <a:spLocks noGrp="1"/>
          </p:cNvSpPr>
          <p:nvPr>
            <p:ph idx="1"/>
          </p:nvPr>
        </p:nvSpPr>
        <p:spPr/>
        <p:txBody>
          <a:bodyPr>
            <a:normAutofit/>
          </a:bodyPr>
          <a:lstStyle/>
          <a:p>
            <a:pPr lvl="0"/>
            <a:r>
              <a:rPr lang="en-US" sz="2400" dirty="0"/>
              <a:t>House Bill 642 (Act 299) of the 2011 Regular Session further amended the statute relative to training of direct service workers by a registered nurse to perform non-complex tasks and provided for person specific training.  It specified that the direct service worker receive the required training no later than </a:t>
            </a:r>
            <a:r>
              <a:rPr lang="en-US" sz="2400" b="1" dirty="0"/>
              <a:t>12 months</a:t>
            </a:r>
            <a:r>
              <a:rPr lang="en-US" sz="2400" dirty="0"/>
              <a:t> after promulgation of regulations. It established provision for DHH and the Louisiana State Board of Nursing to meet at least </a:t>
            </a:r>
            <a:r>
              <a:rPr lang="en-US" sz="2400" b="1" dirty="0"/>
              <a:t>annually </a:t>
            </a:r>
            <a:r>
              <a:rPr lang="en-US" sz="2400" dirty="0"/>
              <a:t>to review data collected by DHH relevant to the health care tasks authorized by the statute.  </a:t>
            </a:r>
          </a:p>
          <a:p>
            <a:endParaRPr lang="en-US" sz="18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4</a:t>
            </a:fld>
            <a:endParaRPr lang="en-US" dirty="0">
              <a:solidFill>
                <a:prstClr val="white"/>
              </a:solidFill>
            </a:endParaRPr>
          </a:p>
        </p:txBody>
      </p:sp>
    </p:spTree>
    <p:extLst>
      <p:ext uri="{BB962C8B-B14F-4D97-AF65-F5344CB8AC3E}">
        <p14:creationId xmlns:p14="http://schemas.microsoft.com/office/powerpoint/2010/main" val="3141997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RN AUTHORITY TO DELEGATE</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dirty="0"/>
              <a:t>In Louisiana, R.S. 37:913(14)(</a:t>
            </a:r>
            <a:r>
              <a:rPr lang="en-US" sz="2800" dirty="0" smtClean="0"/>
              <a:t>f)provides </a:t>
            </a:r>
            <a:r>
              <a:rPr lang="en-US" sz="2800" dirty="0"/>
              <a:t>that registered nursing includes delegating nursing interventions to </a:t>
            </a:r>
            <a:r>
              <a:rPr lang="en-US" sz="2800" dirty="0" smtClean="0"/>
              <a:t>qualified nursing </a:t>
            </a:r>
            <a:r>
              <a:rPr lang="en-US" sz="2800" dirty="0"/>
              <a:t>personnel in accordance with criteria established by the Board of Nursing. </a:t>
            </a:r>
            <a:r>
              <a:rPr lang="en-US" sz="2800" dirty="0" smtClean="0"/>
              <a:t>LAC 46:XLVII.3703 </a:t>
            </a:r>
            <a:r>
              <a:rPr lang="en-US" sz="2800" dirty="0"/>
              <a:t>sets the standards for the implementation of the statutory mandate. </a:t>
            </a:r>
            <a:r>
              <a:rPr lang="en-US" sz="2800" dirty="0" smtClean="0"/>
              <a:t>The  term </a:t>
            </a:r>
            <a:r>
              <a:rPr lang="en-US" sz="2800" dirty="0"/>
              <a:t>“delegating nursing interventions” is defined and criteria are provided for </a:t>
            </a:r>
            <a:r>
              <a:rPr lang="en-US" sz="2800" dirty="0" smtClean="0"/>
              <a:t>all delegated </a:t>
            </a:r>
            <a:r>
              <a:rPr lang="en-US" sz="2800" dirty="0"/>
              <a:t>activities, for delegation to licensed practical nurses, and for delegation </a:t>
            </a:r>
            <a:r>
              <a:rPr lang="en-US" sz="2800" dirty="0" smtClean="0"/>
              <a:t>to unlicensed </a:t>
            </a:r>
            <a:r>
              <a:rPr lang="en-US" sz="2800" dirty="0"/>
              <a:t>nursing personnel</a:t>
            </a:r>
            <a:r>
              <a:rPr lang="en-US" sz="2800" dirty="0" smtClean="0"/>
              <a:t>.</a:t>
            </a:r>
            <a:endParaRPr lang="en-US" sz="28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5</a:t>
            </a:fld>
            <a:endParaRPr lang="en-US" dirty="0">
              <a:solidFill>
                <a:prstClr val="white"/>
              </a:solidFill>
            </a:endParaRPr>
          </a:p>
        </p:txBody>
      </p:sp>
    </p:spTree>
    <p:extLst>
      <p:ext uri="{BB962C8B-B14F-4D97-AF65-F5344CB8AC3E}">
        <p14:creationId xmlns:p14="http://schemas.microsoft.com/office/powerpoint/2010/main" val="3709604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RN AUTHORITY TO </a:t>
            </a:r>
            <a:r>
              <a:rPr lang="en-US" sz="2800" b="1" dirty="0" smtClean="0"/>
              <a:t>DELEGATE CONTINUED</a:t>
            </a:r>
            <a:endParaRPr lang="en-US" sz="2800"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The registered nurse who delegates nursing interventions retains the responsibility and</a:t>
            </a:r>
          </a:p>
          <a:p>
            <a:pPr marL="0" indent="0">
              <a:buNone/>
            </a:pPr>
            <a:r>
              <a:rPr lang="en-US" dirty="0"/>
              <a:t>accountability to assure that the delegated intervention is performed in accord with</a:t>
            </a:r>
          </a:p>
          <a:p>
            <a:pPr marL="0" indent="0">
              <a:buNone/>
            </a:pPr>
            <a:r>
              <a:rPr lang="en-US" dirty="0"/>
              <a:t>established standards of practice, policies and procedures. </a:t>
            </a:r>
            <a:r>
              <a:rPr lang="en-US" dirty="0" smtClean="0"/>
              <a:t> Appropriate </a:t>
            </a:r>
            <a:r>
              <a:rPr lang="en-US" dirty="0"/>
              <a:t>assessment,</a:t>
            </a:r>
          </a:p>
          <a:p>
            <a:pPr marL="0" indent="0">
              <a:buNone/>
            </a:pPr>
            <a:r>
              <a:rPr lang="en-US" dirty="0"/>
              <a:t>planning, implementation and evaluation are integral activities in the fulfillment of the</a:t>
            </a:r>
          </a:p>
          <a:p>
            <a:pPr marL="0" indent="0">
              <a:buNone/>
            </a:pPr>
            <a:r>
              <a:rPr lang="en-US" dirty="0"/>
              <a:t>registered nurse’s responsibility and accountability</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6</a:t>
            </a:fld>
            <a:endParaRPr lang="en-US" dirty="0">
              <a:solidFill>
                <a:prstClr val="white"/>
              </a:solidFill>
            </a:endParaRPr>
          </a:p>
        </p:txBody>
      </p:sp>
    </p:spTree>
    <p:extLst>
      <p:ext uri="{BB962C8B-B14F-4D97-AF65-F5344CB8AC3E}">
        <p14:creationId xmlns:p14="http://schemas.microsoft.com/office/powerpoint/2010/main" val="249876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NURSING BOARD’S RULES FOR DELEGATION</a:t>
            </a:r>
            <a:endParaRPr lang="en-US" sz="2800" b="1" dirty="0"/>
          </a:p>
        </p:txBody>
      </p:sp>
      <p:sp>
        <p:nvSpPr>
          <p:cNvPr id="3" name="Content Placeholder 2"/>
          <p:cNvSpPr>
            <a:spLocks noGrp="1"/>
          </p:cNvSpPr>
          <p:nvPr>
            <p:ph idx="1"/>
          </p:nvPr>
        </p:nvSpPr>
        <p:spPr/>
        <p:txBody>
          <a:bodyPr>
            <a:noAutofit/>
          </a:bodyPr>
          <a:lstStyle/>
          <a:p>
            <a:r>
              <a:rPr lang="en-US" sz="1400" dirty="0" smtClean="0">
                <a:latin typeface="Times New Roman"/>
              </a:rPr>
              <a:t>the </a:t>
            </a:r>
            <a:r>
              <a:rPr lang="en-US" sz="1400" dirty="0">
                <a:latin typeface="Times New Roman"/>
              </a:rPr>
              <a:t>person has been adequately trained for the task;</a:t>
            </a:r>
          </a:p>
          <a:p>
            <a:r>
              <a:rPr lang="en-US" sz="1400" dirty="0" smtClean="0">
                <a:latin typeface="Times New Roman"/>
              </a:rPr>
              <a:t>the </a:t>
            </a:r>
            <a:r>
              <a:rPr lang="en-US" sz="1400" dirty="0">
                <a:latin typeface="Times New Roman"/>
              </a:rPr>
              <a:t>person has demonstrated that the task has been learned;</a:t>
            </a:r>
          </a:p>
          <a:p>
            <a:r>
              <a:rPr lang="en-US" sz="1400" dirty="0" smtClean="0">
                <a:latin typeface="Times New Roman"/>
              </a:rPr>
              <a:t>the </a:t>
            </a:r>
            <a:r>
              <a:rPr lang="en-US" sz="1400" dirty="0">
                <a:latin typeface="Times New Roman"/>
              </a:rPr>
              <a:t>person can perform the task safely in the given nursing situation;</a:t>
            </a:r>
          </a:p>
          <a:p>
            <a:r>
              <a:rPr lang="en-US" sz="1400" dirty="0" smtClean="0">
                <a:latin typeface="Times New Roman"/>
              </a:rPr>
              <a:t>the </a:t>
            </a:r>
            <a:r>
              <a:rPr lang="en-US" sz="1400" dirty="0">
                <a:latin typeface="Times New Roman"/>
              </a:rPr>
              <a:t>patient’s status is safe for the person to carry out the task;</a:t>
            </a:r>
          </a:p>
          <a:p>
            <a:r>
              <a:rPr lang="en-US" sz="1400" dirty="0" smtClean="0">
                <a:latin typeface="Times New Roman"/>
              </a:rPr>
              <a:t>appropriate </a:t>
            </a:r>
            <a:r>
              <a:rPr lang="en-US" sz="1400" dirty="0">
                <a:latin typeface="Times New Roman"/>
              </a:rPr>
              <a:t>supervision is available during the task implementation; and</a:t>
            </a:r>
          </a:p>
          <a:p>
            <a:r>
              <a:rPr lang="en-US" sz="1400" dirty="0" smtClean="0">
                <a:latin typeface="Times New Roman"/>
              </a:rPr>
              <a:t>the </a:t>
            </a:r>
            <a:r>
              <a:rPr lang="en-US" sz="1400" dirty="0">
                <a:latin typeface="Times New Roman"/>
              </a:rPr>
              <a:t>task is in a established policy of the nursing practice setting and the policy is written, recorded</a:t>
            </a:r>
          </a:p>
          <a:p>
            <a:r>
              <a:rPr lang="en-US" sz="1400" dirty="0">
                <a:latin typeface="Times New Roman"/>
              </a:rPr>
              <a:t>and available to all.</a:t>
            </a:r>
          </a:p>
          <a:p>
            <a:r>
              <a:rPr lang="en-US" sz="1400" dirty="0" smtClean="0">
                <a:latin typeface="Times New Roman"/>
              </a:rPr>
              <a:t>Contingent </a:t>
            </a:r>
            <a:r>
              <a:rPr lang="en-US" sz="1400" dirty="0">
                <a:latin typeface="Times New Roman"/>
              </a:rPr>
              <a:t>upon the registered nurse's evaluation of each patient's condition and also upon the</a:t>
            </a:r>
          </a:p>
          <a:p>
            <a:r>
              <a:rPr lang="en-US" sz="1400" dirty="0">
                <a:latin typeface="Times New Roman"/>
              </a:rPr>
              <a:t>registered nurse's evaluation of the competency of each unlicensed nursing personnel, registered</a:t>
            </a:r>
          </a:p>
          <a:p>
            <a:r>
              <a:rPr lang="en-US" sz="1400" dirty="0">
                <a:latin typeface="Times New Roman"/>
              </a:rPr>
              <a:t>nurses may delegate non-complex tasks to unlicensed nursing personnel.</a:t>
            </a:r>
          </a:p>
          <a:p>
            <a:r>
              <a:rPr lang="en-US" sz="1400" b="1" dirty="0" smtClean="0">
                <a:latin typeface="Times New Roman"/>
              </a:rPr>
              <a:t>A </a:t>
            </a:r>
            <a:r>
              <a:rPr lang="en-US" sz="1400" b="1" dirty="0">
                <a:latin typeface="Times New Roman"/>
              </a:rPr>
              <a:t>non-complex task is one that can safely be performed according to exact directions, with no</a:t>
            </a:r>
          </a:p>
          <a:p>
            <a:r>
              <a:rPr lang="en-US" sz="1400" b="1" dirty="0">
                <a:latin typeface="Times New Roman"/>
              </a:rPr>
              <a:t>need to alter the standard procedure, and the results are predictable.</a:t>
            </a:r>
          </a:p>
          <a:p>
            <a:r>
              <a:rPr lang="en-US" sz="1400" b="1" dirty="0" smtClean="0">
                <a:latin typeface="Times New Roman"/>
              </a:rPr>
              <a:t>A </a:t>
            </a:r>
            <a:r>
              <a:rPr lang="en-US" sz="1400" b="1" dirty="0">
                <a:latin typeface="Times New Roman"/>
              </a:rPr>
              <a:t>complex task is one that requires judgment to safely alter the standard procedure in accordance</a:t>
            </a:r>
          </a:p>
          <a:p>
            <a:r>
              <a:rPr lang="en-US" sz="1400" b="1" dirty="0">
                <a:latin typeface="Times New Roman"/>
              </a:rPr>
              <a:t>with the needs of the patient; or requires the consideration of a number of factors in order to</a:t>
            </a:r>
          </a:p>
          <a:p>
            <a:r>
              <a:rPr lang="en-US" sz="1400" b="1" dirty="0">
                <a:latin typeface="Times New Roman"/>
              </a:rPr>
              <a:t>perform the procedure; or requires judgment to determine how to proceed from one step to the</a:t>
            </a:r>
          </a:p>
          <a:p>
            <a:r>
              <a:rPr lang="en-US" sz="1400" b="1" dirty="0">
                <a:latin typeface="Times New Roman"/>
              </a:rPr>
              <a:t>next. iii. </a:t>
            </a:r>
            <a:r>
              <a:rPr lang="en-US" sz="1400" b="1" dirty="0" smtClean="0">
                <a:latin typeface="Times New Roman"/>
              </a:rPr>
              <a:t> </a:t>
            </a:r>
            <a:r>
              <a:rPr lang="en-US" sz="1400" b="1" dirty="0" smtClean="0">
                <a:solidFill>
                  <a:srgbClr val="FF0000"/>
                </a:solidFill>
                <a:latin typeface="Times New Roman"/>
              </a:rPr>
              <a:t>The </a:t>
            </a:r>
            <a:r>
              <a:rPr lang="en-US" sz="1400" b="1" dirty="0">
                <a:solidFill>
                  <a:srgbClr val="FF0000"/>
                </a:solidFill>
                <a:latin typeface="Times New Roman"/>
              </a:rPr>
              <a:t>administration of </a:t>
            </a:r>
            <a:r>
              <a:rPr lang="en-US" sz="1400" b="1" dirty="0" smtClean="0">
                <a:solidFill>
                  <a:srgbClr val="FF0000"/>
                </a:solidFill>
                <a:latin typeface="Times New Roman"/>
              </a:rPr>
              <a:t>medications </a:t>
            </a:r>
            <a:r>
              <a:rPr lang="en-US" sz="1400" b="1" dirty="0">
                <a:solidFill>
                  <a:srgbClr val="FF0000"/>
                </a:solidFill>
                <a:latin typeface="Times New Roman"/>
              </a:rPr>
              <a:t>is a complex </a:t>
            </a:r>
            <a:r>
              <a:rPr lang="en-US" sz="1400" b="1" dirty="0" smtClean="0">
                <a:solidFill>
                  <a:srgbClr val="FF0000"/>
                </a:solidFill>
                <a:latin typeface="Times New Roman"/>
              </a:rPr>
              <a:t>task but the administration of certain medications is being allowed by LSBN under the provisions of the DSW rule.   </a:t>
            </a:r>
            <a:endParaRPr lang="en-US" sz="1400" b="1" dirty="0">
              <a:solidFill>
                <a:srgbClr val="FF0000"/>
              </a:solidFill>
              <a:latin typeface="Times New Roman"/>
            </a:endParaRPr>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7</a:t>
            </a:fld>
            <a:endParaRPr lang="en-US" dirty="0">
              <a:solidFill>
                <a:prstClr val="white"/>
              </a:solidFill>
            </a:endParaRPr>
          </a:p>
        </p:txBody>
      </p:sp>
    </p:spTree>
    <p:extLst>
      <p:ext uri="{BB962C8B-B14F-4D97-AF65-F5344CB8AC3E}">
        <p14:creationId xmlns:p14="http://schemas.microsoft.com/office/powerpoint/2010/main" val="1231190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LSBN WEB SITE FOR DELEGATING SELECT NURSING TASKS TO UNLICENSED PERSONNEL</a:t>
            </a:r>
            <a:endParaRPr lang="en-US" sz="2800"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www.lsbn.state.la.us/Portals/1/Documents/DeclaratoryStatements/delegation.pdf</a:t>
            </a:r>
            <a:r>
              <a:rPr lang="en-US" dirty="0" smtClean="0"/>
              <a:t>   </a:t>
            </a:r>
          </a:p>
          <a:p>
            <a:endParaRPr lang="en-US" dirty="0" smtClean="0">
              <a:hlinkClick r:id="rId3"/>
            </a:endParaRPr>
          </a:p>
          <a:p>
            <a:r>
              <a:rPr lang="en-US" dirty="0" smtClean="0">
                <a:hlinkClick r:id="rId3"/>
              </a:rPr>
              <a:t>http</a:t>
            </a:r>
            <a:r>
              <a:rPr lang="en-US" dirty="0">
                <a:hlinkClick r:id="rId3"/>
              </a:rPr>
              <a:t>://</a:t>
            </a:r>
            <a:r>
              <a:rPr lang="en-US" dirty="0" smtClean="0">
                <a:hlinkClick r:id="rId3"/>
              </a:rPr>
              <a:t>www.lsbn.state.la.us/NursingPractice/ScopeofPractice.aspx</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8</a:t>
            </a:fld>
            <a:endParaRPr lang="en-US" dirty="0">
              <a:solidFill>
                <a:prstClr val="white"/>
              </a:solidFill>
            </a:endParaRPr>
          </a:p>
        </p:txBody>
      </p:sp>
    </p:spTree>
    <p:extLst>
      <p:ext uri="{BB962C8B-B14F-4D97-AF65-F5344CB8AC3E}">
        <p14:creationId xmlns:p14="http://schemas.microsoft.com/office/powerpoint/2010/main" val="4112768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PHYSICIAN DELEGATION</a:t>
            </a:r>
            <a:endParaRPr lang="en-US" sz="2800" b="1" dirty="0"/>
          </a:p>
        </p:txBody>
      </p:sp>
      <p:sp>
        <p:nvSpPr>
          <p:cNvPr id="3" name="Content Placeholder 2"/>
          <p:cNvSpPr>
            <a:spLocks noGrp="1"/>
          </p:cNvSpPr>
          <p:nvPr>
            <p:ph idx="1"/>
          </p:nvPr>
        </p:nvSpPr>
        <p:spPr/>
        <p:txBody>
          <a:bodyPr>
            <a:normAutofit/>
          </a:bodyPr>
          <a:lstStyle/>
          <a:p>
            <a:r>
              <a:rPr lang="en-US" sz="2400" dirty="0" smtClean="0"/>
              <a:t>It is the position of the Board that the practice of medicine as defined by the La Medical Practice Act, R.S. 37:1262 (1) may only be undertaken by a Louisiana licensed physician or an unlicensed individual who functions solely under a licensed physician’s direction and immediate personal supervision – i.e., where they physician is physically present in the office or suite where the procedure is being performed at all times that the unlicensed assistant is on duty (irrespective of the employee’s level of training or experience) and retains full responsibility to the patients for the training, delivery and results of all services rendered. – </a:t>
            </a:r>
            <a:r>
              <a:rPr lang="en-US" sz="2400" i="1" dirty="0" smtClean="0"/>
              <a:t>LBME Newsletter April 2010</a:t>
            </a:r>
          </a:p>
          <a:p>
            <a:endParaRPr lang="en-US" sz="2400" dirty="0"/>
          </a:p>
        </p:txBody>
      </p:sp>
      <p:sp>
        <p:nvSpPr>
          <p:cNvPr id="4" name="Footer Placeholder 3"/>
          <p:cNvSpPr>
            <a:spLocks noGrp="1"/>
          </p:cNvSpPr>
          <p:nvPr>
            <p:ph type="ftr" sz="quarter" idx="11"/>
          </p:nvPr>
        </p:nvSpPr>
        <p:spPr/>
        <p:txBody>
          <a:bodyPr/>
          <a:lstStyle/>
          <a:p>
            <a:r>
              <a:rPr lang="en-US" smtClean="0">
                <a:solidFill>
                  <a:prstClr val="white"/>
                </a:solidFill>
              </a:rPr>
              <a:t>LOUISIANA DEPARTMENT OF HEALTH AND HOSPITALS</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F15BF2F-15BC-4862-BF8B-F56FE1990A26}" type="slidenum">
              <a:rPr lang="en-US" smtClean="0">
                <a:solidFill>
                  <a:prstClr val="white"/>
                </a:solidFill>
              </a:rPr>
              <a:pPr/>
              <a:t>9</a:t>
            </a:fld>
            <a:endParaRPr lang="en-US" dirty="0">
              <a:solidFill>
                <a:prstClr val="white"/>
              </a:solidFill>
            </a:endParaRPr>
          </a:p>
        </p:txBody>
      </p:sp>
    </p:spTree>
    <p:extLst>
      <p:ext uri="{BB962C8B-B14F-4D97-AF65-F5344CB8AC3E}">
        <p14:creationId xmlns:p14="http://schemas.microsoft.com/office/powerpoint/2010/main" val="56907616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549</TotalTime>
  <Words>2738</Words>
  <Application>Microsoft Office PowerPoint</Application>
  <PresentationFormat>On-screen Show (4:3)</PresentationFormat>
  <Paragraphs>268</Paragraphs>
  <Slides>36</Slides>
  <Notes>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1_Office Theme</vt:lpstr>
      <vt:lpstr>DIRECT SERVICE WORKERS</vt:lpstr>
      <vt:lpstr>DIRECT SERVICE WORKER MEDICATION ADMINISTRATION TRAINING CHRONOLOGICAL HISTORY OF RELATED LEGISLATION AND RULE MAKING </vt:lpstr>
      <vt:lpstr>CHRONOLOGICAL HISTORY CONTINUED</vt:lpstr>
      <vt:lpstr>CHRONOLOGICAL HISTORY CONTINUED</vt:lpstr>
      <vt:lpstr>RN AUTHORITY TO DELEGATE</vt:lpstr>
      <vt:lpstr>RN AUTHORITY TO DELEGATE CONTINUED</vt:lpstr>
      <vt:lpstr>NURSING BOARD’S RULES FOR DELEGATION</vt:lpstr>
      <vt:lpstr>LSBN WEB SITE FOR DELEGATING SELECT NURSING TASKS TO UNLICENSED PERSONNEL</vt:lpstr>
      <vt:lpstr>PHYSICIAN DELEGATION</vt:lpstr>
      <vt:lpstr>9243.  GENERAL REQUIREMENTS</vt:lpstr>
      <vt:lpstr>9245.  TRAINING REQUIREMENTS FOR THE PERFORMANCE OF MEDICATION ADMINISTRATION AND NON-COMPLEX TASKS</vt:lpstr>
      <vt:lpstr>TRAINING REQUIREMENTS CONTINUED</vt:lpstr>
      <vt:lpstr>TRAINING REQUIREMENTS CONTINUED</vt:lpstr>
      <vt:lpstr>9247. ANNUAL COMPETENCY EVALUATION</vt:lpstr>
      <vt:lpstr>9249. AUTHORIZED MEDICATION ADMINISTRATION AND NON-COMPLEX TASKS</vt:lpstr>
      <vt:lpstr>AUTHORIZED MEDICATION ADMINISTRATION AND NON-COMPLEX TASKS</vt:lpstr>
      <vt:lpstr>9251.  DSW RESPONSIBILITIES</vt:lpstr>
      <vt:lpstr>9253.  RN RESPONSIBILITIES</vt:lpstr>
      <vt:lpstr>9255.  EMPLOYER RESPONSIBILITIES</vt:lpstr>
      <vt:lpstr>EMPLOYER RESPONSIBILITIES CONTINUED</vt:lpstr>
      <vt:lpstr>9257.  LIABILITY</vt:lpstr>
      <vt:lpstr>9259. TERMINATION OF AUTHORIZATION TO PERFORM SERVICES</vt:lpstr>
      <vt:lpstr>9261.  VIOLATIONS AND NON-COMPLIANCE</vt:lpstr>
      <vt:lpstr>IDR AND APPEAL </vt:lpstr>
      <vt:lpstr>SUMMARY OF PUBLIC HEARING COMMENTS  DSW REGISTRY MEDICATION ADMINISTRATION AND NON-COMPLEX TASKS </vt:lpstr>
      <vt:lpstr>SUMMARY OF PUBLIC HEARING COMMENTS CONTINUED</vt:lpstr>
      <vt:lpstr>SUMMARY OF PUBLIC HEARING COMMENTS CONTINUED</vt:lpstr>
      <vt:lpstr>SUMMARY OF PUBLIC HEARING COMMENTS CONTINUED</vt:lpstr>
      <vt:lpstr>SUMMARY OF PUBLIC HEARING COMMENTS CONTINUED</vt:lpstr>
      <vt:lpstr>SUMMARY OF PUBLIC HEARING COMMENTS CONTINUED</vt:lpstr>
      <vt:lpstr>SUMMARY OF PUBLIC HEARING COMMENTS CONTINUED</vt:lpstr>
      <vt:lpstr>SUMMARY OF PUBLIC HEARING COMMENTS CONTINUED</vt:lpstr>
      <vt:lpstr>SUMMARY OF PUBLIC HEARING COMMENTS CONTINUED</vt:lpstr>
      <vt:lpstr>SUMMARY OF PUBLIC HEARING COMMENTS CONTINUED</vt:lpstr>
      <vt:lpstr>DSW WEB SITE</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Calder Lynch</dc:creator>
  <cp:lastModifiedBy>dtraylor</cp:lastModifiedBy>
  <cp:revision>41</cp:revision>
  <dcterms:created xsi:type="dcterms:W3CDTF">2011-03-15T19:43:20Z</dcterms:created>
  <dcterms:modified xsi:type="dcterms:W3CDTF">2013-02-22T14:30:32Z</dcterms:modified>
</cp:coreProperties>
</file>