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9" r:id="rId4"/>
    <p:sldId id="258" r:id="rId5"/>
    <p:sldId id="259" r:id="rId6"/>
    <p:sldId id="264" r:id="rId7"/>
    <p:sldId id="260" r:id="rId8"/>
    <p:sldId id="261" r:id="rId9"/>
    <p:sldId id="262" r:id="rId10"/>
    <p:sldId id="263" r:id="rId11"/>
    <p:sldId id="265" r:id="rId12"/>
    <p:sldId id="266" r:id="rId13"/>
    <p:sldId id="271" r:id="rId14"/>
    <p:sldId id="269" r:id="rId15"/>
    <p:sldId id="267" r:id="rId16"/>
    <p:sldId id="268"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8" r:id="rId30"/>
    <p:sldId id="284" r:id="rId31"/>
    <p:sldId id="285" r:id="rId32"/>
    <p:sldId id="286" r:id="rId33"/>
    <p:sldId id="287" r:id="rId34"/>
    <p:sldId id="296" r:id="rId35"/>
    <p:sldId id="297" r:id="rId36"/>
    <p:sldId id="291" r:id="rId37"/>
    <p:sldId id="292" r:id="rId38"/>
    <p:sldId id="293" r:id="rId39"/>
    <p:sldId id="294" r:id="rId40"/>
    <p:sldId id="295"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4" d="100"/>
          <a:sy n="114" d="100"/>
        </p:scale>
        <p:origin x="152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4AD0999-BFC4-411F-84DB-406AFA5004FE}" type="datetimeFigureOut">
              <a:rPr lang="en-US" smtClean="0"/>
              <a:t>04/06/2017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CF4DE48-C78F-472E-9E4E-7AB253EBBB2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AD0999-BFC4-411F-84DB-406AFA5004FE}"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AD0999-BFC4-411F-84DB-406AFA5004FE}"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AD0999-BFC4-411F-84DB-406AFA5004FE}"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4AD0999-BFC4-411F-84DB-406AFA5004FE}" type="datetimeFigureOut">
              <a:rPr lang="en-US" smtClean="0"/>
              <a:t>04/06/2017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4DE48-C78F-472E-9E4E-7AB253EBBB2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AD0999-BFC4-411F-84DB-406AFA5004FE}"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4AD0999-BFC4-411F-84DB-406AFA5004FE}" type="datetimeFigureOut">
              <a:rPr lang="en-US" smtClean="0"/>
              <a:t>04/06/2017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AD0999-BFC4-411F-84DB-406AFA5004FE}" type="datetimeFigureOut">
              <a:rPr lang="en-US" smtClean="0"/>
              <a:t>04/06/2017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AD0999-BFC4-411F-84DB-406AFA5004FE}" type="datetimeFigureOut">
              <a:rPr lang="en-US" smtClean="0"/>
              <a:t>04/06/2017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AD0999-BFC4-411F-84DB-406AFA5004FE}"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4DE48-C78F-472E-9E4E-7AB253EBBB2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4AD0999-BFC4-411F-84DB-406AFA5004FE}" type="datetimeFigureOut">
              <a:rPr lang="en-US" smtClean="0"/>
              <a:t>04/06/2017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CF4DE48-C78F-472E-9E4E-7AB253EBBB2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4AD0999-BFC4-411F-84DB-406AFA5004FE}" type="datetimeFigureOut">
              <a:rPr lang="en-US" smtClean="0"/>
              <a:t>04/06/2017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CF4DE48-C78F-472E-9E4E-7AB253EBBB2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09800"/>
            <a:ext cx="8308848" cy="2286000"/>
          </a:xfrm>
        </p:spPr>
        <p:txBody>
          <a:bodyPr>
            <a:normAutofit fontScale="90000"/>
          </a:bodyPr>
          <a:lstStyle/>
          <a:p>
            <a:r>
              <a:rPr lang="en-US" dirty="0" smtClean="0"/>
              <a:t>Health Standards Section </a:t>
            </a:r>
            <a:br>
              <a:rPr lang="en-US" dirty="0" smtClean="0"/>
            </a:br>
            <a:r>
              <a:rPr lang="en-US" dirty="0" smtClean="0"/>
              <a:t>Adult Protective Services</a:t>
            </a:r>
            <a:br>
              <a:rPr lang="en-US" dirty="0" smtClean="0"/>
            </a:br>
            <a:r>
              <a:rPr lang="en-US" dirty="0" smtClean="0"/>
              <a:t>Investigations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044121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US" dirty="0" smtClean="0"/>
              <a:t>APS Investigation vs. HSS </a:t>
            </a:r>
            <a:r>
              <a:rPr lang="en-US" sz="4400" dirty="0" smtClean="0"/>
              <a:t>Complaint</a:t>
            </a:r>
            <a:r>
              <a:rPr lang="en-US" dirty="0" smtClean="0"/>
              <a:t> Survey</a:t>
            </a:r>
            <a:endParaRPr lang="en-US" dirty="0"/>
          </a:p>
        </p:txBody>
      </p:sp>
      <p:sp>
        <p:nvSpPr>
          <p:cNvPr id="3" name="Content Placeholder 2"/>
          <p:cNvSpPr>
            <a:spLocks noGrp="1"/>
          </p:cNvSpPr>
          <p:nvPr>
            <p:ph idx="1"/>
          </p:nvPr>
        </p:nvSpPr>
        <p:spPr>
          <a:xfrm>
            <a:off x="152400" y="2209800"/>
            <a:ext cx="8763000" cy="4389120"/>
          </a:xfrm>
        </p:spPr>
        <p:txBody>
          <a:bodyPr>
            <a:normAutofit/>
          </a:bodyPr>
          <a:lstStyle/>
          <a:p>
            <a:r>
              <a:rPr lang="en-US" sz="2000" dirty="0" smtClean="0"/>
              <a:t>APS investigations are generated through reports of abuse, neglect, exploitation, or extortion to the Bureau of Protective Services. </a:t>
            </a:r>
          </a:p>
          <a:p>
            <a:r>
              <a:rPr lang="en-US" sz="2000" dirty="0" smtClean="0"/>
              <a:t>APS investigations concern individual current or former employees (accused) that are alleged to have committed abuse, neglect, exploitation, or extortion of a client that is receiving or has received some type of service(s) from an HCBS provider.</a:t>
            </a:r>
          </a:p>
          <a:p>
            <a:r>
              <a:rPr lang="en-US" sz="2000" dirty="0" smtClean="0"/>
              <a:t>During an investigation, additional employees may be identified and investigated.</a:t>
            </a:r>
          </a:p>
          <a:p>
            <a:r>
              <a:rPr lang="en-US" sz="2000" dirty="0"/>
              <a:t>HCBS providers are not the target of an APS investigation.</a:t>
            </a:r>
          </a:p>
          <a:p>
            <a:endParaRPr lang="en-US" sz="20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2591427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0"/>
            <a:ext cx="8839200" cy="1143000"/>
          </a:xfrm>
        </p:spPr>
        <p:txBody>
          <a:bodyPr>
            <a:noAutofit/>
          </a:bodyPr>
          <a:lstStyle/>
          <a:p>
            <a:r>
              <a:rPr lang="en-US" sz="4000" dirty="0"/>
              <a:t>APS Investigation vs. </a:t>
            </a:r>
            <a:r>
              <a:rPr lang="en-US" sz="4000" dirty="0" smtClean="0"/>
              <a:t>HSS Complaint Survey</a:t>
            </a:r>
            <a:endParaRPr lang="en-US" sz="4000" dirty="0"/>
          </a:p>
        </p:txBody>
      </p:sp>
      <p:sp>
        <p:nvSpPr>
          <p:cNvPr id="3" name="Content Placeholder 2"/>
          <p:cNvSpPr>
            <a:spLocks noGrp="1"/>
          </p:cNvSpPr>
          <p:nvPr>
            <p:ph idx="1"/>
          </p:nvPr>
        </p:nvSpPr>
        <p:spPr/>
        <p:txBody>
          <a:bodyPr/>
          <a:lstStyle/>
          <a:p>
            <a:r>
              <a:rPr lang="en-US" dirty="0" smtClean="0"/>
              <a:t>A complaint survey is generated by a referral or complaint submitted to the HSS HCBS complaint desk that alleges provider current regulatory non-compliance.</a:t>
            </a:r>
          </a:p>
          <a:p>
            <a:r>
              <a:rPr lang="en-US" dirty="0" smtClean="0"/>
              <a:t>A complaint survey investigates, based on the allegations, whether or not the provider is in compliance with the regulations. </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548169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Abuse, Neglect, Exploitation, &amp; Extortion</a:t>
            </a:r>
            <a:endParaRPr lang="en-US" dirty="0"/>
          </a:p>
        </p:txBody>
      </p:sp>
      <p:sp>
        <p:nvSpPr>
          <p:cNvPr id="3" name="Content Placeholder 2"/>
          <p:cNvSpPr>
            <a:spLocks noGrp="1"/>
          </p:cNvSpPr>
          <p:nvPr>
            <p:ph idx="1"/>
          </p:nvPr>
        </p:nvSpPr>
        <p:spPr>
          <a:xfrm>
            <a:off x="457200" y="2438400"/>
            <a:ext cx="8229600" cy="3886200"/>
          </a:xfrm>
        </p:spPr>
        <p:txBody>
          <a:bodyPr/>
          <a:lstStyle/>
          <a:p>
            <a:r>
              <a:rPr lang="en-US" dirty="0"/>
              <a:t>"Abuse" means the infliction of physical or mental injury, or actions which may reasonably be expected to inflict physical injury, on an adult by other parties, including but not limited to such means as sexual abuse, abandonment, isolation, exploitation, or extortion of funds or other things of value.</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068022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Abuse, Neglect, Exploitation, &amp; Extortion</a:t>
            </a:r>
            <a:endParaRPr lang="en-US" dirty="0"/>
          </a:p>
        </p:txBody>
      </p:sp>
      <p:sp>
        <p:nvSpPr>
          <p:cNvPr id="3" name="Content Placeholder 2"/>
          <p:cNvSpPr>
            <a:spLocks noGrp="1"/>
          </p:cNvSpPr>
          <p:nvPr>
            <p:ph idx="1"/>
          </p:nvPr>
        </p:nvSpPr>
        <p:spPr>
          <a:xfrm>
            <a:off x="457200" y="2438400"/>
            <a:ext cx="8229600" cy="3886200"/>
          </a:xfrm>
        </p:spPr>
        <p:txBody>
          <a:bodyPr>
            <a:normAutofit/>
          </a:bodyPr>
          <a:lstStyle/>
          <a:p>
            <a:r>
              <a:rPr lang="en-US" sz="2000" dirty="0"/>
              <a:t>"Sexual abuse" means abuse of an adult, as defined in this Section, when any of the following occur:</a:t>
            </a:r>
          </a:p>
          <a:p>
            <a:r>
              <a:rPr lang="en-US" sz="2000" dirty="0"/>
              <a:t>(a) The adult is forced, threatened, or otherwise coerced by a person into sexual activity or contact.</a:t>
            </a:r>
          </a:p>
          <a:p>
            <a:r>
              <a:rPr lang="en-US" sz="2000" dirty="0"/>
              <a:t>(b) The adult is involuntarily exposed to sexually explicit material, sexually explicit language, or sexual activity or contact.</a:t>
            </a:r>
          </a:p>
          <a:p>
            <a:r>
              <a:rPr lang="en-US" sz="2000" dirty="0"/>
              <a:t>(c) The adult lacks the capacity to consent, and a person engages in sexual activity or contact with that adult.</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656598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Abuse, Neglect, Exploitation, &amp; Extortion</a:t>
            </a:r>
            <a:endParaRPr lang="en-US" dirty="0"/>
          </a:p>
        </p:txBody>
      </p:sp>
      <p:sp>
        <p:nvSpPr>
          <p:cNvPr id="3" name="Content Placeholder 2"/>
          <p:cNvSpPr>
            <a:spLocks noGrp="1"/>
          </p:cNvSpPr>
          <p:nvPr>
            <p:ph idx="1"/>
          </p:nvPr>
        </p:nvSpPr>
        <p:spPr>
          <a:xfrm>
            <a:off x="457200" y="2438400"/>
            <a:ext cx="8229600" cy="3886200"/>
          </a:xfrm>
        </p:spPr>
        <p:txBody>
          <a:bodyPr/>
          <a:lstStyle/>
          <a:p>
            <a:r>
              <a:rPr lang="en-US" dirty="0"/>
              <a:t>"Neglect" means the failure, by a caregiver responsible for an adult's care or by other parties, to provide the proper or necessary support or medical, surgical, or any other care necessary for his well-being. No adult who is being provided treatment in accordance with a recognized religious method of healing in lieu of medical treatment shall for that reason alone be considered to be neglected or abused.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409518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Abuse, Neglect, Exploitation, &amp; Extortion</a:t>
            </a:r>
            <a:endParaRPr lang="en-US" dirty="0"/>
          </a:p>
        </p:txBody>
      </p:sp>
      <p:sp>
        <p:nvSpPr>
          <p:cNvPr id="3" name="Content Placeholder 2"/>
          <p:cNvSpPr>
            <a:spLocks noGrp="1"/>
          </p:cNvSpPr>
          <p:nvPr>
            <p:ph idx="1"/>
          </p:nvPr>
        </p:nvSpPr>
        <p:spPr>
          <a:xfrm>
            <a:off x="457200" y="2438400"/>
            <a:ext cx="8229600" cy="3886200"/>
          </a:xfrm>
        </p:spPr>
        <p:txBody>
          <a:bodyPr/>
          <a:lstStyle/>
          <a:p>
            <a:r>
              <a:rPr lang="en-US" dirty="0"/>
              <a:t>"Exploitation" means the illegal or improper use or management of the funds, assets, or property of a person who is aged or an adult with a disability, or the use of power of attorney or guardianship of a person who is aged or an adult with a disability for one's own profit or advantage.</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494737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Abuse, Neglect, Exploitation, &amp; Extortion</a:t>
            </a:r>
            <a:endParaRPr lang="en-US" dirty="0"/>
          </a:p>
        </p:txBody>
      </p:sp>
      <p:sp>
        <p:nvSpPr>
          <p:cNvPr id="3" name="Content Placeholder 2"/>
          <p:cNvSpPr>
            <a:spLocks noGrp="1"/>
          </p:cNvSpPr>
          <p:nvPr>
            <p:ph idx="1"/>
          </p:nvPr>
        </p:nvSpPr>
        <p:spPr>
          <a:xfrm>
            <a:off x="457200" y="2438400"/>
            <a:ext cx="8229600" cy="3886200"/>
          </a:xfrm>
        </p:spPr>
        <p:txBody>
          <a:bodyPr/>
          <a:lstStyle/>
          <a:p>
            <a:r>
              <a:rPr lang="en-US" dirty="0" smtClean="0"/>
              <a:t>"</a:t>
            </a:r>
            <a:r>
              <a:rPr lang="en-US" dirty="0"/>
              <a:t>Extortion" is the acquisition of a thing of value from an unwilling or reluctant adult by physical force, intimidation, or abuse of legal or official authority.</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344640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Provider Requirements and Responsibilities</a:t>
            </a:r>
            <a:endParaRPr lang="en-US" dirty="0"/>
          </a:p>
        </p:txBody>
      </p:sp>
      <p:sp>
        <p:nvSpPr>
          <p:cNvPr id="3" name="Content Placeholder 2"/>
          <p:cNvSpPr>
            <a:spLocks noGrp="1"/>
          </p:cNvSpPr>
          <p:nvPr>
            <p:ph idx="1"/>
          </p:nvPr>
        </p:nvSpPr>
        <p:spPr>
          <a:xfrm>
            <a:off x="457200" y="1935480"/>
            <a:ext cx="8229600" cy="3931920"/>
          </a:xfrm>
        </p:spPr>
        <p:txBody>
          <a:bodyPr>
            <a:normAutofit fontScale="92500" lnSpcReduction="20000"/>
          </a:bodyPr>
          <a:lstStyle/>
          <a:p>
            <a:r>
              <a:rPr lang="en-US" dirty="0" smtClean="0"/>
              <a:t>Mandatory </a:t>
            </a:r>
            <a:r>
              <a:rPr lang="en-US" dirty="0"/>
              <a:t>reporting of suspected cases of abuse or neglect by any person having reasonable cause to believe that such a case exists</a:t>
            </a:r>
            <a:r>
              <a:rPr lang="en-US" dirty="0" smtClean="0"/>
              <a:t>. </a:t>
            </a:r>
            <a:r>
              <a:rPr lang="en-US" sz="1300" dirty="0" smtClean="0"/>
              <a:t>-</a:t>
            </a:r>
            <a:r>
              <a:rPr lang="en-US" sz="1300" i="1" dirty="0" smtClean="0"/>
              <a:t>Adult Protection Act</a:t>
            </a:r>
          </a:p>
          <a:p>
            <a:r>
              <a:rPr lang="en-US" dirty="0"/>
              <a:t>There shall be written policies and procedures that protect the </a:t>
            </a:r>
            <a:r>
              <a:rPr lang="en-US" dirty="0" smtClean="0"/>
              <a:t>client's </a:t>
            </a:r>
            <a:r>
              <a:rPr lang="en-US" dirty="0"/>
              <a:t>welfare, including the means by which the protections will be implemented and enforced</a:t>
            </a:r>
            <a:r>
              <a:rPr lang="en-US" dirty="0" smtClean="0"/>
              <a:t>. </a:t>
            </a:r>
            <a:r>
              <a:rPr lang="en-US" sz="1300" dirty="0" smtClean="0"/>
              <a:t>-LAC </a:t>
            </a:r>
            <a:r>
              <a:rPr lang="en-US" sz="1300" dirty="0"/>
              <a:t>48:I. Chapter </a:t>
            </a:r>
            <a:r>
              <a:rPr lang="en-US" sz="1300" dirty="0" smtClean="0"/>
              <a:t>50;     §5049; B.</a:t>
            </a:r>
          </a:p>
          <a:p>
            <a:r>
              <a:rPr lang="en-US" dirty="0"/>
              <a:t>HCBS providers shall establish policies and procedures relative to the reporting of abuse and neglect of clients, pursuant to the provisions of R.S. 15:1504-1505, R.S. 40:2009.20 and any subsequently enacted laws. Providers shall ensure that staff complies with these </a:t>
            </a:r>
            <a:r>
              <a:rPr lang="en-US" dirty="0" smtClean="0"/>
              <a:t>regulations </a:t>
            </a:r>
            <a:r>
              <a:rPr lang="en-US" sz="1300" dirty="0" smtClean="0"/>
              <a:t>-</a:t>
            </a:r>
            <a:r>
              <a:rPr lang="en-US" sz="1300" dirty="0"/>
              <a:t>LAC 48:I. Chapter 50</a:t>
            </a:r>
            <a:r>
              <a:rPr lang="en-US" sz="1300" dirty="0" smtClean="0"/>
              <a:t>; §5053; E.</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064018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Provider Requirements and Responsibilities – </a:t>
            </a:r>
            <a:r>
              <a:rPr lang="en-US" dirty="0"/>
              <a:t>CIR Policy </a:t>
            </a:r>
            <a:r>
              <a:rPr lang="en-US" dirty="0" smtClean="0"/>
              <a:t>OAAS</a:t>
            </a:r>
            <a:endParaRPr lang="en-US" dirty="0"/>
          </a:p>
        </p:txBody>
      </p:sp>
      <p:sp>
        <p:nvSpPr>
          <p:cNvPr id="3" name="Content Placeholder 2"/>
          <p:cNvSpPr>
            <a:spLocks noGrp="1"/>
          </p:cNvSpPr>
          <p:nvPr>
            <p:ph idx="1"/>
          </p:nvPr>
        </p:nvSpPr>
        <p:spPr>
          <a:xfrm>
            <a:off x="457200" y="1981200"/>
            <a:ext cx="8229600" cy="3657600"/>
          </a:xfrm>
        </p:spPr>
        <p:txBody>
          <a:bodyPr>
            <a:normAutofit fontScale="92500" lnSpcReduction="20000"/>
          </a:bodyPr>
          <a:lstStyle/>
          <a:p>
            <a:endParaRPr lang="en-US" dirty="0"/>
          </a:p>
          <a:p>
            <a:r>
              <a:rPr lang="en-US" dirty="0"/>
              <a:t>B. </a:t>
            </a:r>
            <a:r>
              <a:rPr lang="en-US" b="1" dirty="0"/>
              <a:t>Direct service provider agency </a:t>
            </a:r>
            <a:r>
              <a:rPr lang="en-US" dirty="0"/>
              <a:t>responsibilities: </a:t>
            </a:r>
          </a:p>
          <a:p>
            <a:pPr lvl="1"/>
            <a:r>
              <a:rPr lang="en-US" dirty="0" err="1" smtClean="0"/>
              <a:t>i</a:t>
            </a:r>
            <a:r>
              <a:rPr lang="en-US" dirty="0"/>
              <a:t>. Take immediate action to assure the participant is protected from further harm and respond to emergency needs of the participant; </a:t>
            </a:r>
          </a:p>
          <a:p>
            <a:pPr lvl="1"/>
            <a:r>
              <a:rPr lang="en-US" dirty="0" smtClean="0"/>
              <a:t>ii</a:t>
            </a:r>
            <a:r>
              <a:rPr lang="en-US" dirty="0"/>
              <a:t>. Report incidents involving abuse, neglect, exploitation, and extortion to APS. When the allegation is against provider staff, the DSP shall ensure that any accused staff </a:t>
            </a:r>
            <a:r>
              <a:rPr lang="en-US" i="1" dirty="0"/>
              <a:t>involved are removed and shall not have any contact with the alleged victim (participant) </a:t>
            </a:r>
            <a:r>
              <a:rPr lang="en-US" b="1" i="1" dirty="0"/>
              <a:t>or other participants </a:t>
            </a:r>
            <a:r>
              <a:rPr lang="en-US" i="1" dirty="0"/>
              <a:t>receiving supports and services, pending the outcome of the investigation;</a:t>
            </a:r>
            <a:r>
              <a:rPr lang="en-US" dirty="0"/>
              <a:t> </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743336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Provider Requirements and Responsibilities</a:t>
            </a:r>
            <a:r>
              <a:rPr lang="en-US" dirty="0"/>
              <a:t> – CIR Policy </a:t>
            </a:r>
            <a:r>
              <a:rPr lang="en-US" dirty="0" smtClean="0"/>
              <a:t>OAAS</a:t>
            </a:r>
            <a:endParaRPr lang="en-US" dirty="0"/>
          </a:p>
        </p:txBody>
      </p:sp>
      <p:sp>
        <p:nvSpPr>
          <p:cNvPr id="3" name="Content Placeholder 2"/>
          <p:cNvSpPr>
            <a:spLocks noGrp="1"/>
          </p:cNvSpPr>
          <p:nvPr>
            <p:ph idx="1"/>
          </p:nvPr>
        </p:nvSpPr>
        <p:spPr>
          <a:xfrm>
            <a:off x="457200" y="1935480"/>
            <a:ext cx="8229600" cy="3931920"/>
          </a:xfrm>
        </p:spPr>
        <p:txBody>
          <a:bodyPr>
            <a:normAutofit fontScale="77500" lnSpcReduction="20000"/>
          </a:bodyPr>
          <a:lstStyle/>
          <a:p>
            <a:endParaRPr lang="en-US" dirty="0"/>
          </a:p>
          <a:p>
            <a:pPr lvl="1"/>
            <a:r>
              <a:rPr lang="en-US" dirty="0" smtClean="0"/>
              <a:t>iii</a:t>
            </a:r>
            <a:r>
              <a:rPr lang="en-US" dirty="0"/>
              <a:t>. Contact the support coordination agency/support coordinator by phone or fax immediately after taking all necessary actions to protect the participant from further harm and responding to the emergency needs of the participant but no later than 2 hours after the discovery of the critical incident; </a:t>
            </a:r>
          </a:p>
          <a:p>
            <a:pPr lvl="1"/>
            <a:r>
              <a:rPr lang="en-US" dirty="0" smtClean="0"/>
              <a:t>iv</a:t>
            </a:r>
            <a:r>
              <a:rPr lang="en-US" dirty="0"/>
              <a:t>. Complete the </a:t>
            </a:r>
            <a:r>
              <a:rPr lang="en-US" i="1" dirty="0"/>
              <a:t>DHH Home and Community Based Services (HCBS) Critical Incident Report Form,</a:t>
            </a:r>
            <a:r>
              <a:rPr lang="en-US" dirty="0"/>
              <a:t>OAAS-PF-10-014, and submit this form to the support coordination agency/support coordinator as soon as possible upon discovery, but no later than 24 hours after the discovery of the critical incident; </a:t>
            </a:r>
          </a:p>
          <a:p>
            <a:pPr lvl="1"/>
            <a:r>
              <a:rPr lang="en-US" dirty="0" smtClean="0"/>
              <a:t>v</a:t>
            </a:r>
            <a:r>
              <a:rPr lang="en-US" dirty="0"/>
              <a:t>. Cooperate with the investigation and provide all necessary follow-up documentation on the </a:t>
            </a:r>
            <a:r>
              <a:rPr lang="en-US" i="1" dirty="0"/>
              <a:t>DHH HCBS Critical Incident Report Form</a:t>
            </a:r>
            <a:r>
              <a:rPr lang="en-US" dirty="0"/>
              <a:t>, at a minimum, by close of the third business day after the initial report to the support coordinator; </a:t>
            </a:r>
            <a:r>
              <a:rPr lang="en-US" dirty="0" smtClean="0"/>
              <a:t>-</a:t>
            </a:r>
            <a:r>
              <a:rPr lang="en-US" sz="1500" b="1" i="1" dirty="0"/>
              <a:t>OAAS-ADM-10-020 </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612048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807" y="304800"/>
            <a:ext cx="8229600" cy="1143000"/>
          </a:xfrm>
        </p:spPr>
        <p:txBody>
          <a:bodyPr/>
          <a:lstStyle/>
          <a:p>
            <a:r>
              <a:rPr lang="en-US" dirty="0" smtClean="0"/>
              <a:t>Presentation Topics</a:t>
            </a:r>
            <a:endParaRPr lang="en-US" dirty="0"/>
          </a:p>
        </p:txBody>
      </p:sp>
      <p:sp>
        <p:nvSpPr>
          <p:cNvPr id="3" name="Content Placeholder 2"/>
          <p:cNvSpPr>
            <a:spLocks noGrp="1"/>
          </p:cNvSpPr>
          <p:nvPr>
            <p:ph idx="1"/>
          </p:nvPr>
        </p:nvSpPr>
        <p:spPr>
          <a:xfrm>
            <a:off x="492807" y="1371600"/>
            <a:ext cx="8229600" cy="4389120"/>
          </a:xfrm>
        </p:spPr>
        <p:txBody>
          <a:bodyPr>
            <a:normAutofit/>
          </a:bodyPr>
          <a:lstStyle/>
          <a:p>
            <a:r>
              <a:rPr lang="en-US" dirty="0" smtClean="0"/>
              <a:t>Statutory vs. Regulatory</a:t>
            </a:r>
          </a:p>
          <a:p>
            <a:r>
              <a:rPr lang="en-US" dirty="0" smtClean="0"/>
              <a:t>APS Investigation vs. Complaint Investigation</a:t>
            </a:r>
          </a:p>
          <a:p>
            <a:r>
              <a:rPr lang="en-US" dirty="0" smtClean="0"/>
              <a:t>Abuse, Neglect, &amp; Exploitation\Extortion</a:t>
            </a:r>
          </a:p>
          <a:p>
            <a:r>
              <a:rPr lang="en-US" dirty="0" smtClean="0"/>
              <a:t>Provider Requirements &amp; Responsibilities</a:t>
            </a:r>
          </a:p>
          <a:p>
            <a:r>
              <a:rPr lang="en-US" dirty="0" smtClean="0"/>
              <a:t>APS Investigation – What to Expect</a:t>
            </a:r>
          </a:p>
          <a:p>
            <a:r>
              <a:rPr lang="en-US" dirty="0" smtClean="0"/>
              <a:t>What do they Mean?</a:t>
            </a:r>
          </a:p>
          <a:p>
            <a:r>
              <a:rPr lang="en-US" dirty="0"/>
              <a:t>Provider Responsibilities </a:t>
            </a:r>
            <a:r>
              <a:rPr lang="en-US" dirty="0" smtClean="0"/>
              <a:t>Summation</a:t>
            </a:r>
          </a:p>
          <a:p>
            <a:r>
              <a:rPr lang="en-US" dirty="0"/>
              <a:t>Providers’ Can and Cannot</a:t>
            </a:r>
          </a:p>
          <a:p>
            <a:r>
              <a:rPr lang="en-US" dirty="0" smtClean="0"/>
              <a:t>The Accused</a:t>
            </a:r>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8400" y="5964249"/>
            <a:ext cx="2788920" cy="68260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865296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Provider Requirements and Responsibilities - </a:t>
            </a:r>
            <a:r>
              <a:rPr lang="en-US" dirty="0"/>
              <a:t>CIR Policy </a:t>
            </a:r>
            <a:r>
              <a:rPr lang="en-US" dirty="0" smtClean="0"/>
              <a:t>OCDD</a:t>
            </a:r>
            <a:endParaRPr lang="en-US" dirty="0"/>
          </a:p>
        </p:txBody>
      </p:sp>
      <p:sp>
        <p:nvSpPr>
          <p:cNvPr id="3" name="Content Placeholder 2"/>
          <p:cNvSpPr>
            <a:spLocks noGrp="1"/>
          </p:cNvSpPr>
          <p:nvPr>
            <p:ph idx="1"/>
          </p:nvPr>
        </p:nvSpPr>
        <p:spPr>
          <a:xfrm>
            <a:off x="457200" y="1935480"/>
            <a:ext cx="8229600" cy="3931920"/>
          </a:xfrm>
        </p:spPr>
        <p:txBody>
          <a:bodyPr>
            <a:normAutofit/>
          </a:bodyPr>
          <a:lstStyle/>
          <a:p>
            <a:r>
              <a:rPr lang="en-US" dirty="0"/>
              <a:t>B. </a:t>
            </a:r>
            <a:r>
              <a:rPr lang="en-US" b="1" dirty="0"/>
              <a:t>Direct Service Provider Agencies (DSP) </a:t>
            </a:r>
            <a:endParaRPr lang="en-US" dirty="0"/>
          </a:p>
          <a:p>
            <a:r>
              <a:rPr lang="en-US" dirty="0" smtClean="0"/>
              <a:t>Direct </a:t>
            </a:r>
            <a:r>
              <a:rPr lang="en-US" dirty="0"/>
              <a:t>Service Provider Agencies shall be responsible for completing all of the following actions: </a:t>
            </a:r>
          </a:p>
          <a:p>
            <a:pPr lvl="1"/>
            <a:r>
              <a:rPr lang="en-US" dirty="0" smtClean="0"/>
              <a:t>1. Immediately </a:t>
            </a:r>
            <a:r>
              <a:rPr lang="en-US" dirty="0"/>
              <a:t>take the necessary action(s) required to assure the participant is protected from further harm and respond to any emergency needs of the participant</a:t>
            </a:r>
            <a:r>
              <a:rPr lang="en-US" dirty="0" smtClean="0"/>
              <a:t>.</a:t>
            </a:r>
          </a:p>
          <a:p>
            <a:pPr lvl="1"/>
            <a:r>
              <a:rPr lang="en-US" dirty="0"/>
              <a:t>2. Immediately contact the appropriate protective service agency if abuse, neglect, exploitation, or extortion is suspected.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381801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Provider Requirements and Responsibilities - </a:t>
            </a:r>
            <a:r>
              <a:rPr lang="en-US" dirty="0"/>
              <a:t>CIR Policy </a:t>
            </a:r>
            <a:r>
              <a:rPr lang="en-US" dirty="0" smtClean="0"/>
              <a:t>OCDD</a:t>
            </a:r>
            <a:endParaRPr lang="en-US" dirty="0"/>
          </a:p>
        </p:txBody>
      </p:sp>
      <p:sp>
        <p:nvSpPr>
          <p:cNvPr id="3" name="Content Placeholder 2"/>
          <p:cNvSpPr>
            <a:spLocks noGrp="1"/>
          </p:cNvSpPr>
          <p:nvPr>
            <p:ph idx="1"/>
          </p:nvPr>
        </p:nvSpPr>
        <p:spPr>
          <a:xfrm>
            <a:off x="457200" y="1935480"/>
            <a:ext cx="8229600" cy="3931920"/>
          </a:xfrm>
        </p:spPr>
        <p:txBody>
          <a:bodyPr>
            <a:normAutofit fontScale="85000" lnSpcReduction="20000"/>
          </a:bodyPr>
          <a:lstStyle/>
          <a:p>
            <a:pPr lvl="1"/>
            <a:r>
              <a:rPr lang="en-US" dirty="0"/>
              <a:t>3. When there is an allegation of abuse or neglect, the DSP shall ensure that any accused staff involved are removed from and shall not have any contact with the alleged victim (participant) or other participants receiving supports and services, pending the outcome of the internal investigation. </a:t>
            </a:r>
          </a:p>
          <a:p>
            <a:pPr lvl="2"/>
            <a:r>
              <a:rPr lang="en-US" dirty="0"/>
              <a:t>a</a:t>
            </a:r>
            <a:r>
              <a:rPr lang="en-US" b="1" dirty="0"/>
              <a:t>. </a:t>
            </a:r>
            <a:r>
              <a:rPr lang="en-US" dirty="0"/>
              <a:t>If the abuse, neglect, or exploitation involves a child, birth to seventeen (0-17) years of age and the perpetrator is a direct service worker (DSW), immediately verbally report the incident and forward a copy of the completed </a:t>
            </a:r>
            <a:r>
              <a:rPr lang="en-US" i="1" dirty="0"/>
              <a:t>DHH HCBS Critical Incident Report Form </a:t>
            </a:r>
            <a:r>
              <a:rPr lang="en-US" dirty="0"/>
              <a:t>(Appendix A) to the local law enforcement agency and to the DHH Health Standards Section (HSS). </a:t>
            </a:r>
          </a:p>
          <a:p>
            <a:pPr lvl="2"/>
            <a:r>
              <a:rPr lang="en-US" dirty="0"/>
              <a:t>b. If the abuse, neglect, or exploitation involves a child's family member, immediately verbally report the incident and forward a completed copy of the </a:t>
            </a:r>
            <a:r>
              <a:rPr lang="en-US" i="1" dirty="0"/>
              <a:t>DHH HCBS Critical Incident Report Form </a:t>
            </a:r>
            <a:r>
              <a:rPr lang="en-US" dirty="0"/>
              <a:t>to the local parish Child Protection Services (CPS).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500463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Provider Requirements and Responsibilities – CIR Policy OCDD</a:t>
            </a:r>
            <a:endParaRPr lang="en-US" dirty="0"/>
          </a:p>
        </p:txBody>
      </p:sp>
      <p:sp>
        <p:nvSpPr>
          <p:cNvPr id="3" name="Content Placeholder 2"/>
          <p:cNvSpPr>
            <a:spLocks noGrp="1"/>
          </p:cNvSpPr>
          <p:nvPr>
            <p:ph idx="1"/>
          </p:nvPr>
        </p:nvSpPr>
        <p:spPr>
          <a:xfrm>
            <a:off x="457200" y="1935480"/>
            <a:ext cx="8229600" cy="3931920"/>
          </a:xfrm>
        </p:spPr>
        <p:txBody>
          <a:bodyPr>
            <a:normAutofit fontScale="92500" lnSpcReduction="10000"/>
          </a:bodyPr>
          <a:lstStyle/>
          <a:p>
            <a:pPr lvl="2"/>
            <a:r>
              <a:rPr lang="en-US" dirty="0"/>
              <a:t>c</a:t>
            </a:r>
            <a:r>
              <a:rPr lang="en-US" b="1" dirty="0"/>
              <a:t>. </a:t>
            </a:r>
            <a:r>
              <a:rPr lang="en-US" dirty="0"/>
              <a:t>If the abuse, neglect, exploitation or extortion involves participants ages eighteen to fifty-nine (18–59), immediately report the incident to Adult Protective Services (APS). The DSP shall only verbally report to APS and not forward a copy of the completed </a:t>
            </a:r>
            <a:r>
              <a:rPr lang="en-US" i="1" dirty="0"/>
              <a:t>DHH HCBS Critical Incident Report Form</a:t>
            </a:r>
            <a:r>
              <a:rPr lang="en-US" dirty="0"/>
              <a:t>. </a:t>
            </a:r>
          </a:p>
          <a:p>
            <a:pPr lvl="2"/>
            <a:r>
              <a:rPr lang="en-US" dirty="0"/>
              <a:t>d. If the abuse, neglect, exploitation, or extortion involves participants ages sixty (60) and above, immediately verbally report and forward a copy of the completed </a:t>
            </a:r>
            <a:r>
              <a:rPr lang="en-US" i="1" dirty="0"/>
              <a:t>DHH HCBS Critical Incident Report Form </a:t>
            </a:r>
            <a:r>
              <a:rPr lang="en-US" dirty="0"/>
              <a:t>to Elderly Protective Services (EPS</a:t>
            </a:r>
            <a:r>
              <a:rPr lang="en-US" dirty="0" smtClean="0"/>
              <a:t>).</a:t>
            </a:r>
            <a:endParaRPr lang="en-US" dirty="0"/>
          </a:p>
          <a:p>
            <a:pPr marL="667512" lvl="2" indent="0">
              <a:buNone/>
            </a:pPr>
            <a:r>
              <a:rPr lang="en-US" dirty="0"/>
              <a:t>4. </a:t>
            </a:r>
            <a:r>
              <a:rPr lang="en-US" dirty="0" smtClean="0"/>
              <a:t>Cooperate </a:t>
            </a:r>
            <a:r>
              <a:rPr lang="en-US" dirty="0"/>
              <a:t>with appropriate protective service agency identified in </a:t>
            </a:r>
            <a:r>
              <a:rPr lang="en-US" dirty="0" smtClean="0"/>
              <a:t>	5.B.3 </a:t>
            </a:r>
            <a:r>
              <a:rPr lang="en-US" dirty="0"/>
              <a:t>above, once that agency has been notified and an investigation </a:t>
            </a:r>
            <a:r>
              <a:rPr lang="en-US" dirty="0" smtClean="0"/>
              <a:t>	commences</a:t>
            </a:r>
            <a:r>
              <a:rPr lang="en-US" dirty="0"/>
              <a:t>. In addition, the DSP is required to provide relevant </a:t>
            </a:r>
            <a:r>
              <a:rPr lang="en-US" dirty="0" smtClean="0"/>
              <a:t>	information</a:t>
            </a:r>
            <a:r>
              <a:rPr lang="en-US" dirty="0"/>
              <a:t>, records and access to members of the agency </a:t>
            </a:r>
            <a:r>
              <a:rPr lang="en-US" dirty="0" smtClean="0"/>
              <a:t>	conducting </a:t>
            </a:r>
            <a:r>
              <a:rPr lang="en-US" dirty="0"/>
              <a:t>the investigation. </a:t>
            </a:r>
          </a:p>
          <a:p>
            <a:pPr marL="667512" lvl="2" indent="0">
              <a:buNone/>
            </a:pPr>
            <a:endParaRPr lang="en-US"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578588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Bureau of Protective Services</a:t>
            </a:r>
            <a:endParaRPr lang="en-US" dirty="0"/>
          </a:p>
        </p:txBody>
      </p:sp>
      <p:sp>
        <p:nvSpPr>
          <p:cNvPr id="3" name="Content Placeholder 2"/>
          <p:cNvSpPr>
            <a:spLocks noGrp="1"/>
          </p:cNvSpPr>
          <p:nvPr>
            <p:ph idx="1"/>
          </p:nvPr>
        </p:nvSpPr>
        <p:spPr/>
        <p:txBody>
          <a:bodyPr/>
          <a:lstStyle/>
          <a:p>
            <a:r>
              <a:rPr lang="en-US" dirty="0" smtClean="0"/>
              <a:t>Report to the BPS Hotline</a:t>
            </a:r>
          </a:p>
          <a:p>
            <a:pPr lvl="1"/>
            <a:r>
              <a:rPr lang="en-US" dirty="0" smtClean="0"/>
              <a:t>1-800-898-4910</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52369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Investigation – What to expect</a:t>
            </a:r>
            <a:endParaRPr lang="en-US" dirty="0"/>
          </a:p>
        </p:txBody>
      </p:sp>
      <p:sp>
        <p:nvSpPr>
          <p:cNvPr id="3" name="Content Placeholder 2"/>
          <p:cNvSpPr>
            <a:spLocks noGrp="1"/>
          </p:cNvSpPr>
          <p:nvPr>
            <p:ph idx="1"/>
          </p:nvPr>
        </p:nvSpPr>
        <p:spPr/>
        <p:txBody>
          <a:bodyPr>
            <a:normAutofit lnSpcReduction="10000"/>
          </a:bodyPr>
          <a:lstStyle/>
          <a:p>
            <a:r>
              <a:rPr lang="en-US" dirty="0" smtClean="0"/>
              <a:t>An APS investigation is triaged as a 2 day or 30 day investigation.</a:t>
            </a:r>
          </a:p>
          <a:p>
            <a:r>
              <a:rPr lang="en-US" dirty="0" smtClean="0"/>
              <a:t>Surveyor/ Specialist enters and informs administration or representative that they are there to conduct and APS investigation, who the client, and what the allegation(s) are. </a:t>
            </a:r>
          </a:p>
          <a:p>
            <a:r>
              <a:rPr lang="en-US" dirty="0" smtClean="0"/>
              <a:t>The surveyor/specialist will conduct interviews with the appropriate staff and client, and any others who may have information.</a:t>
            </a:r>
          </a:p>
          <a:p>
            <a:r>
              <a:rPr lang="en-US" dirty="0" smtClean="0"/>
              <a:t>HSS Staff will review pertinent documentation from provider and/or any outside sources. </a:t>
            </a:r>
          </a:p>
          <a:p>
            <a:endParaRPr lang="en-US"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331177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Investigation – What to expect</a:t>
            </a:r>
            <a:endParaRPr lang="en-US" dirty="0"/>
          </a:p>
        </p:txBody>
      </p:sp>
      <p:sp>
        <p:nvSpPr>
          <p:cNvPr id="3" name="Content Placeholder 2"/>
          <p:cNvSpPr>
            <a:spLocks noGrp="1"/>
          </p:cNvSpPr>
          <p:nvPr>
            <p:ph idx="1"/>
          </p:nvPr>
        </p:nvSpPr>
        <p:spPr/>
        <p:txBody>
          <a:bodyPr/>
          <a:lstStyle/>
          <a:p>
            <a:r>
              <a:rPr lang="en-US" dirty="0" smtClean="0"/>
              <a:t>Documentation</a:t>
            </a:r>
          </a:p>
          <a:p>
            <a:pPr lvl="1"/>
            <a:r>
              <a:rPr lang="en-US" dirty="0" smtClean="0"/>
              <a:t>At a </a:t>
            </a:r>
            <a:r>
              <a:rPr lang="en-US" b="1" u="sng" dirty="0" smtClean="0"/>
              <a:t>minimum</a:t>
            </a:r>
            <a:r>
              <a:rPr lang="en-US" dirty="0" smtClean="0"/>
              <a:t>, HSS staff will review the client’s CPOC\ISP and appropriate time sheets\progress notes.</a:t>
            </a:r>
          </a:p>
          <a:p>
            <a:pPr lvl="1"/>
            <a:r>
              <a:rPr lang="en-US" dirty="0" smtClean="0"/>
              <a:t>At a </a:t>
            </a:r>
            <a:r>
              <a:rPr lang="en-US" b="1" u="sng" dirty="0" smtClean="0"/>
              <a:t>minimum</a:t>
            </a:r>
            <a:r>
              <a:rPr lang="en-US" dirty="0" smtClean="0"/>
              <a:t>, HSS staff will review the accused worker(s) personnel file. </a:t>
            </a:r>
          </a:p>
          <a:p>
            <a:pPr lvl="1"/>
            <a:r>
              <a:rPr lang="en-US" dirty="0" smtClean="0"/>
              <a:t>Depending on the investigation, other documentation may be requested.</a:t>
            </a:r>
            <a:endParaRPr lang="en-US" dirty="0"/>
          </a:p>
          <a:p>
            <a:pPr lvl="1"/>
            <a:endParaRPr lang="en-US"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27245241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Investigation – What to expect</a:t>
            </a:r>
            <a:endParaRPr lang="en-US" dirty="0"/>
          </a:p>
        </p:txBody>
      </p:sp>
      <p:sp>
        <p:nvSpPr>
          <p:cNvPr id="3" name="Content Placeholder 2"/>
          <p:cNvSpPr>
            <a:spLocks noGrp="1"/>
          </p:cNvSpPr>
          <p:nvPr>
            <p:ph idx="1"/>
          </p:nvPr>
        </p:nvSpPr>
        <p:spPr/>
        <p:txBody>
          <a:bodyPr/>
          <a:lstStyle/>
          <a:p>
            <a:pPr lvl="1"/>
            <a:r>
              <a:rPr lang="en-US" dirty="0" smtClean="0"/>
              <a:t>We will mail you a letter informing you of the findings. It will tell you whether or not we substantiated, unsubstantiated, or we were unable to verify the allegations. It includes the client’s name and case #.</a:t>
            </a:r>
          </a:p>
          <a:p>
            <a:pPr lvl="1"/>
            <a:r>
              <a:rPr lang="en-US" dirty="0" smtClean="0"/>
              <a:t>We do not release the investigation report because of confidentiality requirements. </a:t>
            </a:r>
          </a:p>
          <a:p>
            <a:pPr lvl="1"/>
            <a:r>
              <a:rPr lang="en-US" dirty="0" smtClean="0"/>
              <a:t>If as a provider, you have questions about the finding you may contact me at 225-342-3329.</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2676250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they mean?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Substantiated</a:t>
            </a:r>
          </a:p>
          <a:p>
            <a:pPr lvl="1"/>
            <a:r>
              <a:rPr lang="en-US" dirty="0" smtClean="0"/>
              <a:t>HSS staff has determined, based on evidence, documentation, and\ or interviews, that the allegation did occur. </a:t>
            </a:r>
          </a:p>
          <a:p>
            <a:r>
              <a:rPr lang="en-US" dirty="0"/>
              <a:t>Unsubstantiated</a:t>
            </a:r>
          </a:p>
          <a:p>
            <a:pPr lvl="1"/>
            <a:r>
              <a:rPr lang="en-US" dirty="0"/>
              <a:t>HSS staff has determined, based on evidence, documentation, and\ or</a:t>
            </a:r>
            <a:r>
              <a:rPr lang="en-US" dirty="0" smtClean="0"/>
              <a:t> </a:t>
            </a:r>
            <a:r>
              <a:rPr lang="en-US" dirty="0"/>
              <a:t>interviews, that the allegation did not occur. </a:t>
            </a:r>
            <a:endParaRPr lang="en-US" dirty="0" smtClean="0"/>
          </a:p>
          <a:p>
            <a:r>
              <a:rPr lang="en-US" dirty="0" smtClean="0"/>
              <a:t>Unable to Verify</a:t>
            </a:r>
            <a:endParaRPr lang="en-US" dirty="0"/>
          </a:p>
          <a:p>
            <a:pPr lvl="1"/>
            <a:r>
              <a:rPr lang="en-US" dirty="0"/>
              <a:t>HSS staff </a:t>
            </a:r>
            <a:r>
              <a:rPr lang="en-US" dirty="0" smtClean="0"/>
              <a:t>has not been able to determine, </a:t>
            </a:r>
            <a:r>
              <a:rPr lang="en-US" dirty="0"/>
              <a:t>based on evidence, documentation, and\ or</a:t>
            </a:r>
            <a:r>
              <a:rPr lang="en-US" dirty="0" smtClean="0"/>
              <a:t> </a:t>
            </a:r>
            <a:r>
              <a:rPr lang="en-US" dirty="0"/>
              <a:t>interviews, that the allegation </a:t>
            </a:r>
            <a:r>
              <a:rPr lang="en-US" dirty="0" smtClean="0"/>
              <a:t>did or did </a:t>
            </a:r>
            <a:r>
              <a:rPr lang="en-US" dirty="0"/>
              <a:t>not occur. </a:t>
            </a:r>
          </a:p>
          <a:p>
            <a:pPr lvl="1"/>
            <a:endParaRPr lang="en-US" dirty="0"/>
          </a:p>
          <a:p>
            <a:pPr marL="393192" lvl="1" indent="0">
              <a:buNone/>
            </a:pPr>
            <a:endParaRPr lang="en-US"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6996356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US" dirty="0" smtClean="0"/>
              <a:t>Provider Responsibilities Summation</a:t>
            </a:r>
            <a:endParaRPr lang="en-US" dirty="0"/>
          </a:p>
        </p:txBody>
      </p:sp>
      <p:sp>
        <p:nvSpPr>
          <p:cNvPr id="3" name="Content Placeholder 2"/>
          <p:cNvSpPr>
            <a:spLocks noGrp="1"/>
          </p:cNvSpPr>
          <p:nvPr>
            <p:ph idx="1"/>
          </p:nvPr>
        </p:nvSpPr>
        <p:spPr/>
        <p:txBody>
          <a:bodyPr>
            <a:normAutofit lnSpcReduction="10000"/>
          </a:bodyPr>
          <a:lstStyle/>
          <a:p>
            <a:pPr marL="393192" lvl="1" indent="0">
              <a:buNone/>
            </a:pPr>
            <a:endParaRPr lang="en-US" dirty="0" smtClean="0"/>
          </a:p>
          <a:p>
            <a:pPr lvl="1"/>
            <a:r>
              <a:rPr lang="en-US" dirty="0" smtClean="0"/>
              <a:t>You are responsible for ensuring the health, safety, and welfare of the client.</a:t>
            </a:r>
          </a:p>
          <a:p>
            <a:pPr lvl="1"/>
            <a:r>
              <a:rPr lang="en-US" dirty="0" smtClean="0"/>
              <a:t>You must report suspected case of abuse, neglect, exploitation and extortion.</a:t>
            </a:r>
          </a:p>
          <a:p>
            <a:pPr lvl="2"/>
            <a:r>
              <a:rPr lang="en-US" dirty="0" smtClean="0"/>
              <a:t>Please include who, what, when, where, and how or why, and that the accused has been removed from client care.</a:t>
            </a:r>
          </a:p>
          <a:p>
            <a:pPr lvl="1"/>
            <a:r>
              <a:rPr lang="en-US" dirty="0" smtClean="0"/>
              <a:t>You must remove the accused from the client and they are not allowed to provide services to other clients.</a:t>
            </a:r>
          </a:p>
          <a:p>
            <a:pPr lvl="1"/>
            <a:r>
              <a:rPr lang="en-US" dirty="0" smtClean="0"/>
              <a:t>You must cooperate with an APS investigation, including but not limited to, interviews and documentation.</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210004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What a provider can or cannot do.</a:t>
            </a:r>
            <a:endParaRPr lang="en-US" dirty="0"/>
          </a:p>
        </p:txBody>
      </p:sp>
      <p:sp>
        <p:nvSpPr>
          <p:cNvPr id="3" name="Content Placeholder 2"/>
          <p:cNvSpPr>
            <a:spLocks noGrp="1"/>
          </p:cNvSpPr>
          <p:nvPr>
            <p:ph idx="1"/>
          </p:nvPr>
        </p:nvSpPr>
        <p:spPr>
          <a:xfrm>
            <a:off x="533400" y="1447800"/>
            <a:ext cx="8305800" cy="4389120"/>
          </a:xfrm>
        </p:spPr>
        <p:txBody>
          <a:bodyPr>
            <a:normAutofit fontScale="92500" lnSpcReduction="10000"/>
          </a:bodyPr>
          <a:lstStyle/>
          <a:p>
            <a:r>
              <a:rPr lang="en-US" dirty="0" smtClean="0"/>
              <a:t>Can</a:t>
            </a:r>
          </a:p>
          <a:p>
            <a:pPr lvl="1"/>
            <a:r>
              <a:rPr lang="en-US" dirty="0" smtClean="0"/>
              <a:t>You can conduct an internal investigation.</a:t>
            </a:r>
          </a:p>
          <a:p>
            <a:pPr lvl="1"/>
            <a:r>
              <a:rPr lang="en-US" dirty="0" smtClean="0"/>
              <a:t>You can collect information and statements.</a:t>
            </a:r>
          </a:p>
          <a:p>
            <a:pPr lvl="1"/>
            <a:r>
              <a:rPr lang="en-US" dirty="0" smtClean="0"/>
              <a:t>You can contact law enforcement.</a:t>
            </a:r>
          </a:p>
          <a:p>
            <a:r>
              <a:rPr lang="en-US" dirty="0" smtClean="0"/>
              <a:t>Cannot*</a:t>
            </a:r>
          </a:p>
          <a:p>
            <a:pPr lvl="1"/>
            <a:r>
              <a:rPr lang="en-US" dirty="0" smtClean="0"/>
              <a:t>You cannot interfere with an APS investigation.</a:t>
            </a:r>
          </a:p>
          <a:p>
            <a:pPr lvl="1"/>
            <a:r>
              <a:rPr lang="en-US" dirty="0" smtClean="0"/>
              <a:t>You cannot coerce witnesses.</a:t>
            </a:r>
          </a:p>
          <a:p>
            <a:pPr lvl="1"/>
            <a:r>
              <a:rPr lang="en-US" dirty="0" smtClean="0"/>
              <a:t>You cannot falsify documentation. </a:t>
            </a:r>
          </a:p>
          <a:p>
            <a:pPr marL="393192" lvl="1" indent="0">
              <a:buNone/>
            </a:pPr>
            <a:endParaRPr lang="en-US" dirty="0" smtClean="0"/>
          </a:p>
          <a:p>
            <a:pPr marL="393192" lvl="1" indent="0">
              <a:buNone/>
            </a:pPr>
            <a:r>
              <a:rPr lang="en-US" dirty="0" smtClean="0"/>
              <a:t>* Can lead to civil monetary penalties and/or criminal prosecution</a:t>
            </a:r>
          </a:p>
          <a:p>
            <a:endParaRPr lang="en-US" dirty="0" smtClean="0"/>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259947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Topics Continued</a:t>
            </a:r>
            <a:endParaRPr lang="en-US" dirty="0"/>
          </a:p>
        </p:txBody>
      </p:sp>
      <p:sp>
        <p:nvSpPr>
          <p:cNvPr id="3" name="Content Placeholder 2"/>
          <p:cNvSpPr>
            <a:spLocks noGrp="1"/>
          </p:cNvSpPr>
          <p:nvPr>
            <p:ph idx="1"/>
          </p:nvPr>
        </p:nvSpPr>
        <p:spPr/>
        <p:txBody>
          <a:bodyPr/>
          <a:lstStyle/>
          <a:p>
            <a:r>
              <a:rPr lang="en-US" dirty="0" smtClean="0"/>
              <a:t>After the Investigation</a:t>
            </a:r>
          </a:p>
          <a:p>
            <a:r>
              <a:rPr lang="en-US" dirty="0" smtClean="0"/>
              <a:t>DSW Registry</a:t>
            </a:r>
          </a:p>
          <a:p>
            <a:r>
              <a:rPr lang="en-US" dirty="0" smtClean="0"/>
              <a:t>What </a:t>
            </a:r>
            <a:r>
              <a:rPr lang="en-US" dirty="0"/>
              <a:t>We are Seeing</a:t>
            </a:r>
          </a:p>
          <a:p>
            <a:r>
              <a:rPr lang="en-US" dirty="0"/>
              <a:t>Prevention</a:t>
            </a:r>
          </a:p>
          <a:p>
            <a:endParaRPr lang="en-US" dirty="0" smtClean="0"/>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587939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Accused</a:t>
            </a:r>
            <a:endParaRPr lang="en-US" dirty="0"/>
          </a:p>
        </p:txBody>
      </p:sp>
      <p:sp>
        <p:nvSpPr>
          <p:cNvPr id="3" name="Content Placeholder 2"/>
          <p:cNvSpPr>
            <a:spLocks noGrp="1"/>
          </p:cNvSpPr>
          <p:nvPr>
            <p:ph idx="1"/>
          </p:nvPr>
        </p:nvSpPr>
        <p:spPr/>
        <p:txBody>
          <a:bodyPr/>
          <a:lstStyle/>
          <a:p>
            <a:r>
              <a:rPr lang="en-US" dirty="0" smtClean="0"/>
              <a:t>Must be removed from the client’s care and can not have contact with the client .</a:t>
            </a:r>
          </a:p>
          <a:p>
            <a:r>
              <a:rPr lang="en-US" dirty="0" smtClean="0"/>
              <a:t>Can not provide services to other clients.</a:t>
            </a:r>
          </a:p>
          <a:p>
            <a:r>
              <a:rPr lang="en-US" dirty="0" smtClean="0"/>
              <a:t>Is given the opportunity to provide a statement about the alleged event(s).</a:t>
            </a:r>
          </a:p>
          <a:p>
            <a:r>
              <a:rPr lang="en-US" dirty="0" smtClean="0"/>
              <a:t>Has due process rights.</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1607848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Investigation</a:t>
            </a:r>
            <a:endParaRPr lang="en-US" dirty="0"/>
          </a:p>
        </p:txBody>
      </p:sp>
      <p:sp>
        <p:nvSpPr>
          <p:cNvPr id="3" name="Content Placeholder 2"/>
          <p:cNvSpPr>
            <a:spLocks noGrp="1"/>
          </p:cNvSpPr>
          <p:nvPr>
            <p:ph idx="1"/>
          </p:nvPr>
        </p:nvSpPr>
        <p:spPr/>
        <p:txBody>
          <a:bodyPr/>
          <a:lstStyle/>
          <a:p>
            <a:r>
              <a:rPr lang="en-US" dirty="0" smtClean="0"/>
              <a:t>Once an investigation is completed and reviewed by the APS supervisor, the case is transferred to the appropriate waiver office.</a:t>
            </a:r>
          </a:p>
          <a:p>
            <a:r>
              <a:rPr lang="en-US" dirty="0" smtClean="0"/>
              <a:t>A copy of the investigation is forwarded to the HCBS Complaint desk.</a:t>
            </a:r>
          </a:p>
          <a:p>
            <a:r>
              <a:rPr lang="en-US" dirty="0" smtClean="0"/>
              <a:t>A copy of the investigation may be forwarded to appropriate law enforcement agencies, Attorney General’s office, and the DSW registry for a finding to be placed against the accused.</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4710789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the Investigation</a:t>
            </a:r>
          </a:p>
        </p:txBody>
      </p:sp>
      <p:sp>
        <p:nvSpPr>
          <p:cNvPr id="3" name="Content Placeholder 2"/>
          <p:cNvSpPr>
            <a:spLocks noGrp="1"/>
          </p:cNvSpPr>
          <p:nvPr>
            <p:ph idx="1"/>
          </p:nvPr>
        </p:nvSpPr>
        <p:spPr/>
        <p:txBody>
          <a:bodyPr>
            <a:normAutofit fontScale="92500" lnSpcReduction="10000"/>
          </a:bodyPr>
          <a:lstStyle/>
          <a:p>
            <a:r>
              <a:rPr lang="en-US" dirty="0" smtClean="0"/>
              <a:t>HCBS Complaint desk may make a determination that an HSS Complaint survey should be conducted based on the APS investigation referral.</a:t>
            </a:r>
          </a:p>
          <a:p>
            <a:pPr lvl="1"/>
            <a:r>
              <a:rPr lang="en-US" dirty="0" smtClean="0"/>
              <a:t>Please note that even if APS staff do not substantiate, a complaint may be generated. At the same time, a complaint may not be generated, even though there’s a substantiated finding.</a:t>
            </a:r>
          </a:p>
          <a:p>
            <a:r>
              <a:rPr lang="en-US" dirty="0" smtClean="0"/>
              <a:t>The DSW registry may place a finding against an accused based on an APS referral.</a:t>
            </a:r>
          </a:p>
          <a:p>
            <a:pPr lvl="1"/>
            <a:r>
              <a:rPr lang="en-US" dirty="0" smtClean="0"/>
              <a:t>Please note that a substantiated finding does not automatically guarantee that a finding will placed on the DSW registry.</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6814297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DSW Registry</a:t>
            </a:r>
            <a:endParaRPr lang="en-US" dirty="0"/>
          </a:p>
        </p:txBody>
      </p:sp>
      <p:sp>
        <p:nvSpPr>
          <p:cNvPr id="3" name="Content Placeholder 2"/>
          <p:cNvSpPr>
            <a:spLocks noGrp="1"/>
          </p:cNvSpPr>
          <p:nvPr>
            <p:ph idx="1"/>
          </p:nvPr>
        </p:nvSpPr>
        <p:spPr>
          <a:xfrm>
            <a:off x="457200" y="1524000"/>
            <a:ext cx="8229600" cy="4389120"/>
          </a:xfrm>
        </p:spPr>
        <p:txBody>
          <a:bodyPr>
            <a:normAutofit fontScale="92500" lnSpcReduction="20000"/>
          </a:bodyPr>
          <a:lstStyle/>
          <a:p>
            <a:r>
              <a:rPr lang="en-US" dirty="0" smtClean="0"/>
              <a:t>A finding is placed against a DSW who has been found to have committed </a:t>
            </a:r>
            <a:r>
              <a:rPr lang="en-US" b="1" u="sng" dirty="0" smtClean="0"/>
              <a:t>willful</a:t>
            </a:r>
            <a:r>
              <a:rPr lang="en-US" dirty="0" smtClean="0"/>
              <a:t> acts of abuse, neglect, exploitation, or extortion.</a:t>
            </a:r>
          </a:p>
          <a:p>
            <a:r>
              <a:rPr lang="en-US" dirty="0" smtClean="0"/>
              <a:t>The DSW has due process rights.</a:t>
            </a:r>
          </a:p>
          <a:p>
            <a:pPr lvl="1"/>
            <a:r>
              <a:rPr lang="en-US" dirty="0" smtClean="0"/>
              <a:t>The DSW can work until such time a finding has been placed on the registry. The DSW can work during their dispute of a finding.</a:t>
            </a:r>
          </a:p>
          <a:p>
            <a:r>
              <a:rPr lang="en-US" dirty="0" smtClean="0"/>
              <a:t>The DSW is informed of the finding via certified mail.</a:t>
            </a:r>
          </a:p>
          <a:p>
            <a:r>
              <a:rPr lang="en-US" dirty="0" smtClean="0"/>
              <a:t>The DSW has the right to an Informal Dispute Resolution (IDR).</a:t>
            </a:r>
          </a:p>
          <a:p>
            <a:r>
              <a:rPr lang="en-US" dirty="0" smtClean="0"/>
              <a:t>The DSW has the right to a hearing with an Administrative Law Judge.</a:t>
            </a:r>
          </a:p>
          <a:p>
            <a:r>
              <a:rPr lang="en-US" dirty="0" smtClean="0"/>
              <a:t>The DSW has the right to a district court hearing.</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27717933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What we are Seeing</a:t>
            </a:r>
            <a:endParaRPr lang="en-US" dirty="0"/>
          </a:p>
        </p:txBody>
      </p:sp>
      <p:sp>
        <p:nvSpPr>
          <p:cNvPr id="3" name="Content Placeholder 2"/>
          <p:cNvSpPr>
            <a:spLocks noGrp="1"/>
          </p:cNvSpPr>
          <p:nvPr>
            <p:ph idx="1"/>
          </p:nvPr>
        </p:nvSpPr>
        <p:spPr>
          <a:xfrm>
            <a:off x="457200" y="1219200"/>
            <a:ext cx="8229600" cy="5029200"/>
          </a:xfrm>
        </p:spPr>
        <p:txBody>
          <a:bodyPr>
            <a:normAutofit/>
          </a:bodyPr>
          <a:lstStyle/>
          <a:p>
            <a:r>
              <a:rPr lang="en-US" dirty="0" smtClean="0"/>
              <a:t>Physical\ Emotional Abuse</a:t>
            </a:r>
          </a:p>
          <a:p>
            <a:pPr lvl="1"/>
            <a:r>
              <a:rPr lang="en-US" dirty="0" smtClean="0"/>
              <a:t>Non-verbal \ Non-ambulatory</a:t>
            </a:r>
          </a:p>
          <a:p>
            <a:pPr lvl="2"/>
            <a:r>
              <a:rPr lang="en-US" dirty="0" smtClean="0"/>
              <a:t>Most vulnerable.</a:t>
            </a:r>
          </a:p>
          <a:p>
            <a:pPr lvl="2"/>
            <a:r>
              <a:rPr lang="en-US" dirty="0" smtClean="0"/>
              <a:t>Needs greater supervision of staff.</a:t>
            </a:r>
          </a:p>
          <a:p>
            <a:r>
              <a:rPr lang="en-US" dirty="0" smtClean="0"/>
              <a:t>Caregiver Neglect</a:t>
            </a:r>
          </a:p>
          <a:p>
            <a:pPr lvl="1"/>
            <a:r>
              <a:rPr lang="en-US" dirty="0" smtClean="0"/>
              <a:t>Not providing services per CPOC/ ISP</a:t>
            </a:r>
          </a:p>
          <a:p>
            <a:pPr lvl="2"/>
            <a:r>
              <a:rPr lang="en-US" dirty="0" smtClean="0"/>
              <a:t>Total service hours not being provided.</a:t>
            </a:r>
          </a:p>
          <a:p>
            <a:pPr lvl="2"/>
            <a:r>
              <a:rPr lang="en-US" dirty="0" smtClean="0"/>
              <a:t>Care and services not being provided in home.</a:t>
            </a:r>
          </a:p>
          <a:p>
            <a:pPr lvl="2"/>
            <a:r>
              <a:rPr lang="en-US" dirty="0" smtClean="0"/>
              <a:t>Staff having others in the home while services are supposed to be provided.</a:t>
            </a:r>
          </a:p>
          <a:p>
            <a:pPr lvl="2"/>
            <a:r>
              <a:rPr lang="en-US" dirty="0" smtClean="0"/>
              <a:t>Leaving total dependent (24 hour care) clients alone.</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9382300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What we are Seeing Cont.</a:t>
            </a:r>
            <a:endParaRPr lang="en-US" dirty="0"/>
          </a:p>
        </p:txBody>
      </p:sp>
      <p:sp>
        <p:nvSpPr>
          <p:cNvPr id="3" name="Content Placeholder 2"/>
          <p:cNvSpPr>
            <a:spLocks noGrp="1"/>
          </p:cNvSpPr>
          <p:nvPr>
            <p:ph idx="1"/>
          </p:nvPr>
        </p:nvSpPr>
        <p:spPr>
          <a:xfrm>
            <a:off x="457200" y="1219200"/>
            <a:ext cx="8229600" cy="5029200"/>
          </a:xfrm>
        </p:spPr>
        <p:txBody>
          <a:bodyPr>
            <a:normAutofit/>
          </a:bodyPr>
          <a:lstStyle/>
          <a:p>
            <a:r>
              <a:rPr lang="en-US" dirty="0" smtClean="0"/>
              <a:t>Exploitation</a:t>
            </a:r>
          </a:p>
          <a:p>
            <a:pPr lvl="1"/>
            <a:r>
              <a:rPr lang="en-US" dirty="0" smtClean="0"/>
              <a:t>Cash being accepted by staff from clients.</a:t>
            </a:r>
          </a:p>
          <a:p>
            <a:pPr lvl="1"/>
            <a:r>
              <a:rPr lang="en-US" dirty="0" smtClean="0"/>
              <a:t>Staff having access to clients’ PIN and bank accounts with no SIL services.</a:t>
            </a:r>
          </a:p>
          <a:p>
            <a:pPr lvl="1"/>
            <a:r>
              <a:rPr lang="en-US" dirty="0" smtClean="0"/>
              <a:t>Staff buying items for themselves when shopping for client.</a:t>
            </a:r>
          </a:p>
          <a:p>
            <a:pPr lvl="1"/>
            <a:r>
              <a:rPr lang="en-US" dirty="0" smtClean="0"/>
              <a:t>Medications being stolen.</a:t>
            </a:r>
          </a:p>
          <a:p>
            <a:pPr lvl="1"/>
            <a:r>
              <a:rPr lang="en-US" dirty="0" smtClean="0"/>
              <a:t>Clients co-signing loans or taking out loans to purchase high valued items for staff.</a:t>
            </a:r>
          </a:p>
          <a:p>
            <a:pPr lvl="1"/>
            <a:endParaRPr lang="en-US"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2119547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Prevention</a:t>
            </a:r>
            <a:endParaRPr lang="en-US" dirty="0"/>
          </a:p>
        </p:txBody>
      </p:sp>
      <p:sp>
        <p:nvSpPr>
          <p:cNvPr id="3" name="Content Placeholder 2"/>
          <p:cNvSpPr>
            <a:spLocks noGrp="1"/>
          </p:cNvSpPr>
          <p:nvPr>
            <p:ph idx="1"/>
          </p:nvPr>
        </p:nvSpPr>
        <p:spPr>
          <a:xfrm>
            <a:off x="457200" y="1524000"/>
            <a:ext cx="8229600" cy="4389120"/>
          </a:xfrm>
        </p:spPr>
        <p:txBody>
          <a:bodyPr>
            <a:normAutofit/>
          </a:bodyPr>
          <a:lstStyle/>
          <a:p>
            <a:r>
              <a:rPr lang="en-US" dirty="0" smtClean="0"/>
              <a:t>Education</a:t>
            </a:r>
          </a:p>
          <a:p>
            <a:r>
              <a:rPr lang="en-US" dirty="0" smtClean="0"/>
              <a:t>Supervision</a:t>
            </a:r>
          </a:p>
          <a:p>
            <a:r>
              <a:rPr lang="en-US" dirty="0" smtClean="0"/>
              <a:t>Investigation</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24349377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Education</a:t>
            </a:r>
            <a:endParaRPr lang="en-US" dirty="0"/>
          </a:p>
        </p:txBody>
      </p:sp>
      <p:sp>
        <p:nvSpPr>
          <p:cNvPr id="3" name="Content Placeholder 2"/>
          <p:cNvSpPr>
            <a:spLocks noGrp="1"/>
          </p:cNvSpPr>
          <p:nvPr>
            <p:ph idx="1"/>
          </p:nvPr>
        </p:nvSpPr>
        <p:spPr>
          <a:xfrm>
            <a:off x="457200" y="1524000"/>
            <a:ext cx="8229600" cy="4389120"/>
          </a:xfrm>
        </p:spPr>
        <p:txBody>
          <a:bodyPr>
            <a:normAutofit lnSpcReduction="10000"/>
          </a:bodyPr>
          <a:lstStyle/>
          <a:p>
            <a:r>
              <a:rPr lang="en-US" dirty="0" smtClean="0"/>
              <a:t>Provider staff</a:t>
            </a:r>
          </a:p>
          <a:p>
            <a:pPr lvl="1"/>
            <a:r>
              <a:rPr lang="en-US" dirty="0" smtClean="0"/>
              <a:t>Minimum of 16 hours of training upon hire that includes detecting and reporting of suspected abuse.</a:t>
            </a:r>
          </a:p>
          <a:p>
            <a:pPr lvl="1"/>
            <a:r>
              <a:rPr lang="en-US" dirty="0" smtClean="0"/>
              <a:t>Competency- minimum of 6 hours of approved training on issues of health and safety </a:t>
            </a:r>
            <a:r>
              <a:rPr lang="en-US" dirty="0"/>
              <a:t>such as the identification and reporting of allegations of abuse</a:t>
            </a:r>
            <a:r>
              <a:rPr lang="en-US" dirty="0" smtClean="0"/>
              <a:t>, neglect </a:t>
            </a:r>
            <a:r>
              <a:rPr lang="en-US" dirty="0"/>
              <a:t>or exploitation</a:t>
            </a:r>
            <a:r>
              <a:rPr lang="en-US" dirty="0" smtClean="0"/>
              <a:t>.</a:t>
            </a:r>
          </a:p>
          <a:p>
            <a:pPr lvl="1"/>
            <a:r>
              <a:rPr lang="en-US" dirty="0" smtClean="0"/>
              <a:t>Staff should be trained on provider policy and procedures regarding allegations of abuse, neglect, or exploitation.</a:t>
            </a:r>
          </a:p>
          <a:p>
            <a:pPr lvl="1"/>
            <a:r>
              <a:rPr lang="en-US" dirty="0" smtClean="0"/>
              <a:t>Staff should be trained on the client’s CPOC and ISP.</a:t>
            </a:r>
          </a:p>
          <a:p>
            <a:pPr marL="393192" lvl="1" indent="0">
              <a:buNone/>
            </a:pPr>
            <a:endParaRPr lang="en-US"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72538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Education</a:t>
            </a:r>
            <a:endParaRPr lang="en-US" dirty="0"/>
          </a:p>
        </p:txBody>
      </p:sp>
      <p:sp>
        <p:nvSpPr>
          <p:cNvPr id="3" name="Content Placeholder 2"/>
          <p:cNvSpPr>
            <a:spLocks noGrp="1"/>
          </p:cNvSpPr>
          <p:nvPr>
            <p:ph idx="1"/>
          </p:nvPr>
        </p:nvSpPr>
        <p:spPr>
          <a:xfrm>
            <a:off x="457200" y="1524000"/>
            <a:ext cx="8229600" cy="4389120"/>
          </a:xfrm>
        </p:spPr>
        <p:txBody>
          <a:bodyPr>
            <a:normAutofit/>
          </a:bodyPr>
          <a:lstStyle/>
          <a:p>
            <a:r>
              <a:rPr lang="en-US" dirty="0" smtClean="0"/>
              <a:t>Clients</a:t>
            </a:r>
          </a:p>
          <a:p>
            <a:pPr lvl="1"/>
            <a:r>
              <a:rPr lang="en-US" dirty="0" smtClean="0"/>
              <a:t>Educate clients or responsible parties in what constitutes abuse</a:t>
            </a:r>
            <a:r>
              <a:rPr lang="en-US" dirty="0"/>
              <a:t>, neglect or exploitation</a:t>
            </a:r>
            <a:r>
              <a:rPr lang="en-US" dirty="0" smtClean="0"/>
              <a:t>.</a:t>
            </a:r>
          </a:p>
          <a:p>
            <a:pPr lvl="1"/>
            <a:r>
              <a:rPr lang="en-US" dirty="0" smtClean="0"/>
              <a:t>Educate clients on their CPOC/ ISP and what care and services the provider is to provide and how the client, family, and/or responsible parties should participate in their care.</a:t>
            </a:r>
          </a:p>
          <a:p>
            <a:pPr lvl="1"/>
            <a:r>
              <a:rPr lang="en-US" dirty="0" smtClean="0"/>
              <a:t>Educate clients on how to prevent abuse, neglect, or exploitation.</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6757082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Supervision</a:t>
            </a:r>
            <a:endParaRPr lang="en-US" dirty="0"/>
          </a:p>
        </p:txBody>
      </p:sp>
      <p:sp>
        <p:nvSpPr>
          <p:cNvPr id="3" name="Content Placeholder 2"/>
          <p:cNvSpPr>
            <a:spLocks noGrp="1"/>
          </p:cNvSpPr>
          <p:nvPr>
            <p:ph idx="1"/>
          </p:nvPr>
        </p:nvSpPr>
        <p:spPr/>
        <p:txBody>
          <a:bodyPr/>
          <a:lstStyle/>
          <a:p>
            <a:r>
              <a:rPr lang="en-US" dirty="0" smtClean="0"/>
              <a:t>Staff</a:t>
            </a:r>
          </a:p>
          <a:p>
            <a:pPr lvl="1"/>
            <a:r>
              <a:rPr lang="en-US" dirty="0" smtClean="0"/>
              <a:t>Home visits</a:t>
            </a:r>
          </a:p>
          <a:p>
            <a:pPr lvl="1"/>
            <a:r>
              <a:rPr lang="en-US" dirty="0" smtClean="0"/>
              <a:t>Review of progress notes and documentation</a:t>
            </a:r>
          </a:p>
          <a:p>
            <a:pPr lvl="1"/>
            <a:r>
              <a:rPr lang="en-US" dirty="0" smtClean="0"/>
              <a:t>Review of time sheets</a:t>
            </a:r>
          </a:p>
          <a:p>
            <a:pPr lvl="1"/>
            <a:r>
              <a:rPr lang="en-US" dirty="0" smtClean="0"/>
              <a:t>Assessments</a:t>
            </a:r>
          </a:p>
          <a:p>
            <a:pPr lvl="1"/>
            <a:r>
              <a:rPr lang="en-US" dirty="0" smtClean="0"/>
              <a:t>Other types</a:t>
            </a:r>
          </a:p>
          <a:p>
            <a:pPr marL="393192" lvl="1" indent="0">
              <a:buNone/>
            </a:pPr>
            <a:endParaRPr lang="en-US" dirty="0" smtClean="0"/>
          </a:p>
        </p:txBody>
      </p:sp>
    </p:spTree>
    <p:extLst>
      <p:ext uri="{BB962C8B-B14F-4D97-AF65-F5344CB8AC3E}">
        <p14:creationId xmlns:p14="http://schemas.microsoft.com/office/powerpoint/2010/main" val="1292343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a:t>Statutory vs. Regulatory</a:t>
            </a:r>
            <a:br>
              <a:rPr lang="en-US" dirty="0"/>
            </a:br>
            <a:endParaRPr lang="en-US" dirty="0"/>
          </a:p>
        </p:txBody>
      </p:sp>
      <p:sp>
        <p:nvSpPr>
          <p:cNvPr id="3" name="Content Placeholder 2"/>
          <p:cNvSpPr>
            <a:spLocks noGrp="1"/>
          </p:cNvSpPr>
          <p:nvPr>
            <p:ph idx="1"/>
          </p:nvPr>
        </p:nvSpPr>
        <p:spPr>
          <a:xfrm>
            <a:off x="533400" y="2362200"/>
            <a:ext cx="8229600" cy="2255520"/>
          </a:xfrm>
        </p:spPr>
        <p:txBody>
          <a:bodyPr>
            <a:normAutofit/>
          </a:bodyPr>
          <a:lstStyle/>
          <a:p>
            <a:r>
              <a:rPr lang="en-US" dirty="0"/>
              <a:t>Statutory refers to laws passed by the state of </a:t>
            </a:r>
            <a:r>
              <a:rPr lang="en-US" dirty="0" smtClean="0"/>
              <a:t>Louisiana through the legislative process. </a:t>
            </a:r>
          </a:p>
          <a:p>
            <a:r>
              <a:rPr lang="en-US" dirty="0" smtClean="0"/>
              <a:t>Regulatory refers to rules issued </a:t>
            </a:r>
            <a:r>
              <a:rPr lang="en-US" dirty="0"/>
              <a:t>by </a:t>
            </a:r>
            <a:r>
              <a:rPr lang="en-US" dirty="0" smtClean="0"/>
              <a:t>an </a:t>
            </a:r>
            <a:r>
              <a:rPr lang="en-US" dirty="0"/>
              <a:t>agency </a:t>
            </a:r>
            <a:r>
              <a:rPr lang="en-US" dirty="0" smtClean="0"/>
              <a:t>who has been given authority by statute </a:t>
            </a:r>
            <a:r>
              <a:rPr lang="en-US" dirty="0"/>
              <a:t>to regulate an industry</a:t>
            </a:r>
            <a:r>
              <a:rPr lang="en-US" dirty="0" smtClean="0"/>
              <a:t>.</a:t>
            </a:r>
          </a:p>
          <a:p>
            <a:endParaRPr lang="en-US"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4033313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Investigations	</a:t>
            </a:r>
            <a:endParaRPr lang="en-US" dirty="0"/>
          </a:p>
        </p:txBody>
      </p:sp>
      <p:sp>
        <p:nvSpPr>
          <p:cNvPr id="3" name="Content Placeholder 2"/>
          <p:cNvSpPr>
            <a:spLocks noGrp="1"/>
          </p:cNvSpPr>
          <p:nvPr>
            <p:ph idx="1"/>
          </p:nvPr>
        </p:nvSpPr>
        <p:spPr/>
        <p:txBody>
          <a:bodyPr/>
          <a:lstStyle/>
          <a:p>
            <a:r>
              <a:rPr lang="en-US" dirty="0" smtClean="0"/>
              <a:t>Never dismiss an allegation by a client or family member</a:t>
            </a:r>
          </a:p>
          <a:p>
            <a:r>
              <a:rPr lang="en-US" dirty="0" smtClean="0"/>
              <a:t>Conduct your own thorough investigation</a:t>
            </a:r>
          </a:p>
          <a:p>
            <a:pPr lvl="1"/>
            <a:r>
              <a:rPr lang="en-US" dirty="0" smtClean="0"/>
              <a:t>Did the worker have access to other clients?</a:t>
            </a:r>
          </a:p>
          <a:p>
            <a:pPr lvl="1"/>
            <a:r>
              <a:rPr lang="en-US" dirty="0" smtClean="0"/>
              <a:t>Was the occurrence preventable?</a:t>
            </a:r>
          </a:p>
          <a:p>
            <a:pPr lvl="1"/>
            <a:r>
              <a:rPr lang="en-US" dirty="0" smtClean="0"/>
              <a:t>QA -How can you improve your system(s) to keep something similar from happening again? </a:t>
            </a:r>
            <a:endParaRPr lang="en-US" dirty="0"/>
          </a:p>
        </p:txBody>
      </p:sp>
    </p:spTree>
    <p:extLst>
      <p:ext uri="{BB962C8B-B14F-4D97-AF65-F5344CB8AC3E}">
        <p14:creationId xmlns:p14="http://schemas.microsoft.com/office/powerpoint/2010/main" val="1487731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Protective Services Act</a:t>
            </a:r>
            <a:endParaRPr lang="en-US" dirty="0"/>
          </a:p>
        </p:txBody>
      </p:sp>
      <p:sp>
        <p:nvSpPr>
          <p:cNvPr id="3" name="Content Placeholder 2"/>
          <p:cNvSpPr>
            <a:spLocks noGrp="1"/>
          </p:cNvSpPr>
          <p:nvPr>
            <p:ph idx="1"/>
          </p:nvPr>
        </p:nvSpPr>
        <p:spPr>
          <a:xfrm>
            <a:off x="457200" y="1935480"/>
            <a:ext cx="8229600" cy="3627120"/>
          </a:xfrm>
        </p:spPr>
        <p:txBody>
          <a:bodyPr>
            <a:normAutofit/>
          </a:bodyPr>
          <a:lstStyle/>
          <a:p>
            <a:r>
              <a:rPr lang="en-US" b="1" dirty="0"/>
              <a:t>RS 15:1501</a:t>
            </a:r>
          </a:p>
          <a:p>
            <a:r>
              <a:rPr lang="en-US" dirty="0"/>
              <a:t>CHAPTER 14. ADULT PROTECTIVE SERVICES ACT</a:t>
            </a:r>
          </a:p>
          <a:p>
            <a:r>
              <a:rPr lang="en-US" dirty="0"/>
              <a:t>§1501. Citation</a:t>
            </a:r>
          </a:p>
          <a:p>
            <a:pPr lvl="1"/>
            <a:r>
              <a:rPr lang="en-US" dirty="0"/>
              <a:t>This Chapter shall be known and may be cited as the "Adult Protective Services Act".</a:t>
            </a:r>
          </a:p>
          <a:p>
            <a:pPr lvl="1"/>
            <a:r>
              <a:rPr lang="en-US" dirty="0"/>
              <a:t>Acts 2008, No. 181, §2, eff. June 13, 2008</a:t>
            </a:r>
            <a:r>
              <a:rPr lang="en-US" dirty="0" smtClean="0"/>
              <a:t>.</a:t>
            </a:r>
          </a:p>
          <a:p>
            <a:pPr lvl="1"/>
            <a:endParaRPr lang="en-US" dirty="0" smtClean="0"/>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27593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Adult Protective Services Act</a:t>
            </a:r>
          </a:p>
        </p:txBody>
      </p:sp>
      <p:sp>
        <p:nvSpPr>
          <p:cNvPr id="3" name="Content Placeholder 2"/>
          <p:cNvSpPr>
            <a:spLocks noGrp="1"/>
          </p:cNvSpPr>
          <p:nvPr>
            <p:ph idx="1"/>
          </p:nvPr>
        </p:nvSpPr>
        <p:spPr/>
        <p:txBody>
          <a:bodyPr>
            <a:normAutofit fontScale="92500" lnSpcReduction="10000"/>
          </a:bodyPr>
          <a:lstStyle/>
          <a:p>
            <a:r>
              <a:rPr lang="en-US" dirty="0"/>
              <a:t>1502. Legislative findings and declaration</a:t>
            </a:r>
          </a:p>
          <a:p>
            <a:r>
              <a:rPr lang="en-US" dirty="0"/>
              <a:t>A. The purpose of this Section is to protect adults who cannot physically or mentally protect themselves and who are harmed or threatened with harm through action or inaction by themselves or by the individuals responsible for their care or by other parties, by requiring </a:t>
            </a:r>
            <a:r>
              <a:rPr lang="en-US" i="1" u="sng" dirty="0"/>
              <a:t>mandatory reporting of suspected cases of abuse or neglect by any person having reasonable cause to believe that such a case exists. </a:t>
            </a:r>
            <a:r>
              <a:rPr lang="en-US" dirty="0"/>
              <a:t>It is intended that, as a result of such reports, protective services shall be provided by the adult protection agency. Such services shall be available as needed without regard to income.</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385497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Adult Protective Services Act</a:t>
            </a:r>
          </a:p>
        </p:txBody>
      </p:sp>
      <p:sp>
        <p:nvSpPr>
          <p:cNvPr id="3" name="Content Placeholder 2"/>
          <p:cNvSpPr>
            <a:spLocks noGrp="1"/>
          </p:cNvSpPr>
          <p:nvPr>
            <p:ph idx="1"/>
          </p:nvPr>
        </p:nvSpPr>
        <p:spPr/>
        <p:txBody>
          <a:bodyPr/>
          <a:lstStyle/>
          <a:p>
            <a:r>
              <a:rPr lang="en-US" dirty="0"/>
              <a:t>La. R.S. 15:1503(11) of the Adult Protective Services Act defines “Protective services,” in part, as conducting  investigations and assessments of complaints of possible abuse, neglect or exploitation on behalf of elderly or disabled adults to determine if further action is warranted.  </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635085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Adult Protective Services Act</a:t>
            </a:r>
          </a:p>
        </p:txBody>
      </p:sp>
      <p:sp>
        <p:nvSpPr>
          <p:cNvPr id="3" name="Content Placeholder 2"/>
          <p:cNvSpPr>
            <a:spLocks noGrp="1"/>
          </p:cNvSpPr>
          <p:nvPr>
            <p:ph idx="1"/>
          </p:nvPr>
        </p:nvSpPr>
        <p:spPr/>
        <p:txBody>
          <a:bodyPr/>
          <a:lstStyle/>
          <a:p>
            <a:r>
              <a:rPr lang="en-US" dirty="0"/>
              <a:t>La. R.S. 15:1503(4)(b) specifies the Department of Health and Hospitals (DHH) as the agency responsible for providing protective services to disabled adults over the age of eighteen. </a:t>
            </a:r>
            <a:endParaRPr lang="en-US" dirty="0" smtClean="0"/>
          </a:p>
          <a:p>
            <a:r>
              <a:rPr lang="en-US" dirty="0" smtClean="0"/>
              <a:t>The </a:t>
            </a:r>
            <a:r>
              <a:rPr lang="en-US" dirty="0"/>
              <a:t>Health Standards Section is the section within DHH that carries out that duty for provider- associated reports</a:t>
            </a:r>
            <a:r>
              <a:rPr lang="en-US" b="1" dirty="0"/>
              <a:t>.  </a:t>
            </a:r>
            <a:r>
              <a:rPr lang="en-US" dirty="0" smtClean="0"/>
              <a:t>Officially transferred to HSS July, 17</a:t>
            </a:r>
            <a:r>
              <a:rPr lang="en-US" baseline="30000" dirty="0" smtClean="0"/>
              <a:t>th</a:t>
            </a:r>
            <a:r>
              <a:rPr lang="en-US" dirty="0" smtClean="0"/>
              <a:t>, 2013. HSS started conducting APS investigations on August 1, 2013.</a:t>
            </a:r>
            <a:endParaRPr lang="en-US" dirty="0"/>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894539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Adult Protective Services Act</a:t>
            </a:r>
          </a:p>
        </p:txBody>
      </p:sp>
      <p:sp>
        <p:nvSpPr>
          <p:cNvPr id="3" name="Content Placeholder 2"/>
          <p:cNvSpPr>
            <a:spLocks noGrp="1"/>
          </p:cNvSpPr>
          <p:nvPr>
            <p:ph idx="1"/>
          </p:nvPr>
        </p:nvSpPr>
        <p:spPr>
          <a:xfrm>
            <a:off x="457200" y="2108993"/>
            <a:ext cx="8229600" cy="4114800"/>
          </a:xfrm>
        </p:spPr>
        <p:txBody>
          <a:bodyPr/>
          <a:lstStyle/>
          <a:p>
            <a:r>
              <a:rPr lang="en-US" dirty="0"/>
              <a:t>La. R.S. 15:1507(H)(1) states that the adult protection agency shall have access to any records or documents, including client-identifying information and medical, psychological, criminal or financial records necessary to the performance of the agency’s duties.  A person or agency that has a record or document the adult protection agency needs to perform its duties shall, without unnecessary delay, make the record or document available to the agency.</a:t>
            </a:r>
            <a:r>
              <a:rPr lang="en-US" b="1" dirty="0"/>
              <a:t> </a:t>
            </a:r>
            <a:endParaRPr lang="en-US" dirty="0"/>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6078205"/>
            <a:ext cx="2788920" cy="454690"/>
          </a:xfrm>
          <a:prstGeom prst="rect">
            <a:avLst/>
          </a:prstGeom>
        </p:spPr>
      </p:pic>
    </p:spTree>
    <p:extLst>
      <p:ext uri="{BB962C8B-B14F-4D97-AF65-F5344CB8AC3E}">
        <p14:creationId xmlns:p14="http://schemas.microsoft.com/office/powerpoint/2010/main" val="13568436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509</TotalTime>
  <Words>2834</Words>
  <Application>Microsoft Office PowerPoint</Application>
  <PresentationFormat>On-screen Show (4:3)</PresentationFormat>
  <Paragraphs>194</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Calibri</vt:lpstr>
      <vt:lpstr>Constantia</vt:lpstr>
      <vt:lpstr>Wingdings 2</vt:lpstr>
      <vt:lpstr>Flow</vt:lpstr>
      <vt:lpstr>Health Standards Section  Adult Protective Services Investigations</vt:lpstr>
      <vt:lpstr>Presentation Topics</vt:lpstr>
      <vt:lpstr>Presentation Topics Continued</vt:lpstr>
      <vt:lpstr>Statutory vs. Regulatory </vt:lpstr>
      <vt:lpstr>Adult Protective Services Act</vt:lpstr>
      <vt:lpstr>Adult Protective Services Act</vt:lpstr>
      <vt:lpstr>Adult Protective Services Act</vt:lpstr>
      <vt:lpstr>Adult Protective Services Act</vt:lpstr>
      <vt:lpstr>Adult Protective Services Act</vt:lpstr>
      <vt:lpstr>APS Investigation vs. HSS Complaint Survey</vt:lpstr>
      <vt:lpstr>APS Investigation vs. HSS Complaint Survey</vt:lpstr>
      <vt:lpstr>Abuse, Neglect, Exploitation, &amp; Extortion</vt:lpstr>
      <vt:lpstr>Abuse, Neglect, Exploitation, &amp; Extortion</vt:lpstr>
      <vt:lpstr>Abuse, Neglect, Exploitation, &amp; Extortion</vt:lpstr>
      <vt:lpstr>Abuse, Neglect, Exploitation, &amp; Extortion</vt:lpstr>
      <vt:lpstr>Abuse, Neglect, Exploitation, &amp; Extortion</vt:lpstr>
      <vt:lpstr>Provider Requirements and Responsibilities</vt:lpstr>
      <vt:lpstr>Provider Requirements and Responsibilities – CIR Policy OAAS</vt:lpstr>
      <vt:lpstr>Provider Requirements and Responsibilities – CIR Policy OAAS</vt:lpstr>
      <vt:lpstr>Provider Requirements and Responsibilities - CIR Policy OCDD</vt:lpstr>
      <vt:lpstr>Provider Requirements and Responsibilities - CIR Policy OCDD</vt:lpstr>
      <vt:lpstr>Provider Requirements and Responsibilities – CIR Policy OCDD</vt:lpstr>
      <vt:lpstr>Bureau of Protective Services</vt:lpstr>
      <vt:lpstr>The Investigation – What to expect</vt:lpstr>
      <vt:lpstr>The Investigation – What to expect</vt:lpstr>
      <vt:lpstr>The Investigation – What to expect</vt:lpstr>
      <vt:lpstr>What do they mean?</vt:lpstr>
      <vt:lpstr>Provider Responsibilities Summation</vt:lpstr>
      <vt:lpstr>What a provider can or cannot do.</vt:lpstr>
      <vt:lpstr>The Accused</vt:lpstr>
      <vt:lpstr>After the Investigation</vt:lpstr>
      <vt:lpstr>After the Investigation</vt:lpstr>
      <vt:lpstr>DSW Registry</vt:lpstr>
      <vt:lpstr>What we are Seeing</vt:lpstr>
      <vt:lpstr>What we are Seeing Cont.</vt:lpstr>
      <vt:lpstr>Prevention</vt:lpstr>
      <vt:lpstr>Education</vt:lpstr>
      <vt:lpstr>Education</vt:lpstr>
      <vt:lpstr>Supervision</vt:lpstr>
      <vt:lpstr>Investigations </vt:lpstr>
    </vt:vector>
  </TitlesOfParts>
  <Company>DHH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Standards Section  Adult Protective Services Investigations</dc:title>
  <dc:creator>Cullen E. Brewer</dc:creator>
  <cp:lastModifiedBy>Dasiny Davis</cp:lastModifiedBy>
  <cp:revision>52</cp:revision>
  <cp:lastPrinted>2017-03-28T14:13:22Z</cp:lastPrinted>
  <dcterms:created xsi:type="dcterms:W3CDTF">2015-03-04T16:02:13Z</dcterms:created>
  <dcterms:modified xsi:type="dcterms:W3CDTF">2017-04-06T13:49:30Z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