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7" r:id="rId5"/>
    <p:sldId id="268" r:id="rId6"/>
    <p:sldId id="269" r:id="rId7"/>
    <p:sldId id="270" r:id="rId8"/>
    <p:sldId id="260" r:id="rId9"/>
    <p:sldId id="259" r:id="rId10"/>
    <p:sldId id="261" r:id="rId11"/>
    <p:sldId id="262" r:id="rId12"/>
    <p:sldId id="263" r:id="rId13"/>
    <p:sldId id="264"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20" d="100"/>
          <a:sy n="120" d="100"/>
        </p:scale>
        <p:origin x="11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282920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332987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161313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363568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31748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299373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142705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225157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291855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351011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E5141-AFBD-4DB4-95E6-F3BE8134C594}" type="datetimeFigureOut">
              <a:rPr lang="en-US" smtClean="0"/>
              <a:t>04/06/2017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2490E-5720-4BF3-8A47-4DBEDED2A114}" type="slidenum">
              <a:rPr lang="en-US" smtClean="0"/>
              <a:t>‹#›</a:t>
            </a:fld>
            <a:endParaRPr lang="en-US" dirty="0"/>
          </a:p>
        </p:txBody>
      </p:sp>
    </p:spTree>
    <p:extLst>
      <p:ext uri="{BB962C8B-B14F-4D97-AF65-F5344CB8AC3E}">
        <p14:creationId xmlns:p14="http://schemas.microsoft.com/office/powerpoint/2010/main" val="290907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E5141-AFBD-4DB4-95E6-F3BE8134C594}" type="datetimeFigureOut">
              <a:rPr lang="en-US" smtClean="0"/>
              <a:t>04/06/2017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2490E-5720-4BF3-8A47-4DBEDED2A114}" type="slidenum">
              <a:rPr lang="en-US" smtClean="0"/>
              <a:t>‹#›</a:t>
            </a:fld>
            <a:endParaRPr lang="en-US" dirty="0"/>
          </a:p>
        </p:txBody>
      </p:sp>
    </p:spTree>
    <p:extLst>
      <p:ext uri="{BB962C8B-B14F-4D97-AF65-F5344CB8AC3E}">
        <p14:creationId xmlns:p14="http://schemas.microsoft.com/office/powerpoint/2010/main" val="421394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cfr/text/28/16.10" TargetMode="External"/><Relationship Id="rId2" Type="http://schemas.openxmlformats.org/officeDocument/2006/relationships/hyperlink" Target="https://www.law.cornell.edu/uscode/text/31/97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Louisiana Criminal Background Checks</a:t>
            </a:r>
            <a:endParaRPr lang="en-US" dirty="0"/>
          </a:p>
        </p:txBody>
      </p:sp>
      <p:sp>
        <p:nvSpPr>
          <p:cNvPr id="3" name="Content Placeholder 2"/>
          <p:cNvSpPr>
            <a:spLocks noGrp="1"/>
          </p:cNvSpPr>
          <p:nvPr>
            <p:ph idx="1"/>
          </p:nvPr>
        </p:nvSpPr>
        <p:spPr/>
        <p:txBody>
          <a:bodyPr/>
          <a:lstStyle/>
          <a:p>
            <a:r>
              <a:rPr lang="en-US" sz="4000" b="1" dirty="0" smtClean="0">
                <a:solidFill>
                  <a:schemeClr val="accent1"/>
                </a:solidFill>
              </a:rPr>
              <a:t>  </a:t>
            </a:r>
            <a:r>
              <a:rPr lang="en-US" sz="4000" b="1" u="sng" dirty="0" smtClean="0">
                <a:solidFill>
                  <a:schemeClr val="accent1"/>
                </a:solidFill>
              </a:rPr>
              <a:t>Statewide</a:t>
            </a:r>
            <a:r>
              <a:rPr lang="en-US" sz="4000" b="1" dirty="0" smtClean="0"/>
              <a:t>    vs.    </a:t>
            </a:r>
            <a:r>
              <a:rPr lang="en-US" sz="4000" b="1" u="sng" dirty="0" smtClean="0">
                <a:solidFill>
                  <a:schemeClr val="accent6"/>
                </a:solidFill>
              </a:rPr>
              <a:t>Local/Parish/Municipal</a:t>
            </a:r>
            <a:endParaRPr lang="en-US" sz="4000" b="1" u="sng" dirty="0" smtClean="0"/>
          </a:p>
          <a:p>
            <a:endParaRPr lang="en-US" sz="2000" dirty="0" smtClean="0"/>
          </a:p>
          <a:p>
            <a:r>
              <a:rPr lang="en-US" sz="3600" b="1" dirty="0" smtClean="0"/>
              <a:t>  What is the purpose/reason for the background  </a:t>
            </a:r>
          </a:p>
          <a:p>
            <a:pPr marL="0" indent="0">
              <a:buNone/>
            </a:pPr>
            <a:r>
              <a:rPr lang="en-US" sz="3600" b="1" dirty="0"/>
              <a:t> </a:t>
            </a:r>
            <a:r>
              <a:rPr lang="en-US" sz="3600" b="1" dirty="0" smtClean="0"/>
              <a:t>    check?</a:t>
            </a:r>
          </a:p>
          <a:p>
            <a:pPr marL="0" indent="0">
              <a:buNone/>
            </a:pPr>
            <a:endParaRPr lang="en-US" sz="2000" b="1" dirty="0" smtClean="0"/>
          </a:p>
          <a:p>
            <a:r>
              <a:rPr lang="en-US" b="1" dirty="0" smtClean="0"/>
              <a:t> </a:t>
            </a:r>
            <a:r>
              <a:rPr lang="en-US" sz="3000" b="1" u="sng" dirty="0" smtClean="0">
                <a:solidFill>
                  <a:schemeClr val="accent1"/>
                </a:solidFill>
              </a:rPr>
              <a:t>Conviction (or “guilty” plea)</a:t>
            </a:r>
            <a:r>
              <a:rPr lang="en-US" sz="3000" b="1" dirty="0" smtClean="0"/>
              <a:t>   vs.   </a:t>
            </a:r>
            <a:r>
              <a:rPr lang="en-US" sz="3000" b="1" u="sng" dirty="0" smtClean="0">
                <a:solidFill>
                  <a:schemeClr val="accent6"/>
                </a:solidFill>
              </a:rPr>
              <a:t>Acquittal</a:t>
            </a:r>
            <a:r>
              <a:rPr lang="en-US" sz="3000" b="1" dirty="0" smtClean="0"/>
              <a:t>   vs.   </a:t>
            </a:r>
            <a:r>
              <a:rPr lang="en-US" sz="3000" b="1" u="sng" dirty="0" smtClean="0">
                <a:solidFill>
                  <a:schemeClr val="accent2"/>
                </a:solidFill>
              </a:rPr>
              <a:t>No disposition</a:t>
            </a:r>
            <a:endParaRPr lang="en-US" sz="3000" b="1" u="sng" dirty="0">
              <a:solidFill>
                <a:schemeClr val="accent2"/>
              </a:solidFill>
            </a:endParaRPr>
          </a:p>
        </p:txBody>
      </p:sp>
    </p:spTree>
    <p:extLst>
      <p:ext uri="{BB962C8B-B14F-4D97-AF65-F5344CB8AC3E}">
        <p14:creationId xmlns:p14="http://schemas.microsoft.com/office/powerpoint/2010/main" val="1675006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8946"/>
            <a:ext cx="10515600" cy="711742"/>
          </a:xfrm>
        </p:spPr>
        <p:txBody>
          <a:bodyPr>
            <a:normAutofit fontScale="90000"/>
          </a:bodyPr>
          <a:lstStyle/>
          <a:p>
            <a:pPr algn="ctr"/>
            <a:r>
              <a:rPr lang="en-US" sz="4900" b="1" dirty="0"/>
              <a:t>28 CFR 16.31 - Definition of identification record.</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solidFill>
                  <a:srgbClr val="FF0000"/>
                </a:solidFill>
              </a:rPr>
              <a:t>§ 16.31 Definition of identification record. </a:t>
            </a:r>
            <a:r>
              <a:rPr lang="en-US" dirty="0"/>
              <a:t>An FBI identification record, often referred to as a “rap sheet,” is a listing of certain information taken from fingerprint submissions retained by the FBI in connection with arrests and, in some instances, includes information taken from fingerprints submitted in connection with federal employment, naturalization, or military service. The identification record includes the name of the agency or institution that submitted the fingerprints to the FBI. If the fingerprints concern a criminal offense, the identification record includes the date of arrest or the date the individual was received by the agency submitting the fingerprints, the arrest charge, and the disposition of the arrest if known to the FBI. All arrest data included in an identification record are obtained from fingerprint submissions, disposition reports, and other reports submitted by agencies having criminal justice responsibilities. Therefore, the FBI Criminal Justice Information Services Division is not the source of the arrest data reflected on an identification record.</a:t>
            </a:r>
          </a:p>
          <a:p>
            <a:endParaRPr lang="en-US" dirty="0"/>
          </a:p>
        </p:txBody>
      </p:sp>
    </p:spTree>
    <p:extLst>
      <p:ext uri="{BB962C8B-B14F-4D97-AF65-F5344CB8AC3E}">
        <p14:creationId xmlns:p14="http://schemas.microsoft.com/office/powerpoint/2010/main" val="389940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2315"/>
          </a:xfrm>
        </p:spPr>
        <p:txBody>
          <a:bodyPr>
            <a:normAutofit/>
          </a:bodyPr>
          <a:lstStyle/>
          <a:p>
            <a:pPr algn="ctr"/>
            <a:r>
              <a:rPr lang="en-US" b="1" dirty="0"/>
              <a:t>28 CFR 16.32 - Procedure to obtain an identification record.</a:t>
            </a:r>
            <a:br>
              <a:rPr lang="en-US" b="1" dirty="0"/>
            </a:br>
            <a:endParaRPr lang="en-US" dirty="0"/>
          </a:p>
        </p:txBody>
      </p:sp>
      <p:sp>
        <p:nvSpPr>
          <p:cNvPr id="3" name="Content Placeholder 2"/>
          <p:cNvSpPr>
            <a:spLocks noGrp="1"/>
          </p:cNvSpPr>
          <p:nvPr>
            <p:ph idx="1"/>
          </p:nvPr>
        </p:nvSpPr>
        <p:spPr/>
        <p:txBody>
          <a:bodyPr/>
          <a:lstStyle/>
          <a:p>
            <a:r>
              <a:rPr lang="en-US" b="1" dirty="0">
                <a:solidFill>
                  <a:srgbClr val="FF0000"/>
                </a:solidFill>
              </a:rPr>
              <a:t>§ 16.32 Procedure to obtain an identification record. </a:t>
            </a:r>
            <a:r>
              <a:rPr lang="en-US" dirty="0"/>
              <a:t>The subject of an identification record may obtain a copy thereof by submitting a written request via the U.S. mails directly to the FBI, Criminal Justice Information Services (CJIS) Division, ATTN: SCU, Mod. D-2, 1000 Custer Hollow Road, Clarksburg, WV 26306. Such request must be accompanied by satisfactory proof of identity, which shall consist of name, date and place of birth and a set of rolled-inked fingerprint impressions placed upon fingerprint cards or forms commonly utilized for applicant or law enforcement purposes by law enforcement agencies.</a:t>
            </a:r>
          </a:p>
          <a:p>
            <a:endParaRPr lang="en-US" dirty="0"/>
          </a:p>
        </p:txBody>
      </p:sp>
    </p:spTree>
    <p:extLst>
      <p:ext uri="{BB962C8B-B14F-4D97-AF65-F5344CB8AC3E}">
        <p14:creationId xmlns:p14="http://schemas.microsoft.com/office/powerpoint/2010/main" val="103666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73"/>
            <a:ext cx="10515600" cy="744015"/>
          </a:xfrm>
        </p:spPr>
        <p:txBody>
          <a:bodyPr>
            <a:normAutofit fontScale="90000"/>
          </a:bodyPr>
          <a:lstStyle/>
          <a:p>
            <a:pPr algn="ctr"/>
            <a:r>
              <a:rPr lang="en-US" sz="4900" b="1" dirty="0"/>
              <a:t>28 CFR 16.33 - Fee for production of identification record.</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00"/>
                </a:solidFill>
              </a:rPr>
              <a:t>§ </a:t>
            </a:r>
            <a:r>
              <a:rPr lang="en-US" b="1" dirty="0">
                <a:solidFill>
                  <a:srgbClr val="FF0000"/>
                </a:solidFill>
              </a:rPr>
              <a:t>16.33 Fee for production of identification record. </a:t>
            </a:r>
            <a:r>
              <a:rPr lang="en-US" dirty="0"/>
              <a:t>Each written request for production of an identification record must be accompanied by a fee of $18 in the form of a certified check or money order, payable to the Treasury of the United States. This fee is established pursuant to the provisions of </a:t>
            </a:r>
            <a:r>
              <a:rPr lang="en-US" dirty="0">
                <a:hlinkClick r:id="rId2" tooltip="31 U.S.C. 9701"/>
              </a:rPr>
              <a:t>31 U.S.C. 9701</a:t>
            </a:r>
            <a:r>
              <a:rPr lang="en-US" dirty="0"/>
              <a:t> and is based upon the clerical time beyond the first quarter hour to be spent in searching for, identifying, and reproducing each identification record requested as specified in § </a:t>
            </a:r>
            <a:r>
              <a:rPr lang="en-US" dirty="0">
                <a:hlinkClick r:id="rId3" tooltip="16.10"/>
              </a:rPr>
              <a:t>16.10</a:t>
            </a:r>
            <a:r>
              <a:rPr lang="en-US" dirty="0"/>
              <a:t>. Any request for waiver of the fee shall accompany the original request for the identification record and shall include a claim and proof of indigency. Subject to applicable laws, regulations, and directions of the Attorney General of the United States, the Director of the FBI may from time to time determine and establish a revised fee amount to be assessed under this authority. Notice relating to revised fee amounts shall be published in the </a:t>
            </a:r>
            <a:r>
              <a:rPr lang="en-US" i="1" dirty="0"/>
              <a:t>Federal Register</a:t>
            </a:r>
            <a:r>
              <a:rPr lang="en-US" dirty="0"/>
              <a:t>.</a:t>
            </a:r>
          </a:p>
          <a:p>
            <a:endParaRPr lang="en-US" dirty="0"/>
          </a:p>
        </p:txBody>
      </p:sp>
    </p:spTree>
    <p:extLst>
      <p:ext uri="{BB962C8B-B14F-4D97-AF65-F5344CB8AC3E}">
        <p14:creationId xmlns:p14="http://schemas.microsoft.com/office/powerpoint/2010/main" val="54543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9096"/>
            <a:ext cx="10515600" cy="851592"/>
          </a:xfrm>
        </p:spPr>
        <p:txBody>
          <a:bodyPr>
            <a:normAutofit fontScale="90000"/>
          </a:bodyPr>
          <a:lstStyle/>
          <a:p>
            <a:pPr algn="ctr"/>
            <a:r>
              <a:rPr lang="en-US" b="1" dirty="0"/>
              <a:t>28 CFR 16.34 - Procedure to obtain change, correction or updating of identification records.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solidFill>
                  <a:srgbClr val="FF0000"/>
                </a:solidFill>
              </a:rPr>
              <a:t>§ 16.34 Procedure to obtain change, correction or updating of identification records. </a:t>
            </a:r>
            <a:r>
              <a:rPr lang="en-US" dirty="0"/>
              <a:t>If, after reviewing his/her identification record, the subject thereof believes that it is incorrect or incomplete in any respect and wishes changes, corrections or updating of the alleged deficiency, he/she should make application directly to the agency which contributed the questioned information. The subject of a record may also direct his/her challenge as to the accuracy or completeness of any entry on his/her record to the FBI, Criminal Justice Information Services (CJIS) Division, ATTN: SCU, Mod. D-2, 1000 Custer Hollow Road, Clarksburg, WV 26306. The FBI will then forward the challenge to the agency which submitted the data requesting that agency to verify or correct the challenged entry. Upon the receipt of an official communication directly from the agency which contributed the original information, the FBI CJIS Division will make any changes necessary in accordance with the information supplied by that agency.</a:t>
            </a:r>
          </a:p>
          <a:p>
            <a:endParaRPr lang="en-US" dirty="0"/>
          </a:p>
        </p:txBody>
      </p:sp>
    </p:spTree>
    <p:extLst>
      <p:ext uri="{BB962C8B-B14F-4D97-AF65-F5344CB8AC3E}">
        <p14:creationId xmlns:p14="http://schemas.microsoft.com/office/powerpoint/2010/main" val="1053447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CNA </a:t>
            </a:r>
            <a:r>
              <a:rPr lang="en-US" b="1" i="1" dirty="0" smtClean="0"/>
              <a:t>trainees</a:t>
            </a:r>
            <a:r>
              <a:rPr lang="en-US" b="1" dirty="0" smtClean="0"/>
              <a:t>…who should request the background check???</a:t>
            </a:r>
            <a:endParaRPr lang="en-US" b="1" dirty="0"/>
          </a:p>
        </p:txBody>
      </p:sp>
      <p:sp>
        <p:nvSpPr>
          <p:cNvPr id="3" name="Content Placeholder 2"/>
          <p:cNvSpPr>
            <a:spLocks noGrp="1"/>
          </p:cNvSpPr>
          <p:nvPr>
            <p:ph idx="1"/>
          </p:nvPr>
        </p:nvSpPr>
        <p:spPr/>
        <p:txBody>
          <a:bodyPr>
            <a:normAutofit fontScale="70000" lnSpcReduction="20000"/>
          </a:bodyPr>
          <a:lstStyle/>
          <a:p>
            <a:r>
              <a:rPr lang="x-none" sz="2400" b="1" dirty="0"/>
              <a:t>Chapter 100.	Nurse Aide Training and Competency Evaluation Program</a:t>
            </a:r>
            <a:endParaRPr lang="en-US" sz="2400" b="1" dirty="0"/>
          </a:p>
          <a:p>
            <a:r>
              <a:rPr lang="x-none" sz="2400" b="1" dirty="0"/>
              <a:t>Subchapter B.	Training and Competency </a:t>
            </a:r>
            <a:r>
              <a:rPr lang="x-none" sz="2400" b="1" dirty="0" smtClean="0"/>
              <a:t>Requirements</a:t>
            </a:r>
            <a:endParaRPr lang="en-US" sz="2400" b="1" dirty="0" smtClean="0"/>
          </a:p>
          <a:p>
            <a:r>
              <a:rPr lang="x-none" sz="2400" b="1" dirty="0"/>
              <a:t>§10019.	</a:t>
            </a:r>
            <a:r>
              <a:rPr lang="x-none" sz="2400" b="1" dirty="0" smtClean="0"/>
              <a:t>Training </a:t>
            </a:r>
            <a:r>
              <a:rPr lang="x-none" sz="2400" b="1" dirty="0"/>
              <a:t>Program </a:t>
            </a:r>
            <a:r>
              <a:rPr lang="x-none" sz="2400" b="1" dirty="0" smtClean="0"/>
              <a:t>Responsibilities</a:t>
            </a:r>
            <a:endParaRPr lang="en-US" sz="2400" b="1" dirty="0" smtClean="0"/>
          </a:p>
          <a:p>
            <a:r>
              <a:rPr lang="x-none" sz="2200" b="1" dirty="0">
                <a:solidFill>
                  <a:srgbClr val="FF0000"/>
                </a:solidFill>
              </a:rPr>
              <a:t>D.	The facility/school shall not accept a nurse aide trainee into a training program until the facility or school conducts a </a:t>
            </a:r>
            <a:r>
              <a:rPr lang="en-US" sz="2200" b="1" dirty="0" smtClean="0">
                <a:solidFill>
                  <a:srgbClr val="FF0000"/>
                </a:solidFill>
              </a:rPr>
              <a:t>	</a:t>
            </a:r>
            <a:r>
              <a:rPr lang="x-none" sz="2200" b="1" dirty="0" smtClean="0">
                <a:solidFill>
                  <a:srgbClr val="FF0000"/>
                </a:solidFill>
              </a:rPr>
              <a:t>statewide </a:t>
            </a:r>
            <a:r>
              <a:rPr lang="x-none" sz="2200" b="1" dirty="0">
                <a:solidFill>
                  <a:srgbClr val="FF0000"/>
                </a:solidFill>
              </a:rPr>
              <a:t>criminal history background check which includes a check of the national sex offender public registry.</a:t>
            </a:r>
            <a:endParaRPr lang="en-US" sz="2200" b="1" dirty="0">
              <a:solidFill>
                <a:srgbClr val="FF0000"/>
              </a:solidFill>
            </a:endParaRPr>
          </a:p>
          <a:p>
            <a:r>
              <a:rPr lang="x-none" sz="2200" b="1" dirty="0"/>
              <a:t>1.	A trainee shall not be eligible to participate in a training program if convicted or found guilty by a court of law of:</a:t>
            </a:r>
            <a:endParaRPr lang="en-US" sz="2200" b="1" dirty="0"/>
          </a:p>
          <a:p>
            <a:r>
              <a:rPr lang="x-none" sz="2200" b="1" dirty="0"/>
              <a:t>a.	abusing, neglecting or mistreating the elderly or infirm as defined by R.S. 40:2009.20;</a:t>
            </a:r>
            <a:endParaRPr lang="en-US" sz="2200" b="1" dirty="0"/>
          </a:p>
          <a:p>
            <a:r>
              <a:rPr lang="x-none" sz="2200" b="1" dirty="0"/>
              <a:t>b.	misappropriating a resident’s property; or</a:t>
            </a:r>
            <a:endParaRPr lang="en-US" sz="2200" b="1" dirty="0"/>
          </a:p>
          <a:p>
            <a:r>
              <a:rPr lang="x-none" sz="2200" b="1" dirty="0"/>
              <a:t>c.	has not had a finding of abuse, neglect, mistreatment or misappropriation of a resident’s property placed on the Nurse </a:t>
            </a:r>
            <a:r>
              <a:rPr lang="en-US" sz="2200" b="1" dirty="0" smtClean="0"/>
              <a:t>	</a:t>
            </a:r>
            <a:r>
              <a:rPr lang="x-none" sz="2200" b="1" dirty="0" smtClean="0"/>
              <a:t>Aide </a:t>
            </a:r>
            <a:r>
              <a:rPr lang="x-none" sz="2200" b="1" dirty="0"/>
              <a:t>Registry or the Direct Service Worker Registry.</a:t>
            </a:r>
            <a:endParaRPr lang="en-US" sz="2200" b="1" dirty="0"/>
          </a:p>
          <a:p>
            <a:r>
              <a:rPr lang="x-none" sz="2200" b="1" dirty="0">
                <a:solidFill>
                  <a:srgbClr val="FF0000"/>
                </a:solidFill>
              </a:rPr>
              <a:t>2.	If a criminal history background check cannot be legally obtained by a training program, trainees may obtain a certified </a:t>
            </a:r>
            <a:r>
              <a:rPr lang="en-US" sz="2200" b="1" dirty="0" smtClean="0">
                <a:solidFill>
                  <a:srgbClr val="FF0000"/>
                </a:solidFill>
              </a:rPr>
              <a:t> 	</a:t>
            </a:r>
            <a:r>
              <a:rPr lang="x-none" sz="2200" b="1" dirty="0" smtClean="0">
                <a:solidFill>
                  <a:srgbClr val="FF0000"/>
                </a:solidFill>
              </a:rPr>
              <a:t>copy </a:t>
            </a:r>
            <a:r>
              <a:rPr lang="x-none" sz="2200" b="1" dirty="0">
                <a:solidFill>
                  <a:srgbClr val="FF0000"/>
                </a:solidFill>
              </a:rPr>
              <a:t>of their criminal history from the Louisiana State Police by requesting that a “right to review” be conducted. </a:t>
            </a:r>
            <a:endParaRPr lang="en-US" sz="2200" b="1" dirty="0">
              <a:solidFill>
                <a:srgbClr val="FF0000"/>
              </a:solidFill>
            </a:endParaRPr>
          </a:p>
          <a:p>
            <a:r>
              <a:rPr lang="x-none" sz="2200" b="1" dirty="0"/>
              <a:t>E.	Trainees shall not be prohibited from completing training due to: </a:t>
            </a:r>
            <a:endParaRPr lang="en-US" sz="2200" b="1" dirty="0"/>
          </a:p>
          <a:p>
            <a:r>
              <a:rPr lang="x-none" sz="2200" b="1" dirty="0"/>
              <a:t>a.	criminal history that is not related to abuse, neglect or misappropriation; or</a:t>
            </a:r>
            <a:endParaRPr lang="en-US" sz="2200" b="1" dirty="0"/>
          </a:p>
          <a:p>
            <a:r>
              <a:rPr lang="x-none" sz="2200" b="1" dirty="0"/>
              <a:t>b.	the Louisiana State Police not being able to complete a criminal history check due to the age of the trainee.</a:t>
            </a:r>
            <a:endParaRPr lang="en-US" sz="2200" b="1" dirty="0"/>
          </a:p>
          <a:p>
            <a:endParaRPr lang="en-US" sz="2400" b="1" dirty="0"/>
          </a:p>
          <a:p>
            <a:endParaRPr lang="en-US" sz="2400" b="1" dirty="0"/>
          </a:p>
          <a:p>
            <a:endParaRPr lang="en-US" dirty="0"/>
          </a:p>
        </p:txBody>
      </p:sp>
    </p:spTree>
    <p:extLst>
      <p:ext uri="{BB962C8B-B14F-4D97-AF65-F5344CB8AC3E}">
        <p14:creationId xmlns:p14="http://schemas.microsoft.com/office/powerpoint/2010/main" val="408010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59733430"/>
              </p:ext>
            </p:extLst>
          </p:nvPr>
        </p:nvGraphicFramePr>
        <p:xfrm>
          <a:off x="1576669" y="-771526"/>
          <a:ext cx="8081682" cy="7629525"/>
        </p:xfrm>
        <a:graphic>
          <a:graphicData uri="http://schemas.openxmlformats.org/presentationml/2006/ole">
            <mc:AlternateContent xmlns:mc="http://schemas.openxmlformats.org/markup-compatibility/2006">
              <mc:Choice xmlns:v="urn:schemas-microsoft-com:vml" Requires="v">
                <p:oleObj spid="_x0000_s2055"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576669" y="-771526"/>
                        <a:ext cx="8081682" cy="7629525"/>
                      </a:xfrm>
                      <a:prstGeom prst="rect">
                        <a:avLst/>
                      </a:prstGeom>
                    </p:spPr>
                  </p:pic>
                </p:oleObj>
              </mc:Fallback>
            </mc:AlternateContent>
          </a:graphicData>
        </a:graphic>
      </p:graphicFrame>
    </p:spTree>
    <p:extLst>
      <p:ext uri="{BB962C8B-B14F-4D97-AF65-F5344CB8AC3E}">
        <p14:creationId xmlns:p14="http://schemas.microsoft.com/office/powerpoint/2010/main" val="309336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58867574"/>
              </p:ext>
            </p:extLst>
          </p:nvPr>
        </p:nvGraphicFramePr>
        <p:xfrm>
          <a:off x="1692275" y="0"/>
          <a:ext cx="9217025" cy="6858000"/>
        </p:xfrm>
        <a:graphic>
          <a:graphicData uri="http://schemas.openxmlformats.org/presentationml/2006/ole">
            <mc:AlternateContent xmlns:mc="http://schemas.openxmlformats.org/markup-compatibility/2006">
              <mc:Choice xmlns:v="urn:schemas-microsoft-com:vml" Requires="v">
                <p:oleObj spid="_x0000_s3079"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692275" y="0"/>
                        <a:ext cx="9217025" cy="6858000"/>
                      </a:xfrm>
                      <a:prstGeom prst="rect">
                        <a:avLst/>
                      </a:prstGeom>
                    </p:spPr>
                  </p:pic>
                </p:oleObj>
              </mc:Fallback>
            </mc:AlternateContent>
          </a:graphicData>
        </a:graphic>
      </p:graphicFrame>
    </p:spTree>
    <p:extLst>
      <p:ext uri="{BB962C8B-B14F-4D97-AF65-F5344CB8AC3E}">
        <p14:creationId xmlns:p14="http://schemas.microsoft.com/office/powerpoint/2010/main" val="2570372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38361424"/>
              </p:ext>
            </p:extLst>
          </p:nvPr>
        </p:nvGraphicFramePr>
        <p:xfrm>
          <a:off x="1803401" y="0"/>
          <a:ext cx="8966200" cy="6858000"/>
        </p:xfrm>
        <a:graphic>
          <a:graphicData uri="http://schemas.openxmlformats.org/presentationml/2006/ole">
            <mc:AlternateContent xmlns:mc="http://schemas.openxmlformats.org/markup-compatibility/2006">
              <mc:Choice xmlns:v="urn:schemas-microsoft-com:vml" Requires="v">
                <p:oleObj spid="_x0000_s4103"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803401" y="0"/>
                        <a:ext cx="8966200" cy="6858000"/>
                      </a:xfrm>
                      <a:prstGeom prst="rect">
                        <a:avLst/>
                      </a:prstGeom>
                    </p:spPr>
                  </p:pic>
                </p:oleObj>
              </mc:Fallback>
            </mc:AlternateContent>
          </a:graphicData>
        </a:graphic>
      </p:graphicFrame>
    </p:spTree>
    <p:extLst>
      <p:ext uri="{BB962C8B-B14F-4D97-AF65-F5344CB8AC3E}">
        <p14:creationId xmlns:p14="http://schemas.microsoft.com/office/powerpoint/2010/main" val="2538014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27974386"/>
              </p:ext>
            </p:extLst>
          </p:nvPr>
        </p:nvGraphicFramePr>
        <p:xfrm>
          <a:off x="1498600" y="-787400"/>
          <a:ext cx="8763000" cy="7543800"/>
        </p:xfrm>
        <a:graphic>
          <a:graphicData uri="http://schemas.openxmlformats.org/presentationml/2006/ole">
            <mc:AlternateContent xmlns:mc="http://schemas.openxmlformats.org/markup-compatibility/2006">
              <mc:Choice xmlns:v="urn:schemas-microsoft-com:vml" Requires="v">
                <p:oleObj spid="_x0000_s5126"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498600" y="-787400"/>
                        <a:ext cx="8763000" cy="7543800"/>
                      </a:xfrm>
                      <a:prstGeom prst="rect">
                        <a:avLst/>
                      </a:prstGeom>
                    </p:spPr>
                  </p:pic>
                </p:oleObj>
              </mc:Fallback>
            </mc:AlternateContent>
          </a:graphicData>
        </a:graphic>
      </p:graphicFrame>
    </p:spTree>
    <p:extLst>
      <p:ext uri="{BB962C8B-B14F-4D97-AF65-F5344CB8AC3E}">
        <p14:creationId xmlns:p14="http://schemas.microsoft.com/office/powerpoint/2010/main" val="177811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76679741"/>
              </p:ext>
            </p:extLst>
          </p:nvPr>
        </p:nvGraphicFramePr>
        <p:xfrm>
          <a:off x="1308100" y="-406400"/>
          <a:ext cx="9525000" cy="9829800"/>
        </p:xfrm>
        <a:graphic>
          <a:graphicData uri="http://schemas.openxmlformats.org/presentationml/2006/ole">
            <mc:AlternateContent xmlns:mc="http://schemas.openxmlformats.org/markup-compatibility/2006">
              <mc:Choice xmlns:v="urn:schemas-microsoft-com:vml" Requires="v">
                <p:oleObj spid="_x0000_s6149"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308100" y="-406400"/>
                        <a:ext cx="9525000" cy="9829800"/>
                      </a:xfrm>
                      <a:prstGeom prst="rect">
                        <a:avLst/>
                      </a:prstGeom>
                    </p:spPr>
                  </p:pic>
                </p:oleObj>
              </mc:Fallback>
            </mc:AlternateContent>
          </a:graphicData>
        </a:graphic>
      </p:graphicFrame>
    </p:spTree>
    <p:extLst>
      <p:ext uri="{BB962C8B-B14F-4D97-AF65-F5344CB8AC3E}">
        <p14:creationId xmlns:p14="http://schemas.microsoft.com/office/powerpoint/2010/main" val="47673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91091"/>
          </a:xfrm>
        </p:spPr>
        <p:txBody>
          <a:bodyPr>
            <a:noAutofit/>
          </a:bodyPr>
          <a:lstStyle/>
          <a:p>
            <a:pPr algn="ctr"/>
            <a:r>
              <a:rPr lang="en-US" sz="5400" b="1" dirty="0" smtClean="0">
                <a:solidFill>
                  <a:srgbClr val="FF0000"/>
                </a:solidFill>
              </a:rPr>
              <a:t>State</a:t>
            </a:r>
            <a:r>
              <a:rPr lang="en-US" sz="5400" b="1" dirty="0" smtClean="0"/>
              <a:t> Background Check</a:t>
            </a:r>
            <a:endParaRPr lang="en-US" sz="5400" b="1"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42529139"/>
              </p:ext>
            </p:extLst>
          </p:nvPr>
        </p:nvGraphicFramePr>
        <p:xfrm>
          <a:off x="3376258" y="909468"/>
          <a:ext cx="5259742" cy="5787615"/>
        </p:xfrm>
        <a:graphic>
          <a:graphicData uri="http://schemas.openxmlformats.org/presentationml/2006/ole">
            <mc:AlternateContent xmlns:mc="http://schemas.openxmlformats.org/markup-compatibility/2006">
              <mc:Choice xmlns:v="urn:schemas-microsoft-com:vml" Requires="v">
                <p:oleObj spid="_x0000_s1078"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3376258" y="909468"/>
                        <a:ext cx="5259742" cy="5787615"/>
                      </a:xfrm>
                      <a:prstGeom prst="rect">
                        <a:avLst/>
                      </a:prstGeom>
                    </p:spPr>
                  </p:pic>
                </p:oleObj>
              </mc:Fallback>
            </mc:AlternateContent>
          </a:graphicData>
        </a:graphic>
      </p:graphicFrame>
    </p:spTree>
    <p:extLst>
      <p:ext uri="{BB962C8B-B14F-4D97-AF65-F5344CB8AC3E}">
        <p14:creationId xmlns:p14="http://schemas.microsoft.com/office/powerpoint/2010/main" val="240238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Louisiana State Police – </a:t>
            </a:r>
            <a:r>
              <a:rPr lang="en-US" b="1" dirty="0" smtClean="0">
                <a:solidFill>
                  <a:srgbClr val="FF0000"/>
                </a:solidFill>
              </a:rPr>
              <a:t>Internet</a:t>
            </a:r>
            <a:r>
              <a:rPr lang="en-US" b="1" dirty="0" smtClean="0"/>
              <a:t> Criminal Background Checks (FAQs)</a:t>
            </a:r>
            <a:endParaRPr lang="en-US" b="1" dirty="0"/>
          </a:p>
        </p:txBody>
      </p:sp>
      <p:sp>
        <p:nvSpPr>
          <p:cNvPr id="3" name="Content Placeholder 2"/>
          <p:cNvSpPr>
            <a:spLocks noGrp="1"/>
          </p:cNvSpPr>
          <p:nvPr>
            <p:ph idx="1"/>
          </p:nvPr>
        </p:nvSpPr>
        <p:spPr/>
        <p:txBody>
          <a:bodyPr>
            <a:normAutofit lnSpcReduction="10000"/>
          </a:bodyPr>
          <a:lstStyle/>
          <a:p>
            <a:r>
              <a:rPr lang="en-US" sz="2000" b="1" dirty="0">
                <a:solidFill>
                  <a:srgbClr val="FF0000"/>
                </a:solidFill>
              </a:rPr>
              <a:t>Question:</a:t>
            </a:r>
            <a:r>
              <a:rPr lang="en-US" sz="2000" dirty="0">
                <a:solidFill>
                  <a:srgbClr val="FF0000"/>
                </a:solidFill>
              </a:rPr>
              <a:t> What are the hours of operation? </a:t>
            </a:r>
            <a:r>
              <a:rPr lang="en-US" sz="2000" dirty="0"/>
              <a:t/>
            </a:r>
            <a:br>
              <a:rPr lang="en-US" sz="2000" dirty="0"/>
            </a:br>
            <a:r>
              <a:rPr lang="en-US" sz="2000" b="1" dirty="0"/>
              <a:t>Answer:</a:t>
            </a:r>
            <a:r>
              <a:rPr lang="en-US" sz="2000" dirty="0"/>
              <a:t> </a:t>
            </a:r>
            <a:r>
              <a:rPr lang="en-US" sz="2000" i="1" dirty="0" smtClean="0"/>
              <a:t>Internet </a:t>
            </a:r>
            <a:r>
              <a:rPr lang="en-US" sz="2000" i="1" dirty="0"/>
              <a:t>hours: 7 days a week, 24 hours a day (including holiday). The website will not be available from 7:00 am to 4:00 pm on Sunday for system maintenance</a:t>
            </a:r>
            <a:r>
              <a:rPr lang="en-US" sz="2000" i="1" dirty="0" smtClean="0"/>
              <a:t>.</a:t>
            </a:r>
          </a:p>
          <a:p>
            <a:r>
              <a:rPr lang="en-US" sz="2000" b="1" dirty="0">
                <a:solidFill>
                  <a:srgbClr val="FF0000"/>
                </a:solidFill>
              </a:rPr>
              <a:t>Question:</a:t>
            </a:r>
            <a:r>
              <a:rPr lang="en-US" sz="2000" dirty="0">
                <a:solidFill>
                  <a:srgbClr val="FF0000"/>
                </a:solidFill>
              </a:rPr>
              <a:t> What are your fees? </a:t>
            </a:r>
            <a:r>
              <a:rPr lang="en-US" sz="2000" dirty="0"/>
              <a:t/>
            </a:r>
            <a:br>
              <a:rPr lang="en-US" sz="2000" dirty="0"/>
            </a:br>
            <a:r>
              <a:rPr lang="en-US" sz="2000" b="1" dirty="0"/>
              <a:t>Answer:</a:t>
            </a:r>
            <a:r>
              <a:rPr lang="en-US" sz="2000" dirty="0"/>
              <a:t> </a:t>
            </a:r>
            <a:r>
              <a:rPr lang="en-US" sz="2000" i="1" dirty="0" smtClean="0"/>
              <a:t>State </a:t>
            </a:r>
            <a:r>
              <a:rPr lang="en-US" sz="2000" i="1" dirty="0"/>
              <a:t>Background Check $</a:t>
            </a:r>
            <a:r>
              <a:rPr lang="en-US" sz="2000" i="1" dirty="0" smtClean="0"/>
              <a:t>26</a:t>
            </a:r>
          </a:p>
          <a:p>
            <a:r>
              <a:rPr lang="en-US" sz="2000" b="1" dirty="0">
                <a:solidFill>
                  <a:srgbClr val="FF0000"/>
                </a:solidFill>
              </a:rPr>
              <a:t>Question:</a:t>
            </a:r>
            <a:r>
              <a:rPr lang="en-US" sz="2000" dirty="0">
                <a:solidFill>
                  <a:srgbClr val="FF0000"/>
                </a:solidFill>
              </a:rPr>
              <a:t> What form of payment is accepted? </a:t>
            </a:r>
            <a:r>
              <a:rPr lang="en-US" sz="2000" dirty="0"/>
              <a:t/>
            </a:r>
            <a:br>
              <a:rPr lang="en-US" sz="2000" dirty="0"/>
            </a:br>
            <a:r>
              <a:rPr lang="en-US" sz="2000" b="1" dirty="0"/>
              <a:t>Answer:</a:t>
            </a:r>
            <a:r>
              <a:rPr lang="en-US" sz="2000" dirty="0"/>
              <a:t> </a:t>
            </a:r>
            <a:r>
              <a:rPr lang="en-US" sz="2000" i="1" dirty="0" smtClean="0"/>
              <a:t>Via </a:t>
            </a:r>
            <a:r>
              <a:rPr lang="en-US" sz="2000" i="1" dirty="0"/>
              <a:t>Internet: Visa, Master Card, Discover and American </a:t>
            </a:r>
            <a:r>
              <a:rPr lang="en-US" sz="2000" i="1" dirty="0" smtClean="0"/>
              <a:t>Express</a:t>
            </a:r>
          </a:p>
          <a:p>
            <a:r>
              <a:rPr lang="en-US" sz="2000" b="1" dirty="0">
                <a:solidFill>
                  <a:srgbClr val="FF0000"/>
                </a:solidFill>
              </a:rPr>
              <a:t>Question:</a:t>
            </a:r>
            <a:r>
              <a:rPr lang="en-US" sz="2000" dirty="0">
                <a:solidFill>
                  <a:srgbClr val="FF0000"/>
                </a:solidFill>
              </a:rPr>
              <a:t> What is the processing time for a background request? </a:t>
            </a:r>
            <a:r>
              <a:rPr lang="en-US" sz="2000" dirty="0"/>
              <a:t/>
            </a:r>
            <a:br>
              <a:rPr lang="en-US" sz="2000" dirty="0"/>
            </a:br>
            <a:r>
              <a:rPr lang="en-US" sz="2000" b="1" dirty="0"/>
              <a:t>Answer:</a:t>
            </a:r>
            <a:r>
              <a:rPr lang="en-US" sz="2000" dirty="0"/>
              <a:t> </a:t>
            </a:r>
            <a:r>
              <a:rPr lang="en-US" sz="2000" i="1" dirty="0" smtClean="0"/>
              <a:t>If </a:t>
            </a:r>
            <a:r>
              <a:rPr lang="en-US" sz="2000" i="1" dirty="0"/>
              <a:t>there is “no record” you should receive a response within 24 hrs. If fingerprints are requested the response will have to </a:t>
            </a:r>
            <a:r>
              <a:rPr lang="en-US" sz="2000" i="1" dirty="0" smtClean="0"/>
              <a:t>be </a:t>
            </a:r>
            <a:r>
              <a:rPr lang="en-US" sz="2000" i="1" dirty="0"/>
              <a:t>handled manually and may take approximately 15-21 business days</a:t>
            </a:r>
            <a:r>
              <a:rPr lang="en-US" sz="2000" i="1" dirty="0" smtClean="0"/>
              <a:t>.</a:t>
            </a:r>
          </a:p>
          <a:p>
            <a:r>
              <a:rPr lang="en-US" sz="2000" b="1" dirty="0">
                <a:solidFill>
                  <a:srgbClr val="FF0000"/>
                </a:solidFill>
              </a:rPr>
              <a:t>Question:</a:t>
            </a:r>
            <a:r>
              <a:rPr lang="en-US" sz="2000" dirty="0">
                <a:solidFill>
                  <a:srgbClr val="FF0000"/>
                </a:solidFill>
              </a:rPr>
              <a:t> What is a name check? </a:t>
            </a:r>
            <a:r>
              <a:rPr lang="en-US" sz="2000" dirty="0"/>
              <a:t/>
            </a:r>
            <a:br>
              <a:rPr lang="en-US" sz="2000" dirty="0"/>
            </a:br>
            <a:r>
              <a:rPr lang="en-US" sz="2000" b="1" dirty="0"/>
              <a:t>Answer:</a:t>
            </a:r>
            <a:r>
              <a:rPr lang="en-US" sz="2000" dirty="0"/>
              <a:t> </a:t>
            </a:r>
            <a:r>
              <a:rPr lang="en-US" sz="2000" i="1" dirty="0" smtClean="0"/>
              <a:t>A </a:t>
            </a:r>
            <a:r>
              <a:rPr lang="en-US" sz="2000" i="1" dirty="0"/>
              <a:t>name check is a request searched by the descriptive information provided. </a:t>
            </a:r>
            <a:br>
              <a:rPr lang="en-US" sz="2000" i="1" dirty="0"/>
            </a:br>
            <a:r>
              <a:rPr lang="en-US" sz="2000" i="1" dirty="0"/>
              <a:t>The information includes name, race/sex, date of birth, social security number and </a:t>
            </a:r>
            <a:br>
              <a:rPr lang="en-US" sz="2000" i="1" dirty="0"/>
            </a:br>
            <a:r>
              <a:rPr lang="en-US" sz="2000" i="1" dirty="0"/>
              <a:t>driver’s license number. Please ensure the information is legible and accurate.</a:t>
            </a:r>
            <a:endParaRPr lang="en-US" sz="2000" dirty="0"/>
          </a:p>
        </p:txBody>
      </p:sp>
    </p:spTree>
    <p:extLst>
      <p:ext uri="{BB962C8B-B14F-4D97-AF65-F5344CB8AC3E}">
        <p14:creationId xmlns:p14="http://schemas.microsoft.com/office/powerpoint/2010/main" val="2795588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Louisiana State Police – </a:t>
            </a:r>
            <a:r>
              <a:rPr lang="en-US" b="1" dirty="0">
                <a:solidFill>
                  <a:srgbClr val="FF0000"/>
                </a:solidFill>
              </a:rPr>
              <a:t>Internet</a:t>
            </a:r>
            <a:r>
              <a:rPr lang="en-US" b="1" dirty="0"/>
              <a:t> Criminal Background Checks (FAQs)</a:t>
            </a:r>
            <a:endParaRPr lang="en-US" dirty="0"/>
          </a:p>
        </p:txBody>
      </p:sp>
      <p:sp>
        <p:nvSpPr>
          <p:cNvPr id="3" name="Content Placeholder 2"/>
          <p:cNvSpPr>
            <a:spLocks noGrp="1"/>
          </p:cNvSpPr>
          <p:nvPr>
            <p:ph idx="1"/>
          </p:nvPr>
        </p:nvSpPr>
        <p:spPr/>
        <p:txBody>
          <a:bodyPr>
            <a:normAutofit/>
          </a:bodyPr>
          <a:lstStyle/>
          <a:p>
            <a:r>
              <a:rPr lang="en-US" sz="1900" b="1" dirty="0">
                <a:solidFill>
                  <a:srgbClr val="FF0000"/>
                </a:solidFill>
              </a:rPr>
              <a:t>Question:</a:t>
            </a:r>
            <a:r>
              <a:rPr lang="en-US" sz="1900" dirty="0">
                <a:solidFill>
                  <a:srgbClr val="FF0000"/>
                </a:solidFill>
              </a:rPr>
              <a:t> Who is authorized to receive a background request? </a:t>
            </a:r>
            <a:r>
              <a:rPr lang="en-US" sz="1900" dirty="0"/>
              <a:t/>
            </a:r>
            <a:br>
              <a:rPr lang="en-US" sz="1900" dirty="0"/>
            </a:br>
            <a:r>
              <a:rPr lang="en-US" sz="1900" b="1" dirty="0"/>
              <a:t>Answer:</a:t>
            </a:r>
            <a:r>
              <a:rPr lang="en-US" sz="1900" dirty="0"/>
              <a:t> </a:t>
            </a:r>
            <a:r>
              <a:rPr lang="en-US" sz="1900" i="1" dirty="0" smtClean="0"/>
              <a:t>Louisiana </a:t>
            </a:r>
            <a:r>
              <a:rPr lang="en-US" sz="1900" i="1" dirty="0"/>
              <a:t>is a closed record state and our office only conducts background requests for agencies that are authorized to receive that information under RS 15:587. </a:t>
            </a:r>
            <a:br>
              <a:rPr lang="en-US" sz="1900" i="1" dirty="0"/>
            </a:br>
            <a:r>
              <a:rPr lang="en-US" sz="1900" i="1" dirty="0"/>
              <a:t/>
            </a:r>
            <a:br>
              <a:rPr lang="en-US" sz="1900" i="1" dirty="0"/>
            </a:br>
            <a:r>
              <a:rPr lang="en-US" sz="1900" i="1" dirty="0"/>
              <a:t>Louisiana State Police/Criminal Records is not authorized to conduct a background request for immigration</a:t>
            </a:r>
            <a:r>
              <a:rPr lang="en-US" sz="1900" i="1" dirty="0" smtClean="0"/>
              <a:t>, litigation, </a:t>
            </a:r>
            <a:r>
              <a:rPr lang="en-US" sz="1900" i="1" dirty="0"/>
              <a:t>residential/apartments, out of state housing authority, work visa or for personal use. </a:t>
            </a:r>
            <a:br>
              <a:rPr lang="en-US" sz="1900" i="1" dirty="0"/>
            </a:br>
            <a:r>
              <a:rPr lang="en-US" sz="1900" i="1" dirty="0"/>
              <a:t/>
            </a:r>
            <a:br>
              <a:rPr lang="en-US" sz="1900" i="1" dirty="0"/>
            </a:br>
            <a:r>
              <a:rPr lang="en-US" sz="1900" i="1" dirty="0"/>
              <a:t>Out of state Employers may request background checks on their Employees. You will receive conviction information only. </a:t>
            </a:r>
            <a:br>
              <a:rPr lang="en-US" sz="1900" i="1" dirty="0"/>
            </a:br>
            <a:r>
              <a:rPr lang="en-US" sz="1900" i="1" dirty="0"/>
              <a:t>Out of state Adoption Agencies may request background checks on prospective adoptive couples or foster parents. You will receive any arrest and conviction information. </a:t>
            </a:r>
            <a:br>
              <a:rPr lang="en-US" sz="1900" i="1" dirty="0"/>
            </a:br>
            <a:r>
              <a:rPr lang="en-US" sz="1900" i="1" dirty="0"/>
              <a:t/>
            </a:r>
            <a:br>
              <a:rPr lang="en-US" sz="1900" i="1" dirty="0"/>
            </a:br>
            <a:r>
              <a:rPr lang="en-US" sz="1900" i="1" dirty="0"/>
              <a:t>*Please note: the Internet Background search is a name based background check and is not available to any agency that is mandated by law to provide fingerprints.</a:t>
            </a:r>
            <a:endParaRPr lang="en-US" sz="1900" dirty="0"/>
          </a:p>
        </p:txBody>
      </p:sp>
    </p:spTree>
    <p:extLst>
      <p:ext uri="{BB962C8B-B14F-4D97-AF65-F5344CB8AC3E}">
        <p14:creationId xmlns:p14="http://schemas.microsoft.com/office/powerpoint/2010/main" val="306744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Louisiana State Police – </a:t>
            </a:r>
            <a:r>
              <a:rPr lang="en-US" b="1" dirty="0">
                <a:solidFill>
                  <a:srgbClr val="FF0000"/>
                </a:solidFill>
              </a:rPr>
              <a:t>Internet</a:t>
            </a:r>
            <a:r>
              <a:rPr lang="en-US" b="1" dirty="0"/>
              <a:t> Criminal Background Checks (FAQs)</a:t>
            </a:r>
            <a:endParaRPr lang="en-US" dirty="0"/>
          </a:p>
        </p:txBody>
      </p:sp>
      <p:sp>
        <p:nvSpPr>
          <p:cNvPr id="3" name="Content Placeholder 2"/>
          <p:cNvSpPr>
            <a:spLocks noGrp="1"/>
          </p:cNvSpPr>
          <p:nvPr>
            <p:ph idx="1"/>
          </p:nvPr>
        </p:nvSpPr>
        <p:spPr/>
        <p:txBody>
          <a:bodyPr>
            <a:normAutofit/>
          </a:bodyPr>
          <a:lstStyle/>
          <a:p>
            <a:r>
              <a:rPr lang="en-US" sz="1900" b="1" dirty="0">
                <a:solidFill>
                  <a:srgbClr val="FF0000"/>
                </a:solidFill>
              </a:rPr>
              <a:t>Question:</a:t>
            </a:r>
            <a:r>
              <a:rPr lang="en-US" sz="1900" dirty="0">
                <a:solidFill>
                  <a:srgbClr val="FF0000"/>
                </a:solidFill>
              </a:rPr>
              <a:t> What entities are allowed to utilize the IBC system? </a:t>
            </a:r>
            <a:r>
              <a:rPr lang="en-US" sz="1900" dirty="0"/>
              <a:t/>
            </a:r>
            <a:br>
              <a:rPr lang="en-US" sz="1900" dirty="0"/>
            </a:br>
            <a:r>
              <a:rPr lang="en-US" sz="1900" b="1" dirty="0"/>
              <a:t>Answer:</a:t>
            </a:r>
            <a:r>
              <a:rPr lang="en-US" sz="1900" dirty="0"/>
              <a:t> </a:t>
            </a:r>
            <a:r>
              <a:rPr lang="en-US" sz="1900" i="1" dirty="0" smtClean="0"/>
              <a:t>Authorized </a:t>
            </a:r>
            <a:r>
              <a:rPr lang="en-US" sz="1900" i="1" dirty="0"/>
              <a:t>Agency (backgrounds for non-licenesed health care providers only) </a:t>
            </a:r>
            <a:br>
              <a:rPr lang="en-US" sz="1900" i="1" dirty="0"/>
            </a:br>
            <a:r>
              <a:rPr lang="en-US" sz="1900" i="1" dirty="0" smtClean="0"/>
              <a:t>Board </a:t>
            </a:r>
            <a:r>
              <a:rPr lang="en-US" sz="1900" i="1" dirty="0"/>
              <a:t>of River Port Pilots </a:t>
            </a:r>
            <a:br>
              <a:rPr lang="en-US" sz="1900" i="1" dirty="0"/>
            </a:br>
            <a:r>
              <a:rPr lang="en-US" sz="1900" i="1" dirty="0"/>
              <a:t>Day Cares (facilities caring for six or fewer children) </a:t>
            </a:r>
            <a:br>
              <a:rPr lang="en-US" sz="1900" i="1" dirty="0"/>
            </a:br>
            <a:r>
              <a:rPr lang="en-US" sz="1900" i="1" dirty="0"/>
              <a:t>Department of Justice </a:t>
            </a:r>
            <a:br>
              <a:rPr lang="en-US" sz="1900" i="1" dirty="0"/>
            </a:br>
            <a:r>
              <a:rPr lang="en-US" sz="1900" i="1" dirty="0"/>
              <a:t>Department of Labor </a:t>
            </a:r>
            <a:br>
              <a:rPr lang="en-US" sz="1900" i="1" dirty="0"/>
            </a:br>
            <a:r>
              <a:rPr lang="en-US" sz="1900" i="1" dirty="0"/>
              <a:t>Health Care Providers </a:t>
            </a:r>
            <a:br>
              <a:rPr lang="en-US" sz="1900" i="1" dirty="0"/>
            </a:br>
            <a:r>
              <a:rPr lang="en-US" sz="1900" i="1" dirty="0"/>
              <a:t>Office of Vital Statistics </a:t>
            </a:r>
            <a:br>
              <a:rPr lang="en-US" sz="1900" i="1" dirty="0"/>
            </a:br>
            <a:r>
              <a:rPr lang="en-US" sz="1900" i="1" dirty="0"/>
              <a:t>Public Housing Commission </a:t>
            </a:r>
            <a:br>
              <a:rPr lang="en-US" sz="1900" i="1" dirty="0"/>
            </a:br>
            <a:r>
              <a:rPr lang="en-US" sz="1900" i="1" dirty="0"/>
              <a:t>Senate and Governmental Affairs </a:t>
            </a:r>
            <a:br>
              <a:rPr lang="en-US" sz="1900" i="1" dirty="0"/>
            </a:br>
            <a:r>
              <a:rPr lang="en-US" sz="1900" i="1" dirty="0" smtClean="0"/>
              <a:t>Working </a:t>
            </a:r>
            <a:r>
              <a:rPr lang="en-US" sz="1900" i="1" dirty="0"/>
              <a:t>with </a:t>
            </a:r>
            <a:r>
              <a:rPr lang="en-US" sz="1900" i="1" dirty="0" smtClean="0"/>
              <a:t>Children    </a:t>
            </a:r>
          </a:p>
          <a:p>
            <a:r>
              <a:rPr lang="en-US" sz="1900" b="1" dirty="0">
                <a:solidFill>
                  <a:srgbClr val="FF0000"/>
                </a:solidFill>
              </a:rPr>
              <a:t>Question:</a:t>
            </a:r>
            <a:r>
              <a:rPr lang="en-US" sz="1900" dirty="0">
                <a:solidFill>
                  <a:srgbClr val="FF0000"/>
                </a:solidFill>
              </a:rPr>
              <a:t> Will this background request include information from other states? </a:t>
            </a:r>
            <a:r>
              <a:rPr lang="en-US" sz="1900" dirty="0"/>
              <a:t/>
            </a:r>
            <a:br>
              <a:rPr lang="en-US" sz="1900" dirty="0"/>
            </a:br>
            <a:r>
              <a:rPr lang="en-US" sz="1900" b="1" dirty="0"/>
              <a:t>Answer:</a:t>
            </a:r>
            <a:r>
              <a:rPr lang="en-US" sz="1900" dirty="0"/>
              <a:t> </a:t>
            </a:r>
            <a:r>
              <a:rPr lang="en-US" sz="1900" i="1" dirty="0" smtClean="0"/>
              <a:t>No</a:t>
            </a:r>
            <a:r>
              <a:rPr lang="en-US" sz="1900" i="1" dirty="0"/>
              <a:t>. A background check by name only searches the State of Louisiana. If the </a:t>
            </a:r>
            <a:br>
              <a:rPr lang="en-US" sz="1900" i="1" dirty="0"/>
            </a:br>
            <a:r>
              <a:rPr lang="en-US" sz="1900" i="1" dirty="0"/>
              <a:t>applicant has lived outside of Louisiana, we recommend your agency contact that </a:t>
            </a:r>
            <a:br>
              <a:rPr lang="en-US" sz="1900" i="1" dirty="0"/>
            </a:br>
            <a:r>
              <a:rPr lang="en-US" sz="1900" i="1" dirty="0"/>
              <a:t>state as well.</a:t>
            </a:r>
            <a:endParaRPr lang="en-US" sz="1900" dirty="0"/>
          </a:p>
        </p:txBody>
      </p:sp>
    </p:spTree>
    <p:extLst>
      <p:ext uri="{BB962C8B-B14F-4D97-AF65-F5344CB8AC3E}">
        <p14:creationId xmlns:p14="http://schemas.microsoft.com/office/powerpoint/2010/main" val="213376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Louisiana State Police – </a:t>
            </a:r>
            <a:r>
              <a:rPr lang="en-US" b="1" dirty="0">
                <a:solidFill>
                  <a:srgbClr val="FF0000"/>
                </a:solidFill>
              </a:rPr>
              <a:t>Internet</a:t>
            </a:r>
            <a:r>
              <a:rPr lang="en-US" b="1" dirty="0"/>
              <a:t> Criminal Background Checks (FAQs)</a:t>
            </a:r>
            <a:endParaRPr lang="en-US" dirty="0"/>
          </a:p>
        </p:txBody>
      </p:sp>
      <p:sp>
        <p:nvSpPr>
          <p:cNvPr id="3" name="Content Placeholder 2"/>
          <p:cNvSpPr>
            <a:spLocks noGrp="1"/>
          </p:cNvSpPr>
          <p:nvPr>
            <p:ph idx="1"/>
          </p:nvPr>
        </p:nvSpPr>
        <p:spPr/>
        <p:txBody>
          <a:bodyPr>
            <a:normAutofit/>
          </a:bodyPr>
          <a:lstStyle/>
          <a:p>
            <a:r>
              <a:rPr lang="en-US" sz="1900" b="1" dirty="0">
                <a:solidFill>
                  <a:srgbClr val="FF0000"/>
                </a:solidFill>
              </a:rPr>
              <a:t>Question:</a:t>
            </a:r>
            <a:r>
              <a:rPr lang="en-US" sz="1900" dirty="0">
                <a:solidFill>
                  <a:srgbClr val="FF0000"/>
                </a:solidFill>
              </a:rPr>
              <a:t> What type of response will I get? </a:t>
            </a:r>
            <a:r>
              <a:rPr lang="en-US" sz="1900" dirty="0"/>
              <a:t/>
            </a:r>
            <a:br>
              <a:rPr lang="en-US" sz="1900" dirty="0"/>
            </a:br>
            <a:r>
              <a:rPr lang="en-US" sz="1900" b="1" dirty="0"/>
              <a:t>Answer:</a:t>
            </a:r>
            <a:r>
              <a:rPr lang="en-US" sz="1900" dirty="0"/>
              <a:t> </a:t>
            </a:r>
            <a:r>
              <a:rPr lang="en-US" sz="1900" i="1" dirty="0" smtClean="0"/>
              <a:t>Internet </a:t>
            </a:r>
            <a:r>
              <a:rPr lang="en-US" sz="1900" i="1" dirty="0"/>
              <a:t>Request-You will get 1 of 4 responses. </a:t>
            </a:r>
            <a:br>
              <a:rPr lang="en-US" sz="1900" i="1" dirty="0"/>
            </a:br>
            <a:r>
              <a:rPr lang="en-US" sz="1900" i="1" dirty="0"/>
              <a:t>1 - No disqualifying information was found. </a:t>
            </a:r>
            <a:br>
              <a:rPr lang="en-US" sz="1900" i="1" dirty="0"/>
            </a:br>
            <a:r>
              <a:rPr lang="en-US" sz="1900" i="1" dirty="0"/>
              <a:t>2 - Fingerprints are needed for verification. </a:t>
            </a:r>
            <a:br>
              <a:rPr lang="en-US" sz="1900" i="1" dirty="0"/>
            </a:br>
            <a:r>
              <a:rPr lang="en-US" sz="1900" i="1" dirty="0"/>
              <a:t>3 - We have received your request but are experiencing a delay in processing </a:t>
            </a:r>
            <a:br>
              <a:rPr lang="en-US" sz="1900" i="1" dirty="0"/>
            </a:br>
            <a:r>
              <a:rPr lang="en-US" sz="1900" i="1" dirty="0"/>
              <a:t>4 - Positive criminal history </a:t>
            </a:r>
            <a:r>
              <a:rPr lang="en-US" sz="1900" i="1" dirty="0" smtClean="0"/>
              <a:t>found</a:t>
            </a:r>
          </a:p>
          <a:p>
            <a:r>
              <a:rPr lang="en-US" sz="1900" b="1" dirty="0">
                <a:solidFill>
                  <a:srgbClr val="FF0000"/>
                </a:solidFill>
              </a:rPr>
              <a:t>Question:</a:t>
            </a:r>
            <a:r>
              <a:rPr lang="en-US" sz="1900" dirty="0">
                <a:solidFill>
                  <a:srgbClr val="FF0000"/>
                </a:solidFill>
              </a:rPr>
              <a:t> How many applicant backgrounds can I request at one time? </a:t>
            </a:r>
            <a:r>
              <a:rPr lang="en-US" sz="1900" dirty="0"/>
              <a:t/>
            </a:r>
            <a:br>
              <a:rPr lang="en-US" sz="1900" dirty="0"/>
            </a:br>
            <a:r>
              <a:rPr lang="en-US" sz="1900" b="1" dirty="0"/>
              <a:t>Answer:</a:t>
            </a:r>
            <a:r>
              <a:rPr lang="en-US" sz="1900" dirty="0"/>
              <a:t> </a:t>
            </a:r>
            <a:r>
              <a:rPr lang="en-US" sz="1900" i="1" dirty="0" smtClean="0"/>
              <a:t>The </a:t>
            </a:r>
            <a:r>
              <a:rPr lang="en-US" sz="1900" i="1" dirty="0"/>
              <a:t>system allows up to twenty (20) </a:t>
            </a:r>
            <a:r>
              <a:rPr lang="en-US" sz="1900" i="1" dirty="0" smtClean="0"/>
              <a:t>background </a:t>
            </a:r>
            <a:r>
              <a:rPr lang="en-US" sz="1900" i="1" dirty="0"/>
              <a:t>requests at a time with one credit card payment</a:t>
            </a:r>
            <a:r>
              <a:rPr lang="en-US" sz="1900" i="1" dirty="0" smtClean="0"/>
              <a:t>.</a:t>
            </a:r>
          </a:p>
          <a:p>
            <a:r>
              <a:rPr lang="en-US" sz="1900" b="1" dirty="0">
                <a:solidFill>
                  <a:srgbClr val="FF0000"/>
                </a:solidFill>
              </a:rPr>
              <a:t>Question:</a:t>
            </a:r>
            <a:r>
              <a:rPr lang="en-US" sz="1900" dirty="0">
                <a:solidFill>
                  <a:srgbClr val="FF0000"/>
                </a:solidFill>
              </a:rPr>
              <a:t> Why are prints sometimes requested if a name check is submitted? </a:t>
            </a:r>
            <a:r>
              <a:rPr lang="en-US" sz="1900" dirty="0"/>
              <a:t/>
            </a:r>
            <a:br>
              <a:rPr lang="en-US" sz="1900" dirty="0"/>
            </a:br>
            <a:r>
              <a:rPr lang="en-US" sz="1900" b="1" dirty="0"/>
              <a:t>Answer:</a:t>
            </a:r>
            <a:r>
              <a:rPr lang="en-US" sz="1900" dirty="0"/>
              <a:t> </a:t>
            </a:r>
            <a:r>
              <a:rPr lang="en-US" sz="1900" i="1" dirty="0" smtClean="0"/>
              <a:t>Prints </a:t>
            </a:r>
            <a:r>
              <a:rPr lang="en-US" sz="1900" i="1" dirty="0"/>
              <a:t>are the only accurate means to determine whether or not the information </a:t>
            </a:r>
            <a:br>
              <a:rPr lang="en-US" sz="1900" i="1" dirty="0"/>
            </a:br>
            <a:r>
              <a:rPr lang="en-US" sz="1900" i="1" dirty="0"/>
              <a:t>found during the name search belongs to that particular applicant.</a:t>
            </a:r>
            <a:endParaRPr lang="en-US" sz="1900" dirty="0"/>
          </a:p>
        </p:txBody>
      </p:sp>
    </p:spTree>
    <p:extLst>
      <p:ext uri="{BB962C8B-B14F-4D97-AF65-F5344CB8AC3E}">
        <p14:creationId xmlns:p14="http://schemas.microsoft.com/office/powerpoint/2010/main" val="230144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Louisiana State Police – </a:t>
            </a:r>
            <a:r>
              <a:rPr lang="en-US" b="1" dirty="0" smtClean="0">
                <a:solidFill>
                  <a:srgbClr val="FF0000"/>
                </a:solidFill>
              </a:rPr>
              <a:t>In Person</a:t>
            </a:r>
            <a:r>
              <a:rPr lang="en-US" b="1" dirty="0" smtClean="0"/>
              <a:t> </a:t>
            </a:r>
            <a:r>
              <a:rPr lang="en-US" b="1" dirty="0"/>
              <a:t>Criminal Background Checks (FAQs)</a:t>
            </a:r>
            <a:endParaRPr lang="en-US" dirty="0"/>
          </a:p>
        </p:txBody>
      </p:sp>
      <p:sp>
        <p:nvSpPr>
          <p:cNvPr id="3" name="Content Placeholder 2"/>
          <p:cNvSpPr>
            <a:spLocks noGrp="1"/>
          </p:cNvSpPr>
          <p:nvPr>
            <p:ph idx="1"/>
          </p:nvPr>
        </p:nvSpPr>
        <p:spPr/>
        <p:txBody>
          <a:bodyPr>
            <a:noAutofit/>
          </a:bodyPr>
          <a:lstStyle/>
          <a:p>
            <a:r>
              <a:rPr lang="en-US" sz="1500" b="1" dirty="0">
                <a:solidFill>
                  <a:srgbClr val="FF0000"/>
                </a:solidFill>
              </a:rPr>
              <a:t>Question:</a:t>
            </a:r>
            <a:r>
              <a:rPr lang="en-US" sz="1500" dirty="0">
                <a:solidFill>
                  <a:srgbClr val="FF0000"/>
                </a:solidFill>
              </a:rPr>
              <a:t> How can I get a copy of my criminal record? </a:t>
            </a:r>
            <a:r>
              <a:rPr lang="en-US" sz="1500" dirty="0"/>
              <a:t/>
            </a:r>
            <a:br>
              <a:rPr lang="en-US" sz="1500" dirty="0"/>
            </a:br>
            <a:r>
              <a:rPr lang="en-US" sz="1500" b="1" dirty="0"/>
              <a:t>Answer:</a:t>
            </a:r>
            <a:r>
              <a:rPr lang="en-US" sz="1500" dirty="0"/>
              <a:t> </a:t>
            </a:r>
            <a:r>
              <a:rPr lang="en-US" sz="1500" i="1" dirty="0" smtClean="0"/>
              <a:t>An </a:t>
            </a:r>
            <a:r>
              <a:rPr lang="en-US" sz="1500" i="1" dirty="0"/>
              <a:t>Individual may obtain a true copy of their criminal history by requesting a “Right to Review” in one of two ways: </a:t>
            </a:r>
            <a:br>
              <a:rPr lang="en-US" sz="1500" i="1" dirty="0"/>
            </a:br>
            <a:r>
              <a:rPr lang="en-US" sz="1500" i="1" dirty="0"/>
              <a:t/>
            </a:r>
            <a:br>
              <a:rPr lang="en-US" sz="1500" i="1" dirty="0"/>
            </a:br>
            <a:r>
              <a:rPr lang="en-US" sz="1500" i="1" dirty="0"/>
              <a:t>In Person at this office (7919 Independence Blvd, Baton Rouge, LA): </a:t>
            </a:r>
            <a:br>
              <a:rPr lang="en-US" sz="1500" i="1" dirty="0"/>
            </a:br>
            <a:r>
              <a:rPr lang="en-US" sz="1500" i="1" dirty="0"/>
              <a:t/>
            </a:r>
            <a:br>
              <a:rPr lang="en-US" sz="1500" i="1" dirty="0"/>
            </a:br>
            <a:r>
              <a:rPr lang="en-US" sz="1500" i="1" dirty="0"/>
              <a:t>You will need to bring a $26 money order, cashier’s check or business check for processing and a $10 money order, cashier’s check or business check for fingerprinting, both made out to the Dept of Public Safety (cash or personal checks will not be accepted). You will need to have a valid state issued ID or Drivers License. This service is available Monday thru Friday (excluding holidays) from 8:00 am to 3:30 pm. If you arrive before 3:00 pm you may wait and take your certified copy of the response with you but if you arrive after 3:00 pm your response will be mailed to you or you may return the next business day and pick it up. </a:t>
            </a:r>
            <a:br>
              <a:rPr lang="en-US" sz="1500" i="1" dirty="0"/>
            </a:br>
            <a:r>
              <a:rPr lang="en-US" sz="1500" i="1" dirty="0"/>
              <a:t/>
            </a:r>
            <a:br>
              <a:rPr lang="en-US" sz="1500" i="1" dirty="0"/>
            </a:br>
            <a:r>
              <a:rPr lang="en-US" sz="1500" i="1" dirty="0"/>
              <a:t>By mail: </a:t>
            </a:r>
            <a:r>
              <a:rPr lang="en-US" sz="1500" i="1" dirty="0" smtClean="0"/>
              <a:t>You </a:t>
            </a:r>
            <a:r>
              <a:rPr lang="en-US" sz="1500" i="1" dirty="0"/>
              <a:t>must mail a set of fingerprints, an authorization form, a rap disclosure form (these forms must include the individuals complete name and address and they are available online at lsp.org) and a $26 money order, cashier’s check or business check (cash or personal checks will not be accepted) payable to the Dept of Public Safety to: </a:t>
            </a:r>
            <a:br>
              <a:rPr lang="en-US" sz="1500" i="1" dirty="0"/>
            </a:br>
            <a:r>
              <a:rPr lang="en-US" sz="1500" i="1" dirty="0"/>
              <a:t>Bureau of Criminal Identification </a:t>
            </a:r>
            <a:br>
              <a:rPr lang="en-US" sz="1500" i="1" dirty="0"/>
            </a:br>
            <a:r>
              <a:rPr lang="en-US" sz="1500" i="1" dirty="0"/>
              <a:t>P.O. Box 66614 Mail Slip A-6 </a:t>
            </a:r>
            <a:br>
              <a:rPr lang="en-US" sz="1500" i="1" dirty="0"/>
            </a:br>
            <a:r>
              <a:rPr lang="en-US" sz="1500" i="1" dirty="0"/>
              <a:t>Baton Rouge, LA 70896 </a:t>
            </a:r>
            <a:br>
              <a:rPr lang="en-US" sz="1500" i="1" dirty="0"/>
            </a:br>
            <a:r>
              <a:rPr lang="en-US" sz="1500" i="1" dirty="0"/>
              <a:t/>
            </a:r>
            <a:br>
              <a:rPr lang="en-US" sz="1500" i="1" dirty="0"/>
            </a:br>
            <a:r>
              <a:rPr lang="en-US" sz="1500" i="1" dirty="0"/>
              <a:t>Please Note: This mail process takes approx 15-21 business days from the time the payment is entered into our receipt system.</a:t>
            </a:r>
            <a:endParaRPr lang="en-US" sz="1500" dirty="0"/>
          </a:p>
        </p:txBody>
      </p:sp>
    </p:spTree>
    <p:extLst>
      <p:ext uri="{BB962C8B-B14F-4D97-AF65-F5344CB8AC3E}">
        <p14:creationId xmlns:p14="http://schemas.microsoft.com/office/powerpoint/2010/main" val="286446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FF0000"/>
                </a:solidFill>
              </a:rPr>
              <a:t>Federal</a:t>
            </a:r>
            <a:r>
              <a:rPr lang="en-US" sz="5400" b="1" dirty="0" smtClean="0"/>
              <a:t> Background Checks</a:t>
            </a:r>
            <a:endParaRPr lang="en-US" sz="5400" b="1" dirty="0"/>
          </a:p>
        </p:txBody>
      </p:sp>
      <p:sp>
        <p:nvSpPr>
          <p:cNvPr id="3" name="Content Placeholder 2"/>
          <p:cNvSpPr>
            <a:spLocks noGrp="1"/>
          </p:cNvSpPr>
          <p:nvPr>
            <p:ph idx="1"/>
          </p:nvPr>
        </p:nvSpPr>
        <p:spPr/>
        <p:txBody>
          <a:bodyPr/>
          <a:lstStyle/>
          <a:p>
            <a:r>
              <a:rPr lang="en-US" b="1" dirty="0" smtClean="0">
                <a:solidFill>
                  <a:srgbClr val="FF0000"/>
                </a:solidFill>
              </a:rPr>
              <a:t>Title 28 </a:t>
            </a:r>
            <a:r>
              <a:rPr lang="en-US" b="1" dirty="0" smtClean="0"/>
              <a:t>of </a:t>
            </a:r>
            <a:r>
              <a:rPr lang="en-US" b="1" dirty="0" smtClean="0">
                <a:solidFill>
                  <a:srgbClr val="FF0000"/>
                </a:solidFill>
              </a:rPr>
              <a:t>Code of Federal Regulations</a:t>
            </a:r>
          </a:p>
          <a:p>
            <a:r>
              <a:rPr lang="en-US" b="1" dirty="0" smtClean="0"/>
              <a:t>28 </a:t>
            </a:r>
            <a:r>
              <a:rPr lang="en-US" b="1" dirty="0"/>
              <a:t>CFR </a:t>
            </a:r>
            <a:r>
              <a:rPr lang="en-US" b="1" dirty="0" smtClean="0"/>
              <a:t>16.30 </a:t>
            </a:r>
            <a:r>
              <a:rPr lang="en-US" b="1" i="1" dirty="0" smtClean="0"/>
              <a:t>et seq.</a:t>
            </a:r>
            <a:endParaRPr lang="en-US" dirty="0"/>
          </a:p>
        </p:txBody>
      </p:sp>
    </p:spTree>
    <p:extLst>
      <p:ext uri="{BB962C8B-B14F-4D97-AF65-F5344CB8AC3E}">
        <p14:creationId xmlns:p14="http://schemas.microsoft.com/office/powerpoint/2010/main" val="183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28 CFR 16.30 - Purpose and scope.</a:t>
            </a:r>
            <a:br>
              <a:rPr lang="en-US" b="1" dirty="0"/>
            </a:br>
            <a:endParaRPr lang="en-US" dirty="0"/>
          </a:p>
        </p:txBody>
      </p:sp>
      <p:sp>
        <p:nvSpPr>
          <p:cNvPr id="3" name="Content Placeholder 2"/>
          <p:cNvSpPr>
            <a:spLocks noGrp="1"/>
          </p:cNvSpPr>
          <p:nvPr>
            <p:ph idx="1"/>
          </p:nvPr>
        </p:nvSpPr>
        <p:spPr/>
        <p:txBody>
          <a:bodyPr/>
          <a:lstStyle/>
          <a:p>
            <a:r>
              <a:rPr lang="en-US" sz="3200" b="1" dirty="0" smtClean="0">
                <a:solidFill>
                  <a:srgbClr val="FF0000"/>
                </a:solidFill>
              </a:rPr>
              <a:t>§ </a:t>
            </a:r>
            <a:r>
              <a:rPr lang="en-US" sz="3200" b="1" dirty="0">
                <a:solidFill>
                  <a:srgbClr val="FF0000"/>
                </a:solidFill>
              </a:rPr>
              <a:t>16.30 Purpose and scope. </a:t>
            </a:r>
            <a:r>
              <a:rPr lang="en-US" sz="3200" dirty="0"/>
              <a:t>This subpart contains the regulations of the Federal Bureau of Investigation (FBI) concerning procedures to be followed when the subject of an identification record requests production of that record to review it or to obtain a change, correction, or updating of that record.</a:t>
            </a:r>
          </a:p>
          <a:p>
            <a:endParaRPr lang="en-US" dirty="0"/>
          </a:p>
        </p:txBody>
      </p:sp>
    </p:spTree>
    <p:extLst>
      <p:ext uri="{BB962C8B-B14F-4D97-AF65-F5344CB8AC3E}">
        <p14:creationId xmlns:p14="http://schemas.microsoft.com/office/powerpoint/2010/main" val="3499174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925</Words>
  <Application>Microsoft Office PowerPoint</Application>
  <PresentationFormat>Widescreen</PresentationFormat>
  <Paragraphs>52</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Acrobat Document</vt:lpstr>
      <vt:lpstr>Louisiana Criminal Background Checks</vt:lpstr>
      <vt:lpstr>State Background Check</vt:lpstr>
      <vt:lpstr>Louisiana State Police – Internet Criminal Background Checks (FAQs)</vt:lpstr>
      <vt:lpstr>Louisiana State Police – Internet Criminal Background Checks (FAQs)</vt:lpstr>
      <vt:lpstr>Louisiana State Police – Internet Criminal Background Checks (FAQs)</vt:lpstr>
      <vt:lpstr>Louisiana State Police – Internet Criminal Background Checks (FAQs)</vt:lpstr>
      <vt:lpstr>Louisiana State Police – In Person Criminal Background Checks (FAQs)</vt:lpstr>
      <vt:lpstr>Federal Background Checks</vt:lpstr>
      <vt:lpstr>28 CFR 16.30 - Purpose and scope. </vt:lpstr>
      <vt:lpstr>28 CFR 16.31 - Definition of identification record. </vt:lpstr>
      <vt:lpstr>28 CFR 16.32 - Procedure to obtain an identification record. </vt:lpstr>
      <vt:lpstr>28 CFR 16.33 - Fee for production of identification record. </vt:lpstr>
      <vt:lpstr>28 CFR 16.34 - Procedure to obtain change, correction or updating of identification records. </vt:lpstr>
      <vt:lpstr>CNA trainees…who should request the background check???</vt:lpstr>
      <vt:lpstr>PowerPoint Presentation</vt:lpstr>
      <vt:lpstr>PowerPoint Presentation</vt:lpstr>
      <vt:lpstr>PowerPoint Presentation</vt:lpstr>
      <vt:lpstr>PowerPoint Presentation</vt:lpstr>
      <vt:lpstr>PowerPoint Presentation</vt:lpstr>
    </vt:vector>
  </TitlesOfParts>
  <Company>DHH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Criminal Background Checks</dc:title>
  <dc:creator>Brandon Babineaux</dc:creator>
  <cp:lastModifiedBy>Dasiny Davis</cp:lastModifiedBy>
  <cp:revision>51</cp:revision>
  <dcterms:created xsi:type="dcterms:W3CDTF">2015-10-19T19:33:19Z</dcterms:created>
  <dcterms:modified xsi:type="dcterms:W3CDTF">2017-04-06T13:47:45Z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