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56" r:id="rId2"/>
    <p:sldId id="258" r:id="rId3"/>
    <p:sldId id="257" r:id="rId4"/>
    <p:sldId id="259" r:id="rId5"/>
    <p:sldId id="260" r:id="rId6"/>
    <p:sldId id="261" r:id="rId7"/>
    <p:sldId id="262" r:id="rId8"/>
    <p:sldId id="263" r:id="rId9"/>
    <p:sldId id="268" r:id="rId10"/>
    <p:sldId id="269" r:id="rId11"/>
    <p:sldId id="270" r:id="rId12"/>
    <p:sldId id="271" r:id="rId13"/>
    <p:sldId id="272"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46" autoAdjust="0"/>
    <p:restoredTop sz="80645" autoAdjust="0"/>
  </p:normalViewPr>
  <p:slideViewPr>
    <p:cSldViewPr>
      <p:cViewPr varScale="1">
        <p:scale>
          <a:sx n="97" d="100"/>
          <a:sy n="97" d="100"/>
        </p:scale>
        <p:origin x="205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E79462-CC41-4791-A066-DE7843CC7896}" type="datetimeFigureOut">
              <a:rPr lang="en-US" smtClean="0"/>
              <a:t>04/06/2017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C86045-3627-43E7-82C9-57A62F5B2BE9}" type="slidenum">
              <a:rPr lang="en-US" smtClean="0"/>
              <a:t>‹#›</a:t>
            </a:fld>
            <a:endParaRPr lang="en-US" dirty="0"/>
          </a:p>
        </p:txBody>
      </p:sp>
    </p:spTree>
    <p:extLst>
      <p:ext uri="{BB962C8B-B14F-4D97-AF65-F5344CB8AC3E}">
        <p14:creationId xmlns:p14="http://schemas.microsoft.com/office/powerpoint/2010/main" val="3746581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C86045-3627-43E7-82C9-57A62F5B2BE9}" type="slidenum">
              <a:rPr lang="en-US" smtClean="0"/>
              <a:t>4</a:t>
            </a:fld>
            <a:endParaRPr lang="en-US" dirty="0"/>
          </a:p>
        </p:txBody>
      </p:sp>
    </p:spTree>
    <p:extLst>
      <p:ext uri="{BB962C8B-B14F-4D97-AF65-F5344CB8AC3E}">
        <p14:creationId xmlns:p14="http://schemas.microsoft.com/office/powerpoint/2010/main" val="2656595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459DA095-C67B-496A-8F6D-B821E2BE23A7}" type="datetime1">
              <a:rPr lang="en-US" smtClean="0"/>
              <a:t>04/06/2017</a:t>
            </a:fld>
            <a:endParaRPr lang="en-US" dirty="0"/>
          </a:p>
        </p:txBody>
      </p:sp>
      <p:sp>
        <p:nvSpPr>
          <p:cNvPr id="8" name="Slide Number Placeholder 7"/>
          <p:cNvSpPr>
            <a:spLocks noGrp="1"/>
          </p:cNvSpPr>
          <p:nvPr>
            <p:ph type="sldNum" sz="quarter" idx="11"/>
          </p:nvPr>
        </p:nvSpPr>
        <p:spPr/>
        <p:txBody>
          <a:bodyPr/>
          <a:lstStyle/>
          <a:p>
            <a:fld id="{962F84C6-D83C-48C3-82A1-EFE53F5C3DEA}" type="slidenum">
              <a:rPr lang="en-US" smtClean="0"/>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EABA5F-5489-4C61-9741-7AB212A643DD}" type="datetime1">
              <a:rPr lang="en-US" smtClean="0"/>
              <a:t>04/06/2017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2F84C6-D83C-48C3-82A1-EFE53F5C3DE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7352C1-5D81-41D5-8BEF-2005E5A4BCD8}" type="datetime1">
              <a:rPr lang="en-US" smtClean="0"/>
              <a:t>04/06/2017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2F84C6-D83C-48C3-82A1-EFE53F5C3DE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00DB98-9A4E-455F-AFC2-15AC47909C80}" type="datetime1">
              <a:rPr lang="en-US" smtClean="0"/>
              <a:t>04/06/2017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2F84C6-D83C-48C3-82A1-EFE53F5C3DE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2C0EC5-1EE0-4F86-8ECD-6D6B72768027}" type="datetime1">
              <a:rPr lang="en-US" smtClean="0"/>
              <a:t>04/06/2017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2F84C6-D83C-48C3-82A1-EFE53F5C3DEA}"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D6F055A-09D8-4907-AABC-B02D01C5A616}" type="datetime1">
              <a:rPr lang="en-US" smtClean="0"/>
              <a:t>04/06/2017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2F84C6-D83C-48C3-82A1-EFE53F5C3DEA}" type="slidenum">
              <a:rPr lang="en-US" smtClean="0"/>
              <a:t>‹#›</a:t>
            </a:fld>
            <a:endParaRPr lang="en-US" dirty="0"/>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27935397-D2DC-440D-BF1F-B885DCDFB4DC}" type="datetime1">
              <a:rPr lang="en-US" smtClean="0"/>
              <a:t>04/06/2017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62F84C6-D83C-48C3-82A1-EFE53F5C3DEA}" type="slidenum">
              <a:rPr lang="en-US" smtClean="0"/>
              <a:t>‹#›</a:t>
            </a:fld>
            <a:endParaRPr lang="en-US" dirty="0"/>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9B00F9-A557-4CAE-ADAD-8340AB51D4ED}" type="datetime1">
              <a:rPr lang="en-US" smtClean="0"/>
              <a:t>04/06/2017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62F84C6-D83C-48C3-82A1-EFE53F5C3DE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2F62F9-B8BD-4936-83DD-553B3BE27702}" type="datetime1">
              <a:rPr lang="en-US" smtClean="0"/>
              <a:t>04/06/2017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62F84C6-D83C-48C3-82A1-EFE53F5C3DE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092992-2ABB-4B4F-9C53-415A19A495C7}" type="datetime1">
              <a:rPr lang="en-US" smtClean="0"/>
              <a:t>04/06/2017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2F84C6-D83C-48C3-82A1-EFE53F5C3DEA}"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661DE2-C779-4E14-954B-2C04C77E21A1}" type="datetime1">
              <a:rPr lang="en-US" smtClean="0"/>
              <a:t>04/06/2017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2F84C6-D83C-48C3-82A1-EFE53F5C3DEA}"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859EB0D8-E3EC-44ED-AD29-1BF632845B2A}" type="datetime1">
              <a:rPr lang="en-US" smtClean="0"/>
              <a:t>04/06/2017</a:t>
            </a:fld>
            <a:endParaRPr lang="en-US" dirty="0"/>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962F84C6-D83C-48C3-82A1-EFE53F5C3DEA}" type="slidenum">
              <a:rPr lang="en-US" smtClean="0"/>
              <a:t>‹#›</a:t>
            </a:fld>
            <a:endParaRPr lang="en-US" dirty="0"/>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images.search.yahoo.com/images/view;_ylt=AwrB8pdXpbRYWw4A3_OJzbkF;_ylu=X3oDMTI0dHJ0NjdrBHNlYwNzcgRzbGsDaW1nBG9pZAM3NmUwNzdiNmY0NTcwOTcxNTJlYTZiYjg2N2ZlOWIwMQRncG9zAzE2MgRpdANiaW5n?.origin=&amp;back=https://images.search.yahoo.com/search/images?p=47&amp;fr=yfp-t&amp;nost=1&amp;tab=organic&amp;ri=162&amp;w=600&amp;h=506&amp;imgurl=www.clker.com/cliparts/q/K/4/y/8/X/pink-tilted-tiara-and-number-47-hi.png&amp;rurl=http://www.clker.com/clipart-pink-tilted-tiara-and-number-47.html&amp;size=50.5KB&amp;name=Pink+Tilted+Tiara+And+Number+%3cb%3e47%3c/b%3e+Clip+Art+at+Clker.com+-+vector+clip+...&amp;p=47&amp;oid=76e077b6f457097152ea6bb867fe9b01&amp;fr2=&amp;fr=yfp-t&amp;tt=Pink+Tilted+Tiara+And+Number+%3cb%3e47%3c/b%3e+Clip+Art+at+Clker.com+-+vector+clip+...&amp;b=121&amp;ni=160&amp;no=162&amp;ts=&amp;tab=organic&amp;sigr=121t0v528&amp;sigb=12l4tei75&amp;sigi=1297i68ls&amp;sigt=12eat1s43&amp;sign=12eat1s43&amp;.crumb=Qcd3lEPoMvJ&amp;fr=yfp-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images.search.yahoo.com/images/view;_ylt=AwrTcX9FZ7RYghIAu0yJzbkF;_ylu=X3oDMTIzcWs3c2ZzBHNlYwNzcgRzbGsDaW1nBG9pZANjOTgwNTBkMDY4ODE3ZGVlZGRmNWI5YjIxYTAyMjNjOQRncG9zAzQyBGl0A2Jpbmc-?.origin=&amp;back=https://images.search.yahoo.com/search/images?p=brainstorming&amp;fr=yfp-t&amp;tab=organic&amp;ri=42&amp;w=388&amp;h=309&amp;imgurl=www.nwlink.com/~donclark/perform/brainstorm.jpg&amp;rurl=http://www.nwlink.com/~donclark/perform/brainstorm.html&amp;size=132.7KB&amp;name=%3cb%3eBrainstorming%3c/b%3e+by+iStock&amp;p=brainstorming&amp;oid=c98050d068817deeddf5b9b21a0223c9&amp;fr2=&amp;fr=yfp-t&amp;tt=%3cb%3eBrainstorming%3c/b%3e+by+iStock&amp;b=0&amp;ni=21&amp;no=42&amp;ts=&amp;tab=organic&amp;sigr=11netgc2r&amp;sigb=12ov8lvn0&amp;sigi=11fe3j957&amp;sigt=10u4ntmja&amp;sign=10u4ntmja&amp;.crumb=Qcd3lEPoMvJ&amp;fr=yfp-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685800"/>
            <a:ext cx="6858000" cy="2057400"/>
          </a:xfrm>
        </p:spPr>
        <p:txBody>
          <a:bodyPr/>
          <a:lstStyle/>
          <a:p>
            <a:pPr algn="ctr"/>
            <a:r>
              <a:rPr lang="en-US" dirty="0" smtClean="0">
                <a:latin typeface="Algerian" pitchFamily="82" charset="0"/>
              </a:rPr>
              <a:t>Direct Care Staff Supervisor</a:t>
            </a:r>
            <a:endParaRPr lang="en-US" dirty="0">
              <a:latin typeface="Algerian" pitchFamily="82" charset="0"/>
            </a:endParaRPr>
          </a:p>
        </p:txBody>
      </p:sp>
      <p:sp>
        <p:nvSpPr>
          <p:cNvPr id="3" name="Subtitle 2"/>
          <p:cNvSpPr>
            <a:spLocks noGrp="1"/>
          </p:cNvSpPr>
          <p:nvPr>
            <p:ph type="subTitle" idx="1"/>
          </p:nvPr>
        </p:nvSpPr>
        <p:spPr>
          <a:xfrm>
            <a:off x="304800" y="3200400"/>
            <a:ext cx="8458200" cy="3276600"/>
          </a:xfrm>
        </p:spPr>
        <p:txBody>
          <a:bodyPr>
            <a:normAutofit/>
          </a:bodyPr>
          <a:lstStyle/>
          <a:p>
            <a:pPr algn="ctr"/>
            <a:r>
              <a:rPr lang="en-US" sz="4000" b="1" u="sng" dirty="0" smtClean="0">
                <a:solidFill>
                  <a:srgbClr val="FFFF00"/>
                </a:solidFill>
              </a:rPr>
              <a:t>5055 I. 1-3</a:t>
            </a:r>
          </a:p>
          <a:p>
            <a:pPr algn="ctr"/>
            <a:r>
              <a:rPr lang="en-US" sz="4000" b="1" u="sng" dirty="0" smtClean="0">
                <a:solidFill>
                  <a:srgbClr val="FFFF00"/>
                </a:solidFill>
              </a:rPr>
              <a:t>Core Staffing Requirements</a:t>
            </a:r>
            <a:r>
              <a:rPr lang="en-US" sz="4000" dirty="0" smtClean="0">
                <a:solidFill>
                  <a:srgbClr val="FFFF00"/>
                </a:solidFill>
              </a:rPr>
              <a:t> (F328)</a:t>
            </a:r>
          </a:p>
          <a:p>
            <a:pPr algn="ctr"/>
            <a:endParaRPr lang="en-US" sz="4000" dirty="0">
              <a:solidFill>
                <a:srgbClr val="FFFF00"/>
              </a:solidFill>
              <a:latin typeface="AngsanaUPC" pitchFamily="18" charset="-34"/>
              <a:cs typeface="AngsanaUPC" pitchFamily="18" charset="-34"/>
            </a:endParaRPr>
          </a:p>
        </p:txBody>
      </p:sp>
      <p:sp>
        <p:nvSpPr>
          <p:cNvPr id="4" name="Slide Number Placeholder 3"/>
          <p:cNvSpPr>
            <a:spLocks noGrp="1"/>
          </p:cNvSpPr>
          <p:nvPr>
            <p:ph type="sldNum" sz="quarter" idx="11"/>
          </p:nvPr>
        </p:nvSpPr>
        <p:spPr/>
        <p:txBody>
          <a:bodyPr/>
          <a:lstStyle/>
          <a:p>
            <a:fld id="{962F84C6-D83C-48C3-82A1-EFE53F5C3DEA}" type="slidenum">
              <a:rPr lang="en-US" smtClean="0"/>
              <a:t>1</a:t>
            </a:fld>
            <a:endParaRPr lang="en-US" dirty="0"/>
          </a:p>
        </p:txBody>
      </p:sp>
    </p:spTree>
    <p:extLst>
      <p:ext uri="{BB962C8B-B14F-4D97-AF65-F5344CB8AC3E}">
        <p14:creationId xmlns:p14="http://schemas.microsoft.com/office/powerpoint/2010/main" val="3217542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1"/>
            <a:ext cx="7391400" cy="1524000"/>
          </a:xfrm>
        </p:spPr>
        <p:txBody>
          <a:bodyPr>
            <a:normAutofit/>
          </a:bodyPr>
          <a:lstStyle/>
          <a:p>
            <a:pPr algn="ctr"/>
            <a:r>
              <a:rPr lang="en-US" u="sng" dirty="0" smtClean="0">
                <a:latin typeface="Algerian" pitchFamily="82" charset="0"/>
              </a:rPr>
              <a:t>Most prevalent areas cited in this area</a:t>
            </a:r>
            <a:endParaRPr lang="en-US" u="sng" dirty="0">
              <a:latin typeface="Algerian" pitchFamily="82" charset="0"/>
            </a:endParaRPr>
          </a:p>
        </p:txBody>
      </p:sp>
      <p:sp>
        <p:nvSpPr>
          <p:cNvPr id="3" name="Content Placeholder 2"/>
          <p:cNvSpPr>
            <a:spLocks noGrp="1"/>
          </p:cNvSpPr>
          <p:nvPr>
            <p:ph idx="1"/>
          </p:nvPr>
        </p:nvSpPr>
        <p:spPr>
          <a:xfrm>
            <a:off x="228600" y="2286001"/>
            <a:ext cx="8686800" cy="4343399"/>
          </a:xfrm>
        </p:spPr>
        <p:txBody>
          <a:bodyPr>
            <a:normAutofit lnSpcReduction="10000"/>
          </a:bodyPr>
          <a:lstStyle/>
          <a:p>
            <a:pPr marL="45720" indent="0">
              <a:buNone/>
            </a:pPr>
            <a:r>
              <a:rPr lang="en-US" sz="3200" u="sng" dirty="0" smtClean="0">
                <a:solidFill>
                  <a:srgbClr val="FFFF00"/>
                </a:solidFill>
              </a:rPr>
              <a:t>F330</a:t>
            </a:r>
          </a:p>
          <a:p>
            <a:pPr marL="45720" indent="0">
              <a:buNone/>
            </a:pPr>
            <a:r>
              <a:rPr lang="en-US" sz="2800" b="1" u="sng" dirty="0" smtClean="0">
                <a:solidFill>
                  <a:srgbClr val="FFFF00"/>
                </a:solidFill>
              </a:rPr>
              <a:t>Cited mainly due to</a:t>
            </a:r>
            <a:r>
              <a:rPr lang="en-US" dirty="0" smtClean="0"/>
              <a:t>:</a:t>
            </a:r>
          </a:p>
          <a:p>
            <a:pPr lvl="0"/>
            <a:r>
              <a:rPr lang="en-US" dirty="0"/>
              <a:t>Failure to conduct quarterly home visits to ensure the client’s ISP is adequate or needed to be revised/updated.   </a:t>
            </a:r>
          </a:p>
          <a:p>
            <a:pPr lvl="0"/>
            <a:r>
              <a:rPr lang="en-US" dirty="0" smtClean="0"/>
              <a:t>Services not rendered in accordance with the ISP or the ISP </a:t>
            </a:r>
            <a:r>
              <a:rPr lang="en-US" dirty="0"/>
              <a:t>was not followed.</a:t>
            </a:r>
          </a:p>
          <a:p>
            <a:pPr lvl="0"/>
            <a:r>
              <a:rPr lang="en-US" dirty="0"/>
              <a:t>In-person supervisory visits were not conducted within 60 days of hire and at least annually thereafter.  Please NOTE:  Supervisory visits shall be conducted more frequently if dictated by the client’s ISP, a worker’s performance may need to be addressed, a </a:t>
            </a:r>
            <a:r>
              <a:rPr lang="en-US" dirty="0" smtClean="0"/>
              <a:t>change in </a:t>
            </a:r>
            <a:r>
              <a:rPr lang="en-US" dirty="0"/>
              <a:t>the client’s status </a:t>
            </a:r>
            <a:r>
              <a:rPr lang="en-US" dirty="0" smtClean="0"/>
              <a:t>and/or a change to ensure </a:t>
            </a:r>
            <a:r>
              <a:rPr lang="en-US" dirty="0"/>
              <a:t>services are being provided in accordance with the client’s ISP.  </a:t>
            </a:r>
          </a:p>
          <a:p>
            <a:pPr lvl="0"/>
            <a:r>
              <a:rPr lang="en-US" dirty="0"/>
              <a:t>Annual performance Evaluations were not conducted for each DSW.  </a:t>
            </a:r>
          </a:p>
          <a:p>
            <a:pPr marL="45720" indent="0">
              <a:buNone/>
            </a:pPr>
            <a:endParaRPr lang="en-US" dirty="0"/>
          </a:p>
        </p:txBody>
      </p:sp>
      <p:sp>
        <p:nvSpPr>
          <p:cNvPr id="4" name="Slide Number Placeholder 3"/>
          <p:cNvSpPr>
            <a:spLocks noGrp="1"/>
          </p:cNvSpPr>
          <p:nvPr>
            <p:ph type="sldNum" sz="quarter" idx="12"/>
          </p:nvPr>
        </p:nvSpPr>
        <p:spPr/>
        <p:txBody>
          <a:bodyPr/>
          <a:lstStyle/>
          <a:p>
            <a:fld id="{962F84C6-D83C-48C3-82A1-EFE53F5C3DEA}" type="slidenum">
              <a:rPr lang="en-US" smtClean="0"/>
              <a:t>10</a:t>
            </a:fld>
            <a:endParaRPr lang="en-US" dirty="0"/>
          </a:p>
        </p:txBody>
      </p:sp>
      <p:sp>
        <p:nvSpPr>
          <p:cNvPr id="5" name="Rectangle 4"/>
          <p:cNvSpPr/>
          <p:nvPr/>
        </p:nvSpPr>
        <p:spPr>
          <a:xfrm>
            <a:off x="9050846" y="150426"/>
            <a:ext cx="354584" cy="276999"/>
          </a:xfrm>
          <a:prstGeom prst="rect">
            <a:avLst/>
          </a:prstGeom>
        </p:spPr>
        <p:txBody>
          <a:bodyPr wrap="non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2F84C6-D83C-48C3-82A1-EFE53F5C3DEA}" type="slidenum">
              <a:rPr lang="en-US" sz="1200">
                <a:solidFill>
                  <a:prstClr val="white"/>
                </a:solidFill>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lang="en-US" dirty="0"/>
          </a:p>
        </p:txBody>
      </p:sp>
    </p:spTree>
    <p:extLst>
      <p:ext uri="{BB962C8B-B14F-4D97-AF65-F5344CB8AC3E}">
        <p14:creationId xmlns:p14="http://schemas.microsoft.com/office/powerpoint/2010/main" val="3061545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REMEMBER</a:t>
            </a:r>
            <a:endParaRPr lang="en-US" sz="4800" dirty="0"/>
          </a:p>
        </p:txBody>
      </p:sp>
      <p:sp>
        <p:nvSpPr>
          <p:cNvPr id="3" name="Content Placeholder 2"/>
          <p:cNvSpPr>
            <a:spLocks noGrp="1"/>
          </p:cNvSpPr>
          <p:nvPr>
            <p:ph idx="1"/>
          </p:nvPr>
        </p:nvSpPr>
        <p:spPr/>
        <p:txBody>
          <a:bodyPr>
            <a:normAutofit lnSpcReduction="10000"/>
          </a:bodyPr>
          <a:lstStyle/>
          <a:p>
            <a:r>
              <a:rPr lang="en-US" sz="3600" dirty="0" smtClean="0"/>
              <a:t>Supervision is one of the most important things a provider can do to:</a:t>
            </a:r>
          </a:p>
          <a:p>
            <a:r>
              <a:rPr lang="en-US" sz="3600" dirty="0" smtClean="0"/>
              <a:t>Protect clients</a:t>
            </a:r>
          </a:p>
          <a:p>
            <a:r>
              <a:rPr lang="en-US" sz="3600" dirty="0" smtClean="0"/>
              <a:t>Prevent deficiencies</a:t>
            </a:r>
          </a:p>
          <a:p>
            <a:r>
              <a:rPr lang="en-US" sz="3600" dirty="0" smtClean="0"/>
              <a:t>Protect the agency</a:t>
            </a:r>
          </a:p>
          <a:p>
            <a:endParaRPr lang="en-US" sz="3600" dirty="0"/>
          </a:p>
        </p:txBody>
      </p:sp>
      <p:sp>
        <p:nvSpPr>
          <p:cNvPr id="4" name="Slide Number Placeholder 3"/>
          <p:cNvSpPr>
            <a:spLocks noGrp="1"/>
          </p:cNvSpPr>
          <p:nvPr>
            <p:ph type="sldNum" sz="quarter" idx="12"/>
          </p:nvPr>
        </p:nvSpPr>
        <p:spPr/>
        <p:txBody>
          <a:bodyPr/>
          <a:lstStyle/>
          <a:p>
            <a:fld id="{962F84C6-D83C-48C3-82A1-EFE53F5C3DEA}" type="slidenum">
              <a:rPr lang="en-US" smtClean="0"/>
              <a:t>11</a:t>
            </a:fld>
            <a:endParaRPr lang="en-US" dirty="0"/>
          </a:p>
        </p:txBody>
      </p:sp>
    </p:spTree>
    <p:extLst>
      <p:ext uri="{BB962C8B-B14F-4D97-AF65-F5344CB8AC3E}">
        <p14:creationId xmlns:p14="http://schemas.microsoft.com/office/powerpoint/2010/main" val="209668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4000" dirty="0"/>
              <a:t>The frequency of supervision should be determined based upon the client’s individual situation and needs and not just the minimum required by the regulations</a:t>
            </a:r>
            <a:r>
              <a:rPr lang="en-US" sz="4000" dirty="0" smtClean="0"/>
              <a:t>. </a:t>
            </a:r>
            <a:endParaRPr lang="en-US" sz="4000" dirty="0"/>
          </a:p>
          <a:p>
            <a:endParaRPr lang="en-US" sz="4000" dirty="0"/>
          </a:p>
        </p:txBody>
      </p:sp>
      <p:sp>
        <p:nvSpPr>
          <p:cNvPr id="4" name="Slide Number Placeholder 3"/>
          <p:cNvSpPr>
            <a:spLocks noGrp="1"/>
          </p:cNvSpPr>
          <p:nvPr>
            <p:ph type="sldNum" sz="quarter" idx="12"/>
          </p:nvPr>
        </p:nvSpPr>
        <p:spPr/>
        <p:txBody>
          <a:bodyPr/>
          <a:lstStyle/>
          <a:p>
            <a:fld id="{962F84C6-D83C-48C3-82A1-EFE53F5C3DEA}" type="slidenum">
              <a:rPr lang="en-US" smtClean="0"/>
              <a:t>12</a:t>
            </a:fld>
            <a:endParaRPr lang="en-US" dirty="0"/>
          </a:p>
        </p:txBody>
      </p:sp>
    </p:spTree>
    <p:extLst>
      <p:ext uri="{BB962C8B-B14F-4D97-AF65-F5344CB8AC3E}">
        <p14:creationId xmlns:p14="http://schemas.microsoft.com/office/powerpoint/2010/main" val="646058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en-US" sz="4000" dirty="0"/>
              <a:t>Clients receiving home and community based services must meet the same level of need as someone who is in a nursing home or facility for individuals with intellectual disabilities.  </a:t>
            </a:r>
          </a:p>
          <a:p>
            <a:endParaRPr lang="en-US" sz="4000" dirty="0"/>
          </a:p>
          <a:p>
            <a:r>
              <a:rPr lang="en-US" sz="4000" dirty="0"/>
              <a:t>Staff going into the client’s home are the eyes and ears who can report what is observed or heard that should be reported so that the client’s needs can be addressed in a timely manner.  Some clients are non-verbal or have communication deficits and cannot convey what </a:t>
            </a:r>
            <a:endParaRPr lang="en-US" sz="4000" dirty="0" smtClean="0"/>
          </a:p>
          <a:p>
            <a:r>
              <a:rPr lang="en-US" sz="4000" dirty="0" smtClean="0"/>
              <a:t>their </a:t>
            </a:r>
            <a:r>
              <a:rPr lang="en-US" sz="4000" dirty="0"/>
              <a:t>needs are.</a:t>
            </a:r>
          </a:p>
          <a:p>
            <a:endParaRPr lang="en-US" sz="4000" dirty="0"/>
          </a:p>
        </p:txBody>
      </p:sp>
      <p:sp>
        <p:nvSpPr>
          <p:cNvPr id="4" name="Slide Number Placeholder 3"/>
          <p:cNvSpPr>
            <a:spLocks noGrp="1"/>
          </p:cNvSpPr>
          <p:nvPr>
            <p:ph type="sldNum" sz="quarter" idx="12"/>
          </p:nvPr>
        </p:nvSpPr>
        <p:spPr/>
        <p:txBody>
          <a:bodyPr/>
          <a:lstStyle/>
          <a:p>
            <a:fld id="{962F84C6-D83C-48C3-82A1-EFE53F5C3DEA}" type="slidenum">
              <a:rPr lang="en-US" smtClean="0"/>
              <a:t>13</a:t>
            </a:fld>
            <a:endParaRPr lang="en-US" dirty="0"/>
          </a:p>
        </p:txBody>
      </p:sp>
    </p:spTree>
    <p:extLst>
      <p:ext uri="{BB962C8B-B14F-4D97-AF65-F5344CB8AC3E}">
        <p14:creationId xmlns:p14="http://schemas.microsoft.com/office/powerpoint/2010/main" val="596551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dirty="0" smtClean="0"/>
              <a:t>Do your best to stay informed about what is going on in the client’s home.  </a:t>
            </a:r>
            <a:endParaRPr lang="en-US" sz="4000" dirty="0"/>
          </a:p>
        </p:txBody>
      </p:sp>
      <p:sp>
        <p:nvSpPr>
          <p:cNvPr id="4" name="Slide Number Placeholder 3"/>
          <p:cNvSpPr>
            <a:spLocks noGrp="1"/>
          </p:cNvSpPr>
          <p:nvPr>
            <p:ph type="sldNum" sz="quarter" idx="12"/>
          </p:nvPr>
        </p:nvSpPr>
        <p:spPr/>
        <p:txBody>
          <a:bodyPr/>
          <a:lstStyle/>
          <a:p>
            <a:fld id="{962F84C6-D83C-48C3-82A1-EFE53F5C3DEA}" type="slidenum">
              <a:rPr lang="en-US" smtClean="0"/>
              <a:t>14</a:t>
            </a:fld>
            <a:endParaRPr lang="en-US" dirty="0"/>
          </a:p>
        </p:txBody>
      </p:sp>
    </p:spTree>
    <p:extLst>
      <p:ext uri="{BB962C8B-B14F-4D97-AF65-F5344CB8AC3E}">
        <p14:creationId xmlns:p14="http://schemas.microsoft.com/office/powerpoint/2010/main" val="2906271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990601"/>
            <a:ext cx="7239000" cy="1371600"/>
          </a:xfrm>
        </p:spPr>
        <p:txBody>
          <a:bodyPr>
            <a:normAutofit/>
          </a:bodyPr>
          <a:lstStyle/>
          <a:p>
            <a:pPr algn="ctr"/>
            <a:r>
              <a:rPr lang="en-US" dirty="0" smtClean="0"/>
              <a:t>5055. I. 1-3</a:t>
            </a:r>
            <a:br>
              <a:rPr lang="en-US" dirty="0" smtClean="0"/>
            </a:br>
            <a:r>
              <a:rPr lang="en-US" b="1" u="sng" dirty="0" smtClean="0"/>
              <a:t>Direct Care Staff Supervisor</a:t>
            </a:r>
            <a:endParaRPr lang="en-US" b="1" u="sng" dirty="0"/>
          </a:p>
        </p:txBody>
      </p:sp>
      <p:sp>
        <p:nvSpPr>
          <p:cNvPr id="3" name="Rectangle 2"/>
          <p:cNvSpPr/>
          <p:nvPr/>
        </p:nvSpPr>
        <p:spPr>
          <a:xfrm>
            <a:off x="685800" y="2667000"/>
            <a:ext cx="7848600" cy="4031873"/>
          </a:xfrm>
          <a:prstGeom prst="rect">
            <a:avLst/>
          </a:prstGeom>
        </p:spPr>
        <p:txBody>
          <a:bodyPr wrap="square">
            <a:spAutoFit/>
          </a:bodyPr>
          <a:lstStyle/>
          <a:p>
            <a:pPr lvl="0"/>
            <a:r>
              <a:rPr lang="en-US" sz="2000" b="1" u="sng" dirty="0"/>
              <a:t>Direct Care Staff Supervisor</a:t>
            </a:r>
            <a:r>
              <a:rPr lang="en-US" sz="2000" dirty="0"/>
              <a:t>.  The HCBS Provider shall designate and assign a direct care staff supervisor </a:t>
            </a:r>
            <a:r>
              <a:rPr lang="en-US" sz="2000" b="1" u="sng" dirty="0">
                <a:solidFill>
                  <a:srgbClr val="FFFF00"/>
                </a:solidFill>
              </a:rPr>
              <a:t>to monitor and supervise </a:t>
            </a:r>
            <a:r>
              <a:rPr lang="en-US" sz="2000" dirty="0"/>
              <a:t>the direct care staff.  </a:t>
            </a:r>
            <a:endParaRPr lang="en-US" sz="2000" dirty="0" smtClean="0"/>
          </a:p>
          <a:p>
            <a:pPr marL="457200" lvl="0" indent="-457200">
              <a:buAutoNum type="arabicPeriod"/>
            </a:pPr>
            <a:r>
              <a:rPr lang="en-US" sz="2000" dirty="0" smtClean="0"/>
              <a:t>The </a:t>
            </a:r>
            <a:r>
              <a:rPr lang="en-US" sz="2000" dirty="0"/>
              <a:t>supervisor shall be selected based upon the needs of client outlined in the ISP</a:t>
            </a:r>
            <a:r>
              <a:rPr lang="en-US" sz="2000" dirty="0" smtClean="0"/>
              <a:t>.</a:t>
            </a:r>
          </a:p>
          <a:p>
            <a:pPr lvl="0"/>
            <a:endParaRPr lang="en-US" sz="2000" dirty="0"/>
          </a:p>
          <a:p>
            <a:pPr marL="457200" lvl="0" indent="-457200">
              <a:buAutoNum type="arabicPeriod" startAt="2"/>
            </a:pPr>
            <a:r>
              <a:rPr lang="en-US" sz="2000" dirty="0" smtClean="0"/>
              <a:t>A </a:t>
            </a:r>
            <a:r>
              <a:rPr lang="en-US" sz="2000" dirty="0"/>
              <a:t>Provider may have more than one direct care staff supervisor</a:t>
            </a:r>
            <a:r>
              <a:rPr lang="en-US" sz="2000" dirty="0" smtClean="0"/>
              <a:t>.</a:t>
            </a:r>
          </a:p>
          <a:p>
            <a:pPr lvl="0"/>
            <a:endParaRPr lang="en-US" sz="2000" dirty="0"/>
          </a:p>
          <a:p>
            <a:pPr lvl="0"/>
            <a:r>
              <a:rPr lang="en-US" sz="2000" b="1" dirty="0" smtClean="0"/>
              <a:t>3.  </a:t>
            </a:r>
            <a:r>
              <a:rPr lang="en-US" sz="2400" b="1" dirty="0" smtClean="0">
                <a:solidFill>
                  <a:srgbClr val="FFFF00"/>
                </a:solidFill>
              </a:rPr>
              <a:t>Staff </a:t>
            </a:r>
            <a:r>
              <a:rPr lang="en-US" sz="2400" b="1" dirty="0">
                <a:solidFill>
                  <a:srgbClr val="FFFF00"/>
                </a:solidFill>
              </a:rPr>
              <a:t>in supervisor positions shall have annual training in supervisory and management techniques.   This particular section of the deficient practice was </a:t>
            </a:r>
            <a:r>
              <a:rPr lang="en-US" sz="2400" b="1" dirty="0" smtClean="0">
                <a:solidFill>
                  <a:srgbClr val="FFFF00"/>
                </a:solidFill>
              </a:rPr>
              <a:t>cited the most in 2016.</a:t>
            </a:r>
            <a:endParaRPr lang="en-US" sz="2400" dirty="0">
              <a:solidFill>
                <a:srgbClr val="FFFF00"/>
              </a:solidFill>
            </a:endParaRPr>
          </a:p>
        </p:txBody>
      </p:sp>
      <p:sp>
        <p:nvSpPr>
          <p:cNvPr id="4" name="Slide Number Placeholder 3"/>
          <p:cNvSpPr>
            <a:spLocks noGrp="1"/>
          </p:cNvSpPr>
          <p:nvPr>
            <p:ph type="sldNum" sz="quarter" idx="12"/>
          </p:nvPr>
        </p:nvSpPr>
        <p:spPr/>
        <p:txBody>
          <a:bodyPr/>
          <a:lstStyle/>
          <a:p>
            <a:fld id="{962F84C6-D83C-48C3-82A1-EFE53F5C3DEA}" type="slidenum">
              <a:rPr lang="en-US" smtClean="0"/>
              <a:t>2</a:t>
            </a:fld>
            <a:endParaRPr lang="en-US" dirty="0"/>
          </a:p>
        </p:txBody>
      </p:sp>
    </p:spTree>
    <p:extLst>
      <p:ext uri="{BB962C8B-B14F-4D97-AF65-F5344CB8AC3E}">
        <p14:creationId xmlns:p14="http://schemas.microsoft.com/office/powerpoint/2010/main" val="22756916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1"/>
            <a:ext cx="7010400" cy="1066799"/>
          </a:xfrm>
        </p:spPr>
        <p:txBody>
          <a:bodyPr>
            <a:normAutofit/>
          </a:bodyPr>
          <a:lstStyle/>
          <a:p>
            <a:pPr algn="ctr"/>
            <a:r>
              <a:rPr lang="en-US" u="sng" dirty="0" smtClean="0"/>
              <a:t>Direct Care Staff Supervisor </a:t>
            </a:r>
            <a:endParaRPr lang="en-US" u="sng" dirty="0"/>
          </a:p>
        </p:txBody>
      </p:sp>
      <p:sp>
        <p:nvSpPr>
          <p:cNvPr id="3" name="Content Placeholder 2"/>
          <p:cNvSpPr>
            <a:spLocks noGrp="1"/>
          </p:cNvSpPr>
          <p:nvPr>
            <p:ph idx="1"/>
          </p:nvPr>
        </p:nvSpPr>
        <p:spPr>
          <a:xfrm>
            <a:off x="914400" y="1905000"/>
            <a:ext cx="7197048" cy="4800600"/>
          </a:xfrm>
        </p:spPr>
        <p:txBody>
          <a:bodyPr/>
          <a:lstStyle/>
          <a:p>
            <a:pPr marL="45720" indent="0">
              <a:buNone/>
            </a:pPr>
            <a:r>
              <a:rPr lang="en-US" dirty="0" smtClean="0"/>
              <a:t>  This deficient practice was cited 47 times during the period   </a:t>
            </a:r>
          </a:p>
          <a:p>
            <a:pPr marL="45720" indent="0">
              <a:buNone/>
            </a:pPr>
            <a:r>
              <a:rPr lang="en-US" dirty="0"/>
              <a:t> </a:t>
            </a:r>
            <a:r>
              <a:rPr lang="en-US" dirty="0" smtClean="0"/>
              <a:t>       of  January 1, 2016 through December 31, 2016.  </a:t>
            </a:r>
            <a:endParaRPr lang="en-US" dirty="0"/>
          </a:p>
        </p:txBody>
      </p:sp>
      <p:sp>
        <p:nvSpPr>
          <p:cNvPr id="4" name="Slide Number Placeholder 3"/>
          <p:cNvSpPr>
            <a:spLocks noGrp="1"/>
          </p:cNvSpPr>
          <p:nvPr>
            <p:ph type="sldNum" sz="quarter" idx="12"/>
          </p:nvPr>
        </p:nvSpPr>
        <p:spPr/>
        <p:txBody>
          <a:bodyPr/>
          <a:lstStyle/>
          <a:p>
            <a:fld id="{962F84C6-D83C-48C3-82A1-EFE53F5C3DEA}" type="slidenum">
              <a:rPr lang="en-US" smtClean="0"/>
              <a:t>3</a:t>
            </a:fld>
            <a:endParaRPr lang="en-US" dirty="0"/>
          </a:p>
        </p:txBody>
      </p:sp>
      <p:pic>
        <p:nvPicPr>
          <p:cNvPr id="6" name="yui_3_5_1_1_1488233911730_1061" descr="https://tse3.mm.bing.net/th?id=OIP.M7174c2a80e05d28d69f54bab346a206ao0&amp;pid=15.1&amp;P=0&amp;w=213&amp;h=180">
            <a:hlinkClick r:id="rId2" tgtFrame="&quot;_top&quo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0426" y="2667000"/>
            <a:ext cx="7034373" cy="3962400"/>
          </a:xfrm>
          <a:prstGeom prst="rect">
            <a:avLst/>
          </a:prstGeom>
          <a:noFill/>
          <a:ln>
            <a:noFill/>
          </a:ln>
        </p:spPr>
      </p:pic>
    </p:spTree>
    <p:extLst>
      <p:ext uri="{BB962C8B-B14F-4D97-AF65-F5344CB8AC3E}">
        <p14:creationId xmlns:p14="http://schemas.microsoft.com/office/powerpoint/2010/main" val="23969420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239000" cy="1600200"/>
          </a:xfrm>
        </p:spPr>
        <p:txBody>
          <a:bodyPr>
            <a:normAutofit/>
          </a:bodyPr>
          <a:lstStyle/>
          <a:p>
            <a:pPr algn="ctr"/>
            <a:r>
              <a:rPr lang="en-US" sz="4400" b="1" u="sng" dirty="0" smtClean="0"/>
              <a:t>So, why is this the case?  </a:t>
            </a:r>
            <a:r>
              <a:rPr lang="en-US" sz="4000" dirty="0" smtClean="0"/>
              <a:t>	</a:t>
            </a:r>
            <a:endParaRPr lang="en-US" sz="4000" dirty="0"/>
          </a:p>
        </p:txBody>
      </p:sp>
      <p:sp>
        <p:nvSpPr>
          <p:cNvPr id="4" name="Text Placeholder 3"/>
          <p:cNvSpPr>
            <a:spLocks noGrp="1"/>
          </p:cNvSpPr>
          <p:nvPr>
            <p:ph type="body" sz="half" idx="2"/>
          </p:nvPr>
        </p:nvSpPr>
        <p:spPr>
          <a:xfrm>
            <a:off x="457200" y="2133600"/>
            <a:ext cx="3124200" cy="4191000"/>
          </a:xfrm>
        </p:spPr>
        <p:txBody>
          <a:bodyPr>
            <a:noAutofit/>
          </a:bodyPr>
          <a:lstStyle/>
          <a:p>
            <a:r>
              <a:rPr lang="en-US" sz="3600" dirty="0" smtClean="0">
                <a:solidFill>
                  <a:schemeClr val="tx2"/>
                </a:solidFill>
              </a:rPr>
              <a:t>What can be done to help eliminate or minimize the citing of this deficiency?  </a:t>
            </a:r>
            <a:endParaRPr lang="en-US" sz="3600" dirty="0">
              <a:solidFill>
                <a:schemeClr val="tx2"/>
              </a:solidFill>
            </a:endParaRPr>
          </a:p>
        </p:txBody>
      </p:sp>
      <p:pic>
        <p:nvPicPr>
          <p:cNvPr id="2056" name="Picture 8" descr="https://tse4.mm.bing.net/th?id=OIP.ZRjGv7IQ9wUWG04MBhhpSQEiEs&amp;pid=15.1&amp;P=0&amp;w=300&amp;h=300"/>
          <p:cNvPicPr>
            <a:picLocks noGrp="1" noChangeAspect="1" noChangeArrowheads="1"/>
          </p:cNvPicPr>
          <p:nvPr>
            <p:ph type="pic" idx="1"/>
          </p:nvPr>
        </p:nvPicPr>
        <p:blipFill>
          <a:blip r:embed="rId3">
            <a:extLst>
              <a:ext uri="{28A0092B-C50C-407E-A947-70E740481C1C}">
                <a14:useLocalDpi xmlns:a14="http://schemas.microsoft.com/office/drawing/2010/main" val="0"/>
              </a:ext>
            </a:extLst>
          </a:blip>
          <a:srcRect t="9874" b="9874"/>
          <a:stretch>
            <a:fillRect/>
          </a:stretch>
        </p:blipFill>
        <p:spPr bwMode="auto">
          <a:xfrm>
            <a:off x="3458442" y="2133600"/>
            <a:ext cx="5048250" cy="4191000"/>
          </a:xfrm>
          <a:prstGeom prst="rect">
            <a:avLst/>
          </a:prstGeom>
          <a:noFill/>
          <a:extLst>
            <a:ext uri="{909E8E84-426E-40DD-AFC4-6F175D3DCCD1}">
              <a14:hiddenFill xmlns:a14="http://schemas.microsoft.com/office/drawing/2010/main">
                <a:solidFill>
                  <a:srgbClr val="FFFFFF"/>
                </a:solidFill>
              </a14:hiddenFill>
            </a:ext>
          </a:extLst>
        </p:spPr>
      </p:pic>
      <p:sp>
        <p:nvSpPr>
          <p:cNvPr id="9" name="Slide Number Placeholder 8"/>
          <p:cNvSpPr>
            <a:spLocks noGrp="1"/>
          </p:cNvSpPr>
          <p:nvPr>
            <p:ph type="sldNum" sz="quarter" idx="12"/>
          </p:nvPr>
        </p:nvSpPr>
        <p:spPr/>
        <p:txBody>
          <a:bodyPr/>
          <a:lstStyle/>
          <a:p>
            <a:fld id="{962F84C6-D83C-48C3-82A1-EFE53F5C3DEA}" type="slidenum">
              <a:rPr lang="en-US" smtClean="0"/>
              <a:t>4</a:t>
            </a:fld>
            <a:endParaRPr lang="en-US" dirty="0"/>
          </a:p>
        </p:txBody>
      </p:sp>
    </p:spTree>
    <p:extLst>
      <p:ext uri="{BB962C8B-B14F-4D97-AF65-F5344CB8AC3E}">
        <p14:creationId xmlns:p14="http://schemas.microsoft.com/office/powerpoint/2010/main" val="2161228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8000" b="1" u="sng" dirty="0" smtClean="0">
                <a:latin typeface="Aharoni" pitchFamily="2" charset="-79"/>
                <a:cs typeface="Aharoni" pitchFamily="2" charset="-79"/>
              </a:rPr>
              <a:t>Brainstorming</a:t>
            </a:r>
            <a:br>
              <a:rPr lang="en-US" sz="8000" b="1" u="sng" dirty="0" smtClean="0">
                <a:latin typeface="Aharoni" pitchFamily="2" charset="-79"/>
                <a:cs typeface="Aharoni" pitchFamily="2" charset="-79"/>
              </a:rPr>
            </a:br>
            <a:r>
              <a:rPr lang="en-US" b="1" u="sng" dirty="0" smtClean="0">
                <a:latin typeface="Aharoni" pitchFamily="2" charset="-79"/>
                <a:cs typeface="Aharoni" pitchFamily="2" charset="-79"/>
              </a:rPr>
              <a:t>What Can Providers Do To Prevent Deficiencies?</a:t>
            </a:r>
            <a:endParaRPr lang="en-US" sz="8000" dirty="0"/>
          </a:p>
        </p:txBody>
      </p:sp>
      <p:pic>
        <p:nvPicPr>
          <p:cNvPr id="4" name="yui_3_5_1_1_1488218027008_1174" descr="https://tse2.mm.bing.net/th?id=OIP.rHUU1KLnNjNJF85zuSl36QEsDu&amp;pid=15.1&amp;P=0&amp;w=209&amp;h=167">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200" y="2590800"/>
            <a:ext cx="8382000" cy="4114800"/>
          </a:xfrm>
          <a:prstGeom prst="rect">
            <a:avLst/>
          </a:prstGeom>
          <a:noFill/>
          <a:ln>
            <a:noFill/>
          </a:ln>
        </p:spPr>
      </p:pic>
      <p:sp>
        <p:nvSpPr>
          <p:cNvPr id="5" name="Slide Number Placeholder 4"/>
          <p:cNvSpPr>
            <a:spLocks noGrp="1"/>
          </p:cNvSpPr>
          <p:nvPr>
            <p:ph type="sldNum" sz="quarter" idx="12"/>
          </p:nvPr>
        </p:nvSpPr>
        <p:spPr/>
        <p:txBody>
          <a:bodyPr/>
          <a:lstStyle/>
          <a:p>
            <a:fld id="{962F84C6-D83C-48C3-82A1-EFE53F5C3DEA}" type="slidenum">
              <a:rPr lang="en-US" smtClean="0"/>
              <a:t>5</a:t>
            </a:fld>
            <a:endParaRPr lang="en-US" dirty="0"/>
          </a:p>
        </p:txBody>
      </p:sp>
    </p:spTree>
    <p:extLst>
      <p:ext uri="{BB962C8B-B14F-4D97-AF65-F5344CB8AC3E}">
        <p14:creationId xmlns:p14="http://schemas.microsoft.com/office/powerpoint/2010/main" val="3735918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1"/>
            <a:ext cx="7696200" cy="1860612"/>
          </a:xfrm>
        </p:spPr>
        <p:txBody>
          <a:bodyPr>
            <a:normAutofit fontScale="90000"/>
          </a:bodyPr>
          <a:lstStyle/>
          <a:p>
            <a:pPr algn="ctr"/>
            <a:r>
              <a:rPr lang="en-US" u="sng" dirty="0" smtClean="0"/>
              <a:t>Possible Areas/Topics for Annual Supervisory and Management Training </a:t>
            </a:r>
            <a:endParaRPr lang="en-US" u="sng" dirty="0"/>
          </a:p>
        </p:txBody>
      </p:sp>
      <p:sp>
        <p:nvSpPr>
          <p:cNvPr id="3" name="Content Placeholder 2"/>
          <p:cNvSpPr>
            <a:spLocks noGrp="1"/>
          </p:cNvSpPr>
          <p:nvPr>
            <p:ph idx="1"/>
          </p:nvPr>
        </p:nvSpPr>
        <p:spPr/>
        <p:txBody>
          <a:bodyPr>
            <a:normAutofit lnSpcReduction="10000"/>
          </a:bodyPr>
          <a:lstStyle/>
          <a:p>
            <a:pPr marL="45720" indent="0">
              <a:buNone/>
            </a:pPr>
            <a:r>
              <a:rPr lang="en-US" sz="2400" u="sng" dirty="0" smtClean="0">
                <a:solidFill>
                  <a:srgbClr val="FFFF00"/>
                </a:solidFill>
              </a:rPr>
              <a:t>Deficient Practice Related</a:t>
            </a:r>
            <a:r>
              <a:rPr lang="en-US" dirty="0" smtClean="0"/>
              <a:t>:  </a:t>
            </a:r>
          </a:p>
          <a:p>
            <a:pPr marL="502920" indent="-457200">
              <a:buAutoNum type="arabicPeriod"/>
            </a:pPr>
            <a:r>
              <a:rPr lang="en-US" dirty="0" smtClean="0"/>
              <a:t>Reviewing previous deficiencies cited during a survey and the Provider’s Plan of Correction with the Supervisors.</a:t>
            </a:r>
          </a:p>
          <a:p>
            <a:pPr marL="502920" indent="-457200">
              <a:buAutoNum type="arabicPeriod"/>
            </a:pPr>
            <a:r>
              <a:rPr lang="en-US" dirty="0" smtClean="0"/>
              <a:t>Stressing the importance of notifying the Administrator of changes in the clients’ conditions which may require that the ISP be revised or updated, which may require an assessment by a RN,  which may require a MD/Hospital visit, etc.</a:t>
            </a:r>
          </a:p>
          <a:p>
            <a:pPr marL="502920" indent="-457200">
              <a:buAutoNum type="arabicPeriod"/>
            </a:pPr>
            <a:r>
              <a:rPr lang="en-US" dirty="0" smtClean="0"/>
              <a:t>Stressing the importance of ensuring that the current progress notes or equivalent documentation are maintained in the clients’ homes.   </a:t>
            </a:r>
            <a:endParaRPr lang="en-US" dirty="0"/>
          </a:p>
        </p:txBody>
      </p:sp>
      <p:sp>
        <p:nvSpPr>
          <p:cNvPr id="4" name="Slide Number Placeholder 3"/>
          <p:cNvSpPr>
            <a:spLocks noGrp="1"/>
          </p:cNvSpPr>
          <p:nvPr>
            <p:ph type="sldNum" sz="quarter" idx="12"/>
          </p:nvPr>
        </p:nvSpPr>
        <p:spPr/>
        <p:txBody>
          <a:bodyPr/>
          <a:lstStyle/>
          <a:p>
            <a:fld id="{962F84C6-D83C-48C3-82A1-EFE53F5C3DEA}" type="slidenum">
              <a:rPr lang="en-US" smtClean="0"/>
              <a:t>6</a:t>
            </a:fld>
            <a:endParaRPr lang="en-US" dirty="0"/>
          </a:p>
        </p:txBody>
      </p:sp>
    </p:spTree>
    <p:extLst>
      <p:ext uri="{BB962C8B-B14F-4D97-AF65-F5344CB8AC3E}">
        <p14:creationId xmlns:p14="http://schemas.microsoft.com/office/powerpoint/2010/main" val="11887183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90601"/>
            <a:ext cx="7315200" cy="1708212"/>
          </a:xfrm>
        </p:spPr>
        <p:txBody>
          <a:bodyPr>
            <a:normAutofit fontScale="90000"/>
          </a:bodyPr>
          <a:lstStyle/>
          <a:p>
            <a:pPr algn="ctr"/>
            <a:r>
              <a:rPr lang="en-US" u="sng" dirty="0"/>
              <a:t>Possible Areas/topics for Annual Supervisory and Management Training </a:t>
            </a:r>
            <a:r>
              <a:rPr lang="en-US" u="sng" dirty="0" smtClean="0"/>
              <a:t>cont’d</a:t>
            </a:r>
            <a:endParaRPr lang="en-US" dirty="0"/>
          </a:p>
        </p:txBody>
      </p:sp>
      <p:sp>
        <p:nvSpPr>
          <p:cNvPr id="3" name="Content Placeholder 2"/>
          <p:cNvSpPr>
            <a:spLocks noGrp="1"/>
          </p:cNvSpPr>
          <p:nvPr>
            <p:ph idx="1"/>
          </p:nvPr>
        </p:nvSpPr>
        <p:spPr>
          <a:xfrm>
            <a:off x="914400" y="2819401"/>
            <a:ext cx="7315200" cy="3505200"/>
          </a:xfrm>
        </p:spPr>
        <p:txBody>
          <a:bodyPr>
            <a:normAutofit lnSpcReduction="10000"/>
          </a:bodyPr>
          <a:lstStyle/>
          <a:p>
            <a:pPr marL="45720" indent="0">
              <a:buNone/>
            </a:pPr>
            <a:r>
              <a:rPr lang="en-US" sz="2400" u="sng" dirty="0" smtClean="0">
                <a:solidFill>
                  <a:srgbClr val="FFFF00"/>
                </a:solidFill>
              </a:rPr>
              <a:t>Deficient Practice  Related</a:t>
            </a:r>
            <a:r>
              <a:rPr lang="en-US" dirty="0" smtClean="0">
                <a:solidFill>
                  <a:srgbClr val="FFFF00"/>
                </a:solidFill>
              </a:rPr>
              <a:t>:</a:t>
            </a:r>
            <a:r>
              <a:rPr lang="en-US" dirty="0" smtClean="0"/>
              <a:t>  </a:t>
            </a:r>
          </a:p>
          <a:p>
            <a:pPr marL="502920" indent="-457200">
              <a:buAutoNum type="arabicPeriod" startAt="4"/>
            </a:pPr>
            <a:r>
              <a:rPr lang="en-US" dirty="0" smtClean="0"/>
              <a:t>Stressing the importance of the oversight of client funds:  </a:t>
            </a:r>
          </a:p>
          <a:p>
            <a:pPr marL="45720" lvl="0" indent="0">
              <a:buNone/>
            </a:pPr>
            <a:r>
              <a:rPr lang="en-US" dirty="0" smtClean="0"/>
              <a:t>For Example:  </a:t>
            </a:r>
            <a:r>
              <a:rPr lang="en-US" dirty="0"/>
              <a:t>Maintenance of receipts from all purchases with each receipt being signed by the client and the staff assisting the client with the purchase, or the staff assisting the client with the purchase and an independent staff when the client is not capable of verifying the purchase.</a:t>
            </a:r>
          </a:p>
          <a:p>
            <a:pPr marL="45720" lvl="0" indent="0">
              <a:buNone/>
            </a:pPr>
            <a:r>
              <a:rPr lang="en-US" dirty="0" smtClean="0">
                <a:solidFill>
                  <a:schemeClr val="tx2"/>
                </a:solidFill>
              </a:rPr>
              <a:t>5</a:t>
            </a:r>
            <a:r>
              <a:rPr lang="en-US" dirty="0" smtClean="0"/>
              <a:t>. </a:t>
            </a:r>
            <a:r>
              <a:rPr lang="en-US" dirty="0"/>
              <a:t>Proper documentation of issues and retaining records:  Documenting at the time of, or shortly following an incident.  Don’t wait weeks or months to create </a:t>
            </a:r>
            <a:r>
              <a:rPr lang="en-US" dirty="0" smtClean="0"/>
              <a:t>documentation, Focus </a:t>
            </a:r>
            <a:r>
              <a:rPr lang="en-US" dirty="0"/>
              <a:t>on the facts, not generalizations or subjective comments.</a:t>
            </a:r>
          </a:p>
          <a:p>
            <a:pPr marL="45720" indent="0">
              <a:buNone/>
            </a:pPr>
            <a:endParaRPr lang="en-US" dirty="0"/>
          </a:p>
        </p:txBody>
      </p:sp>
      <p:sp>
        <p:nvSpPr>
          <p:cNvPr id="4" name="Slide Number Placeholder 3"/>
          <p:cNvSpPr>
            <a:spLocks noGrp="1"/>
          </p:cNvSpPr>
          <p:nvPr>
            <p:ph type="sldNum" sz="quarter" idx="12"/>
          </p:nvPr>
        </p:nvSpPr>
        <p:spPr/>
        <p:txBody>
          <a:bodyPr/>
          <a:lstStyle/>
          <a:p>
            <a:fld id="{962F84C6-D83C-48C3-82A1-EFE53F5C3DEA}" type="slidenum">
              <a:rPr lang="en-US" smtClean="0"/>
              <a:t>7</a:t>
            </a:fld>
            <a:endParaRPr lang="en-US" dirty="0"/>
          </a:p>
        </p:txBody>
      </p:sp>
    </p:spTree>
    <p:extLst>
      <p:ext uri="{BB962C8B-B14F-4D97-AF65-F5344CB8AC3E}">
        <p14:creationId xmlns:p14="http://schemas.microsoft.com/office/powerpoint/2010/main" val="20876125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a:t>Possible Areas/topics for Annual Supervisory and Management Training cont’d</a:t>
            </a:r>
            <a:endParaRPr lang="en-US" dirty="0"/>
          </a:p>
        </p:txBody>
      </p:sp>
      <p:sp>
        <p:nvSpPr>
          <p:cNvPr id="3" name="Content Placeholder 2"/>
          <p:cNvSpPr>
            <a:spLocks noGrp="1"/>
          </p:cNvSpPr>
          <p:nvPr>
            <p:ph idx="1"/>
          </p:nvPr>
        </p:nvSpPr>
        <p:spPr>
          <a:xfrm>
            <a:off x="228600" y="2769833"/>
            <a:ext cx="8610600" cy="3935767"/>
          </a:xfrm>
        </p:spPr>
        <p:txBody>
          <a:bodyPr>
            <a:normAutofit fontScale="62500" lnSpcReduction="20000"/>
          </a:bodyPr>
          <a:lstStyle/>
          <a:p>
            <a:pPr marL="45720" indent="0">
              <a:buNone/>
            </a:pPr>
            <a:r>
              <a:rPr lang="en-US" sz="3800" u="sng" dirty="0" smtClean="0">
                <a:solidFill>
                  <a:srgbClr val="FFFF00"/>
                </a:solidFill>
              </a:rPr>
              <a:t>Others</a:t>
            </a:r>
            <a:r>
              <a:rPr lang="en-US" sz="3800" dirty="0" smtClean="0">
                <a:solidFill>
                  <a:srgbClr val="FFFF00"/>
                </a:solidFill>
              </a:rPr>
              <a:t>:</a:t>
            </a:r>
            <a:r>
              <a:rPr lang="en-US" sz="3800" dirty="0" smtClean="0"/>
              <a:t> </a:t>
            </a:r>
          </a:p>
          <a:p>
            <a:pPr marL="45720" indent="0">
              <a:buNone/>
            </a:pPr>
            <a:r>
              <a:rPr lang="en-US" sz="2900" dirty="0" smtClean="0">
                <a:solidFill>
                  <a:schemeClr val="tx2"/>
                </a:solidFill>
              </a:rPr>
              <a:t>6</a:t>
            </a:r>
            <a:r>
              <a:rPr lang="en-US" sz="2900" dirty="0" smtClean="0"/>
              <a:t>. </a:t>
            </a:r>
            <a:r>
              <a:rPr lang="en-US" sz="2900" dirty="0"/>
              <a:t>Making sure the DSW Supervisors are aware of and know how to enforce the Provider’s Policies and Procedures.  Examples may include:  The Provider’s hiring practices, discrimination,  attendance and leave, harassment, pay issues, proper disciplinary actions , retaliation, record/timekeeping . </a:t>
            </a:r>
            <a:endParaRPr lang="en-US" sz="2900" dirty="0" smtClean="0"/>
          </a:p>
          <a:p>
            <a:pPr marL="45720" lvl="0" indent="0">
              <a:buNone/>
            </a:pPr>
            <a:r>
              <a:rPr lang="en-US" sz="2900" dirty="0" smtClean="0">
                <a:solidFill>
                  <a:schemeClr val="tx2"/>
                </a:solidFill>
              </a:rPr>
              <a:t>7</a:t>
            </a:r>
            <a:r>
              <a:rPr lang="en-US" sz="2900" dirty="0" smtClean="0"/>
              <a:t>. </a:t>
            </a:r>
            <a:r>
              <a:rPr lang="en-US" sz="2900" dirty="0"/>
              <a:t>Proper documentation of employee misconduct and performance problems with clear expectations, don’t exaggerate or embellish, setting specific deadlines for follow-ups.  </a:t>
            </a:r>
          </a:p>
          <a:p>
            <a:pPr marL="45720" lvl="0" indent="0">
              <a:buNone/>
            </a:pPr>
            <a:r>
              <a:rPr lang="en-US" sz="2900" dirty="0" smtClean="0">
                <a:solidFill>
                  <a:schemeClr val="tx2"/>
                </a:solidFill>
              </a:rPr>
              <a:t>8</a:t>
            </a:r>
            <a:r>
              <a:rPr lang="en-US" sz="2900" dirty="0" smtClean="0"/>
              <a:t>. </a:t>
            </a:r>
            <a:r>
              <a:rPr lang="en-US" sz="2900" dirty="0"/>
              <a:t>Creating a positive work environment:  Stress positive reinforcement, Recognition of DSWs  </a:t>
            </a:r>
            <a:r>
              <a:rPr lang="en-US" sz="2900" dirty="0" smtClean="0"/>
              <a:t>who work </a:t>
            </a:r>
            <a:r>
              <a:rPr lang="en-US" sz="2900" dirty="0"/>
              <a:t>well with clients, DSWs with good attendance, giving the DSW an extra day off with pay</a:t>
            </a:r>
            <a:r>
              <a:rPr lang="en-US" sz="2900" dirty="0">
                <a:sym typeface="Wingdings"/>
              </a:rPr>
              <a:t></a:t>
            </a:r>
            <a:r>
              <a:rPr lang="en-US" sz="2900" dirty="0"/>
              <a:t>.  </a:t>
            </a:r>
            <a:endParaRPr lang="en-US" sz="2900" dirty="0" smtClean="0"/>
          </a:p>
          <a:p>
            <a:pPr marL="45720" lvl="0" indent="0">
              <a:buNone/>
            </a:pPr>
            <a:r>
              <a:rPr lang="en-US" sz="2900" dirty="0" smtClean="0">
                <a:solidFill>
                  <a:schemeClr val="tx2"/>
                </a:solidFill>
              </a:rPr>
              <a:t>9</a:t>
            </a:r>
            <a:r>
              <a:rPr lang="en-US" sz="2900" dirty="0" smtClean="0"/>
              <a:t>. </a:t>
            </a:r>
            <a:r>
              <a:rPr lang="en-US" sz="2900" dirty="0"/>
              <a:t>Dealing with difficult </a:t>
            </a:r>
            <a:r>
              <a:rPr lang="en-US" sz="2900" dirty="0" smtClean="0"/>
              <a:t>workers--What’s </a:t>
            </a:r>
            <a:r>
              <a:rPr lang="en-US" sz="2900" dirty="0"/>
              <a:t>the best approach, conflict resolution, best actions to take, how to promote better communication and rapport with workers, team work, etc. </a:t>
            </a:r>
          </a:p>
          <a:p>
            <a:pPr marL="45720" indent="0">
              <a:buNone/>
            </a:pPr>
            <a:endParaRPr lang="en-US" sz="2900" dirty="0" smtClean="0"/>
          </a:p>
          <a:p>
            <a:pPr marL="45720" indent="0">
              <a:buNone/>
            </a:pPr>
            <a:r>
              <a:rPr lang="en-US" dirty="0" smtClean="0"/>
              <a:t> </a:t>
            </a:r>
            <a:endParaRPr lang="en-US" dirty="0"/>
          </a:p>
          <a:p>
            <a:pPr marL="45720" indent="0">
              <a:buNone/>
            </a:pPr>
            <a:endParaRPr lang="en-US" dirty="0"/>
          </a:p>
        </p:txBody>
      </p:sp>
      <p:sp>
        <p:nvSpPr>
          <p:cNvPr id="4" name="Slide Number Placeholder 3"/>
          <p:cNvSpPr>
            <a:spLocks noGrp="1"/>
          </p:cNvSpPr>
          <p:nvPr>
            <p:ph type="sldNum" sz="quarter" idx="12"/>
          </p:nvPr>
        </p:nvSpPr>
        <p:spPr/>
        <p:txBody>
          <a:bodyPr/>
          <a:lstStyle/>
          <a:p>
            <a:fld id="{962F84C6-D83C-48C3-82A1-EFE53F5C3DEA}" type="slidenum">
              <a:rPr lang="en-US" smtClean="0"/>
              <a:t>8</a:t>
            </a:fld>
            <a:endParaRPr lang="en-US" dirty="0"/>
          </a:p>
        </p:txBody>
      </p:sp>
    </p:spTree>
    <p:extLst>
      <p:ext uri="{BB962C8B-B14F-4D97-AF65-F5344CB8AC3E}">
        <p14:creationId xmlns:p14="http://schemas.microsoft.com/office/powerpoint/2010/main" val="30587949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685800"/>
            <a:ext cx="6858000" cy="2057400"/>
          </a:xfrm>
        </p:spPr>
        <p:txBody>
          <a:bodyPr/>
          <a:lstStyle/>
          <a:p>
            <a:pPr algn="ctr"/>
            <a:r>
              <a:rPr lang="en-US" dirty="0" smtClean="0">
                <a:latin typeface="Algerian" pitchFamily="82" charset="0"/>
              </a:rPr>
              <a:t>Direct Care</a:t>
            </a:r>
            <a:br>
              <a:rPr lang="en-US" dirty="0" smtClean="0">
                <a:latin typeface="Algerian" pitchFamily="82" charset="0"/>
              </a:rPr>
            </a:br>
            <a:r>
              <a:rPr lang="en-US" dirty="0" smtClean="0">
                <a:latin typeface="Algerian" pitchFamily="82" charset="0"/>
              </a:rPr>
              <a:t>Supervision </a:t>
            </a:r>
            <a:endParaRPr lang="en-US" dirty="0">
              <a:latin typeface="Algerian" pitchFamily="82" charset="0"/>
            </a:endParaRPr>
          </a:p>
        </p:txBody>
      </p:sp>
      <p:sp>
        <p:nvSpPr>
          <p:cNvPr id="3" name="Subtitle 2"/>
          <p:cNvSpPr>
            <a:spLocks noGrp="1"/>
          </p:cNvSpPr>
          <p:nvPr>
            <p:ph type="subTitle" idx="1"/>
          </p:nvPr>
        </p:nvSpPr>
        <p:spPr>
          <a:xfrm>
            <a:off x="533400" y="2895600"/>
            <a:ext cx="8229600" cy="3200400"/>
          </a:xfrm>
        </p:spPr>
        <p:txBody>
          <a:bodyPr>
            <a:normAutofit/>
          </a:bodyPr>
          <a:lstStyle/>
          <a:p>
            <a:pPr algn="ctr"/>
            <a:r>
              <a:rPr lang="en-US" sz="4000" b="1" u="sng" dirty="0" smtClean="0">
                <a:solidFill>
                  <a:srgbClr val="FFFF00"/>
                </a:solidFill>
              </a:rPr>
              <a:t>5055 J. 1-5</a:t>
            </a:r>
          </a:p>
          <a:p>
            <a:pPr algn="ctr"/>
            <a:r>
              <a:rPr lang="en-US" sz="4000" b="1" u="sng" dirty="0" smtClean="0">
                <a:solidFill>
                  <a:srgbClr val="FFFF00"/>
                </a:solidFill>
              </a:rPr>
              <a:t>Core Staffing Requirements</a:t>
            </a:r>
            <a:r>
              <a:rPr lang="en-US" sz="4000" dirty="0" smtClean="0">
                <a:solidFill>
                  <a:srgbClr val="FFFF00"/>
                </a:solidFill>
              </a:rPr>
              <a:t> (F330)</a:t>
            </a:r>
            <a:endParaRPr lang="en-US" sz="4000" dirty="0">
              <a:solidFill>
                <a:srgbClr val="FFFF00"/>
              </a:solidFill>
            </a:endParaRPr>
          </a:p>
        </p:txBody>
      </p:sp>
      <p:sp>
        <p:nvSpPr>
          <p:cNvPr id="4" name="Slide Number Placeholder 3"/>
          <p:cNvSpPr>
            <a:spLocks noGrp="1"/>
          </p:cNvSpPr>
          <p:nvPr>
            <p:ph type="sldNum" sz="quarter" idx="11"/>
          </p:nvPr>
        </p:nvSpPr>
        <p:spPr/>
        <p:txBody>
          <a:bodyPr/>
          <a:lstStyle/>
          <a:p>
            <a:fld id="{962F84C6-D83C-48C3-82A1-EFE53F5C3DEA}" type="slidenum">
              <a:rPr lang="en-US" smtClean="0"/>
              <a:t>9</a:t>
            </a:fld>
            <a:endParaRPr lang="en-US" dirty="0"/>
          </a:p>
        </p:txBody>
      </p:sp>
    </p:spTree>
    <p:extLst>
      <p:ext uri="{BB962C8B-B14F-4D97-AF65-F5344CB8AC3E}">
        <p14:creationId xmlns:p14="http://schemas.microsoft.com/office/powerpoint/2010/main" val="12342640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358</TotalTime>
  <Words>816</Words>
  <Application>Microsoft Office PowerPoint</Application>
  <PresentationFormat>On-screen Show (4:3)</PresentationFormat>
  <Paragraphs>71</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Aharoni</vt:lpstr>
      <vt:lpstr>Algerian</vt:lpstr>
      <vt:lpstr>AngsanaUPC</vt:lpstr>
      <vt:lpstr>Arial</vt:lpstr>
      <vt:lpstr>Calibri</vt:lpstr>
      <vt:lpstr>Wingdings</vt:lpstr>
      <vt:lpstr>Perspective</vt:lpstr>
      <vt:lpstr>Direct Care Staff Supervisor</vt:lpstr>
      <vt:lpstr>5055. I. 1-3 Direct Care Staff Supervisor</vt:lpstr>
      <vt:lpstr>Direct Care Staff Supervisor </vt:lpstr>
      <vt:lpstr>So, why is this the case?   </vt:lpstr>
      <vt:lpstr>Brainstorming What Can Providers Do To Prevent Deficiencies?</vt:lpstr>
      <vt:lpstr>Possible Areas/Topics for Annual Supervisory and Management Training </vt:lpstr>
      <vt:lpstr>Possible Areas/topics for Annual Supervisory and Management Training cont’d</vt:lpstr>
      <vt:lpstr>Possible Areas/topics for Annual Supervisory and Management Training cont’d</vt:lpstr>
      <vt:lpstr>Direct Care Supervision </vt:lpstr>
      <vt:lpstr>Most prevalent areas cited in this area</vt:lpstr>
      <vt:lpstr>REMEMBER</vt:lpstr>
      <vt:lpstr>PowerPoint Presentation</vt:lpstr>
      <vt:lpstr>PowerPoint Presentation</vt:lpstr>
      <vt:lpstr>PowerPoint Presentation</vt:lpstr>
    </vt:vector>
  </TitlesOfParts>
  <Company>DHH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 Care Staff Supervisor</dc:title>
  <dc:creator>LaShonda Watts</dc:creator>
  <cp:lastModifiedBy>Dasiny Davis</cp:lastModifiedBy>
  <cp:revision>41</cp:revision>
  <dcterms:created xsi:type="dcterms:W3CDTF">2017-02-27T16:47:26Z</dcterms:created>
  <dcterms:modified xsi:type="dcterms:W3CDTF">2017-04-06T13:49:13Z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