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8288000" cy="10287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Montserrat"/>
      <p:regular r:id="rId21"/>
    </p:embeddedFont>
    <p:embeddedFont>
      <p:font typeface="Montserrat Bold"/>
      <p:regular r:id="rId22"/>
    </p:embeddedFont>
    <p:embeddedFont>
      <p:font typeface="Montserrat Bold Italics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38" d="100"/>
          <a:sy n="38" d="100"/>
        </p:scale>
        <p:origin x="100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20.03.2025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Good morning Everybody!</a:t>
            </a:r>
          </a:p>
          <a:p>
            <a:endParaRPr lang="en-US"/>
          </a:p>
          <a:p>
            <a:r>
              <a:rPr lang="en-US"/>
              <a:t>I am Courtney Kennedy, the Assistant Administrator of Retail Food Specialty Ops with the LDH.</a:t>
            </a:r>
          </a:p>
          <a:p>
            <a:endParaRPr lang="en-US"/>
          </a:p>
          <a:p>
            <a:r>
              <a:rPr lang="en-US"/>
              <a:t>I am joined by the Retail Food Program Manager, Tiffany Smoak.</a:t>
            </a:r>
          </a:p>
          <a:p>
            <a:endParaRPr lang="en-US"/>
          </a:p>
          <a:p>
            <a:r>
              <a:rPr lang="en-US"/>
              <a:t>We are here to discuss summer feeding from the standpoint of a public health inspector and to provide you with guidance on how to maneuver through the plan review and permitting process.  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Before we begin covering the application process, I would like to discuss the types of Summer Feeding sites, and provide you with the minimum requirements.</a:t>
            </a:r>
          </a:p>
          <a:p>
            <a:endParaRPr lang="en-US"/>
          </a:p>
          <a:p>
            <a:r>
              <a:rPr lang="en-US"/>
              <a:t>There are 2 categories that each site will fall under:</a:t>
            </a:r>
          </a:p>
          <a:p>
            <a:r>
              <a:rPr lang="en-US"/>
              <a:t>- Congregate and/ or Non-Congregate. </a:t>
            </a:r>
          </a:p>
          <a:p>
            <a:endParaRPr lang="en-US"/>
          </a:p>
          <a:p>
            <a:r>
              <a:rPr lang="en-US"/>
              <a:t>For Congregate settings:</a:t>
            </a:r>
          </a:p>
          <a:p>
            <a:r>
              <a:rPr lang="en-US"/>
              <a:t>- Full Service Kitchen </a:t>
            </a:r>
          </a:p>
          <a:p>
            <a:r>
              <a:rPr lang="en-US"/>
              <a:t>- Satellite Kitchen </a:t>
            </a:r>
          </a:p>
          <a:p>
            <a:r>
              <a:rPr lang="en-US"/>
              <a:t>- Feeding Site  </a:t>
            </a:r>
          </a:p>
          <a:p>
            <a:r>
              <a:rPr lang="en-US"/>
              <a:t>- Outdoor Sites</a:t>
            </a:r>
          </a:p>
          <a:p>
            <a:r>
              <a:rPr lang="en-US"/>
              <a:t>- Mobile Units</a:t>
            </a:r>
          </a:p>
          <a:p>
            <a:endParaRPr lang="en-US"/>
          </a:p>
          <a:p>
            <a:r>
              <a:rPr lang="en-US"/>
              <a:t>For Non-Congregate, Meal Delivery to Homes and Grab &amp; Go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When talk at a Full Service kitchen, we are referring a kitchen that:</a:t>
            </a:r>
          </a:p>
          <a:p>
            <a:r>
              <a:rPr lang="en-US"/>
              <a:t>- Prepares</a:t>
            </a:r>
          </a:p>
          <a:p>
            <a:r>
              <a:rPr lang="en-US"/>
              <a:t>- Cook</a:t>
            </a:r>
          </a:p>
          <a:p>
            <a:r>
              <a:rPr lang="en-US"/>
              <a:t>- and/ or heat food to be served.</a:t>
            </a:r>
          </a:p>
          <a:p>
            <a:endParaRPr lang="en-US"/>
          </a:p>
          <a:p>
            <a:r>
              <a:rPr lang="en-US"/>
              <a:t>For this particular site, the minimum requirements are:</a:t>
            </a:r>
          </a:p>
          <a:p>
            <a:r>
              <a:rPr lang="en-US"/>
              <a:t>- separate hand washing sinks for children and staff</a:t>
            </a:r>
          </a:p>
          <a:p>
            <a:r>
              <a:rPr lang="en-US"/>
              <a:t>- three compartment sink or food prep w/ air gap</a:t>
            </a:r>
          </a:p>
          <a:p>
            <a:r>
              <a:rPr lang="en-US"/>
              <a:t>- mop sink </a:t>
            </a:r>
          </a:p>
          <a:p>
            <a:r>
              <a:rPr lang="en-US"/>
              <a:t>- grease trap (CBO Approval)</a:t>
            </a:r>
          </a:p>
          <a:p>
            <a:r>
              <a:rPr lang="en-US"/>
              <a:t>- Hot and Cold Holding equipment </a:t>
            </a:r>
          </a:p>
          <a:p>
            <a:r>
              <a:rPr lang="en-US"/>
              <a:t>- Dry Good Storage (6" off the floor)</a:t>
            </a:r>
          </a:p>
          <a:p>
            <a:r>
              <a:rPr lang="en-US"/>
              <a:t>- Soiled linen Storage</a:t>
            </a:r>
          </a:p>
          <a:p>
            <a:r>
              <a:rPr lang="en-US"/>
              <a:t>- Dining Area</a:t>
            </a:r>
          </a:p>
          <a:p>
            <a:r>
              <a:rPr lang="en-US"/>
              <a:t>- Restrooms </a:t>
            </a:r>
          </a:p>
          <a:p>
            <a:r>
              <a:rPr lang="en-US"/>
              <a:t>- Dumpster Pad (w/ hot and cold water and drain </a:t>
            </a:r>
          </a:p>
          <a:p>
            <a:r>
              <a:rPr lang="en-US"/>
              <a:t>- Details on sewage disposal</a:t>
            </a:r>
          </a:p>
          <a:p>
            <a:r>
              <a:rPr lang="en-US"/>
              <a:t>-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Satellite kitchen, refer a kitchen that:</a:t>
            </a:r>
          </a:p>
          <a:p>
            <a:r>
              <a:rPr lang="en-US"/>
              <a:t>Provides meals from a commercial kitchen with a LDH Food and Drug Manfacturer's Permit or an approved kitchen.</a:t>
            </a:r>
          </a:p>
          <a:p>
            <a:endParaRPr lang="en-US"/>
          </a:p>
          <a:p>
            <a:r>
              <a:rPr lang="en-US"/>
              <a:t>For this particular site, the minimum requirements are:</a:t>
            </a:r>
          </a:p>
          <a:p>
            <a:r>
              <a:rPr lang="en-US"/>
              <a:t>- separate hand washing sinks for children and staff</a:t>
            </a:r>
          </a:p>
          <a:p>
            <a:r>
              <a:rPr lang="en-US"/>
              <a:t>- three compartment sink and grease trap cooking ware and utensils are cleaned onsite</a:t>
            </a:r>
          </a:p>
          <a:p>
            <a:r>
              <a:rPr lang="en-US"/>
              <a:t>- mop sink </a:t>
            </a:r>
          </a:p>
          <a:p>
            <a:r>
              <a:rPr lang="en-US"/>
              <a:t>-  (CBO Approval)</a:t>
            </a:r>
          </a:p>
          <a:p>
            <a:r>
              <a:rPr lang="en-US"/>
              <a:t>- Hot and Cold Holding equipment </a:t>
            </a:r>
          </a:p>
          <a:p>
            <a:r>
              <a:rPr lang="en-US"/>
              <a:t>- Dry Good Storage (6" off the floor)</a:t>
            </a:r>
          </a:p>
          <a:p>
            <a:r>
              <a:rPr lang="en-US"/>
              <a:t>- Soiled linen Storage</a:t>
            </a:r>
          </a:p>
          <a:p>
            <a:r>
              <a:rPr lang="en-US"/>
              <a:t>- Dining Area</a:t>
            </a:r>
          </a:p>
          <a:p>
            <a:r>
              <a:rPr lang="en-US"/>
              <a:t>- Restrooms </a:t>
            </a:r>
          </a:p>
          <a:p>
            <a:r>
              <a:rPr lang="en-US"/>
              <a:t>- Dumpster Pad (w/ hot and cold water and drain </a:t>
            </a:r>
          </a:p>
          <a:p>
            <a:r>
              <a:rPr lang="en-US"/>
              <a:t>- Details on sewage disposal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11" Type="http://schemas.openxmlformats.org/officeDocument/2006/relationships/image" Target="../media/image6.jpeg"/><Relationship Id="rId5" Type="http://schemas.openxmlformats.org/officeDocument/2006/relationships/image" Target="../media/image3.svg"/><Relationship Id="rId10" Type="http://schemas.openxmlformats.org/officeDocument/2006/relationships/image" Target="../media/image8.svg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34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7" Type="http://schemas.openxmlformats.org/officeDocument/2006/relationships/image" Target="../media/image42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21.png"/><Relationship Id="rId7" Type="http://schemas.openxmlformats.org/officeDocument/2006/relationships/image" Target="../media/image2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svg"/><Relationship Id="rId5" Type="http://schemas.openxmlformats.org/officeDocument/2006/relationships/image" Target="../media/image22.png"/><Relationship Id="rId4" Type="http://schemas.openxmlformats.org/officeDocument/2006/relationships/image" Target="../media/image2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9333" b="-9333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521895" y="-892696"/>
            <a:ext cx="12120861" cy="12120861"/>
          </a:xfrm>
          <a:custGeom>
            <a:avLst/>
            <a:gdLst/>
            <a:ahLst/>
            <a:cxnLst/>
            <a:rect l="l" t="t" r="r" b="b"/>
            <a:pathLst>
              <a:path w="12120861" h="12120861">
                <a:moveTo>
                  <a:pt x="0" y="0"/>
                </a:moveTo>
                <a:lnTo>
                  <a:pt x="12120861" y="0"/>
                </a:lnTo>
                <a:lnTo>
                  <a:pt x="12120861" y="12120860"/>
                </a:lnTo>
                <a:lnTo>
                  <a:pt x="0" y="1212086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0" y="1544789"/>
            <a:ext cx="20148627" cy="7245889"/>
            <a:chOff x="0" y="0"/>
            <a:chExt cx="5306634" cy="190838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306634" cy="1908382"/>
            </a:xfrm>
            <a:custGeom>
              <a:avLst/>
              <a:gdLst/>
              <a:ahLst/>
              <a:cxnLst/>
              <a:rect l="l" t="t" r="r" b="b"/>
              <a:pathLst>
                <a:path w="5306634" h="1908382">
                  <a:moveTo>
                    <a:pt x="0" y="0"/>
                  </a:moveTo>
                  <a:lnTo>
                    <a:pt x="5306634" y="0"/>
                  </a:lnTo>
                  <a:lnTo>
                    <a:pt x="5306634" y="1908382"/>
                  </a:lnTo>
                  <a:lnTo>
                    <a:pt x="0" y="1908382"/>
                  </a:lnTo>
                  <a:close/>
                </a:path>
              </a:pathLst>
            </a:custGeom>
            <a:gradFill rotWithShape="1">
              <a:gsLst>
                <a:gs pos="0">
                  <a:srgbClr val="003780">
                    <a:alpha val="100000"/>
                  </a:srgbClr>
                </a:gs>
                <a:gs pos="100000">
                  <a:srgbClr val="011F47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5306634" cy="19464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-514350" y="6016309"/>
            <a:ext cx="9658350" cy="879142"/>
            <a:chOff x="0" y="0"/>
            <a:chExt cx="2543763" cy="23154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543763" cy="231544"/>
            </a:xfrm>
            <a:custGeom>
              <a:avLst/>
              <a:gdLst/>
              <a:ahLst/>
              <a:cxnLst/>
              <a:rect l="l" t="t" r="r" b="b"/>
              <a:pathLst>
                <a:path w="2543763" h="231544">
                  <a:moveTo>
                    <a:pt x="80158" y="0"/>
                  </a:moveTo>
                  <a:lnTo>
                    <a:pt x="2463605" y="0"/>
                  </a:lnTo>
                  <a:cubicBezTo>
                    <a:pt x="2484864" y="0"/>
                    <a:pt x="2505253" y="8445"/>
                    <a:pt x="2520285" y="23478"/>
                  </a:cubicBezTo>
                  <a:cubicBezTo>
                    <a:pt x="2535318" y="38510"/>
                    <a:pt x="2543763" y="58899"/>
                    <a:pt x="2543763" y="80158"/>
                  </a:cubicBezTo>
                  <a:lnTo>
                    <a:pt x="2543763" y="151386"/>
                  </a:lnTo>
                  <a:cubicBezTo>
                    <a:pt x="2543763" y="195656"/>
                    <a:pt x="2507875" y="231544"/>
                    <a:pt x="2463605" y="231544"/>
                  </a:cubicBezTo>
                  <a:lnTo>
                    <a:pt x="80158" y="231544"/>
                  </a:lnTo>
                  <a:cubicBezTo>
                    <a:pt x="58899" y="231544"/>
                    <a:pt x="38510" y="223098"/>
                    <a:pt x="23478" y="208066"/>
                  </a:cubicBezTo>
                  <a:cubicBezTo>
                    <a:pt x="8445" y="193033"/>
                    <a:pt x="0" y="172645"/>
                    <a:pt x="0" y="151386"/>
                  </a:cubicBezTo>
                  <a:lnTo>
                    <a:pt x="0" y="80158"/>
                  </a:lnTo>
                  <a:cubicBezTo>
                    <a:pt x="0" y="58899"/>
                    <a:pt x="8445" y="38510"/>
                    <a:pt x="23478" y="23478"/>
                  </a:cubicBezTo>
                  <a:cubicBezTo>
                    <a:pt x="38510" y="8445"/>
                    <a:pt x="58899" y="0"/>
                    <a:pt x="80158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8A01">
                    <a:alpha val="100000"/>
                  </a:srgbClr>
                </a:gs>
                <a:gs pos="100000">
                  <a:srgbClr val="FFCF01">
                    <a:alpha val="100000"/>
                  </a:srgbClr>
                </a:gs>
              </a:gsLst>
              <a:lin ang="2700000"/>
            </a:gradFill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2543763" cy="2696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0340994" y="-211337"/>
            <a:ext cx="751905" cy="751905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3780">
                    <a:alpha val="100000"/>
                  </a:srgbClr>
                </a:gs>
                <a:gs pos="100000">
                  <a:srgbClr val="011F47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12" name="TextBox 1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0737528" y="322937"/>
            <a:ext cx="9689594" cy="9689594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3780">
                    <a:alpha val="100000"/>
                  </a:srgbClr>
                </a:gs>
                <a:gs pos="100000">
                  <a:srgbClr val="011F47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15" name="TextBox 1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67130" tIns="67130" rIns="67130" bIns="6713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6" name="Group 16"/>
          <p:cNvGrpSpPr>
            <a:grpSpLocks noChangeAspect="1"/>
          </p:cNvGrpSpPr>
          <p:nvPr/>
        </p:nvGrpSpPr>
        <p:grpSpPr>
          <a:xfrm>
            <a:off x="11614635" y="960091"/>
            <a:ext cx="8366819" cy="8366819"/>
            <a:chOff x="0" y="0"/>
            <a:chExt cx="6350000" cy="6350000"/>
          </a:xfrm>
        </p:grpSpPr>
        <p:sp>
          <p:nvSpPr>
            <p:cNvPr id="17" name="Freeform 17"/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F01">
                    <a:alpha val="100000"/>
                  </a:srgbClr>
                </a:gs>
                <a:gs pos="100000">
                  <a:srgbClr val="FF8A01">
                    <a:alpha val="100000"/>
                  </a:srgbClr>
                </a:gs>
              </a:gsLst>
              <a:lin ang="2700000"/>
            </a:gradFill>
          </p:spPr>
        </p:sp>
        <p:sp>
          <p:nvSpPr>
            <p:cNvPr id="18" name="Freeform 18"/>
            <p:cNvSpPr/>
            <p:nvPr/>
          </p:nvSpPr>
          <p:spPr>
            <a:xfrm>
              <a:off x="284320" y="415956"/>
              <a:ext cx="5781360" cy="5518089"/>
            </a:xfrm>
            <a:custGeom>
              <a:avLst/>
              <a:gdLst/>
              <a:ahLst/>
              <a:cxnLst/>
              <a:rect l="l" t="t" r="r" b="b"/>
              <a:pathLst>
                <a:path w="5781360" h="5518089">
                  <a:moveTo>
                    <a:pt x="2890680" y="4414"/>
                  </a:moveTo>
                  <a:cubicBezTo>
                    <a:pt x="1903611" y="0"/>
                    <a:pt x="989627" y="524062"/>
                    <a:pt x="494813" y="1378160"/>
                  </a:cubicBezTo>
                  <a:cubicBezTo>
                    <a:pt x="0" y="2232259"/>
                    <a:pt x="0" y="3285829"/>
                    <a:pt x="494813" y="4139928"/>
                  </a:cubicBezTo>
                  <a:cubicBezTo>
                    <a:pt x="989627" y="4994026"/>
                    <a:pt x="1903611" y="5518088"/>
                    <a:pt x="2890680" y="5513674"/>
                  </a:cubicBezTo>
                  <a:cubicBezTo>
                    <a:pt x="3877749" y="5518088"/>
                    <a:pt x="4791733" y="4994026"/>
                    <a:pt x="5286547" y="4139928"/>
                  </a:cubicBezTo>
                  <a:cubicBezTo>
                    <a:pt x="5781360" y="3285829"/>
                    <a:pt x="5781360" y="2232259"/>
                    <a:pt x="5286547" y="1378161"/>
                  </a:cubicBezTo>
                  <a:cubicBezTo>
                    <a:pt x="4791733" y="524062"/>
                    <a:pt x="3877749" y="0"/>
                    <a:pt x="2890680" y="4414"/>
                  </a:cubicBezTo>
                  <a:close/>
                </a:path>
              </a:pathLst>
            </a:custGeom>
            <a:blipFill>
              <a:blip r:embed="rId6"/>
              <a:stretch>
                <a:fillRect l="223" r="223"/>
              </a:stretch>
            </a:blipFill>
          </p:spPr>
        </p:sp>
      </p:grpSp>
      <p:grpSp>
        <p:nvGrpSpPr>
          <p:cNvPr id="19" name="Group 19"/>
          <p:cNvGrpSpPr/>
          <p:nvPr/>
        </p:nvGrpSpPr>
        <p:grpSpPr>
          <a:xfrm>
            <a:off x="10181191" y="8338544"/>
            <a:ext cx="785490" cy="785490"/>
            <a:chOff x="0" y="0"/>
            <a:chExt cx="812800" cy="8128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F01">
                    <a:alpha val="100000"/>
                  </a:srgbClr>
                </a:gs>
                <a:gs pos="100000">
                  <a:srgbClr val="FF8A01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21" name="TextBox 2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1290962" y="9258300"/>
            <a:ext cx="1943890" cy="1943890"/>
            <a:chOff x="0" y="0"/>
            <a:chExt cx="812800" cy="8128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F01">
                    <a:alpha val="100000"/>
                  </a:srgbClr>
                </a:gs>
                <a:gs pos="100000">
                  <a:srgbClr val="FF8A01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24" name="TextBox 2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17109032" y="-807329"/>
            <a:ext cx="1943890" cy="1943890"/>
            <a:chOff x="0" y="0"/>
            <a:chExt cx="812800" cy="81280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F01">
                    <a:alpha val="100000"/>
                  </a:srgbClr>
                </a:gs>
                <a:gs pos="100000">
                  <a:srgbClr val="FF8A01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27" name="TextBox 2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17259300" y="9751274"/>
            <a:ext cx="1322028" cy="1322028"/>
            <a:chOff x="0" y="0"/>
            <a:chExt cx="812800" cy="81280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3780">
                    <a:alpha val="100000"/>
                  </a:srgbClr>
                </a:gs>
                <a:gs pos="100000">
                  <a:srgbClr val="011F47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30" name="TextBox 3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1" name="Freeform 31"/>
          <p:cNvSpPr/>
          <p:nvPr/>
        </p:nvSpPr>
        <p:spPr>
          <a:xfrm>
            <a:off x="1028700" y="9258300"/>
            <a:ext cx="492974" cy="492974"/>
          </a:xfrm>
          <a:custGeom>
            <a:avLst/>
            <a:gdLst/>
            <a:ahLst/>
            <a:cxnLst/>
            <a:rect l="l" t="t" r="r" b="b"/>
            <a:pathLst>
              <a:path w="492974" h="492974">
                <a:moveTo>
                  <a:pt x="0" y="0"/>
                </a:moveTo>
                <a:lnTo>
                  <a:pt x="492974" y="0"/>
                </a:lnTo>
                <a:lnTo>
                  <a:pt x="492974" y="492974"/>
                </a:lnTo>
                <a:lnTo>
                  <a:pt x="0" y="49297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32" name="Freeform 32"/>
          <p:cNvSpPr/>
          <p:nvPr/>
        </p:nvSpPr>
        <p:spPr>
          <a:xfrm>
            <a:off x="9288824" y="3095524"/>
            <a:ext cx="785490" cy="358380"/>
          </a:xfrm>
          <a:custGeom>
            <a:avLst/>
            <a:gdLst/>
            <a:ahLst/>
            <a:cxnLst/>
            <a:rect l="l" t="t" r="r" b="b"/>
            <a:pathLst>
              <a:path w="785490" h="358380">
                <a:moveTo>
                  <a:pt x="0" y="0"/>
                </a:moveTo>
                <a:lnTo>
                  <a:pt x="785490" y="0"/>
                </a:lnTo>
                <a:lnTo>
                  <a:pt x="785490" y="358380"/>
                </a:lnTo>
                <a:lnTo>
                  <a:pt x="0" y="35838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33" name="Freeform 33"/>
          <p:cNvSpPr/>
          <p:nvPr/>
        </p:nvSpPr>
        <p:spPr>
          <a:xfrm>
            <a:off x="7105851" y="7592419"/>
            <a:ext cx="785490" cy="358380"/>
          </a:xfrm>
          <a:custGeom>
            <a:avLst/>
            <a:gdLst/>
            <a:ahLst/>
            <a:cxnLst/>
            <a:rect l="l" t="t" r="r" b="b"/>
            <a:pathLst>
              <a:path w="785490" h="358380">
                <a:moveTo>
                  <a:pt x="0" y="0"/>
                </a:moveTo>
                <a:lnTo>
                  <a:pt x="785490" y="0"/>
                </a:lnTo>
                <a:lnTo>
                  <a:pt x="785490" y="358380"/>
                </a:lnTo>
                <a:lnTo>
                  <a:pt x="0" y="35838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34" name="Freeform 34"/>
          <p:cNvSpPr/>
          <p:nvPr/>
        </p:nvSpPr>
        <p:spPr>
          <a:xfrm>
            <a:off x="60432" y="43116"/>
            <a:ext cx="5624415" cy="916975"/>
          </a:xfrm>
          <a:custGeom>
            <a:avLst/>
            <a:gdLst/>
            <a:ahLst/>
            <a:cxnLst/>
            <a:rect l="l" t="t" r="r" b="b"/>
            <a:pathLst>
              <a:path w="5624415" h="916975">
                <a:moveTo>
                  <a:pt x="0" y="0"/>
                </a:moveTo>
                <a:lnTo>
                  <a:pt x="5624415" y="0"/>
                </a:lnTo>
                <a:lnTo>
                  <a:pt x="5624415" y="916975"/>
                </a:lnTo>
                <a:lnTo>
                  <a:pt x="0" y="916975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sp>
        <p:nvSpPr>
          <p:cNvPr id="35" name="TextBox 35"/>
          <p:cNvSpPr txBox="1"/>
          <p:nvPr/>
        </p:nvSpPr>
        <p:spPr>
          <a:xfrm>
            <a:off x="60432" y="2751879"/>
            <a:ext cx="10462691" cy="16308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49"/>
              </a:lnSpc>
            </a:pPr>
            <a:r>
              <a:rPr lang="en-US" sz="5608" b="1">
                <a:solidFill>
                  <a:srgbClr val="FFCF0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Summer Feeding </a:t>
            </a:r>
          </a:p>
          <a:p>
            <a:pPr algn="l">
              <a:lnSpc>
                <a:spcPts val="6449"/>
              </a:lnSpc>
            </a:pPr>
            <a:r>
              <a:rPr lang="en-US" sz="5608" b="1">
                <a:solidFill>
                  <a:srgbClr val="FFCF0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Program 2025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98064" y="6132334"/>
            <a:ext cx="11092898" cy="5804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58"/>
              </a:lnSpc>
            </a:pPr>
            <a:r>
              <a:rPr lang="en-US" sz="3398" b="1">
                <a:solidFill>
                  <a:srgbClr val="00357B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New and Returning Sponsors Training 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1028700" y="7285976"/>
            <a:ext cx="3038576" cy="4856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58"/>
              </a:lnSpc>
            </a:pPr>
            <a:r>
              <a:rPr lang="en-US" sz="2898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Presented By: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1028700" y="7723984"/>
            <a:ext cx="4057650" cy="4883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58"/>
              </a:lnSpc>
            </a:pPr>
            <a:r>
              <a:rPr lang="en-US" sz="2898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Courtney Kennedy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1666035" y="9238158"/>
            <a:ext cx="5186143" cy="4856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58"/>
              </a:lnSpc>
            </a:pPr>
            <a:r>
              <a:rPr lang="en-US" sz="2898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eatsafe.la.gov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416338" y="-1609474"/>
            <a:ext cx="16998122" cy="6433476"/>
            <a:chOff x="0" y="0"/>
            <a:chExt cx="4476872" cy="169441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476872" cy="1694413"/>
            </a:xfrm>
            <a:custGeom>
              <a:avLst/>
              <a:gdLst/>
              <a:ahLst/>
              <a:cxnLst/>
              <a:rect l="l" t="t" r="r" b="b"/>
              <a:pathLst>
                <a:path w="4476872" h="1694413">
                  <a:moveTo>
                    <a:pt x="45546" y="0"/>
                  </a:moveTo>
                  <a:lnTo>
                    <a:pt x="4431326" y="0"/>
                  </a:lnTo>
                  <a:cubicBezTo>
                    <a:pt x="4443406" y="0"/>
                    <a:pt x="4454990" y="4799"/>
                    <a:pt x="4463532" y="13340"/>
                  </a:cubicBezTo>
                  <a:cubicBezTo>
                    <a:pt x="4472073" y="21882"/>
                    <a:pt x="4476872" y="33466"/>
                    <a:pt x="4476872" y="45546"/>
                  </a:cubicBezTo>
                  <a:lnTo>
                    <a:pt x="4476872" y="1648868"/>
                  </a:lnTo>
                  <a:cubicBezTo>
                    <a:pt x="4476872" y="1660947"/>
                    <a:pt x="4472073" y="1672532"/>
                    <a:pt x="4463532" y="1681073"/>
                  </a:cubicBezTo>
                  <a:cubicBezTo>
                    <a:pt x="4454990" y="1689615"/>
                    <a:pt x="4443406" y="1694413"/>
                    <a:pt x="4431326" y="1694413"/>
                  </a:cubicBezTo>
                  <a:lnTo>
                    <a:pt x="45546" y="1694413"/>
                  </a:lnTo>
                  <a:cubicBezTo>
                    <a:pt x="33466" y="1694413"/>
                    <a:pt x="21882" y="1689615"/>
                    <a:pt x="13340" y="1681073"/>
                  </a:cubicBezTo>
                  <a:cubicBezTo>
                    <a:pt x="4799" y="1672532"/>
                    <a:pt x="0" y="1660947"/>
                    <a:pt x="0" y="1648868"/>
                  </a:cubicBezTo>
                  <a:lnTo>
                    <a:pt x="0" y="45546"/>
                  </a:lnTo>
                  <a:cubicBezTo>
                    <a:pt x="0" y="33466"/>
                    <a:pt x="4799" y="21882"/>
                    <a:pt x="13340" y="13340"/>
                  </a:cubicBezTo>
                  <a:cubicBezTo>
                    <a:pt x="21882" y="4799"/>
                    <a:pt x="33466" y="0"/>
                    <a:pt x="45546" y="0"/>
                  </a:cubicBezTo>
                  <a:close/>
                </a:path>
              </a:pathLst>
            </a:custGeom>
            <a:solidFill>
              <a:srgbClr val="00357B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476872" cy="173251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2062045" y="3001959"/>
            <a:ext cx="2141541" cy="2141541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F01">
                    <a:alpha val="100000"/>
                  </a:srgbClr>
                </a:gs>
                <a:gs pos="100000">
                  <a:srgbClr val="FF8A01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8" name="Freeform 8"/>
            <p:cNvSpPr/>
            <p:nvPr/>
          </p:nvSpPr>
          <p:spPr>
            <a:xfrm>
              <a:off x="284320" y="415956"/>
              <a:ext cx="5781360" cy="5518089"/>
            </a:xfrm>
            <a:custGeom>
              <a:avLst/>
              <a:gdLst/>
              <a:ahLst/>
              <a:cxnLst/>
              <a:rect l="l" t="t" r="r" b="b"/>
              <a:pathLst>
                <a:path w="5781360" h="5518089">
                  <a:moveTo>
                    <a:pt x="2890680" y="4414"/>
                  </a:moveTo>
                  <a:cubicBezTo>
                    <a:pt x="1903611" y="0"/>
                    <a:pt x="989627" y="524062"/>
                    <a:pt x="494813" y="1378160"/>
                  </a:cubicBezTo>
                  <a:cubicBezTo>
                    <a:pt x="0" y="2232259"/>
                    <a:pt x="0" y="3285829"/>
                    <a:pt x="494813" y="4139928"/>
                  </a:cubicBezTo>
                  <a:cubicBezTo>
                    <a:pt x="989627" y="4994026"/>
                    <a:pt x="1903611" y="5518088"/>
                    <a:pt x="2890680" y="5513674"/>
                  </a:cubicBezTo>
                  <a:cubicBezTo>
                    <a:pt x="3877749" y="5518088"/>
                    <a:pt x="4791733" y="4994026"/>
                    <a:pt x="5286547" y="4139928"/>
                  </a:cubicBezTo>
                  <a:cubicBezTo>
                    <a:pt x="5781360" y="3285829"/>
                    <a:pt x="5781360" y="2232259"/>
                    <a:pt x="5286547" y="1378161"/>
                  </a:cubicBezTo>
                  <a:cubicBezTo>
                    <a:pt x="4791733" y="524062"/>
                    <a:pt x="3877749" y="0"/>
                    <a:pt x="2890680" y="4414"/>
                  </a:cubicBezTo>
                  <a:close/>
                </a:path>
              </a:pathLst>
            </a:custGeom>
            <a:blipFill>
              <a:blip r:embed="rId3"/>
              <a:stretch>
                <a:fillRect l="223" r="223"/>
              </a:stretch>
            </a:blipFill>
          </p:spPr>
        </p:sp>
      </p:grpSp>
      <p:grpSp>
        <p:nvGrpSpPr>
          <p:cNvPr id="9" name="Group 9"/>
          <p:cNvGrpSpPr>
            <a:grpSpLocks noChangeAspect="1"/>
          </p:cNvGrpSpPr>
          <p:nvPr/>
        </p:nvGrpSpPr>
        <p:grpSpPr>
          <a:xfrm>
            <a:off x="7350884" y="3001959"/>
            <a:ext cx="2141541" cy="2141541"/>
            <a:chOff x="0" y="0"/>
            <a:chExt cx="6350000" cy="6350000"/>
          </a:xfrm>
        </p:grpSpPr>
        <p:sp>
          <p:nvSpPr>
            <p:cNvPr id="10" name="Freeform 10"/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F01">
                    <a:alpha val="100000"/>
                  </a:srgbClr>
                </a:gs>
                <a:gs pos="100000">
                  <a:srgbClr val="FF8A01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11" name="Freeform 11"/>
            <p:cNvSpPr/>
            <p:nvPr/>
          </p:nvSpPr>
          <p:spPr>
            <a:xfrm>
              <a:off x="284320" y="415956"/>
              <a:ext cx="5781360" cy="5518089"/>
            </a:xfrm>
            <a:custGeom>
              <a:avLst/>
              <a:gdLst/>
              <a:ahLst/>
              <a:cxnLst/>
              <a:rect l="l" t="t" r="r" b="b"/>
              <a:pathLst>
                <a:path w="5781360" h="5518089">
                  <a:moveTo>
                    <a:pt x="2890680" y="4414"/>
                  </a:moveTo>
                  <a:cubicBezTo>
                    <a:pt x="1903611" y="0"/>
                    <a:pt x="989627" y="524062"/>
                    <a:pt x="494813" y="1378160"/>
                  </a:cubicBezTo>
                  <a:cubicBezTo>
                    <a:pt x="0" y="2232259"/>
                    <a:pt x="0" y="3285829"/>
                    <a:pt x="494813" y="4139928"/>
                  </a:cubicBezTo>
                  <a:cubicBezTo>
                    <a:pt x="989627" y="4994026"/>
                    <a:pt x="1903611" y="5518088"/>
                    <a:pt x="2890680" y="5513674"/>
                  </a:cubicBezTo>
                  <a:cubicBezTo>
                    <a:pt x="3877749" y="5518088"/>
                    <a:pt x="4791733" y="4994026"/>
                    <a:pt x="5286547" y="4139928"/>
                  </a:cubicBezTo>
                  <a:cubicBezTo>
                    <a:pt x="5781360" y="3285829"/>
                    <a:pt x="5781360" y="2232259"/>
                    <a:pt x="5286547" y="1378161"/>
                  </a:cubicBezTo>
                  <a:cubicBezTo>
                    <a:pt x="4791733" y="524062"/>
                    <a:pt x="3877749" y="0"/>
                    <a:pt x="2890680" y="4414"/>
                  </a:cubicBezTo>
                  <a:close/>
                </a:path>
              </a:pathLst>
            </a:custGeom>
            <a:blipFill>
              <a:blip r:embed="rId4"/>
              <a:stretch>
                <a:fillRect l="223" r="223"/>
              </a:stretch>
            </a:blipFill>
          </p:spPr>
        </p:sp>
      </p:grpSp>
      <p:grpSp>
        <p:nvGrpSpPr>
          <p:cNvPr id="12" name="Group 12"/>
          <p:cNvGrpSpPr>
            <a:grpSpLocks noChangeAspect="1"/>
          </p:cNvGrpSpPr>
          <p:nvPr/>
        </p:nvGrpSpPr>
        <p:grpSpPr>
          <a:xfrm>
            <a:off x="13121450" y="2909653"/>
            <a:ext cx="2141541" cy="2141541"/>
            <a:chOff x="0" y="0"/>
            <a:chExt cx="6350000" cy="6350000"/>
          </a:xfrm>
        </p:grpSpPr>
        <p:sp>
          <p:nvSpPr>
            <p:cNvPr id="13" name="Freeform 13"/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F01">
                    <a:alpha val="100000"/>
                  </a:srgbClr>
                </a:gs>
                <a:gs pos="100000">
                  <a:srgbClr val="FF8A01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14" name="Freeform 14"/>
            <p:cNvSpPr/>
            <p:nvPr/>
          </p:nvSpPr>
          <p:spPr>
            <a:xfrm>
              <a:off x="284320" y="415956"/>
              <a:ext cx="5781360" cy="5518089"/>
            </a:xfrm>
            <a:custGeom>
              <a:avLst/>
              <a:gdLst/>
              <a:ahLst/>
              <a:cxnLst/>
              <a:rect l="l" t="t" r="r" b="b"/>
              <a:pathLst>
                <a:path w="5781360" h="5518089">
                  <a:moveTo>
                    <a:pt x="2890680" y="4414"/>
                  </a:moveTo>
                  <a:cubicBezTo>
                    <a:pt x="1903611" y="0"/>
                    <a:pt x="989627" y="524062"/>
                    <a:pt x="494813" y="1378160"/>
                  </a:cubicBezTo>
                  <a:cubicBezTo>
                    <a:pt x="0" y="2232259"/>
                    <a:pt x="0" y="3285829"/>
                    <a:pt x="494813" y="4139928"/>
                  </a:cubicBezTo>
                  <a:cubicBezTo>
                    <a:pt x="989627" y="4994026"/>
                    <a:pt x="1903611" y="5518088"/>
                    <a:pt x="2890680" y="5513674"/>
                  </a:cubicBezTo>
                  <a:cubicBezTo>
                    <a:pt x="3877749" y="5518088"/>
                    <a:pt x="4791733" y="4994026"/>
                    <a:pt x="5286547" y="4139928"/>
                  </a:cubicBezTo>
                  <a:cubicBezTo>
                    <a:pt x="5781360" y="3285829"/>
                    <a:pt x="5781360" y="2232259"/>
                    <a:pt x="5286547" y="1378161"/>
                  </a:cubicBezTo>
                  <a:cubicBezTo>
                    <a:pt x="4791733" y="524062"/>
                    <a:pt x="3877749" y="0"/>
                    <a:pt x="2890680" y="4414"/>
                  </a:cubicBezTo>
                  <a:close/>
                </a:path>
              </a:pathLst>
            </a:custGeom>
            <a:blipFill>
              <a:blip r:embed="rId5"/>
              <a:stretch>
                <a:fillRect l="223" r="223"/>
              </a:stretch>
            </a:blipFill>
          </p:spPr>
        </p:sp>
      </p:grpSp>
      <p:sp>
        <p:nvSpPr>
          <p:cNvPr id="15" name="TextBox 15"/>
          <p:cNvSpPr txBox="1"/>
          <p:nvPr/>
        </p:nvSpPr>
        <p:spPr>
          <a:xfrm>
            <a:off x="1238632" y="-166845"/>
            <a:ext cx="15051570" cy="31688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726"/>
              </a:lnSpc>
            </a:pPr>
            <a:r>
              <a:rPr lang="en-US" sz="9090" b="1">
                <a:solidFill>
                  <a:srgbClr val="FFCF0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Application Permitting Process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683803" y="5328827"/>
            <a:ext cx="1939698" cy="5599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63"/>
              </a:lnSpc>
            </a:pPr>
            <a:r>
              <a:rPr lang="en-US" sz="1949" b="1">
                <a:solidFill>
                  <a:srgbClr val="00357B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First Time Sites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7552727" y="5240926"/>
            <a:ext cx="1939698" cy="5599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63"/>
              </a:lnSpc>
            </a:pPr>
            <a:r>
              <a:rPr lang="en-US" sz="1949" b="1">
                <a:solidFill>
                  <a:srgbClr val="00357B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Mobile Food Units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3340648" y="5153025"/>
            <a:ext cx="1939698" cy="5599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63"/>
              </a:lnSpc>
            </a:pPr>
            <a:r>
              <a:rPr lang="en-US" sz="1949" b="1">
                <a:solidFill>
                  <a:srgbClr val="00357B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Returning Sponsors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028700" y="6141710"/>
            <a:ext cx="3532693" cy="33280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38"/>
              </a:lnSpc>
            </a:pPr>
            <a:r>
              <a:rPr lang="en-US" sz="2098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Any  site that does not have a current annual LDH permit to operate must  complete questions 23-31 of the Summer Feeding Plans Review  Questionnaire with a detailed floor plan and a menu. 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6412049" y="5762790"/>
            <a:ext cx="4764631" cy="44424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940"/>
              </a:lnSpc>
            </a:pPr>
            <a:r>
              <a:rPr lang="en-US" sz="21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Congregate Mobile Food Units (Traveling congregate food establishments) must submit a completed summer feeding questionnaire along with a detailed floor plan, menu, commissary letter, and Time As Public Health Control Plan for Potentially Hazardous Foods, SF Site Questionnaire, and a list of site locations where children will eat food .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2512004" y="5998739"/>
            <a:ext cx="4289253" cy="29565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940"/>
              </a:lnSpc>
            </a:pPr>
            <a:r>
              <a:rPr lang="en-US" sz="21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Returning Sponsors with no change to the floor plan and operation  Summer Feeding Service do not need to provide the RF Plans Review Packet Questionnaire, but must submit a SFSP Questionnaire for each site to the parish.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16338" y="-1609474"/>
            <a:ext cx="16998122" cy="6433476"/>
            <a:chOff x="0" y="0"/>
            <a:chExt cx="4476872" cy="169441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76872" cy="1694413"/>
            </a:xfrm>
            <a:custGeom>
              <a:avLst/>
              <a:gdLst/>
              <a:ahLst/>
              <a:cxnLst/>
              <a:rect l="l" t="t" r="r" b="b"/>
              <a:pathLst>
                <a:path w="4476872" h="1694413">
                  <a:moveTo>
                    <a:pt x="45546" y="0"/>
                  </a:moveTo>
                  <a:lnTo>
                    <a:pt x="4431326" y="0"/>
                  </a:lnTo>
                  <a:cubicBezTo>
                    <a:pt x="4443406" y="0"/>
                    <a:pt x="4454990" y="4799"/>
                    <a:pt x="4463532" y="13340"/>
                  </a:cubicBezTo>
                  <a:cubicBezTo>
                    <a:pt x="4472073" y="21882"/>
                    <a:pt x="4476872" y="33466"/>
                    <a:pt x="4476872" y="45546"/>
                  </a:cubicBezTo>
                  <a:lnTo>
                    <a:pt x="4476872" y="1648868"/>
                  </a:lnTo>
                  <a:cubicBezTo>
                    <a:pt x="4476872" y="1660947"/>
                    <a:pt x="4472073" y="1672532"/>
                    <a:pt x="4463532" y="1681073"/>
                  </a:cubicBezTo>
                  <a:cubicBezTo>
                    <a:pt x="4454990" y="1689615"/>
                    <a:pt x="4443406" y="1694413"/>
                    <a:pt x="4431326" y="1694413"/>
                  </a:cubicBezTo>
                  <a:lnTo>
                    <a:pt x="45546" y="1694413"/>
                  </a:lnTo>
                  <a:cubicBezTo>
                    <a:pt x="33466" y="1694413"/>
                    <a:pt x="21882" y="1689615"/>
                    <a:pt x="13340" y="1681073"/>
                  </a:cubicBezTo>
                  <a:cubicBezTo>
                    <a:pt x="4799" y="1672532"/>
                    <a:pt x="0" y="1660947"/>
                    <a:pt x="0" y="1648868"/>
                  </a:cubicBezTo>
                  <a:lnTo>
                    <a:pt x="0" y="45546"/>
                  </a:lnTo>
                  <a:cubicBezTo>
                    <a:pt x="0" y="33466"/>
                    <a:pt x="4799" y="21882"/>
                    <a:pt x="13340" y="13340"/>
                  </a:cubicBezTo>
                  <a:cubicBezTo>
                    <a:pt x="21882" y="4799"/>
                    <a:pt x="33466" y="0"/>
                    <a:pt x="45546" y="0"/>
                  </a:cubicBezTo>
                  <a:close/>
                </a:path>
              </a:pathLst>
            </a:custGeom>
            <a:solidFill>
              <a:srgbClr val="00357B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476872" cy="173251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238632" y="-166845"/>
            <a:ext cx="15051570" cy="31688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726"/>
              </a:lnSpc>
            </a:pPr>
            <a:r>
              <a:rPr lang="en-US" sz="9090" b="1">
                <a:solidFill>
                  <a:srgbClr val="FFCF0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Where and when to send applications?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700" y="5850691"/>
            <a:ext cx="15935448" cy="42629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383"/>
              </a:lnSpc>
            </a:pPr>
            <a:r>
              <a:rPr lang="en-US" sz="2416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•Applications should be filled out and submitted to the local LDH office being April 1st. Plans typically can take 7-10 business days for review/approval. Plans are not always approved. </a:t>
            </a:r>
          </a:p>
          <a:p>
            <a:pPr algn="just">
              <a:lnSpc>
                <a:spcPts val="3383"/>
              </a:lnSpc>
            </a:pPr>
            <a:endParaRPr lang="en-US" sz="2416" b="1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just">
              <a:lnSpc>
                <a:spcPts val="3383"/>
              </a:lnSpc>
            </a:pPr>
            <a:r>
              <a:rPr lang="en-US" sz="2416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• Include a floor plan of the space and a sample menu.</a:t>
            </a:r>
          </a:p>
          <a:p>
            <a:pPr algn="just">
              <a:lnSpc>
                <a:spcPts val="3383"/>
              </a:lnSpc>
            </a:pPr>
            <a:endParaRPr lang="en-US" sz="2416" b="1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just">
              <a:lnSpc>
                <a:spcPts val="3383"/>
              </a:lnSpc>
            </a:pPr>
            <a:r>
              <a:rPr lang="en-US" sz="2416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• The local Health Department staff may ask for additional information that may prolong the permitting process. – Don’t wait until the last minute!</a:t>
            </a:r>
          </a:p>
          <a:p>
            <a:pPr algn="just">
              <a:lnSpc>
                <a:spcPts val="3383"/>
              </a:lnSpc>
            </a:pPr>
            <a:endParaRPr lang="en-US" sz="2416" b="1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just">
              <a:lnSpc>
                <a:spcPts val="3383"/>
              </a:lnSpc>
            </a:pPr>
            <a:r>
              <a:rPr lang="en-US" sz="2416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•Remember, April 17th is the deadline to apply with LDOE as a Sponsor.</a:t>
            </a:r>
          </a:p>
          <a:p>
            <a:pPr algn="just">
              <a:lnSpc>
                <a:spcPts val="3383"/>
              </a:lnSpc>
            </a:pPr>
            <a:endParaRPr lang="en-US" sz="2416" b="1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6247022" y="4971383"/>
            <a:ext cx="12808970" cy="7173023"/>
          </a:xfrm>
          <a:custGeom>
            <a:avLst/>
            <a:gdLst/>
            <a:ahLst/>
            <a:cxnLst/>
            <a:rect l="l" t="t" r="r" b="b"/>
            <a:pathLst>
              <a:path w="12808970" h="7173023">
                <a:moveTo>
                  <a:pt x="0" y="0"/>
                </a:moveTo>
                <a:lnTo>
                  <a:pt x="12808970" y="0"/>
                </a:lnTo>
                <a:lnTo>
                  <a:pt x="12808970" y="7173023"/>
                </a:lnTo>
                <a:lnTo>
                  <a:pt x="0" y="717302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6000"/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-1068612" y="740442"/>
            <a:ext cx="13405298" cy="13405298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8A01">
                    <a:alpha val="100000"/>
                  </a:srgbClr>
                </a:gs>
                <a:gs pos="100000">
                  <a:srgbClr val="FFCF01">
                    <a:alpha val="100000"/>
                  </a:srgbClr>
                </a:gs>
              </a:gsLst>
              <a:lin ang="2700000"/>
            </a:gradFill>
          </p:spPr>
        </p:sp>
        <p:sp>
          <p:nvSpPr>
            <p:cNvPr id="6" name="TextBox 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7" name="Group 7"/>
          <p:cNvGrpSpPr>
            <a:grpSpLocks noChangeAspect="1"/>
          </p:cNvGrpSpPr>
          <p:nvPr/>
        </p:nvGrpSpPr>
        <p:grpSpPr>
          <a:xfrm>
            <a:off x="11562000" y="1028700"/>
            <a:ext cx="6002896" cy="5979448"/>
            <a:chOff x="0" y="0"/>
            <a:chExt cx="6502400" cy="6477000"/>
          </a:xfrm>
        </p:grpSpPr>
        <p:sp>
          <p:nvSpPr>
            <p:cNvPr id="8" name="Freeform 8"/>
            <p:cNvSpPr/>
            <p:nvPr/>
          </p:nvSpPr>
          <p:spPr>
            <a:xfrm>
              <a:off x="-23042" y="119185"/>
              <a:ext cx="6542159" cy="6244242"/>
            </a:xfrm>
            <a:custGeom>
              <a:avLst/>
              <a:gdLst/>
              <a:ahLst/>
              <a:cxnLst/>
              <a:rect l="l" t="t" r="r" b="b"/>
              <a:pathLst>
                <a:path w="6542159" h="6244242">
                  <a:moveTo>
                    <a:pt x="3271080" y="4996"/>
                  </a:moveTo>
                  <a:cubicBezTo>
                    <a:pt x="2154117" y="0"/>
                    <a:pt x="1119857" y="593026"/>
                    <a:pt x="559929" y="1559521"/>
                  </a:cubicBezTo>
                  <a:cubicBezTo>
                    <a:pt x="0" y="2526015"/>
                    <a:pt x="0" y="3718228"/>
                    <a:pt x="559929" y="4684723"/>
                  </a:cubicBezTo>
                  <a:cubicBezTo>
                    <a:pt x="1119857" y="5651217"/>
                    <a:pt x="2154117" y="6244243"/>
                    <a:pt x="3271080" y="6239248"/>
                  </a:cubicBezTo>
                  <a:cubicBezTo>
                    <a:pt x="4388043" y="6244243"/>
                    <a:pt x="5422303" y="5651217"/>
                    <a:pt x="5982231" y="4684723"/>
                  </a:cubicBezTo>
                  <a:cubicBezTo>
                    <a:pt x="6542160" y="3718229"/>
                    <a:pt x="6542160" y="2526015"/>
                    <a:pt x="5982231" y="1559521"/>
                  </a:cubicBezTo>
                  <a:cubicBezTo>
                    <a:pt x="5422303" y="593027"/>
                    <a:pt x="4388043" y="1"/>
                    <a:pt x="3271080" y="4996"/>
                  </a:cubicBezTo>
                  <a:close/>
                </a:path>
              </a:pathLst>
            </a:custGeom>
            <a:blipFill>
              <a:blip r:embed="rId5"/>
              <a:stretch>
                <a:fillRect l="223" r="223"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>
              <a:off x="73038" y="66269"/>
              <a:ext cx="6350000" cy="6349987"/>
            </a:xfrm>
            <a:custGeom>
              <a:avLst/>
              <a:gdLst/>
              <a:ahLst/>
              <a:cxnLst/>
              <a:rect l="l" t="t" r="r" b="b"/>
              <a:pathLst>
                <a:path w="6350000" h="6349987">
                  <a:moveTo>
                    <a:pt x="3175000" y="6349987"/>
                  </a:moveTo>
                  <a:cubicBezTo>
                    <a:pt x="1424279" y="6349987"/>
                    <a:pt x="0" y="4925733"/>
                    <a:pt x="0" y="3175038"/>
                  </a:cubicBezTo>
                  <a:cubicBezTo>
                    <a:pt x="0" y="1424317"/>
                    <a:pt x="1424292" y="0"/>
                    <a:pt x="3175000" y="0"/>
                  </a:cubicBezTo>
                  <a:cubicBezTo>
                    <a:pt x="4925733" y="0"/>
                    <a:pt x="6350000" y="1424330"/>
                    <a:pt x="6350000" y="3175038"/>
                  </a:cubicBezTo>
                  <a:cubicBezTo>
                    <a:pt x="6350000" y="4925720"/>
                    <a:pt x="4925733" y="6349987"/>
                    <a:pt x="3175000" y="6349987"/>
                  </a:cubicBezTo>
                  <a:close/>
                  <a:moveTo>
                    <a:pt x="3175000" y="115760"/>
                  </a:moveTo>
                  <a:cubicBezTo>
                    <a:pt x="1488135" y="115760"/>
                    <a:pt x="115760" y="1488148"/>
                    <a:pt x="115760" y="3175038"/>
                  </a:cubicBezTo>
                  <a:cubicBezTo>
                    <a:pt x="115760" y="4861915"/>
                    <a:pt x="1488135" y="6234265"/>
                    <a:pt x="3175000" y="6234265"/>
                  </a:cubicBezTo>
                  <a:cubicBezTo>
                    <a:pt x="4861852" y="6234265"/>
                    <a:pt x="6234265" y="4861890"/>
                    <a:pt x="6234265" y="3175038"/>
                  </a:cubicBezTo>
                  <a:cubicBezTo>
                    <a:pt x="6234265" y="1488148"/>
                    <a:pt x="4861852" y="115760"/>
                    <a:pt x="3175000" y="11576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3780">
                    <a:alpha val="100000"/>
                  </a:srgbClr>
                </a:gs>
                <a:gs pos="100000">
                  <a:srgbClr val="011F47">
                    <a:alpha val="100000"/>
                  </a:srgbClr>
                </a:gs>
              </a:gsLst>
              <a:lin ang="0"/>
            </a:gradFill>
          </p:spPr>
        </p:sp>
      </p:grpSp>
      <p:sp>
        <p:nvSpPr>
          <p:cNvPr id="10" name="TextBox 10"/>
          <p:cNvSpPr txBox="1"/>
          <p:nvPr/>
        </p:nvSpPr>
        <p:spPr>
          <a:xfrm>
            <a:off x="175616" y="1003026"/>
            <a:ext cx="10124030" cy="11446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336"/>
              </a:lnSpc>
            </a:pPr>
            <a:r>
              <a:rPr lang="en-US" sz="6669" b="1">
                <a:solidFill>
                  <a:srgbClr val="00378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Helpful Information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7988354" y="-820533"/>
            <a:ext cx="2311292" cy="2311292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3780">
                    <a:alpha val="100000"/>
                  </a:srgbClr>
                </a:gs>
                <a:gs pos="100000">
                  <a:srgbClr val="011F47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13" name="TextBox 1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6201799" y="9758250"/>
            <a:ext cx="1057501" cy="1057501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F01">
                    <a:alpha val="100000"/>
                  </a:srgbClr>
                </a:gs>
                <a:gs pos="100000">
                  <a:srgbClr val="FF8A01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16" name="TextBox 1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17"/>
          <p:cNvGrpSpPr>
            <a:grpSpLocks noChangeAspect="1"/>
          </p:cNvGrpSpPr>
          <p:nvPr/>
        </p:nvGrpSpPr>
        <p:grpSpPr>
          <a:xfrm>
            <a:off x="8380235" y="5110493"/>
            <a:ext cx="5196807" cy="5176507"/>
            <a:chOff x="0" y="0"/>
            <a:chExt cx="6502400" cy="6477000"/>
          </a:xfrm>
        </p:grpSpPr>
        <p:sp>
          <p:nvSpPr>
            <p:cNvPr id="18" name="Freeform 18"/>
            <p:cNvSpPr/>
            <p:nvPr/>
          </p:nvSpPr>
          <p:spPr>
            <a:xfrm>
              <a:off x="-23042" y="119185"/>
              <a:ext cx="6542159" cy="6244242"/>
            </a:xfrm>
            <a:custGeom>
              <a:avLst/>
              <a:gdLst/>
              <a:ahLst/>
              <a:cxnLst/>
              <a:rect l="l" t="t" r="r" b="b"/>
              <a:pathLst>
                <a:path w="6542159" h="6244242">
                  <a:moveTo>
                    <a:pt x="3271080" y="4996"/>
                  </a:moveTo>
                  <a:cubicBezTo>
                    <a:pt x="2154117" y="0"/>
                    <a:pt x="1119857" y="593026"/>
                    <a:pt x="559929" y="1559521"/>
                  </a:cubicBezTo>
                  <a:cubicBezTo>
                    <a:pt x="0" y="2526015"/>
                    <a:pt x="0" y="3718228"/>
                    <a:pt x="559929" y="4684723"/>
                  </a:cubicBezTo>
                  <a:cubicBezTo>
                    <a:pt x="1119857" y="5651217"/>
                    <a:pt x="2154117" y="6244243"/>
                    <a:pt x="3271080" y="6239248"/>
                  </a:cubicBezTo>
                  <a:cubicBezTo>
                    <a:pt x="4388043" y="6244243"/>
                    <a:pt x="5422303" y="5651217"/>
                    <a:pt x="5982231" y="4684723"/>
                  </a:cubicBezTo>
                  <a:cubicBezTo>
                    <a:pt x="6542160" y="3718229"/>
                    <a:pt x="6542160" y="2526015"/>
                    <a:pt x="5982231" y="1559521"/>
                  </a:cubicBezTo>
                  <a:cubicBezTo>
                    <a:pt x="5422303" y="593027"/>
                    <a:pt x="4388043" y="1"/>
                    <a:pt x="3271080" y="4996"/>
                  </a:cubicBezTo>
                  <a:close/>
                </a:path>
              </a:pathLst>
            </a:custGeom>
            <a:blipFill>
              <a:blip r:embed="rId6"/>
              <a:stretch>
                <a:fillRect l="223" r="223"/>
              </a:stretch>
            </a:blipFill>
          </p:spPr>
        </p:sp>
        <p:sp>
          <p:nvSpPr>
            <p:cNvPr id="19" name="Freeform 19"/>
            <p:cNvSpPr/>
            <p:nvPr/>
          </p:nvSpPr>
          <p:spPr>
            <a:xfrm>
              <a:off x="73038" y="66269"/>
              <a:ext cx="6350000" cy="6349987"/>
            </a:xfrm>
            <a:custGeom>
              <a:avLst/>
              <a:gdLst/>
              <a:ahLst/>
              <a:cxnLst/>
              <a:rect l="l" t="t" r="r" b="b"/>
              <a:pathLst>
                <a:path w="6350000" h="6349987">
                  <a:moveTo>
                    <a:pt x="3175000" y="6349987"/>
                  </a:moveTo>
                  <a:cubicBezTo>
                    <a:pt x="1424279" y="6349987"/>
                    <a:pt x="0" y="4925733"/>
                    <a:pt x="0" y="3175038"/>
                  </a:cubicBezTo>
                  <a:cubicBezTo>
                    <a:pt x="0" y="1424317"/>
                    <a:pt x="1424292" y="0"/>
                    <a:pt x="3175000" y="0"/>
                  </a:cubicBezTo>
                  <a:cubicBezTo>
                    <a:pt x="4925733" y="0"/>
                    <a:pt x="6350000" y="1424330"/>
                    <a:pt x="6350000" y="3175038"/>
                  </a:cubicBezTo>
                  <a:cubicBezTo>
                    <a:pt x="6350000" y="4925720"/>
                    <a:pt x="4925733" y="6349987"/>
                    <a:pt x="3175000" y="6349987"/>
                  </a:cubicBezTo>
                  <a:close/>
                  <a:moveTo>
                    <a:pt x="3175000" y="115760"/>
                  </a:moveTo>
                  <a:cubicBezTo>
                    <a:pt x="1488135" y="115760"/>
                    <a:pt x="115760" y="1488148"/>
                    <a:pt x="115760" y="3175038"/>
                  </a:cubicBezTo>
                  <a:cubicBezTo>
                    <a:pt x="115760" y="4861915"/>
                    <a:pt x="1488135" y="6234265"/>
                    <a:pt x="3175000" y="6234265"/>
                  </a:cubicBezTo>
                  <a:cubicBezTo>
                    <a:pt x="4861852" y="6234265"/>
                    <a:pt x="6234265" y="4861890"/>
                    <a:pt x="6234265" y="3175038"/>
                  </a:cubicBezTo>
                  <a:cubicBezTo>
                    <a:pt x="6234265" y="1488148"/>
                    <a:pt x="4861852" y="115760"/>
                    <a:pt x="3175000" y="11576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3780">
                    <a:alpha val="100000"/>
                  </a:srgbClr>
                </a:gs>
                <a:gs pos="100000">
                  <a:srgbClr val="011F47">
                    <a:alpha val="100000"/>
                  </a:srgbClr>
                </a:gs>
              </a:gsLst>
              <a:lin ang="0"/>
            </a:gradFill>
          </p:spPr>
        </p:sp>
      </p:grpSp>
      <p:grpSp>
        <p:nvGrpSpPr>
          <p:cNvPr id="20" name="Group 20"/>
          <p:cNvGrpSpPr/>
          <p:nvPr/>
        </p:nvGrpSpPr>
        <p:grpSpPr>
          <a:xfrm>
            <a:off x="-1068612" y="8820737"/>
            <a:ext cx="3323669" cy="3323669"/>
            <a:chOff x="0" y="0"/>
            <a:chExt cx="812800" cy="8128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3780">
                    <a:alpha val="100000"/>
                  </a:srgbClr>
                </a:gs>
                <a:gs pos="100000">
                  <a:srgbClr val="011F47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22" name="TextBox 2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6984443" y="-640918"/>
            <a:ext cx="1952061" cy="1952061"/>
            <a:chOff x="0" y="0"/>
            <a:chExt cx="812800" cy="8128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3780">
                    <a:alpha val="100000"/>
                  </a:srgbClr>
                </a:gs>
                <a:gs pos="100000">
                  <a:srgbClr val="011F47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25" name="TextBox 2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6" name="TextBox 26"/>
          <p:cNvSpPr txBox="1"/>
          <p:nvPr/>
        </p:nvSpPr>
        <p:spPr>
          <a:xfrm>
            <a:off x="369850" y="2697959"/>
            <a:ext cx="8379973" cy="38627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70"/>
              </a:lnSpc>
            </a:pPr>
            <a:r>
              <a:rPr lang="en-US" sz="312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Go to our website : www.eatsafe.la.gov</a:t>
            </a:r>
          </a:p>
          <a:p>
            <a:pPr algn="l">
              <a:lnSpc>
                <a:spcPts val="4370"/>
              </a:lnSpc>
            </a:pPr>
            <a:endParaRPr lang="en-US" sz="3121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4370"/>
              </a:lnSpc>
            </a:pPr>
            <a:r>
              <a:rPr lang="en-US" sz="312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“Summer Feeding Information”</a:t>
            </a:r>
          </a:p>
          <a:p>
            <a:pPr marL="1348006" lvl="2" indent="-449335" algn="l">
              <a:lnSpc>
                <a:spcPts val="4370"/>
              </a:lnSpc>
              <a:buFont typeface="Arial"/>
              <a:buChar char="⚬"/>
            </a:pPr>
            <a:r>
              <a:rPr lang="en-US" sz="312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Summer Feeding Site Questionnaire</a:t>
            </a:r>
          </a:p>
          <a:p>
            <a:pPr marL="1348006" lvl="2" indent="-449335" algn="l">
              <a:lnSpc>
                <a:spcPts val="4370"/>
              </a:lnSpc>
              <a:buFont typeface="Arial"/>
              <a:buChar char="⚬"/>
            </a:pPr>
            <a:r>
              <a:rPr lang="en-US" sz="312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Summer Feeding Q/A Form</a:t>
            </a:r>
          </a:p>
          <a:p>
            <a:pPr algn="l">
              <a:lnSpc>
                <a:spcPts val="4510"/>
              </a:lnSpc>
            </a:pPr>
            <a:endParaRPr lang="en-US" sz="3121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-1857915" y="4767548"/>
            <a:ext cx="21264150" cy="6371020"/>
          </a:xfrm>
          <a:custGeom>
            <a:avLst/>
            <a:gdLst/>
            <a:ahLst/>
            <a:cxnLst/>
            <a:rect l="l" t="t" r="r" b="b"/>
            <a:pathLst>
              <a:path w="21264150" h="6371020">
                <a:moveTo>
                  <a:pt x="21264150" y="0"/>
                </a:moveTo>
                <a:lnTo>
                  <a:pt x="0" y="0"/>
                </a:lnTo>
                <a:lnTo>
                  <a:pt x="0" y="6371020"/>
                </a:lnTo>
                <a:lnTo>
                  <a:pt x="21264150" y="6371020"/>
                </a:lnTo>
                <a:lnTo>
                  <a:pt x="2126415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t="-64934"/>
            </a:stretch>
          </a:blipFill>
        </p:spPr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89843" y="3367030"/>
            <a:ext cx="5388724" cy="5388724"/>
            <a:chOff x="0" y="0"/>
            <a:chExt cx="6350000" cy="6350000"/>
          </a:xfrm>
        </p:grpSpPr>
        <p:sp>
          <p:nvSpPr>
            <p:cNvPr id="4" name="Freeform 4"/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F01">
                    <a:alpha val="100000"/>
                  </a:srgbClr>
                </a:gs>
                <a:gs pos="100000">
                  <a:srgbClr val="FF8A01">
                    <a:alpha val="100000"/>
                  </a:srgbClr>
                </a:gs>
              </a:gsLst>
              <a:lin ang="2700000"/>
            </a:gradFill>
          </p:spPr>
        </p:sp>
        <p:sp>
          <p:nvSpPr>
            <p:cNvPr id="5" name="Freeform 5"/>
            <p:cNvSpPr/>
            <p:nvPr/>
          </p:nvSpPr>
          <p:spPr>
            <a:xfrm>
              <a:off x="284320" y="415956"/>
              <a:ext cx="5781360" cy="5518089"/>
            </a:xfrm>
            <a:custGeom>
              <a:avLst/>
              <a:gdLst/>
              <a:ahLst/>
              <a:cxnLst/>
              <a:rect l="l" t="t" r="r" b="b"/>
              <a:pathLst>
                <a:path w="5781360" h="5518089">
                  <a:moveTo>
                    <a:pt x="2890680" y="4414"/>
                  </a:moveTo>
                  <a:cubicBezTo>
                    <a:pt x="1903611" y="0"/>
                    <a:pt x="989627" y="524062"/>
                    <a:pt x="494813" y="1378160"/>
                  </a:cubicBezTo>
                  <a:cubicBezTo>
                    <a:pt x="0" y="2232259"/>
                    <a:pt x="0" y="3285829"/>
                    <a:pt x="494813" y="4139928"/>
                  </a:cubicBezTo>
                  <a:cubicBezTo>
                    <a:pt x="989627" y="4994026"/>
                    <a:pt x="1903611" y="5518088"/>
                    <a:pt x="2890680" y="5513674"/>
                  </a:cubicBezTo>
                  <a:cubicBezTo>
                    <a:pt x="3877749" y="5518088"/>
                    <a:pt x="4791733" y="4994026"/>
                    <a:pt x="5286547" y="4139928"/>
                  </a:cubicBezTo>
                  <a:cubicBezTo>
                    <a:pt x="5781360" y="3285829"/>
                    <a:pt x="5781360" y="2232259"/>
                    <a:pt x="5286547" y="1378161"/>
                  </a:cubicBezTo>
                  <a:cubicBezTo>
                    <a:pt x="4791733" y="524062"/>
                    <a:pt x="3877749" y="0"/>
                    <a:pt x="2890680" y="4414"/>
                  </a:cubicBezTo>
                  <a:close/>
                </a:path>
              </a:pathLst>
            </a:custGeom>
            <a:blipFill>
              <a:blip r:embed="rId4"/>
              <a:stretch>
                <a:fillRect l="-2763" r="-2763"/>
              </a:stretch>
            </a:blipFill>
          </p:spPr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11075703" y="5143500"/>
            <a:ext cx="5120603" cy="5120603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F01">
                    <a:alpha val="100000"/>
                  </a:srgbClr>
                </a:gs>
                <a:gs pos="100000">
                  <a:srgbClr val="FF8A01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8" name="Freeform 8"/>
            <p:cNvSpPr/>
            <p:nvPr/>
          </p:nvSpPr>
          <p:spPr>
            <a:xfrm>
              <a:off x="284320" y="415956"/>
              <a:ext cx="5781360" cy="5518089"/>
            </a:xfrm>
            <a:custGeom>
              <a:avLst/>
              <a:gdLst/>
              <a:ahLst/>
              <a:cxnLst/>
              <a:rect l="l" t="t" r="r" b="b"/>
              <a:pathLst>
                <a:path w="5781360" h="5518089">
                  <a:moveTo>
                    <a:pt x="2890680" y="4414"/>
                  </a:moveTo>
                  <a:cubicBezTo>
                    <a:pt x="1903611" y="0"/>
                    <a:pt x="989627" y="524062"/>
                    <a:pt x="494813" y="1378160"/>
                  </a:cubicBezTo>
                  <a:cubicBezTo>
                    <a:pt x="0" y="2232259"/>
                    <a:pt x="0" y="3285829"/>
                    <a:pt x="494813" y="4139928"/>
                  </a:cubicBezTo>
                  <a:cubicBezTo>
                    <a:pt x="989627" y="4994026"/>
                    <a:pt x="1903611" y="5518088"/>
                    <a:pt x="2890680" y="5513674"/>
                  </a:cubicBezTo>
                  <a:cubicBezTo>
                    <a:pt x="3877749" y="5518088"/>
                    <a:pt x="4791733" y="4994026"/>
                    <a:pt x="5286547" y="4139928"/>
                  </a:cubicBezTo>
                  <a:cubicBezTo>
                    <a:pt x="5781360" y="3285829"/>
                    <a:pt x="5781360" y="2232259"/>
                    <a:pt x="5286547" y="1378161"/>
                  </a:cubicBezTo>
                  <a:cubicBezTo>
                    <a:pt x="4791733" y="524062"/>
                    <a:pt x="3877749" y="0"/>
                    <a:pt x="2890680" y="4414"/>
                  </a:cubicBezTo>
                  <a:close/>
                </a:path>
              </a:pathLst>
            </a:custGeom>
            <a:blipFill>
              <a:blip r:embed="rId5"/>
              <a:stretch>
                <a:fillRect l="-5530" r="-5530"/>
              </a:stretch>
            </a:blipFill>
          </p:spPr>
        </p:sp>
      </p:grpSp>
      <p:sp>
        <p:nvSpPr>
          <p:cNvPr id="9" name="AutoShape 9"/>
          <p:cNvSpPr/>
          <p:nvPr/>
        </p:nvSpPr>
        <p:spPr>
          <a:xfrm>
            <a:off x="10141839" y="995363"/>
            <a:ext cx="7873657" cy="33336"/>
          </a:xfrm>
          <a:prstGeom prst="line">
            <a:avLst/>
          </a:prstGeom>
          <a:ln w="66675" cap="rnd">
            <a:solidFill>
              <a:srgbClr val="FFBF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0" name="Group 10"/>
          <p:cNvGrpSpPr/>
          <p:nvPr/>
        </p:nvGrpSpPr>
        <p:grpSpPr>
          <a:xfrm>
            <a:off x="179686" y="3091464"/>
            <a:ext cx="751905" cy="751905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3780">
                    <a:alpha val="100000"/>
                  </a:srgbClr>
                </a:gs>
                <a:gs pos="100000">
                  <a:srgbClr val="011F47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12" name="TextBox 1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1444538" y="4767548"/>
            <a:ext cx="751905" cy="751905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8A01">
                    <a:alpha val="100000"/>
                  </a:srgbClr>
                </a:gs>
                <a:gs pos="100000">
                  <a:srgbClr val="FFCF01">
                    <a:alpha val="100000"/>
                  </a:srgbClr>
                </a:gs>
              </a:gsLst>
              <a:lin ang="2700000"/>
            </a:gradFill>
          </p:spPr>
        </p:sp>
        <p:sp>
          <p:nvSpPr>
            <p:cNvPr id="15" name="TextBox 1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6" name="Freeform 16"/>
          <p:cNvSpPr/>
          <p:nvPr/>
        </p:nvSpPr>
        <p:spPr>
          <a:xfrm>
            <a:off x="8734852" y="449563"/>
            <a:ext cx="1105166" cy="325563"/>
          </a:xfrm>
          <a:custGeom>
            <a:avLst/>
            <a:gdLst/>
            <a:ahLst/>
            <a:cxnLst/>
            <a:rect l="l" t="t" r="r" b="b"/>
            <a:pathLst>
              <a:path w="1105166" h="325563">
                <a:moveTo>
                  <a:pt x="0" y="0"/>
                </a:moveTo>
                <a:lnTo>
                  <a:pt x="1105166" y="0"/>
                </a:lnTo>
                <a:lnTo>
                  <a:pt x="1105166" y="325563"/>
                </a:lnTo>
                <a:lnTo>
                  <a:pt x="0" y="32556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9869336" y="38828"/>
            <a:ext cx="8418664" cy="10232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303"/>
              </a:lnSpc>
            </a:pPr>
            <a:r>
              <a:rPr lang="en-US" sz="5931" b="1">
                <a:solidFill>
                  <a:srgbClr val="00378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Retail Food Program 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89843" y="1014411"/>
            <a:ext cx="8805902" cy="24530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920"/>
              </a:lnSpc>
            </a:pPr>
            <a:r>
              <a:rPr lang="en-US" sz="2800" b="1">
                <a:solidFill>
                  <a:srgbClr val="00378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Courtney Kennedy</a:t>
            </a:r>
          </a:p>
          <a:p>
            <a:pPr algn="just">
              <a:lnSpc>
                <a:spcPts val="3920"/>
              </a:lnSpc>
            </a:pPr>
            <a:r>
              <a:rPr lang="en-US" sz="2800" b="1">
                <a:solidFill>
                  <a:srgbClr val="00378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Assistant Administrator- Specialty Retail Food</a:t>
            </a:r>
          </a:p>
          <a:p>
            <a:pPr algn="just">
              <a:lnSpc>
                <a:spcPts val="3920"/>
              </a:lnSpc>
            </a:pPr>
            <a:r>
              <a:rPr lang="en-US" sz="2800" b="1">
                <a:solidFill>
                  <a:srgbClr val="00378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Email: courtney.kennedy@la.gov </a:t>
            </a:r>
          </a:p>
          <a:p>
            <a:pPr algn="just">
              <a:lnSpc>
                <a:spcPts val="3920"/>
              </a:lnSpc>
            </a:pPr>
            <a:r>
              <a:rPr lang="en-US" sz="2800" b="1">
                <a:solidFill>
                  <a:srgbClr val="00378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Desk Phone: (225) 342-7999</a:t>
            </a:r>
          </a:p>
          <a:p>
            <a:pPr algn="r">
              <a:lnSpc>
                <a:spcPts val="3920"/>
              </a:lnSpc>
            </a:pPr>
            <a:r>
              <a:rPr lang="en-US" sz="2800" b="1">
                <a:solidFill>
                  <a:srgbClr val="00378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 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9287435" y="2707556"/>
            <a:ext cx="8115300" cy="12713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427"/>
              </a:lnSpc>
            </a:pPr>
            <a:r>
              <a:rPr lang="en-US" sz="2447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Lorem ipsum dolor sit amet, consectetur adipiscing elit. Fusce aliquet quam eget rhoncus scelerisque. Nam vulputate cursus ipsum ac vestibulum.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1444538" y="2832286"/>
            <a:ext cx="6963253" cy="24530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920"/>
              </a:lnSpc>
            </a:pPr>
            <a:r>
              <a:rPr lang="en-US" sz="2800" b="1">
                <a:solidFill>
                  <a:srgbClr val="00378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Tiffany Smoak</a:t>
            </a:r>
          </a:p>
          <a:p>
            <a:pPr algn="just">
              <a:lnSpc>
                <a:spcPts val="3920"/>
              </a:lnSpc>
            </a:pPr>
            <a:r>
              <a:rPr lang="en-US" sz="2800" b="1">
                <a:solidFill>
                  <a:srgbClr val="00378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Retail Food/ FSC Program Manager</a:t>
            </a:r>
          </a:p>
          <a:p>
            <a:pPr algn="just">
              <a:lnSpc>
                <a:spcPts val="3920"/>
              </a:lnSpc>
            </a:pPr>
            <a:r>
              <a:rPr lang="en-US" sz="2800" b="1">
                <a:solidFill>
                  <a:srgbClr val="00378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Email: tiffany.smoak@la.gov </a:t>
            </a:r>
          </a:p>
          <a:p>
            <a:pPr algn="just">
              <a:lnSpc>
                <a:spcPts val="3920"/>
              </a:lnSpc>
            </a:pPr>
            <a:r>
              <a:rPr lang="en-US" sz="2800" b="1">
                <a:solidFill>
                  <a:srgbClr val="00378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Desk Phone: (225) 342-7688</a:t>
            </a:r>
          </a:p>
          <a:p>
            <a:pPr algn="r">
              <a:lnSpc>
                <a:spcPts val="3920"/>
              </a:lnSpc>
            </a:pPr>
            <a:r>
              <a:rPr lang="en-US" sz="2800" b="1">
                <a:solidFill>
                  <a:srgbClr val="00378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333" b="-9333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0" y="1262694"/>
            <a:ext cx="18086416" cy="7761612"/>
            <a:chOff x="0" y="0"/>
            <a:chExt cx="4763500" cy="204421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763500" cy="2044210"/>
            </a:xfrm>
            <a:custGeom>
              <a:avLst/>
              <a:gdLst/>
              <a:ahLst/>
              <a:cxnLst/>
              <a:rect l="l" t="t" r="r" b="b"/>
              <a:pathLst>
                <a:path w="4763500" h="2044210">
                  <a:moveTo>
                    <a:pt x="0" y="0"/>
                  </a:moveTo>
                  <a:lnTo>
                    <a:pt x="4763500" y="0"/>
                  </a:lnTo>
                  <a:lnTo>
                    <a:pt x="4763500" y="2044210"/>
                  </a:lnTo>
                  <a:lnTo>
                    <a:pt x="0" y="2044210"/>
                  </a:lnTo>
                  <a:close/>
                </a:path>
              </a:pathLst>
            </a:custGeom>
            <a:solidFill>
              <a:srgbClr val="162F56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763500" cy="208231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0626412" y="1247935"/>
            <a:ext cx="6775912" cy="6775912"/>
            <a:chOff x="0" y="0"/>
            <a:chExt cx="9034549" cy="9034549"/>
          </a:xfrm>
        </p:grpSpPr>
        <p:grpSp>
          <p:nvGrpSpPr>
            <p:cNvPr id="7" name="Group 7"/>
            <p:cNvGrpSpPr/>
            <p:nvPr/>
          </p:nvGrpSpPr>
          <p:grpSpPr>
            <a:xfrm>
              <a:off x="0" y="0"/>
              <a:ext cx="9034549" cy="9034549"/>
              <a:chOff x="0" y="0"/>
              <a:chExt cx="812800" cy="81280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3780">
                      <a:alpha val="100000"/>
                    </a:srgbClr>
                  </a:gs>
                  <a:gs pos="100000">
                    <a:srgbClr val="011F47">
                      <a:alpha val="100000"/>
                    </a:srgbClr>
                  </a:gs>
                </a:gsLst>
                <a:lin ang="5400000"/>
              </a:gradFill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10" name="Group 10"/>
            <p:cNvGrpSpPr>
              <a:grpSpLocks noChangeAspect="1"/>
            </p:cNvGrpSpPr>
            <p:nvPr/>
          </p:nvGrpSpPr>
          <p:grpSpPr>
            <a:xfrm>
              <a:off x="616676" y="616676"/>
              <a:ext cx="7801197" cy="7801197"/>
              <a:chOff x="0" y="0"/>
              <a:chExt cx="6350000" cy="63500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-156812" y="-5088"/>
                <a:ext cx="6663624" cy="6360176"/>
              </a:xfrm>
              <a:custGeom>
                <a:avLst/>
                <a:gdLst/>
                <a:ahLst/>
                <a:cxnLst/>
                <a:rect l="l" t="t" r="r" b="b"/>
                <a:pathLst>
                  <a:path w="6663624" h="6360176">
                    <a:moveTo>
                      <a:pt x="3331812" y="5088"/>
                    </a:moveTo>
                    <a:lnTo>
                      <a:pt x="3331812" y="5088"/>
                    </a:lnTo>
                    <a:cubicBezTo>
                      <a:pt x="2194111" y="0"/>
                      <a:pt x="1140649" y="604036"/>
                      <a:pt x="570324" y="1588475"/>
                    </a:cubicBezTo>
                    <a:cubicBezTo>
                      <a:pt x="0" y="2572913"/>
                      <a:pt x="0" y="3787263"/>
                      <a:pt x="570324" y="4771701"/>
                    </a:cubicBezTo>
                    <a:cubicBezTo>
                      <a:pt x="1140649" y="5756140"/>
                      <a:pt x="2194111" y="6360176"/>
                      <a:pt x="3331812" y="6355088"/>
                    </a:cubicBezTo>
                    <a:cubicBezTo>
                      <a:pt x="4469513" y="6360176"/>
                      <a:pt x="5522976" y="5756140"/>
                      <a:pt x="6093300" y="4771701"/>
                    </a:cubicBezTo>
                    <a:cubicBezTo>
                      <a:pt x="6663624" y="3787263"/>
                      <a:pt x="6663624" y="2572913"/>
                      <a:pt x="6093300" y="1588475"/>
                    </a:cubicBezTo>
                    <a:cubicBezTo>
                      <a:pt x="5522976" y="604036"/>
                      <a:pt x="4469513" y="0"/>
                      <a:pt x="3331812" y="5088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CF01">
                      <a:alpha val="100000"/>
                    </a:srgbClr>
                  </a:gs>
                  <a:gs pos="100000">
                    <a:srgbClr val="FF8A01">
                      <a:alpha val="100000"/>
                    </a:srgbClr>
                  </a:gs>
                </a:gsLst>
                <a:lin ang="5400000"/>
              </a:gradFill>
            </p:spPr>
          </p:sp>
          <p:sp>
            <p:nvSpPr>
              <p:cNvPr id="12" name="Freeform 12"/>
              <p:cNvSpPr/>
              <p:nvPr/>
            </p:nvSpPr>
            <p:spPr>
              <a:xfrm>
                <a:off x="284320" y="415956"/>
                <a:ext cx="5781360" cy="5518089"/>
              </a:xfrm>
              <a:custGeom>
                <a:avLst/>
                <a:gdLst/>
                <a:ahLst/>
                <a:cxnLst/>
                <a:rect l="l" t="t" r="r" b="b"/>
                <a:pathLst>
                  <a:path w="5781360" h="5518089">
                    <a:moveTo>
                      <a:pt x="2890680" y="4414"/>
                    </a:moveTo>
                    <a:cubicBezTo>
                      <a:pt x="1903611" y="0"/>
                      <a:pt x="989627" y="524062"/>
                      <a:pt x="494813" y="1378160"/>
                    </a:cubicBezTo>
                    <a:cubicBezTo>
                      <a:pt x="0" y="2232259"/>
                      <a:pt x="0" y="3285829"/>
                      <a:pt x="494813" y="4139928"/>
                    </a:cubicBezTo>
                    <a:cubicBezTo>
                      <a:pt x="989627" y="4994026"/>
                      <a:pt x="1903611" y="5518088"/>
                      <a:pt x="2890680" y="5513674"/>
                    </a:cubicBezTo>
                    <a:cubicBezTo>
                      <a:pt x="3877749" y="5518088"/>
                      <a:pt x="4791733" y="4994026"/>
                      <a:pt x="5286547" y="4139928"/>
                    </a:cubicBezTo>
                    <a:cubicBezTo>
                      <a:pt x="5781360" y="3285829"/>
                      <a:pt x="5781360" y="2232259"/>
                      <a:pt x="5286547" y="1378161"/>
                    </a:cubicBezTo>
                    <a:cubicBezTo>
                      <a:pt x="4791733" y="524062"/>
                      <a:pt x="3877749" y="0"/>
                      <a:pt x="2890680" y="4414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 l="223" r="223"/>
                </a:stretch>
              </a:blipFill>
            </p:spPr>
          </p:sp>
        </p:grpSp>
      </p:grpSp>
      <p:grpSp>
        <p:nvGrpSpPr>
          <p:cNvPr id="13" name="Group 13"/>
          <p:cNvGrpSpPr/>
          <p:nvPr/>
        </p:nvGrpSpPr>
        <p:grpSpPr>
          <a:xfrm>
            <a:off x="10876395" y="1496490"/>
            <a:ext cx="751905" cy="751905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F01">
                    <a:alpha val="100000"/>
                  </a:srgbClr>
                </a:gs>
                <a:gs pos="100000">
                  <a:srgbClr val="FF8A01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15" name="TextBox 1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6507395" y="7136812"/>
            <a:ext cx="751905" cy="751905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F01">
                    <a:alpha val="100000"/>
                  </a:srgbClr>
                </a:gs>
                <a:gs pos="100000">
                  <a:srgbClr val="FF8A01">
                    <a:alpha val="100000"/>
                  </a:srgbClr>
                </a:gs>
              </a:gsLst>
              <a:lin ang="2700000"/>
            </a:gradFill>
          </p:spPr>
        </p:sp>
        <p:sp>
          <p:nvSpPr>
            <p:cNvPr id="18" name="TextBox 1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6650419" y="1639198"/>
            <a:ext cx="751905" cy="751905"/>
            <a:chOff x="0" y="0"/>
            <a:chExt cx="812800" cy="8128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F01">
                    <a:alpha val="100000"/>
                  </a:srgbClr>
                </a:gs>
                <a:gs pos="100000">
                  <a:srgbClr val="FF8A01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21" name="TextBox 2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9633989" y="8077537"/>
            <a:ext cx="8061513" cy="569764"/>
            <a:chOff x="0" y="0"/>
            <a:chExt cx="2658271" cy="187879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2658270" cy="187879"/>
            </a:xfrm>
            <a:custGeom>
              <a:avLst/>
              <a:gdLst/>
              <a:ahLst/>
              <a:cxnLst/>
              <a:rect l="l" t="t" r="r" b="b"/>
              <a:pathLst>
                <a:path w="2658270" h="187879">
                  <a:moveTo>
                    <a:pt x="93939" y="0"/>
                  </a:moveTo>
                  <a:lnTo>
                    <a:pt x="2564331" y="0"/>
                  </a:lnTo>
                  <a:cubicBezTo>
                    <a:pt x="2616212" y="0"/>
                    <a:pt x="2658270" y="42058"/>
                    <a:pt x="2658270" y="93939"/>
                  </a:cubicBezTo>
                  <a:lnTo>
                    <a:pt x="2658270" y="93939"/>
                  </a:lnTo>
                  <a:cubicBezTo>
                    <a:pt x="2658270" y="118854"/>
                    <a:pt x="2648373" y="142748"/>
                    <a:pt x="2630756" y="160365"/>
                  </a:cubicBezTo>
                  <a:cubicBezTo>
                    <a:pt x="2613139" y="177982"/>
                    <a:pt x="2589245" y="187879"/>
                    <a:pt x="2564331" y="187879"/>
                  </a:cubicBezTo>
                  <a:lnTo>
                    <a:pt x="93939" y="187879"/>
                  </a:lnTo>
                  <a:cubicBezTo>
                    <a:pt x="42058" y="187879"/>
                    <a:pt x="0" y="145821"/>
                    <a:pt x="0" y="93939"/>
                  </a:cubicBezTo>
                  <a:lnTo>
                    <a:pt x="0" y="93939"/>
                  </a:lnTo>
                  <a:cubicBezTo>
                    <a:pt x="0" y="42058"/>
                    <a:pt x="42058" y="0"/>
                    <a:pt x="93939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F01">
                    <a:alpha val="100000"/>
                  </a:srgbClr>
                </a:gs>
                <a:gs pos="100000">
                  <a:srgbClr val="FF8A01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24" name="TextBox 24"/>
            <p:cNvSpPr txBox="1"/>
            <p:nvPr/>
          </p:nvSpPr>
          <p:spPr>
            <a:xfrm>
              <a:off x="0" y="-38100"/>
              <a:ext cx="2658271" cy="2259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5" name="TextBox 25"/>
          <p:cNvSpPr txBox="1"/>
          <p:nvPr/>
        </p:nvSpPr>
        <p:spPr>
          <a:xfrm>
            <a:off x="73299" y="1440375"/>
            <a:ext cx="9137317" cy="16636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021"/>
              </a:lnSpc>
            </a:pPr>
            <a:r>
              <a:rPr lang="en-US" sz="11323" b="1">
                <a:solidFill>
                  <a:srgbClr val="FFBF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Thank You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205138" y="2767573"/>
            <a:ext cx="8333934" cy="1172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629"/>
              </a:lnSpc>
            </a:pPr>
            <a:r>
              <a:rPr lang="en-US" sz="6878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For your Attention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2688233" y="8074076"/>
            <a:ext cx="2346750" cy="5195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86"/>
              </a:lnSpc>
            </a:pPr>
            <a:r>
              <a:rPr lang="en-US" sz="3061" b="1">
                <a:solidFill>
                  <a:srgbClr val="00357B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Questions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9222" b="-9222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7716642" y="3113560"/>
            <a:ext cx="9542658" cy="2790958"/>
            <a:chOff x="0" y="0"/>
            <a:chExt cx="2779071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779071" cy="812800"/>
            </a:xfrm>
            <a:custGeom>
              <a:avLst/>
              <a:gdLst/>
              <a:ahLst/>
              <a:cxnLst/>
              <a:rect l="l" t="t" r="r" b="b"/>
              <a:pathLst>
                <a:path w="2779071" h="812800">
                  <a:moveTo>
                    <a:pt x="81130" y="0"/>
                  </a:moveTo>
                  <a:lnTo>
                    <a:pt x="2697942" y="0"/>
                  </a:lnTo>
                  <a:cubicBezTo>
                    <a:pt x="2719459" y="0"/>
                    <a:pt x="2740094" y="8548"/>
                    <a:pt x="2755309" y="23762"/>
                  </a:cubicBezTo>
                  <a:cubicBezTo>
                    <a:pt x="2770524" y="38977"/>
                    <a:pt x="2779071" y="59613"/>
                    <a:pt x="2779071" y="81130"/>
                  </a:cubicBezTo>
                  <a:lnTo>
                    <a:pt x="2779071" y="731670"/>
                  </a:lnTo>
                  <a:cubicBezTo>
                    <a:pt x="2779071" y="753187"/>
                    <a:pt x="2770524" y="773823"/>
                    <a:pt x="2755309" y="789038"/>
                  </a:cubicBezTo>
                  <a:cubicBezTo>
                    <a:pt x="2740094" y="804252"/>
                    <a:pt x="2719459" y="812800"/>
                    <a:pt x="2697942" y="812800"/>
                  </a:cubicBezTo>
                  <a:lnTo>
                    <a:pt x="81130" y="812800"/>
                  </a:lnTo>
                  <a:cubicBezTo>
                    <a:pt x="59613" y="812800"/>
                    <a:pt x="38977" y="804252"/>
                    <a:pt x="23762" y="789038"/>
                  </a:cubicBezTo>
                  <a:cubicBezTo>
                    <a:pt x="8548" y="773823"/>
                    <a:pt x="0" y="753187"/>
                    <a:pt x="0" y="731670"/>
                  </a:cubicBezTo>
                  <a:lnTo>
                    <a:pt x="0" y="81130"/>
                  </a:lnTo>
                  <a:cubicBezTo>
                    <a:pt x="0" y="59613"/>
                    <a:pt x="8548" y="38977"/>
                    <a:pt x="23762" y="23762"/>
                  </a:cubicBezTo>
                  <a:cubicBezTo>
                    <a:pt x="38977" y="8548"/>
                    <a:pt x="59613" y="0"/>
                    <a:pt x="8113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3780">
                    <a:alpha val="100000"/>
                  </a:srgbClr>
                </a:gs>
                <a:gs pos="100000">
                  <a:srgbClr val="011F47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2779071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7716642" y="6467342"/>
            <a:ext cx="9542658" cy="2790958"/>
            <a:chOff x="0" y="0"/>
            <a:chExt cx="2779071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779071" cy="812800"/>
            </a:xfrm>
            <a:custGeom>
              <a:avLst/>
              <a:gdLst/>
              <a:ahLst/>
              <a:cxnLst/>
              <a:rect l="l" t="t" r="r" b="b"/>
              <a:pathLst>
                <a:path w="2779071" h="812800">
                  <a:moveTo>
                    <a:pt x="81130" y="0"/>
                  </a:moveTo>
                  <a:lnTo>
                    <a:pt x="2697942" y="0"/>
                  </a:lnTo>
                  <a:cubicBezTo>
                    <a:pt x="2719459" y="0"/>
                    <a:pt x="2740094" y="8548"/>
                    <a:pt x="2755309" y="23762"/>
                  </a:cubicBezTo>
                  <a:cubicBezTo>
                    <a:pt x="2770524" y="38977"/>
                    <a:pt x="2779071" y="59613"/>
                    <a:pt x="2779071" y="81130"/>
                  </a:cubicBezTo>
                  <a:lnTo>
                    <a:pt x="2779071" y="731670"/>
                  </a:lnTo>
                  <a:cubicBezTo>
                    <a:pt x="2779071" y="753187"/>
                    <a:pt x="2770524" y="773823"/>
                    <a:pt x="2755309" y="789038"/>
                  </a:cubicBezTo>
                  <a:cubicBezTo>
                    <a:pt x="2740094" y="804252"/>
                    <a:pt x="2719459" y="812800"/>
                    <a:pt x="2697942" y="812800"/>
                  </a:cubicBezTo>
                  <a:lnTo>
                    <a:pt x="81130" y="812800"/>
                  </a:lnTo>
                  <a:cubicBezTo>
                    <a:pt x="59613" y="812800"/>
                    <a:pt x="38977" y="804252"/>
                    <a:pt x="23762" y="789038"/>
                  </a:cubicBezTo>
                  <a:cubicBezTo>
                    <a:pt x="8548" y="773823"/>
                    <a:pt x="0" y="753187"/>
                    <a:pt x="0" y="731670"/>
                  </a:cubicBezTo>
                  <a:lnTo>
                    <a:pt x="0" y="81130"/>
                  </a:lnTo>
                  <a:cubicBezTo>
                    <a:pt x="0" y="59613"/>
                    <a:pt x="8548" y="38977"/>
                    <a:pt x="23762" y="23762"/>
                  </a:cubicBezTo>
                  <a:cubicBezTo>
                    <a:pt x="38977" y="8548"/>
                    <a:pt x="59613" y="0"/>
                    <a:pt x="8113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3780">
                    <a:alpha val="100000"/>
                  </a:srgbClr>
                </a:gs>
                <a:gs pos="100000">
                  <a:srgbClr val="011F47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2779071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>
            <a:grpSpLocks noChangeAspect="1"/>
          </p:cNvGrpSpPr>
          <p:nvPr/>
        </p:nvGrpSpPr>
        <p:grpSpPr>
          <a:xfrm>
            <a:off x="1028700" y="2741116"/>
            <a:ext cx="6351615" cy="6326804"/>
            <a:chOff x="0" y="0"/>
            <a:chExt cx="6502400" cy="6477000"/>
          </a:xfrm>
        </p:grpSpPr>
        <p:sp>
          <p:nvSpPr>
            <p:cNvPr id="10" name="Freeform 10"/>
            <p:cNvSpPr/>
            <p:nvPr/>
          </p:nvSpPr>
          <p:spPr>
            <a:xfrm>
              <a:off x="-23042" y="119185"/>
              <a:ext cx="6542159" cy="6244242"/>
            </a:xfrm>
            <a:custGeom>
              <a:avLst/>
              <a:gdLst/>
              <a:ahLst/>
              <a:cxnLst/>
              <a:rect l="l" t="t" r="r" b="b"/>
              <a:pathLst>
                <a:path w="6542159" h="6244242">
                  <a:moveTo>
                    <a:pt x="3271080" y="4996"/>
                  </a:moveTo>
                  <a:cubicBezTo>
                    <a:pt x="2154117" y="0"/>
                    <a:pt x="1119857" y="593026"/>
                    <a:pt x="559929" y="1559521"/>
                  </a:cubicBezTo>
                  <a:cubicBezTo>
                    <a:pt x="0" y="2526015"/>
                    <a:pt x="0" y="3718228"/>
                    <a:pt x="559929" y="4684723"/>
                  </a:cubicBezTo>
                  <a:cubicBezTo>
                    <a:pt x="1119857" y="5651217"/>
                    <a:pt x="2154117" y="6244243"/>
                    <a:pt x="3271080" y="6239248"/>
                  </a:cubicBezTo>
                  <a:cubicBezTo>
                    <a:pt x="4388043" y="6244243"/>
                    <a:pt x="5422303" y="5651217"/>
                    <a:pt x="5982231" y="4684723"/>
                  </a:cubicBezTo>
                  <a:cubicBezTo>
                    <a:pt x="6542160" y="3718229"/>
                    <a:pt x="6542160" y="2526015"/>
                    <a:pt x="5982231" y="1559521"/>
                  </a:cubicBezTo>
                  <a:cubicBezTo>
                    <a:pt x="5422303" y="593027"/>
                    <a:pt x="4388043" y="1"/>
                    <a:pt x="3271080" y="4996"/>
                  </a:cubicBezTo>
                  <a:close/>
                </a:path>
              </a:pathLst>
            </a:custGeom>
            <a:blipFill>
              <a:blip r:embed="rId4"/>
              <a:stretch>
                <a:fillRect l="223" r="223"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>
              <a:off x="73038" y="66269"/>
              <a:ext cx="6350000" cy="6349987"/>
            </a:xfrm>
            <a:custGeom>
              <a:avLst/>
              <a:gdLst/>
              <a:ahLst/>
              <a:cxnLst/>
              <a:rect l="l" t="t" r="r" b="b"/>
              <a:pathLst>
                <a:path w="6350000" h="6349987">
                  <a:moveTo>
                    <a:pt x="3175000" y="6349987"/>
                  </a:moveTo>
                  <a:cubicBezTo>
                    <a:pt x="1424279" y="6349987"/>
                    <a:pt x="0" y="4925733"/>
                    <a:pt x="0" y="3175038"/>
                  </a:cubicBezTo>
                  <a:cubicBezTo>
                    <a:pt x="0" y="1424317"/>
                    <a:pt x="1424292" y="0"/>
                    <a:pt x="3175000" y="0"/>
                  </a:cubicBezTo>
                  <a:cubicBezTo>
                    <a:pt x="4925733" y="0"/>
                    <a:pt x="6350000" y="1424330"/>
                    <a:pt x="6350000" y="3175038"/>
                  </a:cubicBezTo>
                  <a:cubicBezTo>
                    <a:pt x="6350000" y="4925720"/>
                    <a:pt x="4925733" y="6349987"/>
                    <a:pt x="3175000" y="6349987"/>
                  </a:cubicBezTo>
                  <a:close/>
                  <a:moveTo>
                    <a:pt x="3175000" y="115760"/>
                  </a:moveTo>
                  <a:cubicBezTo>
                    <a:pt x="1488135" y="115760"/>
                    <a:pt x="115760" y="1488148"/>
                    <a:pt x="115760" y="3175038"/>
                  </a:cubicBezTo>
                  <a:cubicBezTo>
                    <a:pt x="115760" y="4861915"/>
                    <a:pt x="1488135" y="6234265"/>
                    <a:pt x="3175000" y="6234265"/>
                  </a:cubicBezTo>
                  <a:cubicBezTo>
                    <a:pt x="4861852" y="6234265"/>
                    <a:pt x="6234265" y="4861890"/>
                    <a:pt x="6234265" y="3175038"/>
                  </a:cubicBezTo>
                  <a:cubicBezTo>
                    <a:pt x="6234265" y="1488148"/>
                    <a:pt x="4861852" y="115760"/>
                    <a:pt x="3175000" y="11576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F01">
                    <a:alpha val="100000"/>
                  </a:srgbClr>
                </a:gs>
                <a:gs pos="100000">
                  <a:srgbClr val="FF8A01">
                    <a:alpha val="100000"/>
                  </a:srgbClr>
                </a:gs>
              </a:gsLst>
              <a:lin ang="5400000"/>
            </a:gradFill>
          </p:spPr>
        </p:sp>
      </p:grpSp>
      <p:sp>
        <p:nvSpPr>
          <p:cNvPr id="12" name="TextBox 12"/>
          <p:cNvSpPr txBox="1"/>
          <p:nvPr/>
        </p:nvSpPr>
        <p:spPr>
          <a:xfrm>
            <a:off x="1948931" y="10741"/>
            <a:ext cx="14000763" cy="11469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357"/>
              </a:lnSpc>
            </a:pPr>
            <a:r>
              <a:rPr lang="en-US" sz="6684" b="1">
                <a:solidFill>
                  <a:srgbClr val="00378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Types of SFSP Sites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8094793" y="3586490"/>
            <a:ext cx="8781576" cy="23602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79"/>
              </a:lnSpc>
            </a:pPr>
            <a:r>
              <a:rPr lang="en-US" sz="2699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Full Service Kitchen</a:t>
            </a:r>
          </a:p>
          <a:p>
            <a:pPr algn="ctr">
              <a:lnSpc>
                <a:spcPts val="3779"/>
              </a:lnSpc>
            </a:pPr>
            <a:r>
              <a:rPr lang="en-US" sz="2699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Satellite kitchen w/ Food Prep</a:t>
            </a:r>
          </a:p>
          <a:p>
            <a:pPr algn="ctr">
              <a:lnSpc>
                <a:spcPts val="3779"/>
              </a:lnSpc>
            </a:pPr>
            <a:r>
              <a:rPr lang="en-US" sz="2699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Feeding Site (No Food Prep)</a:t>
            </a:r>
          </a:p>
          <a:p>
            <a:pPr algn="ctr">
              <a:lnSpc>
                <a:spcPts val="3779"/>
              </a:lnSpc>
            </a:pPr>
            <a:r>
              <a:rPr lang="en-US" sz="2699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Outdoor Sites</a:t>
            </a:r>
          </a:p>
          <a:p>
            <a:pPr algn="ctr">
              <a:lnSpc>
                <a:spcPts val="3779"/>
              </a:lnSpc>
            </a:pPr>
            <a:r>
              <a:rPr lang="en-US" sz="2699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Mobile Units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8097183" y="7172778"/>
            <a:ext cx="8781576" cy="1407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79"/>
              </a:lnSpc>
            </a:pPr>
            <a:r>
              <a:rPr lang="en-US" sz="2699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Meal Delivery to Homes</a:t>
            </a:r>
          </a:p>
          <a:p>
            <a:pPr algn="ctr">
              <a:lnSpc>
                <a:spcPts val="3779"/>
              </a:lnSpc>
            </a:pPr>
            <a:r>
              <a:rPr lang="en-US" sz="2699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Grab &amp; Go </a:t>
            </a:r>
          </a:p>
          <a:p>
            <a:pPr algn="ctr">
              <a:lnSpc>
                <a:spcPts val="3779"/>
              </a:lnSpc>
            </a:pPr>
            <a:endParaRPr lang="en-US" sz="2699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5" name="Group 15"/>
          <p:cNvGrpSpPr/>
          <p:nvPr/>
        </p:nvGrpSpPr>
        <p:grpSpPr>
          <a:xfrm>
            <a:off x="8951475" y="2776622"/>
            <a:ext cx="7068211" cy="673875"/>
            <a:chOff x="0" y="0"/>
            <a:chExt cx="1861587" cy="177481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861587" cy="177481"/>
            </a:xfrm>
            <a:custGeom>
              <a:avLst/>
              <a:gdLst/>
              <a:ahLst/>
              <a:cxnLst/>
              <a:rect l="l" t="t" r="r" b="b"/>
              <a:pathLst>
                <a:path w="1861587" h="177481">
                  <a:moveTo>
                    <a:pt x="88741" y="0"/>
                  </a:moveTo>
                  <a:lnTo>
                    <a:pt x="1772846" y="0"/>
                  </a:lnTo>
                  <a:cubicBezTo>
                    <a:pt x="1821856" y="0"/>
                    <a:pt x="1861587" y="39731"/>
                    <a:pt x="1861587" y="88741"/>
                  </a:cubicBezTo>
                  <a:lnTo>
                    <a:pt x="1861587" y="88741"/>
                  </a:lnTo>
                  <a:cubicBezTo>
                    <a:pt x="1861587" y="112276"/>
                    <a:pt x="1852237" y="134848"/>
                    <a:pt x="1835595" y="151490"/>
                  </a:cubicBezTo>
                  <a:cubicBezTo>
                    <a:pt x="1818953" y="168132"/>
                    <a:pt x="1796381" y="177481"/>
                    <a:pt x="1772846" y="177481"/>
                  </a:cubicBezTo>
                  <a:lnTo>
                    <a:pt x="88741" y="177481"/>
                  </a:lnTo>
                  <a:cubicBezTo>
                    <a:pt x="65205" y="177481"/>
                    <a:pt x="42634" y="168132"/>
                    <a:pt x="25992" y="151490"/>
                  </a:cubicBezTo>
                  <a:cubicBezTo>
                    <a:pt x="9349" y="134848"/>
                    <a:pt x="0" y="112276"/>
                    <a:pt x="0" y="88741"/>
                  </a:cubicBezTo>
                  <a:lnTo>
                    <a:pt x="0" y="88741"/>
                  </a:lnTo>
                  <a:cubicBezTo>
                    <a:pt x="0" y="65205"/>
                    <a:pt x="9349" y="42634"/>
                    <a:pt x="25992" y="25992"/>
                  </a:cubicBezTo>
                  <a:cubicBezTo>
                    <a:pt x="42634" y="9349"/>
                    <a:pt x="65205" y="0"/>
                    <a:pt x="88741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F01">
                    <a:alpha val="100000"/>
                  </a:srgbClr>
                </a:gs>
                <a:gs pos="100000">
                  <a:srgbClr val="FF8A01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17" name="TextBox 17"/>
            <p:cNvSpPr txBox="1"/>
            <p:nvPr/>
          </p:nvSpPr>
          <p:spPr>
            <a:xfrm>
              <a:off x="0" y="-38100"/>
              <a:ext cx="1861587" cy="21558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39"/>
                </a:lnSpc>
              </a:pPr>
              <a:endParaRPr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9777245" y="2906867"/>
            <a:ext cx="5416671" cy="4552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79"/>
              </a:lnSpc>
            </a:pPr>
            <a:r>
              <a:rPr lang="en-US" sz="2699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Congregate</a:t>
            </a:r>
          </a:p>
        </p:txBody>
      </p:sp>
      <p:grpSp>
        <p:nvGrpSpPr>
          <p:cNvPr id="19" name="Group 19"/>
          <p:cNvGrpSpPr/>
          <p:nvPr/>
        </p:nvGrpSpPr>
        <p:grpSpPr>
          <a:xfrm>
            <a:off x="8951475" y="6130404"/>
            <a:ext cx="7068211" cy="673875"/>
            <a:chOff x="0" y="0"/>
            <a:chExt cx="1861587" cy="177481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861587" cy="177481"/>
            </a:xfrm>
            <a:custGeom>
              <a:avLst/>
              <a:gdLst/>
              <a:ahLst/>
              <a:cxnLst/>
              <a:rect l="l" t="t" r="r" b="b"/>
              <a:pathLst>
                <a:path w="1861587" h="177481">
                  <a:moveTo>
                    <a:pt x="88741" y="0"/>
                  </a:moveTo>
                  <a:lnTo>
                    <a:pt x="1772846" y="0"/>
                  </a:lnTo>
                  <a:cubicBezTo>
                    <a:pt x="1821856" y="0"/>
                    <a:pt x="1861587" y="39731"/>
                    <a:pt x="1861587" y="88741"/>
                  </a:cubicBezTo>
                  <a:lnTo>
                    <a:pt x="1861587" y="88741"/>
                  </a:lnTo>
                  <a:cubicBezTo>
                    <a:pt x="1861587" y="112276"/>
                    <a:pt x="1852237" y="134848"/>
                    <a:pt x="1835595" y="151490"/>
                  </a:cubicBezTo>
                  <a:cubicBezTo>
                    <a:pt x="1818953" y="168132"/>
                    <a:pt x="1796381" y="177481"/>
                    <a:pt x="1772846" y="177481"/>
                  </a:cubicBezTo>
                  <a:lnTo>
                    <a:pt x="88741" y="177481"/>
                  </a:lnTo>
                  <a:cubicBezTo>
                    <a:pt x="65205" y="177481"/>
                    <a:pt x="42634" y="168132"/>
                    <a:pt x="25992" y="151490"/>
                  </a:cubicBezTo>
                  <a:cubicBezTo>
                    <a:pt x="9349" y="134848"/>
                    <a:pt x="0" y="112276"/>
                    <a:pt x="0" y="88741"/>
                  </a:cubicBezTo>
                  <a:lnTo>
                    <a:pt x="0" y="88741"/>
                  </a:lnTo>
                  <a:cubicBezTo>
                    <a:pt x="0" y="65205"/>
                    <a:pt x="9349" y="42634"/>
                    <a:pt x="25992" y="25992"/>
                  </a:cubicBezTo>
                  <a:cubicBezTo>
                    <a:pt x="42634" y="9349"/>
                    <a:pt x="65205" y="0"/>
                    <a:pt x="88741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F01">
                    <a:alpha val="100000"/>
                  </a:srgbClr>
                </a:gs>
                <a:gs pos="100000">
                  <a:srgbClr val="FF8A01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1861587" cy="21558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9026248" y="6260649"/>
            <a:ext cx="6923446" cy="4552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79"/>
              </a:lnSpc>
            </a:pPr>
            <a:r>
              <a:rPr lang="en-US" sz="2699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Non-Congregate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9222" b="-9222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2712995" y="395461"/>
            <a:ext cx="12862010" cy="1456507"/>
            <a:chOff x="0" y="0"/>
            <a:chExt cx="3387525" cy="38360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387525" cy="383607"/>
            </a:xfrm>
            <a:custGeom>
              <a:avLst/>
              <a:gdLst/>
              <a:ahLst/>
              <a:cxnLst/>
              <a:rect l="l" t="t" r="r" b="b"/>
              <a:pathLst>
                <a:path w="3387525" h="383607">
                  <a:moveTo>
                    <a:pt x="60192" y="0"/>
                  </a:moveTo>
                  <a:lnTo>
                    <a:pt x="3327333" y="0"/>
                  </a:lnTo>
                  <a:cubicBezTo>
                    <a:pt x="3343297" y="0"/>
                    <a:pt x="3358607" y="6342"/>
                    <a:pt x="3369895" y="17630"/>
                  </a:cubicBezTo>
                  <a:cubicBezTo>
                    <a:pt x="3381184" y="28918"/>
                    <a:pt x="3387525" y="44228"/>
                    <a:pt x="3387525" y="60192"/>
                  </a:cubicBezTo>
                  <a:lnTo>
                    <a:pt x="3387525" y="323415"/>
                  </a:lnTo>
                  <a:cubicBezTo>
                    <a:pt x="3387525" y="339379"/>
                    <a:pt x="3381184" y="354689"/>
                    <a:pt x="3369895" y="365977"/>
                  </a:cubicBezTo>
                  <a:cubicBezTo>
                    <a:pt x="3358607" y="377265"/>
                    <a:pt x="3343297" y="383607"/>
                    <a:pt x="3327333" y="383607"/>
                  </a:cubicBezTo>
                  <a:lnTo>
                    <a:pt x="60192" y="383607"/>
                  </a:lnTo>
                  <a:cubicBezTo>
                    <a:pt x="44228" y="383607"/>
                    <a:pt x="28918" y="377265"/>
                    <a:pt x="17630" y="365977"/>
                  </a:cubicBezTo>
                  <a:cubicBezTo>
                    <a:pt x="6342" y="354689"/>
                    <a:pt x="0" y="339379"/>
                    <a:pt x="0" y="323415"/>
                  </a:cubicBezTo>
                  <a:lnTo>
                    <a:pt x="0" y="60192"/>
                  </a:lnTo>
                  <a:cubicBezTo>
                    <a:pt x="0" y="44228"/>
                    <a:pt x="6342" y="28918"/>
                    <a:pt x="17630" y="17630"/>
                  </a:cubicBezTo>
                  <a:cubicBezTo>
                    <a:pt x="28918" y="6342"/>
                    <a:pt x="44228" y="0"/>
                    <a:pt x="60192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3780">
                    <a:alpha val="100000"/>
                  </a:srgbClr>
                </a:gs>
                <a:gs pos="100000">
                  <a:srgbClr val="011F47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387525" cy="4217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3080530" y="477627"/>
            <a:ext cx="12126940" cy="12793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463"/>
              </a:lnSpc>
            </a:pPr>
            <a:r>
              <a:rPr lang="en-US" sz="7474" b="1">
                <a:solidFill>
                  <a:srgbClr val="FFCF0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Full Service Kitchen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0" y="2921055"/>
            <a:ext cx="7860192" cy="11807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44"/>
              </a:lnSpc>
            </a:pPr>
            <a:r>
              <a:rPr lang="en-US" sz="3388" b="1">
                <a:solidFill>
                  <a:srgbClr val="00378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Kitchen that prepares, cook, and/or heat food to serve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596311" y="2007050"/>
            <a:ext cx="6957501" cy="5379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72"/>
              </a:lnSpc>
            </a:pPr>
            <a:r>
              <a:rPr lang="en-US" sz="3194" b="1" u="sng">
                <a:solidFill>
                  <a:srgbClr val="00378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Minimum Site Requirements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8420377" y="2216942"/>
            <a:ext cx="9419574" cy="76394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17"/>
              </a:lnSpc>
            </a:pPr>
            <a:endParaRPr/>
          </a:p>
          <a:p>
            <a:pPr marL="449854" lvl="1" indent="-224927" algn="l">
              <a:lnSpc>
                <a:spcPts val="2917"/>
              </a:lnSpc>
              <a:buFont typeface="Arial"/>
              <a:buChar char="•"/>
            </a:pPr>
            <a:r>
              <a:rPr lang="en-US" sz="2083">
                <a:solidFill>
                  <a:srgbClr val="003780"/>
                </a:solidFill>
                <a:latin typeface="Montserrat"/>
                <a:ea typeface="Montserrat"/>
                <a:cs typeface="Montserrat"/>
                <a:sym typeface="Montserrat"/>
              </a:rPr>
              <a:t>Plumbing fixtures (hot and cold must be provided):</a:t>
            </a:r>
          </a:p>
          <a:p>
            <a:pPr marL="449854" lvl="1" indent="-224927" algn="l">
              <a:lnSpc>
                <a:spcPts val="2917"/>
              </a:lnSpc>
              <a:buFont typeface="Arial"/>
              <a:buChar char="•"/>
            </a:pPr>
            <a:r>
              <a:rPr lang="en-US" sz="2083">
                <a:solidFill>
                  <a:srgbClr val="003780"/>
                </a:solidFill>
                <a:latin typeface="Montserrat"/>
                <a:ea typeface="Montserrat"/>
                <a:cs typeface="Montserrat"/>
                <a:sym typeface="Montserrat"/>
              </a:rPr>
              <a:t>Designated hand washing stations for children w/ hand soap and paper towels (must be separate from food preparation area)</a:t>
            </a:r>
          </a:p>
          <a:p>
            <a:pPr marL="449854" lvl="1" indent="-224927" algn="l">
              <a:lnSpc>
                <a:spcPts val="2917"/>
              </a:lnSpc>
              <a:buFont typeface="Arial"/>
              <a:buChar char="•"/>
            </a:pPr>
            <a:r>
              <a:rPr lang="en-US" sz="2083">
                <a:solidFill>
                  <a:srgbClr val="003780"/>
                </a:solidFill>
                <a:latin typeface="Montserrat"/>
                <a:ea typeface="Montserrat"/>
                <a:cs typeface="Montserrat"/>
                <a:sym typeface="Montserrat"/>
              </a:rPr>
              <a:t>Hand washing sinks in food preparation/ serving area w/ hand soap and paper towels</a:t>
            </a:r>
          </a:p>
          <a:p>
            <a:pPr marL="449854" lvl="1" indent="-224927" algn="l">
              <a:lnSpc>
                <a:spcPts val="2917"/>
              </a:lnSpc>
              <a:buFont typeface="Arial"/>
              <a:buChar char="•"/>
            </a:pPr>
            <a:r>
              <a:rPr lang="en-US" sz="2083">
                <a:solidFill>
                  <a:srgbClr val="003780"/>
                </a:solidFill>
                <a:latin typeface="Montserrat"/>
                <a:ea typeface="Montserrat"/>
                <a:cs typeface="Montserrat"/>
                <a:sym typeface="Montserrat"/>
              </a:rPr>
              <a:t>Three compartment sink w/ LDH approved sanitizer for ware washing and sanitizer test strips</a:t>
            </a:r>
          </a:p>
          <a:p>
            <a:pPr marL="449854" lvl="1" indent="-224927" algn="l">
              <a:lnSpc>
                <a:spcPts val="2917"/>
              </a:lnSpc>
              <a:buFont typeface="Arial"/>
              <a:buChar char="•"/>
            </a:pPr>
            <a:r>
              <a:rPr lang="en-US" sz="2083">
                <a:solidFill>
                  <a:srgbClr val="003780"/>
                </a:solidFill>
                <a:latin typeface="Montserrat"/>
                <a:ea typeface="Montserrat"/>
                <a:cs typeface="Montserrat"/>
                <a:sym typeface="Montserrat"/>
              </a:rPr>
              <a:t> Air gap at three compartment sink and/ or food prep sink</a:t>
            </a:r>
          </a:p>
          <a:p>
            <a:pPr marL="449854" lvl="1" indent="-224927" algn="l">
              <a:lnSpc>
                <a:spcPts val="2917"/>
              </a:lnSpc>
              <a:buFont typeface="Arial"/>
              <a:buChar char="•"/>
            </a:pPr>
            <a:r>
              <a:rPr lang="en-US" sz="2083">
                <a:solidFill>
                  <a:srgbClr val="003780"/>
                </a:solidFill>
                <a:latin typeface="Montserrat"/>
                <a:ea typeface="Montserrat"/>
                <a:cs typeface="Montserrat"/>
                <a:sym typeface="Montserrat"/>
              </a:rPr>
              <a:t>Mop sink</a:t>
            </a:r>
          </a:p>
          <a:p>
            <a:pPr marL="449854" lvl="1" indent="-224927" algn="l">
              <a:lnSpc>
                <a:spcPts val="2917"/>
              </a:lnSpc>
              <a:buFont typeface="Arial"/>
              <a:buChar char="•"/>
            </a:pPr>
            <a:r>
              <a:rPr lang="en-US" sz="2083">
                <a:solidFill>
                  <a:srgbClr val="003780"/>
                </a:solidFill>
                <a:latin typeface="Montserrat"/>
                <a:ea typeface="Montserrat"/>
                <a:cs typeface="Montserrat"/>
                <a:sym typeface="Montserrat"/>
              </a:rPr>
              <a:t>Grease Trap (Contact the Chief Building Official in your parish)</a:t>
            </a:r>
          </a:p>
          <a:p>
            <a:pPr marL="449854" lvl="1" indent="-224927" algn="l">
              <a:lnSpc>
                <a:spcPts val="2917"/>
              </a:lnSpc>
              <a:buFont typeface="Arial"/>
              <a:buChar char="•"/>
            </a:pPr>
            <a:r>
              <a:rPr lang="en-US" sz="2083">
                <a:solidFill>
                  <a:srgbClr val="003780"/>
                </a:solidFill>
                <a:latin typeface="Montserrat"/>
                <a:ea typeface="Montserrat"/>
                <a:cs typeface="Montserrat"/>
                <a:sym typeface="Montserrat"/>
              </a:rPr>
              <a:t>Hot and Cold Holding Equipment (Refrigerator, Freezer, Oven, Steam Lines/Warmers, Microwave, Ice Chest, Etc.)</a:t>
            </a:r>
          </a:p>
          <a:p>
            <a:pPr marL="449854" lvl="1" indent="-224927" algn="l">
              <a:lnSpc>
                <a:spcPts val="2917"/>
              </a:lnSpc>
              <a:buFont typeface="Arial"/>
              <a:buChar char="•"/>
            </a:pPr>
            <a:r>
              <a:rPr lang="en-US" sz="2083">
                <a:solidFill>
                  <a:srgbClr val="003780"/>
                </a:solidFill>
                <a:latin typeface="Montserrat"/>
                <a:ea typeface="Montserrat"/>
                <a:cs typeface="Montserrat"/>
                <a:sym typeface="Montserrat"/>
              </a:rPr>
              <a:t>Storage</a:t>
            </a:r>
          </a:p>
          <a:p>
            <a:pPr marL="449854" lvl="1" indent="-224927" algn="l">
              <a:lnSpc>
                <a:spcPts val="2917"/>
              </a:lnSpc>
              <a:buFont typeface="Arial"/>
              <a:buChar char="•"/>
            </a:pPr>
            <a:r>
              <a:rPr lang="en-US" sz="2083">
                <a:solidFill>
                  <a:srgbClr val="003780"/>
                </a:solidFill>
                <a:latin typeface="Montserrat"/>
                <a:ea typeface="Montserrat"/>
                <a:cs typeface="Montserrat"/>
                <a:sym typeface="Montserrat"/>
              </a:rPr>
              <a:t>Soiled Linen Storage</a:t>
            </a:r>
          </a:p>
          <a:p>
            <a:pPr marL="449854" lvl="1" indent="-224927" algn="l">
              <a:lnSpc>
                <a:spcPts val="2917"/>
              </a:lnSpc>
              <a:buFont typeface="Arial"/>
              <a:buChar char="•"/>
            </a:pPr>
            <a:r>
              <a:rPr lang="en-US" sz="2083">
                <a:solidFill>
                  <a:srgbClr val="003780"/>
                </a:solidFill>
                <a:latin typeface="Montserrat"/>
                <a:ea typeface="Montserrat"/>
                <a:cs typeface="Montserrat"/>
                <a:sym typeface="Montserrat"/>
              </a:rPr>
              <a:t>Preparation and serving spaces</a:t>
            </a:r>
          </a:p>
          <a:p>
            <a:pPr marL="449854" lvl="1" indent="-224927" algn="l">
              <a:lnSpc>
                <a:spcPts val="2917"/>
              </a:lnSpc>
              <a:buFont typeface="Arial"/>
              <a:buChar char="•"/>
            </a:pPr>
            <a:r>
              <a:rPr lang="en-US" sz="2083">
                <a:solidFill>
                  <a:srgbClr val="003780"/>
                </a:solidFill>
                <a:latin typeface="Montserrat"/>
                <a:ea typeface="Montserrat"/>
                <a:cs typeface="Montserrat"/>
                <a:sym typeface="Montserrat"/>
              </a:rPr>
              <a:t>Dining area</a:t>
            </a:r>
          </a:p>
          <a:p>
            <a:pPr marL="449854" lvl="1" indent="-224927" algn="l">
              <a:lnSpc>
                <a:spcPts val="2917"/>
              </a:lnSpc>
              <a:buFont typeface="Arial"/>
              <a:buChar char="•"/>
            </a:pPr>
            <a:r>
              <a:rPr lang="en-US" sz="2083">
                <a:solidFill>
                  <a:srgbClr val="003780"/>
                </a:solidFill>
                <a:latin typeface="Montserrat"/>
                <a:ea typeface="Montserrat"/>
                <a:cs typeface="Montserrat"/>
                <a:sym typeface="Montserrat"/>
              </a:rPr>
              <a:t>Restrooms (children and staff)</a:t>
            </a:r>
          </a:p>
          <a:p>
            <a:pPr marL="449854" lvl="1" indent="-224927" algn="l">
              <a:lnSpc>
                <a:spcPts val="2917"/>
              </a:lnSpc>
              <a:buFont typeface="Arial"/>
              <a:buChar char="•"/>
            </a:pPr>
            <a:r>
              <a:rPr lang="en-US" sz="2083">
                <a:solidFill>
                  <a:srgbClr val="003780"/>
                </a:solidFill>
                <a:latin typeface="Montserrat"/>
                <a:ea typeface="Montserrat"/>
                <a:cs typeface="Montserrat"/>
                <a:sym typeface="Montserrat"/>
              </a:rPr>
              <a:t>Dumpster Pad with hot and cold water w/ drain</a:t>
            </a:r>
          </a:p>
          <a:p>
            <a:pPr marL="449854" lvl="1" indent="-224927" algn="l">
              <a:lnSpc>
                <a:spcPts val="2917"/>
              </a:lnSpc>
              <a:buFont typeface="Arial"/>
              <a:buChar char="•"/>
            </a:pPr>
            <a:r>
              <a:rPr lang="en-US" sz="2083">
                <a:solidFill>
                  <a:srgbClr val="003780"/>
                </a:solidFill>
                <a:latin typeface="Montserrat"/>
                <a:ea typeface="Montserrat"/>
                <a:cs typeface="Montserrat"/>
                <a:sym typeface="Montserrat"/>
              </a:rPr>
              <a:t>Name of Community Sewage System</a:t>
            </a:r>
          </a:p>
          <a:p>
            <a:pPr algn="l">
              <a:lnSpc>
                <a:spcPts val="3337"/>
              </a:lnSpc>
            </a:pPr>
            <a:endParaRPr lang="en-US" sz="2083">
              <a:solidFill>
                <a:srgbClr val="00378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0" name="Group 10"/>
          <p:cNvGrpSpPr>
            <a:grpSpLocks noChangeAspect="1"/>
          </p:cNvGrpSpPr>
          <p:nvPr/>
        </p:nvGrpSpPr>
        <p:grpSpPr>
          <a:xfrm>
            <a:off x="0" y="5143500"/>
            <a:ext cx="5488775" cy="5488775"/>
            <a:chOff x="0" y="0"/>
            <a:chExt cx="6350000" cy="6350000"/>
          </a:xfrm>
        </p:grpSpPr>
        <p:sp>
          <p:nvSpPr>
            <p:cNvPr id="11" name="Freeform 11"/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F01">
                    <a:alpha val="100000"/>
                  </a:srgbClr>
                </a:gs>
                <a:gs pos="100000">
                  <a:srgbClr val="FF8A01">
                    <a:alpha val="100000"/>
                  </a:srgbClr>
                </a:gs>
              </a:gsLst>
              <a:lin ang="2700000"/>
            </a:gradFill>
          </p:spPr>
        </p:sp>
        <p:sp>
          <p:nvSpPr>
            <p:cNvPr id="12" name="Freeform 12"/>
            <p:cNvSpPr/>
            <p:nvPr/>
          </p:nvSpPr>
          <p:spPr>
            <a:xfrm>
              <a:off x="284320" y="415956"/>
              <a:ext cx="5781360" cy="5518089"/>
            </a:xfrm>
            <a:custGeom>
              <a:avLst/>
              <a:gdLst/>
              <a:ahLst/>
              <a:cxnLst/>
              <a:rect l="l" t="t" r="r" b="b"/>
              <a:pathLst>
                <a:path w="5781360" h="5518089">
                  <a:moveTo>
                    <a:pt x="2890680" y="4414"/>
                  </a:moveTo>
                  <a:cubicBezTo>
                    <a:pt x="1903611" y="0"/>
                    <a:pt x="989627" y="524062"/>
                    <a:pt x="494813" y="1378160"/>
                  </a:cubicBezTo>
                  <a:cubicBezTo>
                    <a:pt x="0" y="2232259"/>
                    <a:pt x="0" y="3285829"/>
                    <a:pt x="494813" y="4139928"/>
                  </a:cubicBezTo>
                  <a:cubicBezTo>
                    <a:pt x="989627" y="4994026"/>
                    <a:pt x="1903611" y="5518088"/>
                    <a:pt x="2890680" y="5513674"/>
                  </a:cubicBezTo>
                  <a:cubicBezTo>
                    <a:pt x="3877749" y="5518088"/>
                    <a:pt x="4791733" y="4994026"/>
                    <a:pt x="5286547" y="4139928"/>
                  </a:cubicBezTo>
                  <a:cubicBezTo>
                    <a:pt x="5781360" y="3285829"/>
                    <a:pt x="5781360" y="2232259"/>
                    <a:pt x="5286547" y="1378161"/>
                  </a:cubicBezTo>
                  <a:cubicBezTo>
                    <a:pt x="4791733" y="524062"/>
                    <a:pt x="3877749" y="0"/>
                    <a:pt x="2890680" y="4414"/>
                  </a:cubicBezTo>
                  <a:close/>
                </a:path>
              </a:pathLst>
            </a:custGeom>
            <a:blipFill>
              <a:blip r:embed="rId4"/>
              <a:stretch>
                <a:fillRect l="223" t="-2364" r="223" b="-2364"/>
              </a:stretch>
            </a:blipFill>
          </p:spPr>
        </p:sp>
      </p:grpSp>
      <p:grpSp>
        <p:nvGrpSpPr>
          <p:cNvPr id="13" name="Group 13"/>
          <p:cNvGrpSpPr>
            <a:grpSpLocks noChangeAspect="1"/>
          </p:cNvGrpSpPr>
          <p:nvPr/>
        </p:nvGrpSpPr>
        <p:grpSpPr>
          <a:xfrm>
            <a:off x="4849824" y="4119821"/>
            <a:ext cx="3570553" cy="3570553"/>
            <a:chOff x="0" y="0"/>
            <a:chExt cx="6350000" cy="6350000"/>
          </a:xfrm>
        </p:grpSpPr>
        <p:sp>
          <p:nvSpPr>
            <p:cNvPr id="14" name="Freeform 14"/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F01">
                    <a:alpha val="100000"/>
                  </a:srgbClr>
                </a:gs>
                <a:gs pos="100000">
                  <a:srgbClr val="FF8A01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15" name="Freeform 15"/>
            <p:cNvSpPr/>
            <p:nvPr/>
          </p:nvSpPr>
          <p:spPr>
            <a:xfrm>
              <a:off x="284320" y="415956"/>
              <a:ext cx="5781360" cy="5518089"/>
            </a:xfrm>
            <a:custGeom>
              <a:avLst/>
              <a:gdLst/>
              <a:ahLst/>
              <a:cxnLst/>
              <a:rect l="l" t="t" r="r" b="b"/>
              <a:pathLst>
                <a:path w="5781360" h="5518089">
                  <a:moveTo>
                    <a:pt x="2890680" y="4414"/>
                  </a:moveTo>
                  <a:cubicBezTo>
                    <a:pt x="1903611" y="0"/>
                    <a:pt x="989627" y="524062"/>
                    <a:pt x="494813" y="1378160"/>
                  </a:cubicBezTo>
                  <a:cubicBezTo>
                    <a:pt x="0" y="2232259"/>
                    <a:pt x="0" y="3285829"/>
                    <a:pt x="494813" y="4139928"/>
                  </a:cubicBezTo>
                  <a:cubicBezTo>
                    <a:pt x="989627" y="4994026"/>
                    <a:pt x="1903611" y="5518088"/>
                    <a:pt x="2890680" y="5513674"/>
                  </a:cubicBezTo>
                  <a:cubicBezTo>
                    <a:pt x="3877749" y="5518088"/>
                    <a:pt x="4791733" y="4994026"/>
                    <a:pt x="5286547" y="4139928"/>
                  </a:cubicBezTo>
                  <a:cubicBezTo>
                    <a:pt x="5781360" y="3285829"/>
                    <a:pt x="5781360" y="2232259"/>
                    <a:pt x="5286547" y="1378161"/>
                  </a:cubicBezTo>
                  <a:cubicBezTo>
                    <a:pt x="4791733" y="524062"/>
                    <a:pt x="3877749" y="0"/>
                    <a:pt x="2890680" y="4414"/>
                  </a:cubicBezTo>
                  <a:close/>
                </a:path>
              </a:pathLst>
            </a:custGeom>
            <a:blipFill>
              <a:blip r:embed="rId5"/>
              <a:stretch>
                <a:fillRect l="223" t="-2364" r="223" b="-2364"/>
              </a:stretch>
            </a:blipFill>
          </p:spPr>
        </p:sp>
      </p:grpSp>
      <p:grpSp>
        <p:nvGrpSpPr>
          <p:cNvPr id="16" name="Group 16"/>
          <p:cNvGrpSpPr/>
          <p:nvPr/>
        </p:nvGrpSpPr>
        <p:grpSpPr>
          <a:xfrm>
            <a:off x="276795" y="4767548"/>
            <a:ext cx="751905" cy="751905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3780">
                    <a:alpha val="100000"/>
                  </a:srgbClr>
                </a:gs>
                <a:gs pos="100000">
                  <a:srgbClr val="011F47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18" name="TextBox 1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5883196" y="8141935"/>
            <a:ext cx="751905" cy="751905"/>
            <a:chOff x="0" y="0"/>
            <a:chExt cx="812800" cy="8128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F01">
                    <a:alpha val="100000"/>
                  </a:srgbClr>
                </a:gs>
                <a:gs pos="100000">
                  <a:srgbClr val="FF8A01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21" name="TextBox 2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9222" b="-9222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611940" y="300447"/>
            <a:ext cx="15647360" cy="1132657"/>
            <a:chOff x="0" y="0"/>
            <a:chExt cx="4121115" cy="29831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121116" cy="298313"/>
            </a:xfrm>
            <a:custGeom>
              <a:avLst/>
              <a:gdLst/>
              <a:ahLst/>
              <a:cxnLst/>
              <a:rect l="l" t="t" r="r" b="b"/>
              <a:pathLst>
                <a:path w="4121116" h="298313">
                  <a:moveTo>
                    <a:pt x="49477" y="0"/>
                  </a:moveTo>
                  <a:lnTo>
                    <a:pt x="4071638" y="0"/>
                  </a:lnTo>
                  <a:cubicBezTo>
                    <a:pt x="4098964" y="0"/>
                    <a:pt x="4121116" y="22152"/>
                    <a:pt x="4121116" y="49477"/>
                  </a:cubicBezTo>
                  <a:lnTo>
                    <a:pt x="4121116" y="248835"/>
                  </a:lnTo>
                  <a:cubicBezTo>
                    <a:pt x="4121116" y="276161"/>
                    <a:pt x="4098964" y="298313"/>
                    <a:pt x="4071638" y="298313"/>
                  </a:cubicBezTo>
                  <a:lnTo>
                    <a:pt x="49477" y="298313"/>
                  </a:lnTo>
                  <a:cubicBezTo>
                    <a:pt x="22152" y="298313"/>
                    <a:pt x="0" y="276161"/>
                    <a:pt x="0" y="248835"/>
                  </a:cubicBezTo>
                  <a:lnTo>
                    <a:pt x="0" y="49477"/>
                  </a:lnTo>
                  <a:cubicBezTo>
                    <a:pt x="0" y="22152"/>
                    <a:pt x="22152" y="0"/>
                    <a:pt x="4947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3780">
                    <a:alpha val="100000"/>
                  </a:srgbClr>
                </a:gs>
                <a:gs pos="100000">
                  <a:srgbClr val="011F47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121115" cy="33641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906021" y="151476"/>
            <a:ext cx="17059197" cy="11768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08"/>
              </a:lnSpc>
            </a:pPr>
            <a:r>
              <a:rPr lang="en-US" sz="6862" b="1">
                <a:solidFill>
                  <a:srgbClr val="FFCF0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Satellite Kitchen w/ Food Prep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69193" y="2699693"/>
            <a:ext cx="9903714" cy="13529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52"/>
              </a:lnSpc>
            </a:pPr>
            <a:r>
              <a:rPr lang="en-US" sz="2608" b="1">
                <a:solidFill>
                  <a:srgbClr val="00378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Food is provided from a Sponsoring full-service kitchen or from a commercial kitchen with a LDH Food and Drug Manufacturer’s Permit.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301799" y="1377906"/>
            <a:ext cx="6957501" cy="5379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72"/>
              </a:lnSpc>
            </a:pPr>
            <a:r>
              <a:rPr lang="en-US" sz="3194" b="1" u="sng">
                <a:solidFill>
                  <a:srgbClr val="00378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Minimum Site Requirements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208843" y="1637367"/>
            <a:ext cx="8079157" cy="80190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11"/>
              </a:lnSpc>
            </a:pPr>
            <a:endParaRPr/>
          </a:p>
          <a:p>
            <a:pPr marL="449071" lvl="1" indent="-224536" algn="l">
              <a:lnSpc>
                <a:spcPts val="2911"/>
              </a:lnSpc>
              <a:buFont typeface="Arial"/>
              <a:buChar char="•"/>
            </a:pPr>
            <a:r>
              <a:rPr lang="en-US" sz="2079">
                <a:solidFill>
                  <a:srgbClr val="003780"/>
                </a:solidFill>
                <a:latin typeface="Montserrat"/>
                <a:ea typeface="Montserrat"/>
                <a:cs typeface="Montserrat"/>
                <a:sym typeface="Montserrat"/>
              </a:rPr>
              <a:t>Plumbing fixtures (hot and cold must be provided):</a:t>
            </a:r>
          </a:p>
          <a:p>
            <a:pPr marL="449071" lvl="1" indent="-224536" algn="l">
              <a:lnSpc>
                <a:spcPts val="2911"/>
              </a:lnSpc>
              <a:buFont typeface="Arial"/>
              <a:buChar char="•"/>
            </a:pPr>
            <a:r>
              <a:rPr lang="en-US" sz="2079">
                <a:solidFill>
                  <a:srgbClr val="003780"/>
                </a:solidFill>
                <a:latin typeface="Montserrat"/>
                <a:ea typeface="Montserrat"/>
                <a:cs typeface="Montserrat"/>
                <a:sym typeface="Montserrat"/>
              </a:rPr>
              <a:t>Designated hand washing stations for children w/ hand soap and paper towels (must be separate from food preparation area)</a:t>
            </a:r>
          </a:p>
          <a:p>
            <a:pPr marL="449071" lvl="1" indent="-224536" algn="l">
              <a:lnSpc>
                <a:spcPts val="2911"/>
              </a:lnSpc>
              <a:buFont typeface="Arial"/>
              <a:buChar char="•"/>
            </a:pPr>
            <a:r>
              <a:rPr lang="en-US" sz="2079">
                <a:solidFill>
                  <a:srgbClr val="003780"/>
                </a:solidFill>
                <a:latin typeface="Montserrat"/>
                <a:ea typeface="Montserrat"/>
                <a:cs typeface="Montserrat"/>
                <a:sym typeface="Montserrat"/>
              </a:rPr>
              <a:t>Hand washing sinks in food preparation/ serving area w/ hand soap and paper towels</a:t>
            </a:r>
          </a:p>
          <a:p>
            <a:pPr marL="449071" lvl="1" indent="-224536" algn="l">
              <a:lnSpc>
                <a:spcPts val="2911"/>
              </a:lnSpc>
              <a:buFont typeface="Arial"/>
              <a:buChar char="•"/>
            </a:pPr>
            <a:r>
              <a:rPr lang="en-US" sz="2079">
                <a:solidFill>
                  <a:srgbClr val="003780"/>
                </a:solidFill>
                <a:latin typeface="Montserrat"/>
                <a:ea typeface="Montserrat"/>
                <a:cs typeface="Montserrat"/>
                <a:sym typeface="Montserrat"/>
              </a:rPr>
              <a:t>Satellite Kitchens must return utensils back to Full Service prep kitchen for proper dishwashing and sanitizing</a:t>
            </a:r>
          </a:p>
          <a:p>
            <a:pPr marL="449071" lvl="1" indent="-224536" algn="l">
              <a:lnSpc>
                <a:spcPts val="2911"/>
              </a:lnSpc>
              <a:buFont typeface="Arial"/>
              <a:buChar char="•"/>
            </a:pPr>
            <a:r>
              <a:rPr lang="en-US" sz="2079">
                <a:solidFill>
                  <a:srgbClr val="003780"/>
                </a:solidFill>
                <a:latin typeface="Montserrat"/>
                <a:ea typeface="Montserrat"/>
                <a:cs typeface="Montserrat"/>
                <a:sym typeface="Montserrat"/>
              </a:rPr>
              <a:t>Mop sink</a:t>
            </a:r>
          </a:p>
          <a:p>
            <a:pPr marL="449071" lvl="1" indent="-224536" algn="l">
              <a:lnSpc>
                <a:spcPts val="2911"/>
              </a:lnSpc>
              <a:buFont typeface="Arial"/>
              <a:buChar char="•"/>
            </a:pPr>
            <a:r>
              <a:rPr lang="en-US" sz="2079">
                <a:solidFill>
                  <a:srgbClr val="003780"/>
                </a:solidFill>
                <a:latin typeface="Montserrat"/>
                <a:ea typeface="Montserrat"/>
                <a:cs typeface="Montserrat"/>
                <a:sym typeface="Montserrat"/>
              </a:rPr>
              <a:t>Hot and Cold Holding Equipment as needed (Refrigerator, Freezer, Oven, Steam Lines/Warmers, Microwave, Ice Chest, Etc.)</a:t>
            </a:r>
          </a:p>
          <a:p>
            <a:pPr marL="449071" lvl="1" indent="-224536" algn="l">
              <a:lnSpc>
                <a:spcPts val="2911"/>
              </a:lnSpc>
              <a:buFont typeface="Arial"/>
              <a:buChar char="•"/>
            </a:pPr>
            <a:r>
              <a:rPr lang="en-US" sz="2079">
                <a:solidFill>
                  <a:srgbClr val="003780"/>
                </a:solidFill>
                <a:latin typeface="Montserrat"/>
                <a:ea typeface="Montserrat"/>
                <a:cs typeface="Montserrat"/>
                <a:sym typeface="Montserrat"/>
              </a:rPr>
              <a:t>Storage</a:t>
            </a:r>
          </a:p>
          <a:p>
            <a:pPr marL="449071" lvl="1" indent="-224536" algn="l">
              <a:lnSpc>
                <a:spcPts val="2911"/>
              </a:lnSpc>
              <a:buFont typeface="Arial"/>
              <a:buChar char="•"/>
            </a:pPr>
            <a:r>
              <a:rPr lang="en-US" sz="2079">
                <a:solidFill>
                  <a:srgbClr val="003780"/>
                </a:solidFill>
                <a:latin typeface="Montserrat"/>
                <a:ea typeface="Montserrat"/>
                <a:cs typeface="Montserrat"/>
                <a:sym typeface="Montserrat"/>
              </a:rPr>
              <a:t>Soiled Linen Storage</a:t>
            </a:r>
          </a:p>
          <a:p>
            <a:pPr marL="449071" lvl="1" indent="-224536" algn="l">
              <a:lnSpc>
                <a:spcPts val="2911"/>
              </a:lnSpc>
              <a:buFont typeface="Arial"/>
              <a:buChar char="•"/>
            </a:pPr>
            <a:r>
              <a:rPr lang="en-US" sz="2079">
                <a:solidFill>
                  <a:srgbClr val="003780"/>
                </a:solidFill>
                <a:latin typeface="Montserrat"/>
                <a:ea typeface="Montserrat"/>
                <a:cs typeface="Montserrat"/>
                <a:sym typeface="Montserrat"/>
              </a:rPr>
              <a:t>Preparation and serving spaces</a:t>
            </a:r>
          </a:p>
          <a:p>
            <a:pPr marL="449071" lvl="1" indent="-224536" algn="l">
              <a:lnSpc>
                <a:spcPts val="2911"/>
              </a:lnSpc>
              <a:buFont typeface="Arial"/>
              <a:buChar char="•"/>
            </a:pPr>
            <a:r>
              <a:rPr lang="en-US" sz="2079">
                <a:solidFill>
                  <a:srgbClr val="003780"/>
                </a:solidFill>
                <a:latin typeface="Montserrat"/>
                <a:ea typeface="Montserrat"/>
                <a:cs typeface="Montserrat"/>
                <a:sym typeface="Montserrat"/>
              </a:rPr>
              <a:t>Dining area</a:t>
            </a:r>
          </a:p>
          <a:p>
            <a:pPr marL="449071" lvl="1" indent="-224536" algn="l">
              <a:lnSpc>
                <a:spcPts val="2911"/>
              </a:lnSpc>
              <a:buFont typeface="Arial"/>
              <a:buChar char="•"/>
            </a:pPr>
            <a:r>
              <a:rPr lang="en-US" sz="2079">
                <a:solidFill>
                  <a:srgbClr val="003780"/>
                </a:solidFill>
                <a:latin typeface="Montserrat"/>
                <a:ea typeface="Montserrat"/>
                <a:cs typeface="Montserrat"/>
                <a:sym typeface="Montserrat"/>
              </a:rPr>
              <a:t>Restrooms (children and staff)</a:t>
            </a:r>
          </a:p>
          <a:p>
            <a:pPr marL="449071" lvl="1" indent="-224536" algn="l">
              <a:lnSpc>
                <a:spcPts val="2911"/>
              </a:lnSpc>
              <a:buFont typeface="Arial"/>
              <a:buChar char="•"/>
            </a:pPr>
            <a:r>
              <a:rPr lang="en-US" sz="2079">
                <a:solidFill>
                  <a:srgbClr val="003780"/>
                </a:solidFill>
                <a:latin typeface="Montserrat"/>
                <a:ea typeface="Montserrat"/>
                <a:cs typeface="Montserrat"/>
                <a:sym typeface="Montserrat"/>
              </a:rPr>
              <a:t>Dumpster Pad with hot and cold water w/ drain</a:t>
            </a:r>
          </a:p>
          <a:p>
            <a:pPr marL="449071" lvl="1" indent="-224536" algn="l">
              <a:lnSpc>
                <a:spcPts val="2911"/>
              </a:lnSpc>
              <a:buFont typeface="Arial"/>
              <a:buChar char="•"/>
            </a:pPr>
            <a:r>
              <a:rPr lang="en-US" sz="2079">
                <a:solidFill>
                  <a:srgbClr val="003780"/>
                </a:solidFill>
                <a:latin typeface="Montserrat"/>
                <a:ea typeface="Montserrat"/>
                <a:cs typeface="Montserrat"/>
                <a:sym typeface="Montserrat"/>
              </a:rPr>
              <a:t>Name of Community Sewage System</a:t>
            </a:r>
          </a:p>
          <a:p>
            <a:pPr algn="l">
              <a:lnSpc>
                <a:spcPts val="3498"/>
              </a:lnSpc>
            </a:pPr>
            <a:endParaRPr lang="en-US" sz="2079">
              <a:solidFill>
                <a:srgbClr val="00378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0" name="Group 10"/>
          <p:cNvGrpSpPr>
            <a:grpSpLocks noChangeAspect="1"/>
          </p:cNvGrpSpPr>
          <p:nvPr/>
        </p:nvGrpSpPr>
        <p:grpSpPr>
          <a:xfrm>
            <a:off x="0" y="5143500"/>
            <a:ext cx="5488775" cy="5488775"/>
            <a:chOff x="0" y="0"/>
            <a:chExt cx="6350000" cy="6350000"/>
          </a:xfrm>
        </p:grpSpPr>
        <p:sp>
          <p:nvSpPr>
            <p:cNvPr id="11" name="Freeform 11"/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F01">
                    <a:alpha val="100000"/>
                  </a:srgbClr>
                </a:gs>
                <a:gs pos="100000">
                  <a:srgbClr val="FF8A01">
                    <a:alpha val="100000"/>
                  </a:srgbClr>
                </a:gs>
              </a:gsLst>
              <a:lin ang="2700000"/>
            </a:gradFill>
          </p:spPr>
        </p:sp>
        <p:sp>
          <p:nvSpPr>
            <p:cNvPr id="12" name="Freeform 12"/>
            <p:cNvSpPr/>
            <p:nvPr/>
          </p:nvSpPr>
          <p:spPr>
            <a:xfrm>
              <a:off x="284320" y="415956"/>
              <a:ext cx="5781360" cy="5518089"/>
            </a:xfrm>
            <a:custGeom>
              <a:avLst/>
              <a:gdLst/>
              <a:ahLst/>
              <a:cxnLst/>
              <a:rect l="l" t="t" r="r" b="b"/>
              <a:pathLst>
                <a:path w="5781360" h="5518089">
                  <a:moveTo>
                    <a:pt x="2890680" y="4414"/>
                  </a:moveTo>
                  <a:cubicBezTo>
                    <a:pt x="1903611" y="0"/>
                    <a:pt x="989627" y="524062"/>
                    <a:pt x="494813" y="1378160"/>
                  </a:cubicBezTo>
                  <a:cubicBezTo>
                    <a:pt x="0" y="2232259"/>
                    <a:pt x="0" y="3285829"/>
                    <a:pt x="494813" y="4139928"/>
                  </a:cubicBezTo>
                  <a:cubicBezTo>
                    <a:pt x="989627" y="4994026"/>
                    <a:pt x="1903611" y="5518088"/>
                    <a:pt x="2890680" y="5513674"/>
                  </a:cubicBezTo>
                  <a:cubicBezTo>
                    <a:pt x="3877749" y="5518088"/>
                    <a:pt x="4791733" y="4994026"/>
                    <a:pt x="5286547" y="4139928"/>
                  </a:cubicBezTo>
                  <a:cubicBezTo>
                    <a:pt x="5781360" y="3285829"/>
                    <a:pt x="5781360" y="2232259"/>
                    <a:pt x="5286547" y="1378161"/>
                  </a:cubicBezTo>
                  <a:cubicBezTo>
                    <a:pt x="4791733" y="524062"/>
                    <a:pt x="3877749" y="0"/>
                    <a:pt x="2890680" y="4414"/>
                  </a:cubicBezTo>
                  <a:close/>
                </a:path>
              </a:pathLst>
            </a:custGeom>
            <a:blipFill>
              <a:blip r:embed="rId4"/>
              <a:stretch>
                <a:fillRect l="223" r="223"/>
              </a:stretch>
            </a:blipFill>
          </p:spPr>
        </p:sp>
      </p:grpSp>
      <p:grpSp>
        <p:nvGrpSpPr>
          <p:cNvPr id="13" name="Group 13"/>
          <p:cNvGrpSpPr>
            <a:grpSpLocks noChangeAspect="1"/>
          </p:cNvGrpSpPr>
          <p:nvPr/>
        </p:nvGrpSpPr>
        <p:grpSpPr>
          <a:xfrm>
            <a:off x="4849824" y="3792468"/>
            <a:ext cx="3570553" cy="3570553"/>
            <a:chOff x="0" y="0"/>
            <a:chExt cx="6350000" cy="6350000"/>
          </a:xfrm>
        </p:grpSpPr>
        <p:sp>
          <p:nvSpPr>
            <p:cNvPr id="14" name="Freeform 14"/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F01">
                    <a:alpha val="100000"/>
                  </a:srgbClr>
                </a:gs>
                <a:gs pos="100000">
                  <a:srgbClr val="FF8A01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15" name="Freeform 15"/>
            <p:cNvSpPr/>
            <p:nvPr/>
          </p:nvSpPr>
          <p:spPr>
            <a:xfrm>
              <a:off x="284320" y="415956"/>
              <a:ext cx="5781360" cy="5518089"/>
            </a:xfrm>
            <a:custGeom>
              <a:avLst/>
              <a:gdLst/>
              <a:ahLst/>
              <a:cxnLst/>
              <a:rect l="l" t="t" r="r" b="b"/>
              <a:pathLst>
                <a:path w="5781360" h="5518089">
                  <a:moveTo>
                    <a:pt x="2890680" y="4414"/>
                  </a:moveTo>
                  <a:cubicBezTo>
                    <a:pt x="1903611" y="0"/>
                    <a:pt x="989627" y="524062"/>
                    <a:pt x="494813" y="1378160"/>
                  </a:cubicBezTo>
                  <a:cubicBezTo>
                    <a:pt x="0" y="2232259"/>
                    <a:pt x="0" y="3285829"/>
                    <a:pt x="494813" y="4139928"/>
                  </a:cubicBezTo>
                  <a:cubicBezTo>
                    <a:pt x="989627" y="4994026"/>
                    <a:pt x="1903611" y="5518088"/>
                    <a:pt x="2890680" y="5513674"/>
                  </a:cubicBezTo>
                  <a:cubicBezTo>
                    <a:pt x="3877749" y="5518088"/>
                    <a:pt x="4791733" y="4994026"/>
                    <a:pt x="5286547" y="4139928"/>
                  </a:cubicBezTo>
                  <a:cubicBezTo>
                    <a:pt x="5781360" y="3285829"/>
                    <a:pt x="5781360" y="2232259"/>
                    <a:pt x="5286547" y="1378161"/>
                  </a:cubicBezTo>
                  <a:cubicBezTo>
                    <a:pt x="4791733" y="524062"/>
                    <a:pt x="3877749" y="0"/>
                    <a:pt x="2890680" y="4414"/>
                  </a:cubicBezTo>
                  <a:close/>
                </a:path>
              </a:pathLst>
            </a:custGeom>
            <a:blipFill>
              <a:blip r:embed="rId5"/>
              <a:stretch>
                <a:fillRect l="223" r="223"/>
              </a:stretch>
            </a:blipFill>
          </p:spPr>
        </p:sp>
      </p:grpSp>
      <p:grpSp>
        <p:nvGrpSpPr>
          <p:cNvPr id="16" name="Group 16"/>
          <p:cNvGrpSpPr/>
          <p:nvPr/>
        </p:nvGrpSpPr>
        <p:grpSpPr>
          <a:xfrm>
            <a:off x="3944651" y="4481439"/>
            <a:ext cx="751905" cy="751905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3780">
                    <a:alpha val="100000"/>
                  </a:srgbClr>
                </a:gs>
                <a:gs pos="100000">
                  <a:srgbClr val="011F47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18" name="TextBox 1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5883196" y="7686871"/>
            <a:ext cx="751905" cy="751905"/>
            <a:chOff x="0" y="0"/>
            <a:chExt cx="812800" cy="8128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F01">
                    <a:alpha val="100000"/>
                  </a:srgbClr>
                </a:gs>
                <a:gs pos="100000">
                  <a:srgbClr val="FF8A01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21" name="TextBox 2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611940" y="963595"/>
            <a:ext cx="15647360" cy="1456507"/>
            <a:chOff x="0" y="0"/>
            <a:chExt cx="4121115" cy="38360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121116" cy="383607"/>
            </a:xfrm>
            <a:custGeom>
              <a:avLst/>
              <a:gdLst/>
              <a:ahLst/>
              <a:cxnLst/>
              <a:rect l="l" t="t" r="r" b="b"/>
              <a:pathLst>
                <a:path w="4121116" h="383607">
                  <a:moveTo>
                    <a:pt x="49477" y="0"/>
                  </a:moveTo>
                  <a:lnTo>
                    <a:pt x="4071638" y="0"/>
                  </a:lnTo>
                  <a:cubicBezTo>
                    <a:pt x="4098964" y="0"/>
                    <a:pt x="4121116" y="22152"/>
                    <a:pt x="4121116" y="49477"/>
                  </a:cubicBezTo>
                  <a:lnTo>
                    <a:pt x="4121116" y="334129"/>
                  </a:lnTo>
                  <a:cubicBezTo>
                    <a:pt x="4121116" y="361455"/>
                    <a:pt x="4098964" y="383607"/>
                    <a:pt x="4071638" y="383607"/>
                  </a:cubicBezTo>
                  <a:lnTo>
                    <a:pt x="49477" y="383607"/>
                  </a:lnTo>
                  <a:cubicBezTo>
                    <a:pt x="22152" y="383607"/>
                    <a:pt x="0" y="361455"/>
                    <a:pt x="0" y="334129"/>
                  </a:cubicBezTo>
                  <a:lnTo>
                    <a:pt x="0" y="49477"/>
                  </a:lnTo>
                  <a:cubicBezTo>
                    <a:pt x="0" y="22152"/>
                    <a:pt x="22152" y="0"/>
                    <a:pt x="4947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3780">
                    <a:alpha val="100000"/>
                  </a:srgbClr>
                </a:gs>
                <a:gs pos="100000">
                  <a:srgbClr val="011F47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121115" cy="4217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0" y="5143500"/>
            <a:ext cx="5488775" cy="5488775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F01">
                    <a:alpha val="100000"/>
                  </a:srgbClr>
                </a:gs>
                <a:gs pos="100000">
                  <a:srgbClr val="FF8A01">
                    <a:alpha val="100000"/>
                  </a:srgbClr>
                </a:gs>
              </a:gsLst>
              <a:lin ang="2700000"/>
            </a:gradFill>
          </p:spPr>
        </p:sp>
        <p:sp>
          <p:nvSpPr>
            <p:cNvPr id="8" name="Freeform 8"/>
            <p:cNvSpPr/>
            <p:nvPr/>
          </p:nvSpPr>
          <p:spPr>
            <a:xfrm>
              <a:off x="284320" y="415956"/>
              <a:ext cx="5781360" cy="5518089"/>
            </a:xfrm>
            <a:custGeom>
              <a:avLst/>
              <a:gdLst/>
              <a:ahLst/>
              <a:cxnLst/>
              <a:rect l="l" t="t" r="r" b="b"/>
              <a:pathLst>
                <a:path w="5781360" h="5518089">
                  <a:moveTo>
                    <a:pt x="2890680" y="4414"/>
                  </a:moveTo>
                  <a:cubicBezTo>
                    <a:pt x="1903611" y="0"/>
                    <a:pt x="989627" y="524062"/>
                    <a:pt x="494813" y="1378160"/>
                  </a:cubicBezTo>
                  <a:cubicBezTo>
                    <a:pt x="0" y="2232259"/>
                    <a:pt x="0" y="3285829"/>
                    <a:pt x="494813" y="4139928"/>
                  </a:cubicBezTo>
                  <a:cubicBezTo>
                    <a:pt x="989627" y="4994026"/>
                    <a:pt x="1903611" y="5518088"/>
                    <a:pt x="2890680" y="5513674"/>
                  </a:cubicBezTo>
                  <a:cubicBezTo>
                    <a:pt x="3877749" y="5518088"/>
                    <a:pt x="4791733" y="4994026"/>
                    <a:pt x="5286547" y="4139928"/>
                  </a:cubicBezTo>
                  <a:cubicBezTo>
                    <a:pt x="5781360" y="3285829"/>
                    <a:pt x="5781360" y="2232259"/>
                    <a:pt x="5286547" y="1378161"/>
                  </a:cubicBezTo>
                  <a:cubicBezTo>
                    <a:pt x="4791733" y="524062"/>
                    <a:pt x="3877749" y="0"/>
                    <a:pt x="2890680" y="4414"/>
                  </a:cubicBezTo>
                  <a:close/>
                </a:path>
              </a:pathLst>
            </a:custGeom>
            <a:blipFill>
              <a:blip r:embed="rId3"/>
              <a:stretch>
                <a:fillRect l="223" r="223"/>
              </a:stretch>
            </a:blipFill>
          </p:spPr>
        </p:sp>
      </p:grpSp>
      <p:grpSp>
        <p:nvGrpSpPr>
          <p:cNvPr id="9" name="Group 9"/>
          <p:cNvGrpSpPr>
            <a:grpSpLocks noChangeAspect="1"/>
          </p:cNvGrpSpPr>
          <p:nvPr/>
        </p:nvGrpSpPr>
        <p:grpSpPr>
          <a:xfrm>
            <a:off x="5121050" y="4509854"/>
            <a:ext cx="3570553" cy="3570553"/>
            <a:chOff x="0" y="0"/>
            <a:chExt cx="6350000" cy="6350000"/>
          </a:xfrm>
        </p:grpSpPr>
        <p:sp>
          <p:nvSpPr>
            <p:cNvPr id="10" name="Freeform 10"/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F01">
                    <a:alpha val="100000"/>
                  </a:srgbClr>
                </a:gs>
                <a:gs pos="100000">
                  <a:srgbClr val="FF8A01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11" name="Freeform 11"/>
            <p:cNvSpPr/>
            <p:nvPr/>
          </p:nvSpPr>
          <p:spPr>
            <a:xfrm>
              <a:off x="284320" y="415956"/>
              <a:ext cx="5781360" cy="5518089"/>
            </a:xfrm>
            <a:custGeom>
              <a:avLst/>
              <a:gdLst/>
              <a:ahLst/>
              <a:cxnLst/>
              <a:rect l="l" t="t" r="r" b="b"/>
              <a:pathLst>
                <a:path w="5781360" h="5518089">
                  <a:moveTo>
                    <a:pt x="2890680" y="4414"/>
                  </a:moveTo>
                  <a:cubicBezTo>
                    <a:pt x="1903611" y="0"/>
                    <a:pt x="989627" y="524062"/>
                    <a:pt x="494813" y="1378160"/>
                  </a:cubicBezTo>
                  <a:cubicBezTo>
                    <a:pt x="0" y="2232259"/>
                    <a:pt x="0" y="3285829"/>
                    <a:pt x="494813" y="4139928"/>
                  </a:cubicBezTo>
                  <a:cubicBezTo>
                    <a:pt x="989627" y="4994026"/>
                    <a:pt x="1903611" y="5518088"/>
                    <a:pt x="2890680" y="5513674"/>
                  </a:cubicBezTo>
                  <a:cubicBezTo>
                    <a:pt x="3877749" y="5518088"/>
                    <a:pt x="4791733" y="4994026"/>
                    <a:pt x="5286547" y="4139928"/>
                  </a:cubicBezTo>
                  <a:cubicBezTo>
                    <a:pt x="5781360" y="3285829"/>
                    <a:pt x="5781360" y="2232259"/>
                    <a:pt x="5286547" y="1378161"/>
                  </a:cubicBezTo>
                  <a:cubicBezTo>
                    <a:pt x="4791733" y="524062"/>
                    <a:pt x="3877749" y="0"/>
                    <a:pt x="2890680" y="4414"/>
                  </a:cubicBezTo>
                  <a:close/>
                </a:path>
              </a:pathLst>
            </a:custGeom>
            <a:blipFill>
              <a:blip r:embed="rId4"/>
              <a:stretch>
                <a:fillRect l="223" r="-60172"/>
              </a:stretch>
            </a:blipFill>
          </p:spPr>
        </p:sp>
      </p:grpSp>
      <p:grpSp>
        <p:nvGrpSpPr>
          <p:cNvPr id="12" name="Group 12"/>
          <p:cNvGrpSpPr/>
          <p:nvPr/>
        </p:nvGrpSpPr>
        <p:grpSpPr>
          <a:xfrm>
            <a:off x="4369145" y="4977182"/>
            <a:ext cx="751905" cy="751905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3780">
                    <a:alpha val="100000"/>
                  </a:srgbClr>
                </a:gs>
                <a:gs pos="100000">
                  <a:srgbClr val="011F47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14" name="TextBox 1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5585415" y="8179650"/>
            <a:ext cx="751905" cy="751905"/>
            <a:chOff x="0" y="0"/>
            <a:chExt cx="812800" cy="812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F01">
                    <a:alpha val="100000"/>
                  </a:srgbClr>
                </a:gs>
                <a:gs pos="100000">
                  <a:srgbClr val="FF8A01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17" name="TextBox 1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906021" y="1008491"/>
            <a:ext cx="17059197" cy="11768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08"/>
              </a:lnSpc>
            </a:pPr>
            <a:r>
              <a:rPr lang="en-US" sz="6862" b="1">
                <a:solidFill>
                  <a:srgbClr val="FFCF0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Feeding Site 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69193" y="2699693"/>
            <a:ext cx="9903714" cy="22673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52"/>
              </a:lnSpc>
            </a:pPr>
            <a:r>
              <a:rPr lang="en-US" sz="2608" b="1">
                <a:solidFill>
                  <a:srgbClr val="00378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Food will arrive to serving site in individually packaged units from the Sponsor’s Full-Service Kitchen or from a Commercial Kitchen with a LDH Food and Drug Manufacturer’s Permit. There will be no food prep onsite.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9689467" y="2449757"/>
            <a:ext cx="6957501" cy="5379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72"/>
              </a:lnSpc>
            </a:pPr>
            <a:r>
              <a:rPr lang="en-US" sz="3194" b="1" u="sng">
                <a:solidFill>
                  <a:srgbClr val="00378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Minimum Site Requirements 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9689467" y="3035355"/>
            <a:ext cx="7926757" cy="60515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8"/>
              </a:lnSpc>
            </a:pPr>
            <a:endParaRPr/>
          </a:p>
          <a:p>
            <a:pPr marL="496367" lvl="1" indent="-248183" algn="l">
              <a:lnSpc>
                <a:spcPts val="3218"/>
              </a:lnSpc>
              <a:buFont typeface="Arial"/>
              <a:buChar char="•"/>
            </a:pPr>
            <a:r>
              <a:rPr lang="en-US" sz="2299">
                <a:solidFill>
                  <a:srgbClr val="003780"/>
                </a:solidFill>
                <a:latin typeface="Montserrat"/>
                <a:ea typeface="Montserrat"/>
                <a:cs typeface="Montserrat"/>
                <a:sym typeface="Montserrat"/>
              </a:rPr>
              <a:t>Plumbing fixtures (hot and cold must be provided at all required plumbing fixtures):</a:t>
            </a:r>
          </a:p>
          <a:p>
            <a:pPr marL="496367" lvl="1" indent="-248183" algn="l">
              <a:lnSpc>
                <a:spcPts val="3218"/>
              </a:lnSpc>
              <a:buFont typeface="Arial"/>
              <a:buChar char="•"/>
            </a:pPr>
            <a:r>
              <a:rPr lang="en-US" sz="2299">
                <a:solidFill>
                  <a:srgbClr val="003780"/>
                </a:solidFill>
                <a:latin typeface="Montserrat"/>
                <a:ea typeface="Montserrat"/>
                <a:cs typeface="Montserrat"/>
                <a:sym typeface="Montserrat"/>
              </a:rPr>
              <a:t>Designated hand washing sink for children w/ hand soap and paper towels (must be separate from food serves area)</a:t>
            </a:r>
          </a:p>
          <a:p>
            <a:pPr marL="496367" lvl="1" indent="-248183" algn="l">
              <a:lnSpc>
                <a:spcPts val="3218"/>
              </a:lnSpc>
              <a:buFont typeface="Arial"/>
              <a:buChar char="•"/>
            </a:pPr>
            <a:r>
              <a:rPr lang="en-US" sz="2299">
                <a:solidFill>
                  <a:srgbClr val="003780"/>
                </a:solidFill>
                <a:latin typeface="Montserrat"/>
                <a:ea typeface="Montserrat"/>
                <a:cs typeface="Montserrat"/>
                <a:sym typeface="Montserrat"/>
              </a:rPr>
              <a:t>Hand washing sinks in serving area w/ hand soap and paper towels</a:t>
            </a:r>
          </a:p>
          <a:p>
            <a:pPr marL="496367" lvl="1" indent="-248183" algn="l">
              <a:lnSpc>
                <a:spcPts val="3218"/>
              </a:lnSpc>
              <a:buFont typeface="Arial"/>
              <a:buChar char="•"/>
            </a:pPr>
            <a:r>
              <a:rPr lang="en-US" sz="2299">
                <a:solidFill>
                  <a:srgbClr val="003780"/>
                </a:solidFill>
                <a:latin typeface="Montserrat"/>
                <a:ea typeface="Montserrat"/>
                <a:cs typeface="Montserrat"/>
                <a:sym typeface="Montserrat"/>
              </a:rPr>
              <a:t>Mop sink</a:t>
            </a:r>
          </a:p>
          <a:p>
            <a:pPr marL="496367" lvl="1" indent="-248183" algn="l">
              <a:lnSpc>
                <a:spcPts val="3218"/>
              </a:lnSpc>
              <a:buFont typeface="Arial"/>
              <a:buChar char="•"/>
            </a:pPr>
            <a:r>
              <a:rPr lang="en-US" sz="2299">
                <a:solidFill>
                  <a:srgbClr val="003780"/>
                </a:solidFill>
                <a:latin typeface="Montserrat"/>
                <a:ea typeface="Montserrat"/>
                <a:cs typeface="Montserrat"/>
                <a:sym typeface="Montserrat"/>
              </a:rPr>
              <a:t>Hot and Cold Holding Equipment as needed (Refrigerator, cambros, Ice Chest, Etc.)</a:t>
            </a:r>
          </a:p>
          <a:p>
            <a:pPr marL="496367" lvl="1" indent="-248183" algn="l">
              <a:lnSpc>
                <a:spcPts val="3218"/>
              </a:lnSpc>
              <a:buFont typeface="Arial"/>
              <a:buChar char="•"/>
            </a:pPr>
            <a:r>
              <a:rPr lang="en-US" sz="2299">
                <a:solidFill>
                  <a:srgbClr val="003780"/>
                </a:solidFill>
                <a:latin typeface="Montserrat"/>
                <a:ea typeface="Montserrat"/>
                <a:cs typeface="Montserrat"/>
                <a:sym typeface="Montserrat"/>
              </a:rPr>
              <a:t>Restrooms (children and staff)</a:t>
            </a:r>
          </a:p>
          <a:p>
            <a:pPr marL="496367" lvl="1" indent="-248183" algn="l">
              <a:lnSpc>
                <a:spcPts val="3218"/>
              </a:lnSpc>
              <a:buFont typeface="Arial"/>
              <a:buChar char="•"/>
            </a:pPr>
            <a:r>
              <a:rPr lang="en-US" sz="2299">
                <a:solidFill>
                  <a:srgbClr val="003780"/>
                </a:solidFill>
                <a:latin typeface="Montserrat"/>
                <a:ea typeface="Montserrat"/>
                <a:cs typeface="Montserrat"/>
                <a:sym typeface="Montserrat"/>
              </a:rPr>
              <a:t> Dumpster Pad with hot and cold water w/ drain</a:t>
            </a:r>
          </a:p>
          <a:p>
            <a:pPr marL="496367" lvl="1" indent="-248183" algn="l">
              <a:lnSpc>
                <a:spcPts val="3218"/>
              </a:lnSpc>
              <a:buFont typeface="Arial"/>
              <a:buChar char="•"/>
            </a:pPr>
            <a:r>
              <a:rPr lang="en-US" sz="2299">
                <a:solidFill>
                  <a:srgbClr val="003780"/>
                </a:solidFill>
                <a:latin typeface="Montserrat"/>
                <a:ea typeface="Montserrat"/>
                <a:cs typeface="Montserrat"/>
                <a:sym typeface="Montserrat"/>
              </a:rPr>
              <a:t>Name of Community Sewage System</a:t>
            </a:r>
          </a:p>
          <a:p>
            <a:pPr algn="l">
              <a:lnSpc>
                <a:spcPts val="3498"/>
              </a:lnSpc>
            </a:pPr>
            <a:endParaRPr lang="en-US" sz="2299">
              <a:solidFill>
                <a:srgbClr val="00378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611940" y="963595"/>
            <a:ext cx="15647360" cy="1456507"/>
            <a:chOff x="0" y="0"/>
            <a:chExt cx="4121115" cy="38360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121116" cy="383607"/>
            </a:xfrm>
            <a:custGeom>
              <a:avLst/>
              <a:gdLst/>
              <a:ahLst/>
              <a:cxnLst/>
              <a:rect l="l" t="t" r="r" b="b"/>
              <a:pathLst>
                <a:path w="4121116" h="383607">
                  <a:moveTo>
                    <a:pt x="49477" y="0"/>
                  </a:moveTo>
                  <a:lnTo>
                    <a:pt x="4071638" y="0"/>
                  </a:lnTo>
                  <a:cubicBezTo>
                    <a:pt x="4098964" y="0"/>
                    <a:pt x="4121116" y="22152"/>
                    <a:pt x="4121116" y="49477"/>
                  </a:cubicBezTo>
                  <a:lnTo>
                    <a:pt x="4121116" y="334129"/>
                  </a:lnTo>
                  <a:cubicBezTo>
                    <a:pt x="4121116" y="361455"/>
                    <a:pt x="4098964" y="383607"/>
                    <a:pt x="4071638" y="383607"/>
                  </a:cubicBezTo>
                  <a:lnTo>
                    <a:pt x="49477" y="383607"/>
                  </a:lnTo>
                  <a:cubicBezTo>
                    <a:pt x="22152" y="383607"/>
                    <a:pt x="0" y="361455"/>
                    <a:pt x="0" y="334129"/>
                  </a:cubicBezTo>
                  <a:lnTo>
                    <a:pt x="0" y="49477"/>
                  </a:lnTo>
                  <a:cubicBezTo>
                    <a:pt x="0" y="22152"/>
                    <a:pt x="22152" y="0"/>
                    <a:pt x="4947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3780">
                    <a:alpha val="100000"/>
                  </a:srgbClr>
                </a:gs>
                <a:gs pos="100000">
                  <a:srgbClr val="011F47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121115" cy="4217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0" y="5143500"/>
            <a:ext cx="5488775" cy="5488775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F01">
                    <a:alpha val="100000"/>
                  </a:srgbClr>
                </a:gs>
                <a:gs pos="100000">
                  <a:srgbClr val="FF8A01">
                    <a:alpha val="100000"/>
                  </a:srgbClr>
                </a:gs>
              </a:gsLst>
              <a:lin ang="2700000"/>
            </a:gradFill>
          </p:spPr>
        </p:sp>
        <p:sp>
          <p:nvSpPr>
            <p:cNvPr id="8" name="Freeform 8"/>
            <p:cNvSpPr/>
            <p:nvPr/>
          </p:nvSpPr>
          <p:spPr>
            <a:xfrm>
              <a:off x="284320" y="415956"/>
              <a:ext cx="5781360" cy="5518089"/>
            </a:xfrm>
            <a:custGeom>
              <a:avLst/>
              <a:gdLst/>
              <a:ahLst/>
              <a:cxnLst/>
              <a:rect l="l" t="t" r="r" b="b"/>
              <a:pathLst>
                <a:path w="5781360" h="5518089">
                  <a:moveTo>
                    <a:pt x="2890680" y="4414"/>
                  </a:moveTo>
                  <a:cubicBezTo>
                    <a:pt x="1903611" y="0"/>
                    <a:pt x="989627" y="524062"/>
                    <a:pt x="494813" y="1378160"/>
                  </a:cubicBezTo>
                  <a:cubicBezTo>
                    <a:pt x="0" y="2232259"/>
                    <a:pt x="0" y="3285829"/>
                    <a:pt x="494813" y="4139928"/>
                  </a:cubicBezTo>
                  <a:cubicBezTo>
                    <a:pt x="989627" y="4994026"/>
                    <a:pt x="1903611" y="5518088"/>
                    <a:pt x="2890680" y="5513674"/>
                  </a:cubicBezTo>
                  <a:cubicBezTo>
                    <a:pt x="3877749" y="5518088"/>
                    <a:pt x="4791733" y="4994026"/>
                    <a:pt x="5286547" y="4139928"/>
                  </a:cubicBezTo>
                  <a:cubicBezTo>
                    <a:pt x="5781360" y="3285829"/>
                    <a:pt x="5781360" y="2232259"/>
                    <a:pt x="5286547" y="1378161"/>
                  </a:cubicBezTo>
                  <a:cubicBezTo>
                    <a:pt x="4791733" y="524062"/>
                    <a:pt x="3877749" y="0"/>
                    <a:pt x="2890680" y="4414"/>
                  </a:cubicBezTo>
                  <a:close/>
                </a:path>
              </a:pathLst>
            </a:custGeom>
            <a:blipFill>
              <a:blip r:embed="rId3"/>
              <a:stretch>
                <a:fillRect l="-36326" r="-17911"/>
              </a:stretch>
            </a:blipFill>
          </p:spPr>
        </p:sp>
      </p:grpSp>
      <p:grpSp>
        <p:nvGrpSpPr>
          <p:cNvPr id="9" name="Group 9"/>
          <p:cNvGrpSpPr>
            <a:grpSpLocks noChangeAspect="1"/>
          </p:cNvGrpSpPr>
          <p:nvPr/>
        </p:nvGrpSpPr>
        <p:grpSpPr>
          <a:xfrm>
            <a:off x="5121050" y="4509854"/>
            <a:ext cx="3570553" cy="3570553"/>
            <a:chOff x="0" y="0"/>
            <a:chExt cx="6350000" cy="6350000"/>
          </a:xfrm>
        </p:grpSpPr>
        <p:sp>
          <p:nvSpPr>
            <p:cNvPr id="10" name="Freeform 10"/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F01">
                    <a:alpha val="100000"/>
                  </a:srgbClr>
                </a:gs>
                <a:gs pos="100000">
                  <a:srgbClr val="FF8A01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11" name="Freeform 11"/>
            <p:cNvSpPr/>
            <p:nvPr/>
          </p:nvSpPr>
          <p:spPr>
            <a:xfrm>
              <a:off x="284320" y="415956"/>
              <a:ext cx="5781360" cy="5518089"/>
            </a:xfrm>
            <a:custGeom>
              <a:avLst/>
              <a:gdLst/>
              <a:ahLst/>
              <a:cxnLst/>
              <a:rect l="l" t="t" r="r" b="b"/>
              <a:pathLst>
                <a:path w="5781360" h="5518089">
                  <a:moveTo>
                    <a:pt x="2890680" y="4414"/>
                  </a:moveTo>
                  <a:cubicBezTo>
                    <a:pt x="1903611" y="0"/>
                    <a:pt x="989627" y="524062"/>
                    <a:pt x="494813" y="1378160"/>
                  </a:cubicBezTo>
                  <a:cubicBezTo>
                    <a:pt x="0" y="2232259"/>
                    <a:pt x="0" y="3285829"/>
                    <a:pt x="494813" y="4139928"/>
                  </a:cubicBezTo>
                  <a:cubicBezTo>
                    <a:pt x="989627" y="4994026"/>
                    <a:pt x="1903611" y="5518088"/>
                    <a:pt x="2890680" y="5513674"/>
                  </a:cubicBezTo>
                  <a:cubicBezTo>
                    <a:pt x="3877749" y="5518088"/>
                    <a:pt x="4791733" y="4994026"/>
                    <a:pt x="5286547" y="4139928"/>
                  </a:cubicBezTo>
                  <a:cubicBezTo>
                    <a:pt x="5781360" y="3285829"/>
                    <a:pt x="5781360" y="2232259"/>
                    <a:pt x="5286547" y="1378161"/>
                  </a:cubicBezTo>
                  <a:cubicBezTo>
                    <a:pt x="4791733" y="524062"/>
                    <a:pt x="3877749" y="0"/>
                    <a:pt x="2890680" y="4414"/>
                  </a:cubicBezTo>
                  <a:close/>
                </a:path>
              </a:pathLst>
            </a:custGeom>
            <a:blipFill>
              <a:blip r:embed="rId4"/>
              <a:stretch>
                <a:fillRect l="223" r="223"/>
              </a:stretch>
            </a:blipFill>
          </p:spPr>
        </p:sp>
      </p:grpSp>
      <p:grpSp>
        <p:nvGrpSpPr>
          <p:cNvPr id="12" name="Group 12"/>
          <p:cNvGrpSpPr/>
          <p:nvPr/>
        </p:nvGrpSpPr>
        <p:grpSpPr>
          <a:xfrm>
            <a:off x="4263054" y="4947234"/>
            <a:ext cx="751905" cy="751905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3780">
                    <a:alpha val="100000"/>
                  </a:srgbClr>
                </a:gs>
                <a:gs pos="100000">
                  <a:srgbClr val="011F47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14" name="TextBox 1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6154422" y="8404257"/>
            <a:ext cx="751905" cy="751905"/>
            <a:chOff x="0" y="0"/>
            <a:chExt cx="812800" cy="812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F01">
                    <a:alpha val="100000"/>
                  </a:srgbClr>
                </a:gs>
                <a:gs pos="100000">
                  <a:srgbClr val="FF8A01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17" name="TextBox 1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805970" y="1034215"/>
            <a:ext cx="17259300" cy="10749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757"/>
              </a:lnSpc>
            </a:pPr>
            <a:r>
              <a:rPr lang="en-US" sz="6255" b="1">
                <a:solidFill>
                  <a:srgbClr val="FFCF0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Congregate Dining Outdoor Sites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69193" y="2699693"/>
            <a:ext cx="9903714" cy="18101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52"/>
              </a:lnSpc>
            </a:pPr>
            <a:r>
              <a:rPr lang="en-US" sz="2608" b="1">
                <a:solidFill>
                  <a:srgbClr val="00378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Food will arrive in individually packaged units from a Sponsor’s kitchen or from a commercial kitchen with a LDH Food and Drug Manufacturer’s Permit. There will be no food prep done onsite.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0072907" y="2449757"/>
            <a:ext cx="6957501" cy="5379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72"/>
              </a:lnSpc>
            </a:pPr>
            <a:r>
              <a:rPr lang="en-US" sz="3194" b="1" u="sng">
                <a:solidFill>
                  <a:srgbClr val="00378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Minimum Site Requirements 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0072907" y="3035355"/>
            <a:ext cx="7926757" cy="47461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8"/>
              </a:lnSpc>
            </a:pPr>
            <a:endParaRPr/>
          </a:p>
          <a:p>
            <a:pPr marL="539545" lvl="1" indent="-269772" algn="l">
              <a:lnSpc>
                <a:spcPts val="3498"/>
              </a:lnSpc>
              <a:buFont typeface="Arial"/>
              <a:buChar char="•"/>
            </a:pPr>
            <a:r>
              <a:rPr lang="en-US" sz="2499">
                <a:solidFill>
                  <a:srgbClr val="003780"/>
                </a:solidFill>
                <a:latin typeface="Montserrat"/>
                <a:ea typeface="Montserrat"/>
                <a:cs typeface="Montserrat"/>
                <a:sym typeface="Montserrat"/>
              </a:rPr>
              <a:t>Plumbing fixtures (hot and cold must be provided at all required plumbing fixtures):</a:t>
            </a:r>
          </a:p>
          <a:p>
            <a:pPr marL="539545" lvl="1" indent="-269772" algn="l">
              <a:lnSpc>
                <a:spcPts val="3498"/>
              </a:lnSpc>
              <a:buFont typeface="Arial"/>
              <a:buChar char="•"/>
            </a:pPr>
            <a:r>
              <a:rPr lang="en-US" sz="2499">
                <a:solidFill>
                  <a:srgbClr val="003780"/>
                </a:solidFill>
                <a:latin typeface="Montserrat"/>
                <a:ea typeface="Montserrat"/>
                <a:cs typeface="Montserrat"/>
                <a:sym typeface="Montserrat"/>
              </a:rPr>
              <a:t>Designated hand washing sinks for children and staff w/ hand soap and paper towels</a:t>
            </a:r>
          </a:p>
          <a:p>
            <a:pPr marL="539545" lvl="1" indent="-269772" algn="l">
              <a:lnSpc>
                <a:spcPts val="3498"/>
              </a:lnSpc>
              <a:buFont typeface="Arial"/>
              <a:buChar char="•"/>
            </a:pPr>
            <a:r>
              <a:rPr lang="en-US" sz="2499">
                <a:solidFill>
                  <a:srgbClr val="003780"/>
                </a:solidFill>
                <a:latin typeface="Montserrat"/>
                <a:ea typeface="Montserrat"/>
                <a:cs typeface="Montserrat"/>
                <a:sym typeface="Montserrat"/>
              </a:rPr>
              <a:t>Hot and Cold Holding Equipment (cambros, Ice Chest, Etc.)</a:t>
            </a:r>
          </a:p>
          <a:p>
            <a:pPr marL="539545" lvl="1" indent="-269772" algn="l">
              <a:lnSpc>
                <a:spcPts val="3498"/>
              </a:lnSpc>
              <a:buFont typeface="Arial"/>
              <a:buChar char="•"/>
            </a:pPr>
            <a:r>
              <a:rPr lang="en-US" sz="2499">
                <a:solidFill>
                  <a:srgbClr val="003780"/>
                </a:solidFill>
                <a:latin typeface="Montserrat"/>
                <a:ea typeface="Montserrat"/>
                <a:cs typeface="Montserrat"/>
                <a:sym typeface="Montserrat"/>
              </a:rPr>
              <a:t>Restrooms (children and staff)</a:t>
            </a:r>
          </a:p>
          <a:p>
            <a:pPr marL="539545" lvl="1" indent="-269772" algn="l">
              <a:lnSpc>
                <a:spcPts val="3498"/>
              </a:lnSpc>
              <a:buFont typeface="Arial"/>
              <a:buChar char="•"/>
            </a:pPr>
            <a:r>
              <a:rPr lang="en-US" sz="2499">
                <a:solidFill>
                  <a:srgbClr val="003780"/>
                </a:solidFill>
                <a:latin typeface="Montserrat"/>
                <a:ea typeface="Montserrat"/>
                <a:cs typeface="Montserrat"/>
                <a:sym typeface="Montserrat"/>
              </a:rPr>
              <a:t>Refuse Disposal</a:t>
            </a:r>
          </a:p>
          <a:p>
            <a:pPr marL="539545" lvl="1" indent="-269772" algn="l">
              <a:lnSpc>
                <a:spcPts val="3498"/>
              </a:lnSpc>
              <a:buFont typeface="Arial"/>
              <a:buChar char="•"/>
            </a:pPr>
            <a:r>
              <a:rPr lang="en-US" sz="2499">
                <a:solidFill>
                  <a:srgbClr val="003780"/>
                </a:solidFill>
                <a:latin typeface="Montserrat"/>
                <a:ea typeface="Montserrat"/>
                <a:cs typeface="Montserrat"/>
                <a:sym typeface="Montserrat"/>
              </a:rPr>
              <a:t>Name of Community Sewage System</a:t>
            </a:r>
          </a:p>
          <a:p>
            <a:pPr algn="l">
              <a:lnSpc>
                <a:spcPts val="3498"/>
              </a:lnSpc>
            </a:pPr>
            <a:endParaRPr lang="en-US" sz="2499">
              <a:solidFill>
                <a:srgbClr val="00378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611940" y="963595"/>
            <a:ext cx="15647360" cy="1456507"/>
            <a:chOff x="0" y="0"/>
            <a:chExt cx="4121115" cy="38360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121116" cy="383607"/>
            </a:xfrm>
            <a:custGeom>
              <a:avLst/>
              <a:gdLst/>
              <a:ahLst/>
              <a:cxnLst/>
              <a:rect l="l" t="t" r="r" b="b"/>
              <a:pathLst>
                <a:path w="4121116" h="383607">
                  <a:moveTo>
                    <a:pt x="49477" y="0"/>
                  </a:moveTo>
                  <a:lnTo>
                    <a:pt x="4071638" y="0"/>
                  </a:lnTo>
                  <a:cubicBezTo>
                    <a:pt x="4098964" y="0"/>
                    <a:pt x="4121116" y="22152"/>
                    <a:pt x="4121116" y="49477"/>
                  </a:cubicBezTo>
                  <a:lnTo>
                    <a:pt x="4121116" y="334129"/>
                  </a:lnTo>
                  <a:cubicBezTo>
                    <a:pt x="4121116" y="361455"/>
                    <a:pt x="4098964" y="383607"/>
                    <a:pt x="4071638" y="383607"/>
                  </a:cubicBezTo>
                  <a:lnTo>
                    <a:pt x="49477" y="383607"/>
                  </a:lnTo>
                  <a:cubicBezTo>
                    <a:pt x="22152" y="383607"/>
                    <a:pt x="0" y="361455"/>
                    <a:pt x="0" y="334129"/>
                  </a:cubicBezTo>
                  <a:lnTo>
                    <a:pt x="0" y="49477"/>
                  </a:lnTo>
                  <a:cubicBezTo>
                    <a:pt x="0" y="22152"/>
                    <a:pt x="22152" y="0"/>
                    <a:pt x="4947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3780">
                    <a:alpha val="100000"/>
                  </a:srgbClr>
                </a:gs>
                <a:gs pos="100000">
                  <a:srgbClr val="011F47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121115" cy="4217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665647" y="5143500"/>
            <a:ext cx="5488775" cy="5488775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F01">
                    <a:alpha val="100000"/>
                  </a:srgbClr>
                </a:gs>
                <a:gs pos="100000">
                  <a:srgbClr val="FF8A01">
                    <a:alpha val="100000"/>
                  </a:srgbClr>
                </a:gs>
              </a:gsLst>
              <a:lin ang="2700000"/>
            </a:gradFill>
          </p:spPr>
        </p:sp>
        <p:sp>
          <p:nvSpPr>
            <p:cNvPr id="8" name="Freeform 8"/>
            <p:cNvSpPr/>
            <p:nvPr/>
          </p:nvSpPr>
          <p:spPr>
            <a:xfrm>
              <a:off x="284320" y="415956"/>
              <a:ext cx="5781360" cy="5518089"/>
            </a:xfrm>
            <a:custGeom>
              <a:avLst/>
              <a:gdLst/>
              <a:ahLst/>
              <a:cxnLst/>
              <a:rect l="l" t="t" r="r" b="b"/>
              <a:pathLst>
                <a:path w="5781360" h="5518089">
                  <a:moveTo>
                    <a:pt x="2890680" y="4414"/>
                  </a:moveTo>
                  <a:cubicBezTo>
                    <a:pt x="1903611" y="0"/>
                    <a:pt x="989627" y="524062"/>
                    <a:pt x="494813" y="1378160"/>
                  </a:cubicBezTo>
                  <a:cubicBezTo>
                    <a:pt x="0" y="2232259"/>
                    <a:pt x="0" y="3285829"/>
                    <a:pt x="494813" y="4139928"/>
                  </a:cubicBezTo>
                  <a:cubicBezTo>
                    <a:pt x="989627" y="4994026"/>
                    <a:pt x="1903611" y="5518088"/>
                    <a:pt x="2890680" y="5513674"/>
                  </a:cubicBezTo>
                  <a:cubicBezTo>
                    <a:pt x="3877749" y="5518088"/>
                    <a:pt x="4791733" y="4994026"/>
                    <a:pt x="5286547" y="4139928"/>
                  </a:cubicBezTo>
                  <a:cubicBezTo>
                    <a:pt x="5781360" y="3285829"/>
                    <a:pt x="5781360" y="2232259"/>
                    <a:pt x="5286547" y="1378161"/>
                  </a:cubicBezTo>
                  <a:cubicBezTo>
                    <a:pt x="4791733" y="524062"/>
                    <a:pt x="3877749" y="0"/>
                    <a:pt x="2890680" y="4414"/>
                  </a:cubicBezTo>
                  <a:close/>
                </a:path>
              </a:pathLst>
            </a:custGeom>
            <a:blipFill>
              <a:blip r:embed="rId3"/>
              <a:stretch>
                <a:fillRect l="-35581" r="-35581"/>
              </a:stretch>
            </a:blipFill>
          </p:spPr>
        </p:sp>
      </p:grpSp>
      <p:grpSp>
        <p:nvGrpSpPr>
          <p:cNvPr id="9" name="Group 9"/>
          <p:cNvGrpSpPr>
            <a:grpSpLocks noChangeAspect="1"/>
          </p:cNvGrpSpPr>
          <p:nvPr/>
        </p:nvGrpSpPr>
        <p:grpSpPr>
          <a:xfrm>
            <a:off x="6204440" y="4945998"/>
            <a:ext cx="3570553" cy="3570553"/>
            <a:chOff x="0" y="0"/>
            <a:chExt cx="6350000" cy="6350000"/>
          </a:xfrm>
        </p:grpSpPr>
        <p:sp>
          <p:nvSpPr>
            <p:cNvPr id="10" name="Freeform 10"/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F01">
                    <a:alpha val="100000"/>
                  </a:srgbClr>
                </a:gs>
                <a:gs pos="100000">
                  <a:srgbClr val="FF8A01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11" name="Freeform 11"/>
            <p:cNvSpPr/>
            <p:nvPr/>
          </p:nvSpPr>
          <p:spPr>
            <a:xfrm>
              <a:off x="284320" y="415956"/>
              <a:ext cx="5781360" cy="5518089"/>
            </a:xfrm>
            <a:custGeom>
              <a:avLst/>
              <a:gdLst/>
              <a:ahLst/>
              <a:cxnLst/>
              <a:rect l="l" t="t" r="r" b="b"/>
              <a:pathLst>
                <a:path w="5781360" h="5518089">
                  <a:moveTo>
                    <a:pt x="2890680" y="4414"/>
                  </a:moveTo>
                  <a:cubicBezTo>
                    <a:pt x="1903611" y="0"/>
                    <a:pt x="989627" y="524062"/>
                    <a:pt x="494813" y="1378160"/>
                  </a:cubicBezTo>
                  <a:cubicBezTo>
                    <a:pt x="0" y="2232259"/>
                    <a:pt x="0" y="3285829"/>
                    <a:pt x="494813" y="4139928"/>
                  </a:cubicBezTo>
                  <a:cubicBezTo>
                    <a:pt x="989627" y="4994026"/>
                    <a:pt x="1903611" y="5518088"/>
                    <a:pt x="2890680" y="5513674"/>
                  </a:cubicBezTo>
                  <a:cubicBezTo>
                    <a:pt x="3877749" y="5518088"/>
                    <a:pt x="4791733" y="4994026"/>
                    <a:pt x="5286547" y="4139928"/>
                  </a:cubicBezTo>
                  <a:cubicBezTo>
                    <a:pt x="5781360" y="3285829"/>
                    <a:pt x="5781360" y="2232259"/>
                    <a:pt x="5286547" y="1378161"/>
                  </a:cubicBezTo>
                  <a:cubicBezTo>
                    <a:pt x="4791733" y="524062"/>
                    <a:pt x="3877749" y="0"/>
                    <a:pt x="2890680" y="4414"/>
                  </a:cubicBezTo>
                  <a:close/>
                </a:path>
              </a:pathLst>
            </a:custGeom>
            <a:blipFill>
              <a:blip r:embed="rId4"/>
              <a:stretch>
                <a:fillRect l="-19840" r="-19840"/>
              </a:stretch>
            </a:blipFill>
          </p:spPr>
        </p:sp>
      </p:grpSp>
      <p:grpSp>
        <p:nvGrpSpPr>
          <p:cNvPr id="12" name="Group 12"/>
          <p:cNvGrpSpPr/>
          <p:nvPr/>
        </p:nvGrpSpPr>
        <p:grpSpPr>
          <a:xfrm>
            <a:off x="5051940" y="5111898"/>
            <a:ext cx="751905" cy="751905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3780">
                    <a:alpha val="100000"/>
                  </a:srgbClr>
                </a:gs>
                <a:gs pos="100000">
                  <a:srgbClr val="011F47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14" name="TextBox 1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6349082" y="8162325"/>
            <a:ext cx="751905" cy="751905"/>
            <a:chOff x="0" y="0"/>
            <a:chExt cx="812800" cy="812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F01">
                    <a:alpha val="100000"/>
                  </a:srgbClr>
                </a:gs>
                <a:gs pos="100000">
                  <a:srgbClr val="FF8A01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17" name="TextBox 1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805970" y="1034215"/>
            <a:ext cx="17259300" cy="10749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757"/>
              </a:lnSpc>
            </a:pPr>
            <a:r>
              <a:rPr lang="en-US" sz="6255" b="1">
                <a:solidFill>
                  <a:srgbClr val="FFCF0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Congregate Dining Mobile Units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69193" y="2709218"/>
            <a:ext cx="9105047" cy="20788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7"/>
              </a:lnSpc>
            </a:pPr>
            <a:r>
              <a:rPr lang="en-US" sz="2398" b="1">
                <a:solidFill>
                  <a:srgbClr val="00378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Food will arrive in individually packaged units from a Sponsor’s full-service kitchen or from a commercial kitchen with a LDH Food and Drug Manufacturer’s Permit. There will be no food prep done onsite. (Note: The safest meals for this setting are shelf stable.) 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9894402" y="2449757"/>
            <a:ext cx="6957501" cy="5379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72"/>
              </a:lnSpc>
            </a:pPr>
            <a:r>
              <a:rPr lang="en-US" sz="3194" b="1" u="sng">
                <a:solidFill>
                  <a:srgbClr val="00378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Minimum Site Requirements 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9689467" y="3290738"/>
            <a:ext cx="7926757" cy="613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49071" lvl="1" indent="-224536" algn="l">
              <a:lnSpc>
                <a:spcPts val="2911"/>
              </a:lnSpc>
              <a:buFont typeface="Arial"/>
              <a:buChar char="•"/>
            </a:pPr>
            <a:r>
              <a:rPr lang="en-US" sz="2079">
                <a:solidFill>
                  <a:srgbClr val="003780"/>
                </a:solidFill>
                <a:latin typeface="Montserrat"/>
                <a:ea typeface="Montserrat"/>
                <a:cs typeface="Montserrat"/>
                <a:sym typeface="Montserrat"/>
              </a:rPr>
              <a:t>Plumbing fixtures (hot and cold must be provided):</a:t>
            </a:r>
          </a:p>
          <a:p>
            <a:pPr marL="449071" lvl="1" indent="-224536" algn="l">
              <a:lnSpc>
                <a:spcPts val="2911"/>
              </a:lnSpc>
              <a:buFont typeface="Arial"/>
              <a:buChar char="•"/>
            </a:pPr>
            <a:r>
              <a:rPr lang="en-US" sz="2079">
                <a:solidFill>
                  <a:srgbClr val="003780"/>
                </a:solidFill>
                <a:latin typeface="Montserrat"/>
                <a:ea typeface="Montserrat"/>
                <a:cs typeface="Montserrat"/>
                <a:sym typeface="Montserrat"/>
              </a:rPr>
              <a:t>Designated hand washing sink for children and staff w/ hand soap and paper towels</a:t>
            </a:r>
          </a:p>
          <a:p>
            <a:pPr marL="449071" lvl="1" indent="-224536" algn="l">
              <a:lnSpc>
                <a:spcPts val="2911"/>
              </a:lnSpc>
              <a:buFont typeface="Arial"/>
              <a:buChar char="•"/>
            </a:pPr>
            <a:r>
              <a:rPr lang="en-US" sz="2079">
                <a:solidFill>
                  <a:srgbClr val="003780"/>
                </a:solidFill>
                <a:latin typeface="Montserrat"/>
                <a:ea typeface="Montserrat"/>
                <a:cs typeface="Montserrat"/>
                <a:sym typeface="Montserrat"/>
              </a:rPr>
              <a:t>Additional hand sinks with portable sinks for use by the diners. Portable hand sinks must be filled with potable water and wastewater must be properly disposed. (</a:t>
            </a:r>
            <a:r>
              <a:rPr lang="en-US" sz="2079" b="1">
                <a:solidFill>
                  <a:srgbClr val="00378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Written plan must be provided for wastewater disposal.)</a:t>
            </a:r>
          </a:p>
          <a:p>
            <a:pPr marL="449071" lvl="1" indent="-224536" algn="l">
              <a:lnSpc>
                <a:spcPts val="2911"/>
              </a:lnSpc>
              <a:buFont typeface="Arial"/>
              <a:buChar char="•"/>
            </a:pPr>
            <a:r>
              <a:rPr lang="en-US" sz="2079">
                <a:solidFill>
                  <a:srgbClr val="003780"/>
                </a:solidFill>
                <a:latin typeface="Montserrat"/>
                <a:ea typeface="Montserrat"/>
                <a:cs typeface="Montserrat"/>
                <a:sym typeface="Montserrat"/>
              </a:rPr>
              <a:t>Hot and Cold Holding Equipment (warmer, Ice Chest, Etc.)</a:t>
            </a:r>
          </a:p>
          <a:p>
            <a:pPr marL="449071" lvl="1" indent="-224536" algn="l">
              <a:lnSpc>
                <a:spcPts val="2911"/>
              </a:lnSpc>
              <a:buFont typeface="Arial"/>
              <a:buChar char="•"/>
            </a:pPr>
            <a:r>
              <a:rPr lang="en-US" sz="2079">
                <a:solidFill>
                  <a:srgbClr val="003780"/>
                </a:solidFill>
                <a:latin typeface="Montserrat"/>
                <a:ea typeface="Montserrat"/>
                <a:cs typeface="Montserrat"/>
                <a:sym typeface="Montserrat"/>
              </a:rPr>
              <a:t>If potentially hazardous foods are served, the operator is required to have a written plan, keep logs, and discard all PHF/TCS foods at the end of the </a:t>
            </a:r>
            <a:r>
              <a:rPr lang="en-US" sz="2079" b="1" u="sng">
                <a:solidFill>
                  <a:srgbClr val="00378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4 hour</a:t>
            </a:r>
            <a:r>
              <a:rPr lang="en-US" sz="2079">
                <a:solidFill>
                  <a:srgbClr val="003780"/>
                </a:solidFill>
                <a:latin typeface="Montserrat"/>
                <a:ea typeface="Montserrat"/>
                <a:cs typeface="Montserrat"/>
                <a:sym typeface="Montserrat"/>
              </a:rPr>
              <a:t> allowance.</a:t>
            </a:r>
            <a:r>
              <a:rPr lang="en-US" sz="2079" b="1">
                <a:solidFill>
                  <a:srgbClr val="00378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Logs must indicate time food was removed from temperature control and time for discard.</a:t>
            </a:r>
          </a:p>
          <a:p>
            <a:pPr marL="449071" lvl="1" indent="-224536" algn="l">
              <a:lnSpc>
                <a:spcPts val="2911"/>
              </a:lnSpc>
              <a:buFont typeface="Arial"/>
              <a:buChar char="•"/>
            </a:pPr>
            <a:r>
              <a:rPr lang="en-US" sz="2079">
                <a:solidFill>
                  <a:srgbClr val="003780"/>
                </a:solidFill>
                <a:latin typeface="Montserrat"/>
                <a:ea typeface="Montserrat"/>
                <a:cs typeface="Montserrat"/>
                <a:sym typeface="Montserrat"/>
              </a:rPr>
              <a:t>Restrooms provided at stop site ( children and staff)</a:t>
            </a:r>
          </a:p>
          <a:p>
            <a:pPr marL="449071" lvl="1" indent="-224536" algn="l">
              <a:lnSpc>
                <a:spcPts val="2911"/>
              </a:lnSpc>
              <a:buFont typeface="Arial"/>
              <a:buChar char="•"/>
            </a:pPr>
            <a:r>
              <a:rPr lang="en-US" sz="2079">
                <a:solidFill>
                  <a:srgbClr val="003780"/>
                </a:solidFill>
                <a:latin typeface="Montserrat"/>
                <a:ea typeface="Montserrat"/>
                <a:cs typeface="Montserrat"/>
                <a:sym typeface="Montserrat"/>
              </a:rPr>
              <a:t>Refuse Disposal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383047" y="411685"/>
            <a:ext cx="15647360" cy="1456507"/>
            <a:chOff x="0" y="0"/>
            <a:chExt cx="4121115" cy="38360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121116" cy="383607"/>
            </a:xfrm>
            <a:custGeom>
              <a:avLst/>
              <a:gdLst/>
              <a:ahLst/>
              <a:cxnLst/>
              <a:rect l="l" t="t" r="r" b="b"/>
              <a:pathLst>
                <a:path w="4121116" h="383607">
                  <a:moveTo>
                    <a:pt x="49477" y="0"/>
                  </a:moveTo>
                  <a:lnTo>
                    <a:pt x="4071638" y="0"/>
                  </a:lnTo>
                  <a:cubicBezTo>
                    <a:pt x="4098964" y="0"/>
                    <a:pt x="4121116" y="22152"/>
                    <a:pt x="4121116" y="49477"/>
                  </a:cubicBezTo>
                  <a:lnTo>
                    <a:pt x="4121116" y="334129"/>
                  </a:lnTo>
                  <a:cubicBezTo>
                    <a:pt x="4121116" y="361455"/>
                    <a:pt x="4098964" y="383607"/>
                    <a:pt x="4071638" y="383607"/>
                  </a:cubicBezTo>
                  <a:lnTo>
                    <a:pt x="49477" y="383607"/>
                  </a:lnTo>
                  <a:cubicBezTo>
                    <a:pt x="22152" y="383607"/>
                    <a:pt x="0" y="361455"/>
                    <a:pt x="0" y="334129"/>
                  </a:cubicBezTo>
                  <a:lnTo>
                    <a:pt x="0" y="49477"/>
                  </a:lnTo>
                  <a:cubicBezTo>
                    <a:pt x="0" y="22152"/>
                    <a:pt x="22152" y="0"/>
                    <a:pt x="4947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3780">
                    <a:alpha val="100000"/>
                  </a:srgbClr>
                </a:gs>
                <a:gs pos="100000">
                  <a:srgbClr val="011F47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121115" cy="4217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370377" y="4554275"/>
            <a:ext cx="5488775" cy="5488775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F01">
                    <a:alpha val="100000"/>
                  </a:srgbClr>
                </a:gs>
                <a:gs pos="100000">
                  <a:srgbClr val="FF8A01">
                    <a:alpha val="100000"/>
                  </a:srgbClr>
                </a:gs>
              </a:gsLst>
              <a:lin ang="2700000"/>
            </a:gradFill>
          </p:spPr>
        </p:sp>
        <p:sp>
          <p:nvSpPr>
            <p:cNvPr id="8" name="Freeform 8"/>
            <p:cNvSpPr/>
            <p:nvPr/>
          </p:nvSpPr>
          <p:spPr>
            <a:xfrm>
              <a:off x="284320" y="415956"/>
              <a:ext cx="5781360" cy="5518089"/>
            </a:xfrm>
            <a:custGeom>
              <a:avLst/>
              <a:gdLst/>
              <a:ahLst/>
              <a:cxnLst/>
              <a:rect l="l" t="t" r="r" b="b"/>
              <a:pathLst>
                <a:path w="5781360" h="5518089">
                  <a:moveTo>
                    <a:pt x="2890680" y="4414"/>
                  </a:moveTo>
                  <a:cubicBezTo>
                    <a:pt x="1903611" y="0"/>
                    <a:pt x="989627" y="524062"/>
                    <a:pt x="494813" y="1378160"/>
                  </a:cubicBezTo>
                  <a:cubicBezTo>
                    <a:pt x="0" y="2232259"/>
                    <a:pt x="0" y="3285829"/>
                    <a:pt x="494813" y="4139928"/>
                  </a:cubicBezTo>
                  <a:cubicBezTo>
                    <a:pt x="989627" y="4994026"/>
                    <a:pt x="1903611" y="5518088"/>
                    <a:pt x="2890680" y="5513674"/>
                  </a:cubicBezTo>
                  <a:cubicBezTo>
                    <a:pt x="3877749" y="5518088"/>
                    <a:pt x="4791733" y="4994026"/>
                    <a:pt x="5286547" y="4139928"/>
                  </a:cubicBezTo>
                  <a:cubicBezTo>
                    <a:pt x="5781360" y="3285829"/>
                    <a:pt x="5781360" y="2232259"/>
                    <a:pt x="5286547" y="1378161"/>
                  </a:cubicBezTo>
                  <a:cubicBezTo>
                    <a:pt x="4791733" y="524062"/>
                    <a:pt x="3877749" y="0"/>
                    <a:pt x="2890680" y="4414"/>
                  </a:cubicBezTo>
                  <a:close/>
                </a:path>
              </a:pathLst>
            </a:custGeom>
            <a:blipFill>
              <a:blip r:embed="rId3"/>
              <a:stretch>
                <a:fillRect l="223" r="223"/>
              </a:stretch>
            </a:blipFill>
          </p:spPr>
        </p:sp>
      </p:grpSp>
      <p:grpSp>
        <p:nvGrpSpPr>
          <p:cNvPr id="9" name="Group 9"/>
          <p:cNvGrpSpPr>
            <a:grpSpLocks noChangeAspect="1"/>
          </p:cNvGrpSpPr>
          <p:nvPr/>
        </p:nvGrpSpPr>
        <p:grpSpPr>
          <a:xfrm>
            <a:off x="6032807" y="4204768"/>
            <a:ext cx="3570553" cy="3570553"/>
            <a:chOff x="0" y="0"/>
            <a:chExt cx="6350000" cy="6350000"/>
          </a:xfrm>
        </p:grpSpPr>
        <p:sp>
          <p:nvSpPr>
            <p:cNvPr id="10" name="Freeform 10"/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F01">
                    <a:alpha val="100000"/>
                  </a:srgbClr>
                </a:gs>
                <a:gs pos="100000">
                  <a:srgbClr val="FF8A01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11" name="Freeform 11"/>
            <p:cNvSpPr/>
            <p:nvPr/>
          </p:nvSpPr>
          <p:spPr>
            <a:xfrm>
              <a:off x="284320" y="415956"/>
              <a:ext cx="5781360" cy="5518089"/>
            </a:xfrm>
            <a:custGeom>
              <a:avLst/>
              <a:gdLst/>
              <a:ahLst/>
              <a:cxnLst/>
              <a:rect l="l" t="t" r="r" b="b"/>
              <a:pathLst>
                <a:path w="5781360" h="5518089">
                  <a:moveTo>
                    <a:pt x="2890680" y="4414"/>
                  </a:moveTo>
                  <a:cubicBezTo>
                    <a:pt x="1903611" y="0"/>
                    <a:pt x="989627" y="524062"/>
                    <a:pt x="494813" y="1378160"/>
                  </a:cubicBezTo>
                  <a:cubicBezTo>
                    <a:pt x="0" y="2232259"/>
                    <a:pt x="0" y="3285829"/>
                    <a:pt x="494813" y="4139928"/>
                  </a:cubicBezTo>
                  <a:cubicBezTo>
                    <a:pt x="989627" y="4994026"/>
                    <a:pt x="1903611" y="5518088"/>
                    <a:pt x="2890680" y="5513674"/>
                  </a:cubicBezTo>
                  <a:cubicBezTo>
                    <a:pt x="3877749" y="5518088"/>
                    <a:pt x="4791733" y="4994026"/>
                    <a:pt x="5286547" y="4139928"/>
                  </a:cubicBezTo>
                  <a:cubicBezTo>
                    <a:pt x="5781360" y="3285829"/>
                    <a:pt x="5781360" y="2232259"/>
                    <a:pt x="5286547" y="1378161"/>
                  </a:cubicBezTo>
                  <a:cubicBezTo>
                    <a:pt x="4791733" y="524062"/>
                    <a:pt x="3877749" y="0"/>
                    <a:pt x="2890680" y="4414"/>
                  </a:cubicBezTo>
                  <a:close/>
                </a:path>
              </a:pathLst>
            </a:custGeom>
            <a:blipFill>
              <a:blip r:embed="rId4"/>
              <a:stretch>
                <a:fillRect l="-39717" r="-39717"/>
              </a:stretch>
            </a:blipFill>
          </p:spPr>
        </p:sp>
      </p:grpSp>
      <p:grpSp>
        <p:nvGrpSpPr>
          <p:cNvPr id="12" name="Group 12"/>
          <p:cNvGrpSpPr/>
          <p:nvPr/>
        </p:nvGrpSpPr>
        <p:grpSpPr>
          <a:xfrm>
            <a:off x="5345950" y="4324608"/>
            <a:ext cx="751905" cy="751905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3780">
                    <a:alpha val="100000"/>
                  </a:srgbClr>
                </a:gs>
                <a:gs pos="100000">
                  <a:srgbClr val="011F47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14" name="TextBox 1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6223002" y="7612973"/>
            <a:ext cx="751905" cy="751905"/>
            <a:chOff x="0" y="0"/>
            <a:chExt cx="812800" cy="812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F01">
                    <a:alpha val="100000"/>
                  </a:srgbClr>
                </a:gs>
                <a:gs pos="100000">
                  <a:srgbClr val="FF8A01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17" name="TextBox 1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805970" y="364218"/>
            <a:ext cx="17259300" cy="10749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757"/>
              </a:lnSpc>
            </a:pPr>
            <a:r>
              <a:rPr lang="en-US" sz="6255" b="1">
                <a:solidFill>
                  <a:srgbClr val="FFCF0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Grab &amp; Go, or Delivery to homes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69193" y="2699693"/>
            <a:ext cx="9903714" cy="18101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52"/>
              </a:lnSpc>
            </a:pPr>
            <a:r>
              <a:rPr lang="en-US" sz="2608" b="1">
                <a:solidFill>
                  <a:srgbClr val="00378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Meals are prepared by the sponsoring kitchen or from a commercial kitchen with a LDH Food and Drug Manufacturer’s Permit. There will be no food prep done onsite.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9826090" y="1811042"/>
            <a:ext cx="6957501" cy="5379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72"/>
              </a:lnSpc>
            </a:pPr>
            <a:r>
              <a:rPr lang="en-US" sz="3194" b="1" u="sng">
                <a:solidFill>
                  <a:srgbClr val="00378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Minimum Site Requirements 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9826090" y="2310915"/>
            <a:ext cx="8239180" cy="92379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49071" lvl="1" indent="-224536" algn="l">
              <a:lnSpc>
                <a:spcPts val="2911"/>
              </a:lnSpc>
              <a:buFont typeface="Arial"/>
              <a:buChar char="•"/>
            </a:pPr>
            <a:r>
              <a:rPr lang="en-US" sz="2079">
                <a:solidFill>
                  <a:srgbClr val="003780"/>
                </a:solidFill>
                <a:latin typeface="Montserrat"/>
                <a:ea typeface="Montserrat"/>
                <a:cs typeface="Montserrat"/>
                <a:sym typeface="Montserrat"/>
              </a:rPr>
              <a:t>Each individual container must meet the required labeling requirement:</a:t>
            </a:r>
          </a:p>
          <a:p>
            <a:pPr algn="l">
              <a:lnSpc>
                <a:spcPts val="2911"/>
              </a:lnSpc>
            </a:pPr>
            <a:r>
              <a:rPr lang="en-US" sz="2079">
                <a:solidFill>
                  <a:srgbClr val="003780"/>
                </a:solidFill>
                <a:latin typeface="Montserrat"/>
                <a:ea typeface="Montserrat"/>
                <a:cs typeface="Montserrat"/>
                <a:sym typeface="Montserrat"/>
              </a:rPr>
              <a:t>        - meal contents </a:t>
            </a:r>
          </a:p>
          <a:p>
            <a:pPr algn="l">
              <a:lnSpc>
                <a:spcPts val="2911"/>
              </a:lnSpc>
            </a:pPr>
            <a:r>
              <a:rPr lang="en-US" sz="2079">
                <a:solidFill>
                  <a:srgbClr val="003780"/>
                </a:solidFill>
                <a:latin typeface="Montserrat"/>
                <a:ea typeface="Montserrat"/>
                <a:cs typeface="Montserrat"/>
                <a:sym typeface="Montserrat"/>
              </a:rPr>
              <a:t>        - list allergens</a:t>
            </a:r>
          </a:p>
          <a:p>
            <a:pPr algn="l">
              <a:lnSpc>
                <a:spcPts val="2911"/>
              </a:lnSpc>
            </a:pPr>
            <a:r>
              <a:rPr lang="en-US" sz="2079">
                <a:solidFill>
                  <a:srgbClr val="003780"/>
                </a:solidFill>
                <a:latin typeface="Montserrat"/>
                <a:ea typeface="Montserrat"/>
                <a:cs typeface="Montserrat"/>
                <a:sym typeface="Montserrat"/>
              </a:rPr>
              <a:t>        - source of food</a:t>
            </a:r>
          </a:p>
          <a:p>
            <a:pPr algn="l">
              <a:lnSpc>
                <a:spcPts val="2911"/>
              </a:lnSpc>
            </a:pPr>
            <a:r>
              <a:rPr lang="en-US" sz="2079">
                <a:solidFill>
                  <a:srgbClr val="003780"/>
                </a:solidFill>
                <a:latin typeface="Montserrat"/>
                <a:ea typeface="Montserrat"/>
                <a:cs typeface="Montserrat"/>
                <a:sym typeface="Montserrat"/>
              </a:rPr>
              <a:t>        - Handling Instructions</a:t>
            </a:r>
          </a:p>
          <a:p>
            <a:pPr algn="l">
              <a:lnSpc>
                <a:spcPts val="2911"/>
              </a:lnSpc>
            </a:pPr>
            <a:r>
              <a:rPr lang="en-US" sz="2079">
                <a:solidFill>
                  <a:srgbClr val="003780"/>
                </a:solidFill>
                <a:latin typeface="Montserrat"/>
                <a:ea typeface="Montserrat"/>
                <a:cs typeface="Montserrat"/>
                <a:sym typeface="Montserrat"/>
              </a:rPr>
              <a:t>        - date marked</a:t>
            </a:r>
          </a:p>
          <a:p>
            <a:pPr algn="l">
              <a:lnSpc>
                <a:spcPts val="2911"/>
              </a:lnSpc>
            </a:pPr>
            <a:r>
              <a:rPr lang="en-US" sz="2079">
                <a:solidFill>
                  <a:srgbClr val="003780"/>
                </a:solidFill>
                <a:latin typeface="Montserrat"/>
                <a:ea typeface="Montserrat"/>
                <a:cs typeface="Montserrat"/>
                <a:sym typeface="Montserrat"/>
              </a:rPr>
              <a:t>        - rewarming instructions if necessary</a:t>
            </a:r>
          </a:p>
          <a:p>
            <a:pPr algn="l">
              <a:lnSpc>
                <a:spcPts val="2911"/>
              </a:lnSpc>
            </a:pPr>
            <a:r>
              <a:rPr lang="en-US" sz="2079">
                <a:solidFill>
                  <a:srgbClr val="003780"/>
                </a:solidFill>
                <a:latin typeface="Montserrat"/>
                <a:ea typeface="Montserrat"/>
                <a:cs typeface="Montserrat"/>
                <a:sym typeface="Montserrat"/>
              </a:rPr>
              <a:t>        - holding temperature and PHF/TCS foods  </a:t>
            </a:r>
          </a:p>
          <a:p>
            <a:pPr algn="l">
              <a:lnSpc>
                <a:spcPts val="2911"/>
              </a:lnSpc>
            </a:pPr>
            <a:r>
              <a:rPr lang="en-US" sz="2079">
                <a:solidFill>
                  <a:srgbClr val="003780"/>
                </a:solidFill>
                <a:latin typeface="Montserrat"/>
                <a:ea typeface="Montserrat"/>
                <a:cs typeface="Montserrat"/>
                <a:sym typeface="Montserrat"/>
              </a:rPr>
              <a:t>            maintain a safe temperature (41F) or </a:t>
            </a:r>
          </a:p>
          <a:p>
            <a:pPr algn="l">
              <a:lnSpc>
                <a:spcPts val="2911"/>
              </a:lnSpc>
            </a:pPr>
            <a:r>
              <a:rPr lang="en-US" sz="2079">
                <a:solidFill>
                  <a:srgbClr val="003780"/>
                </a:solidFill>
                <a:latin typeface="Montserrat"/>
                <a:ea typeface="Montserrat"/>
                <a:cs typeface="Montserrat"/>
                <a:sym typeface="Montserrat"/>
              </a:rPr>
              <a:t>            colder, Frozen solid 0 F , 135F or warmer) </a:t>
            </a:r>
          </a:p>
          <a:p>
            <a:pPr algn="l">
              <a:lnSpc>
                <a:spcPts val="2911"/>
              </a:lnSpc>
            </a:pPr>
            <a:r>
              <a:rPr lang="en-US" sz="2079">
                <a:solidFill>
                  <a:srgbClr val="003780"/>
                </a:solidFill>
                <a:latin typeface="Montserrat"/>
                <a:ea typeface="Montserrat"/>
                <a:cs typeface="Montserrat"/>
                <a:sym typeface="Montserrat"/>
              </a:rPr>
              <a:t>            until given to the recipient</a:t>
            </a:r>
          </a:p>
          <a:p>
            <a:pPr marL="436590" lvl="1" indent="-218295" algn="l">
              <a:lnSpc>
                <a:spcPts val="2831"/>
              </a:lnSpc>
              <a:buFont typeface="Arial"/>
              <a:buChar char="•"/>
            </a:pPr>
            <a:r>
              <a:rPr lang="en-US" sz="2022">
                <a:solidFill>
                  <a:srgbClr val="003780"/>
                </a:solidFill>
                <a:latin typeface="Montserrat"/>
                <a:ea typeface="Montserrat"/>
                <a:cs typeface="Montserrat"/>
                <a:sym typeface="Montserrat"/>
              </a:rPr>
              <a:t>Time as Temperature Control for Public Health Log should include: </a:t>
            </a:r>
          </a:p>
          <a:p>
            <a:pPr algn="l">
              <a:lnSpc>
                <a:spcPts val="2831"/>
              </a:lnSpc>
            </a:pPr>
            <a:r>
              <a:rPr lang="en-US" sz="2022">
                <a:solidFill>
                  <a:srgbClr val="003780"/>
                </a:solidFill>
                <a:latin typeface="Montserrat"/>
                <a:ea typeface="Montserrat"/>
                <a:cs typeface="Montserrat"/>
                <a:sym typeface="Montserrat"/>
              </a:rPr>
              <a:t>            - The date of the log (from the permitted kitchen)</a:t>
            </a:r>
          </a:p>
          <a:p>
            <a:pPr algn="l">
              <a:lnSpc>
                <a:spcPts val="2831"/>
              </a:lnSpc>
            </a:pPr>
            <a:r>
              <a:rPr lang="en-US" sz="2022">
                <a:solidFill>
                  <a:srgbClr val="003780"/>
                </a:solidFill>
                <a:latin typeface="Montserrat"/>
                <a:ea typeface="Montserrat"/>
                <a:cs typeface="Montserrat"/>
                <a:sym typeface="Montserrat"/>
              </a:rPr>
              <a:t>            - State the time the food is removed from temperature  </a:t>
            </a:r>
          </a:p>
          <a:p>
            <a:pPr algn="l">
              <a:lnSpc>
                <a:spcPts val="2831"/>
              </a:lnSpc>
            </a:pPr>
            <a:r>
              <a:rPr lang="en-US" sz="2022">
                <a:solidFill>
                  <a:srgbClr val="003780"/>
                </a:solidFill>
                <a:latin typeface="Montserrat"/>
                <a:ea typeface="Montserrat"/>
                <a:cs typeface="Montserrat"/>
                <a:sym typeface="Montserrat"/>
              </a:rPr>
              <a:t>                control</a:t>
            </a:r>
          </a:p>
          <a:p>
            <a:pPr algn="l">
              <a:lnSpc>
                <a:spcPts val="2911"/>
              </a:lnSpc>
            </a:pPr>
            <a:r>
              <a:rPr lang="en-US" sz="2079">
                <a:solidFill>
                  <a:srgbClr val="003780"/>
                </a:solidFill>
                <a:latin typeface="Montserrat"/>
                <a:ea typeface="Montserrat"/>
                <a:cs typeface="Montserrat"/>
                <a:sym typeface="Montserrat"/>
              </a:rPr>
              <a:t>             - State the required discard time (up to 4 hours from </a:t>
            </a:r>
          </a:p>
          <a:p>
            <a:pPr algn="l">
              <a:lnSpc>
                <a:spcPts val="2911"/>
              </a:lnSpc>
            </a:pPr>
            <a:r>
              <a:rPr lang="en-US" sz="2079">
                <a:solidFill>
                  <a:srgbClr val="003780"/>
                </a:solidFill>
                <a:latin typeface="Montserrat"/>
                <a:ea typeface="Montserrat"/>
                <a:cs typeface="Montserrat"/>
                <a:sym typeface="Montserrat"/>
              </a:rPr>
              <a:t>                 the removal time)</a:t>
            </a:r>
          </a:p>
          <a:p>
            <a:pPr algn="l">
              <a:lnSpc>
                <a:spcPts val="2911"/>
              </a:lnSpc>
            </a:pPr>
            <a:r>
              <a:rPr lang="en-US" sz="2079">
                <a:solidFill>
                  <a:srgbClr val="003780"/>
                </a:solidFill>
                <a:latin typeface="Montserrat"/>
                <a:ea typeface="Montserrat"/>
                <a:cs typeface="Montserrat"/>
                <a:sym typeface="Montserrat"/>
              </a:rPr>
              <a:t>             - State when food was discarded</a:t>
            </a:r>
          </a:p>
          <a:p>
            <a:pPr algn="l">
              <a:lnSpc>
                <a:spcPts val="2911"/>
              </a:lnSpc>
            </a:pPr>
            <a:r>
              <a:rPr lang="en-US" sz="2079">
                <a:solidFill>
                  <a:srgbClr val="003780"/>
                </a:solidFill>
                <a:latin typeface="Montserrat"/>
                <a:ea typeface="Montserrat"/>
                <a:cs typeface="Montserrat"/>
                <a:sym typeface="Montserrat"/>
              </a:rPr>
              <a:t>             - Include space for signatures of the </a:t>
            </a:r>
          </a:p>
          <a:p>
            <a:pPr algn="l">
              <a:lnSpc>
                <a:spcPts val="2911"/>
              </a:lnSpc>
            </a:pPr>
            <a:r>
              <a:rPr lang="en-US" sz="2079">
                <a:solidFill>
                  <a:srgbClr val="003780"/>
                </a:solidFill>
                <a:latin typeface="Montserrat"/>
                <a:ea typeface="Montserrat"/>
                <a:cs typeface="Montserrat"/>
                <a:sym typeface="Montserrat"/>
              </a:rPr>
              <a:t>                persons completing each step</a:t>
            </a:r>
          </a:p>
          <a:p>
            <a:pPr algn="l">
              <a:lnSpc>
                <a:spcPts val="3531"/>
              </a:lnSpc>
            </a:pPr>
            <a:endParaRPr lang="en-US" sz="2079">
              <a:solidFill>
                <a:srgbClr val="00378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3531"/>
              </a:lnSpc>
            </a:pPr>
            <a:r>
              <a:rPr lang="en-US" sz="2522" b="1">
                <a:solidFill>
                  <a:srgbClr val="00378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         </a:t>
            </a:r>
          </a:p>
          <a:p>
            <a:pPr algn="l">
              <a:lnSpc>
                <a:spcPts val="3531"/>
              </a:lnSpc>
            </a:pPr>
            <a:r>
              <a:rPr lang="en-US" sz="2522" b="1">
                <a:solidFill>
                  <a:srgbClr val="00378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      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0" y="-168153"/>
            <a:ext cx="11650606" cy="13277044"/>
          </a:xfrm>
          <a:custGeom>
            <a:avLst/>
            <a:gdLst/>
            <a:ahLst/>
            <a:cxnLst/>
            <a:rect l="l" t="t" r="r" b="b"/>
            <a:pathLst>
              <a:path w="11650606" h="13277044">
                <a:moveTo>
                  <a:pt x="11650606" y="0"/>
                </a:moveTo>
                <a:lnTo>
                  <a:pt x="0" y="0"/>
                </a:lnTo>
                <a:lnTo>
                  <a:pt x="0" y="13277043"/>
                </a:lnTo>
                <a:lnTo>
                  <a:pt x="11650606" y="13277043"/>
                </a:lnTo>
                <a:lnTo>
                  <a:pt x="11650606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7652917" y="1388344"/>
            <a:ext cx="839999" cy="445199"/>
          </a:xfrm>
          <a:custGeom>
            <a:avLst/>
            <a:gdLst/>
            <a:ahLst/>
            <a:cxnLst/>
            <a:rect l="l" t="t" r="r" b="b"/>
            <a:pathLst>
              <a:path w="839999" h="445199">
                <a:moveTo>
                  <a:pt x="0" y="0"/>
                </a:moveTo>
                <a:lnTo>
                  <a:pt x="839999" y="0"/>
                </a:lnTo>
                <a:lnTo>
                  <a:pt x="839999" y="445200"/>
                </a:lnTo>
                <a:lnTo>
                  <a:pt x="0" y="4452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690799" y="765364"/>
            <a:ext cx="5962118" cy="5938829"/>
            <a:chOff x="0" y="0"/>
            <a:chExt cx="6502400" cy="6477000"/>
          </a:xfrm>
        </p:grpSpPr>
        <p:sp>
          <p:nvSpPr>
            <p:cNvPr id="6" name="Freeform 6"/>
            <p:cNvSpPr/>
            <p:nvPr/>
          </p:nvSpPr>
          <p:spPr>
            <a:xfrm>
              <a:off x="-23042" y="119185"/>
              <a:ext cx="6542159" cy="6244242"/>
            </a:xfrm>
            <a:custGeom>
              <a:avLst/>
              <a:gdLst/>
              <a:ahLst/>
              <a:cxnLst/>
              <a:rect l="l" t="t" r="r" b="b"/>
              <a:pathLst>
                <a:path w="6542159" h="6244242">
                  <a:moveTo>
                    <a:pt x="3271080" y="4996"/>
                  </a:moveTo>
                  <a:cubicBezTo>
                    <a:pt x="2154117" y="0"/>
                    <a:pt x="1119857" y="593026"/>
                    <a:pt x="559929" y="1559521"/>
                  </a:cubicBezTo>
                  <a:cubicBezTo>
                    <a:pt x="0" y="2526015"/>
                    <a:pt x="0" y="3718228"/>
                    <a:pt x="559929" y="4684723"/>
                  </a:cubicBezTo>
                  <a:cubicBezTo>
                    <a:pt x="1119857" y="5651217"/>
                    <a:pt x="2154117" y="6244243"/>
                    <a:pt x="3271080" y="6239248"/>
                  </a:cubicBezTo>
                  <a:cubicBezTo>
                    <a:pt x="4388043" y="6244243"/>
                    <a:pt x="5422303" y="5651217"/>
                    <a:pt x="5982231" y="4684723"/>
                  </a:cubicBezTo>
                  <a:cubicBezTo>
                    <a:pt x="6542160" y="3718229"/>
                    <a:pt x="6542160" y="2526015"/>
                    <a:pt x="5982231" y="1559521"/>
                  </a:cubicBezTo>
                  <a:cubicBezTo>
                    <a:pt x="5422303" y="593027"/>
                    <a:pt x="4388043" y="1"/>
                    <a:pt x="3271080" y="4996"/>
                  </a:cubicBezTo>
                  <a:close/>
                </a:path>
              </a:pathLst>
            </a:custGeom>
            <a:blipFill>
              <a:blip r:embed="rId7"/>
              <a:stretch>
                <a:fillRect l="223" r="223"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>
              <a:off x="73038" y="66269"/>
              <a:ext cx="6350000" cy="6349987"/>
            </a:xfrm>
            <a:custGeom>
              <a:avLst/>
              <a:gdLst/>
              <a:ahLst/>
              <a:cxnLst/>
              <a:rect l="l" t="t" r="r" b="b"/>
              <a:pathLst>
                <a:path w="6350000" h="6349987">
                  <a:moveTo>
                    <a:pt x="3175000" y="6349987"/>
                  </a:moveTo>
                  <a:cubicBezTo>
                    <a:pt x="1424279" y="6349987"/>
                    <a:pt x="0" y="4925733"/>
                    <a:pt x="0" y="3175038"/>
                  </a:cubicBezTo>
                  <a:cubicBezTo>
                    <a:pt x="0" y="1424317"/>
                    <a:pt x="1424292" y="0"/>
                    <a:pt x="3175000" y="0"/>
                  </a:cubicBezTo>
                  <a:cubicBezTo>
                    <a:pt x="4925733" y="0"/>
                    <a:pt x="6350000" y="1424330"/>
                    <a:pt x="6350000" y="3175038"/>
                  </a:cubicBezTo>
                  <a:cubicBezTo>
                    <a:pt x="6350000" y="4925720"/>
                    <a:pt x="4925733" y="6349987"/>
                    <a:pt x="3175000" y="6349987"/>
                  </a:cubicBezTo>
                  <a:close/>
                  <a:moveTo>
                    <a:pt x="3175000" y="115760"/>
                  </a:moveTo>
                  <a:cubicBezTo>
                    <a:pt x="1488135" y="115760"/>
                    <a:pt x="115760" y="1488148"/>
                    <a:pt x="115760" y="3175038"/>
                  </a:cubicBezTo>
                  <a:cubicBezTo>
                    <a:pt x="115760" y="4861915"/>
                    <a:pt x="1488135" y="6234265"/>
                    <a:pt x="3175000" y="6234265"/>
                  </a:cubicBezTo>
                  <a:cubicBezTo>
                    <a:pt x="4861852" y="6234265"/>
                    <a:pt x="6234265" y="4861890"/>
                    <a:pt x="6234265" y="3175038"/>
                  </a:cubicBezTo>
                  <a:cubicBezTo>
                    <a:pt x="6234265" y="1488148"/>
                    <a:pt x="4861852" y="115760"/>
                    <a:pt x="3175000" y="11576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8A01">
                    <a:alpha val="100000"/>
                  </a:srgbClr>
                </a:gs>
                <a:gs pos="100000">
                  <a:srgbClr val="FFCF01">
                    <a:alpha val="100000"/>
                  </a:srgbClr>
                </a:gs>
              </a:gsLst>
              <a:lin ang="2700000"/>
            </a:gradFill>
          </p:spPr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841516" y="5143500"/>
            <a:ext cx="4427381" cy="4410087"/>
            <a:chOff x="0" y="0"/>
            <a:chExt cx="6502400" cy="6477000"/>
          </a:xfrm>
        </p:grpSpPr>
        <p:sp>
          <p:nvSpPr>
            <p:cNvPr id="9" name="Freeform 9"/>
            <p:cNvSpPr/>
            <p:nvPr/>
          </p:nvSpPr>
          <p:spPr>
            <a:xfrm>
              <a:off x="-23042" y="119185"/>
              <a:ext cx="6542159" cy="6244242"/>
            </a:xfrm>
            <a:custGeom>
              <a:avLst/>
              <a:gdLst/>
              <a:ahLst/>
              <a:cxnLst/>
              <a:rect l="l" t="t" r="r" b="b"/>
              <a:pathLst>
                <a:path w="6542159" h="6244242">
                  <a:moveTo>
                    <a:pt x="3271080" y="4996"/>
                  </a:moveTo>
                  <a:cubicBezTo>
                    <a:pt x="2154117" y="0"/>
                    <a:pt x="1119857" y="593026"/>
                    <a:pt x="559929" y="1559521"/>
                  </a:cubicBezTo>
                  <a:cubicBezTo>
                    <a:pt x="0" y="2526015"/>
                    <a:pt x="0" y="3718228"/>
                    <a:pt x="559929" y="4684723"/>
                  </a:cubicBezTo>
                  <a:cubicBezTo>
                    <a:pt x="1119857" y="5651217"/>
                    <a:pt x="2154117" y="6244243"/>
                    <a:pt x="3271080" y="6239248"/>
                  </a:cubicBezTo>
                  <a:cubicBezTo>
                    <a:pt x="4388043" y="6244243"/>
                    <a:pt x="5422303" y="5651217"/>
                    <a:pt x="5982231" y="4684723"/>
                  </a:cubicBezTo>
                  <a:cubicBezTo>
                    <a:pt x="6542160" y="3718229"/>
                    <a:pt x="6542160" y="2526015"/>
                    <a:pt x="5982231" y="1559521"/>
                  </a:cubicBezTo>
                  <a:cubicBezTo>
                    <a:pt x="5422303" y="593027"/>
                    <a:pt x="4388043" y="1"/>
                    <a:pt x="3271080" y="4996"/>
                  </a:cubicBezTo>
                  <a:close/>
                </a:path>
              </a:pathLst>
            </a:custGeom>
            <a:blipFill>
              <a:blip r:embed="rId8"/>
              <a:stretch>
                <a:fillRect l="223" r="223"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>
              <a:off x="73038" y="66269"/>
              <a:ext cx="6350000" cy="6349987"/>
            </a:xfrm>
            <a:custGeom>
              <a:avLst/>
              <a:gdLst/>
              <a:ahLst/>
              <a:cxnLst/>
              <a:rect l="l" t="t" r="r" b="b"/>
              <a:pathLst>
                <a:path w="6350000" h="6349987">
                  <a:moveTo>
                    <a:pt x="3175000" y="6349987"/>
                  </a:moveTo>
                  <a:cubicBezTo>
                    <a:pt x="1424279" y="6349987"/>
                    <a:pt x="0" y="4925733"/>
                    <a:pt x="0" y="3175038"/>
                  </a:cubicBezTo>
                  <a:cubicBezTo>
                    <a:pt x="0" y="1424317"/>
                    <a:pt x="1424292" y="0"/>
                    <a:pt x="3175000" y="0"/>
                  </a:cubicBezTo>
                  <a:cubicBezTo>
                    <a:pt x="4925733" y="0"/>
                    <a:pt x="6350000" y="1424330"/>
                    <a:pt x="6350000" y="3175038"/>
                  </a:cubicBezTo>
                  <a:cubicBezTo>
                    <a:pt x="6350000" y="4925720"/>
                    <a:pt x="4925733" y="6349987"/>
                    <a:pt x="3175000" y="6349987"/>
                  </a:cubicBezTo>
                  <a:close/>
                  <a:moveTo>
                    <a:pt x="3175000" y="115760"/>
                  </a:moveTo>
                  <a:cubicBezTo>
                    <a:pt x="1488135" y="115760"/>
                    <a:pt x="115760" y="1488148"/>
                    <a:pt x="115760" y="3175038"/>
                  </a:cubicBezTo>
                  <a:cubicBezTo>
                    <a:pt x="115760" y="4861915"/>
                    <a:pt x="1488135" y="6234265"/>
                    <a:pt x="3175000" y="6234265"/>
                  </a:cubicBezTo>
                  <a:cubicBezTo>
                    <a:pt x="4861852" y="6234265"/>
                    <a:pt x="6234265" y="4861890"/>
                    <a:pt x="6234265" y="3175038"/>
                  </a:cubicBezTo>
                  <a:cubicBezTo>
                    <a:pt x="6234265" y="1488148"/>
                    <a:pt x="4861852" y="115760"/>
                    <a:pt x="3175000" y="11576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F01">
                    <a:alpha val="100000"/>
                  </a:srgbClr>
                </a:gs>
                <a:gs pos="100000">
                  <a:srgbClr val="FF8A01">
                    <a:alpha val="100000"/>
                  </a:srgbClr>
                </a:gs>
              </a:gsLst>
              <a:lin ang="5400000"/>
            </a:gradFill>
          </p:spPr>
        </p:sp>
      </p:grpSp>
      <p:sp>
        <p:nvSpPr>
          <p:cNvPr id="11" name="TextBox 11"/>
          <p:cNvSpPr txBox="1"/>
          <p:nvPr/>
        </p:nvSpPr>
        <p:spPr>
          <a:xfrm>
            <a:off x="8314015" y="2095466"/>
            <a:ext cx="9817765" cy="7201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983"/>
              </a:lnSpc>
            </a:pPr>
            <a:r>
              <a:rPr lang="en-US" sz="4274" b="1">
                <a:solidFill>
                  <a:srgbClr val="00357B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Non Congregate Grab &amp; Go sites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8314015" y="2981919"/>
            <a:ext cx="8918317" cy="56897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44"/>
              </a:lnSpc>
            </a:pPr>
            <a:endParaRPr/>
          </a:p>
          <a:p>
            <a:pPr marL="700764" lvl="1" indent="-350382" algn="l">
              <a:lnSpc>
                <a:spcPts val="4544"/>
              </a:lnSpc>
              <a:buFont typeface="Arial"/>
              <a:buChar char="•"/>
            </a:pPr>
            <a:r>
              <a:rPr lang="en-US" sz="3245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Non Congregate Grab &amp; Go sites with </a:t>
            </a:r>
            <a:r>
              <a:rPr lang="en-US" sz="3245" b="1" i="1" u="sng">
                <a:solidFill>
                  <a:srgbClr val="000000"/>
                </a:solidFill>
                <a:latin typeface="Montserrat Bold Italics"/>
                <a:ea typeface="Montserrat Bold Italics"/>
                <a:cs typeface="Montserrat Bold Italics"/>
                <a:sym typeface="Montserrat Bold Italics"/>
              </a:rPr>
              <a:t>no overnight food storage and no food preparation</a:t>
            </a:r>
            <a:r>
              <a:rPr lang="en-US" sz="3245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will not need a permit to operate.</a:t>
            </a:r>
          </a:p>
          <a:p>
            <a:pPr marL="1401529" lvl="2" indent="-467176" algn="l">
              <a:lnSpc>
                <a:spcPts val="4544"/>
              </a:lnSpc>
              <a:buFont typeface="Arial"/>
              <a:buChar char="⚬"/>
            </a:pPr>
            <a:r>
              <a:rPr lang="en-US" sz="3245" b="1" i="1" u="sng">
                <a:solidFill>
                  <a:srgbClr val="000000"/>
                </a:solidFill>
                <a:latin typeface="Montserrat Bold Italics"/>
                <a:ea typeface="Montserrat Bold Italics"/>
                <a:cs typeface="Montserrat Bold Italics"/>
                <a:sym typeface="Montserrat Bold Italics"/>
              </a:rPr>
              <a:t>Source kitchens</a:t>
            </a:r>
            <a:r>
              <a:rPr lang="en-US" sz="3245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are required to be permitted.</a:t>
            </a:r>
          </a:p>
          <a:p>
            <a:pPr algn="l">
              <a:lnSpc>
                <a:spcPts val="4544"/>
              </a:lnSpc>
            </a:pPr>
            <a:endParaRPr lang="en-US" sz="3245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4544"/>
              </a:lnSpc>
            </a:pPr>
            <a:endParaRPr lang="en-US" sz="3245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4544"/>
              </a:lnSpc>
            </a:pPr>
            <a:endParaRPr lang="en-US" sz="3245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3" name="Group 13"/>
          <p:cNvGrpSpPr/>
          <p:nvPr/>
        </p:nvGrpSpPr>
        <p:grpSpPr>
          <a:xfrm>
            <a:off x="5449351" y="6704192"/>
            <a:ext cx="751905" cy="751905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F01">
                    <a:alpha val="100000"/>
                  </a:srgbClr>
                </a:gs>
                <a:gs pos="100000">
                  <a:srgbClr val="FF8A01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15" name="TextBox 1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6901012" y="1234992"/>
            <a:ext cx="751905" cy="751905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3780">
                    <a:alpha val="100000"/>
                  </a:srgbClr>
                </a:gs>
                <a:gs pos="100000">
                  <a:srgbClr val="011F47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18" name="TextBox 1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1713</Words>
  <Application>Microsoft Office PowerPoint</Application>
  <PresentationFormat>Custom</PresentationFormat>
  <Paragraphs>212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Calibri</vt:lpstr>
      <vt:lpstr>Montserrat</vt:lpstr>
      <vt:lpstr>Montserrat Bold</vt:lpstr>
      <vt:lpstr>Arial</vt:lpstr>
      <vt:lpstr>Montserrat Bold Italics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Courtney Kennedy</dc:title>
  <dc:creator>Courtney Kennedy</dc:creator>
  <cp:lastModifiedBy>Zachary Doell</cp:lastModifiedBy>
  <cp:revision>2</cp:revision>
  <dcterms:created xsi:type="dcterms:W3CDTF">2006-08-16T00:00:00Z</dcterms:created>
  <dcterms:modified xsi:type="dcterms:W3CDTF">2025-03-20T20:31:29Z</dcterms:modified>
  <dc:identifier>DAGWYiU2hQA</dc:identifier>
</cp:coreProperties>
</file>