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6"/>
  </p:notesMasterIdLst>
  <p:sldIdLst>
    <p:sldId id="270" r:id="rId6"/>
    <p:sldId id="279" r:id="rId7"/>
    <p:sldId id="264" r:id="rId8"/>
    <p:sldId id="275" r:id="rId9"/>
    <p:sldId id="276" r:id="rId10"/>
    <p:sldId id="277" r:id="rId11"/>
    <p:sldId id="278" r:id="rId12"/>
    <p:sldId id="280" r:id="rId13"/>
    <p:sldId id="281" r:id="rId14"/>
    <p:sldId id="265"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925"/>
  </p:normalViewPr>
  <p:slideViewPr>
    <p:cSldViewPr snapToGrid="0" snapToObjects="1">
      <p:cViewPr varScale="1">
        <p:scale>
          <a:sx n="69" d="100"/>
          <a:sy n="69" d="100"/>
        </p:scale>
        <p:origin x="56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5672-1B49-B011-018B56FA7418}"/>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5672-1B49-B011-018B56FA741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5672-1B49-B011-018B56FA741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5672-1B49-B011-018B56FA741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5672-1B49-B011-018B56FA741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A-5672-1B49-B011-018B56FA74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 of Budget</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6-6D50-B44B-B176-C7B2E2D61559}"/>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8F5-2643-88C0-DA0B2F667498}"/>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8F5-2643-88C0-DA0B2F667498}"/>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8F5-2643-88C0-DA0B2F667498}"/>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2-6D50-B44B-B176-C7B2E2D615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State General Fund</c:v>
                </c:pt>
                <c:pt idx="1">
                  <c:v>Interagency Transfers</c:v>
                </c:pt>
                <c:pt idx="2">
                  <c:v>Fees &amp; Self-Generated</c:v>
                </c:pt>
                <c:pt idx="3">
                  <c:v>Statutory Dedications</c:v>
                </c:pt>
                <c:pt idx="4">
                  <c:v>Federal</c:v>
                </c:pt>
              </c:strCache>
            </c:strRef>
          </c:cat>
          <c:val>
            <c:numRef>
              <c:f>Sheet1!$B$2:$B$6</c:f>
              <c:numCache>
                <c:formatCode>General</c:formatCode>
                <c:ptCount val="5"/>
                <c:pt idx="0">
                  <c:v>12.5</c:v>
                </c:pt>
                <c:pt idx="1">
                  <c:v>2.6</c:v>
                </c:pt>
                <c:pt idx="2">
                  <c:v>3.9</c:v>
                </c:pt>
                <c:pt idx="3">
                  <c:v>6.3</c:v>
                </c:pt>
                <c:pt idx="4">
                  <c:v>74.7</c:v>
                </c:pt>
              </c:numCache>
            </c:numRef>
          </c:val>
          <c:extLst>
            <c:ext xmlns:c16="http://schemas.microsoft.com/office/drawing/2014/chart" uri="{C3380CC4-5D6E-409C-BE32-E72D297353CC}">
              <c16:uniqueId val="{00000000-6D50-B44B-B176-C7B2E2D61559}"/>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389267243273876"/>
          <c:y val="0.40033907625563231"/>
          <c:w val="0.24857791522799755"/>
          <c:h val="0.2636840401818552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CAD7D-392C-424F-960D-F3F3BC33AD24}"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6B676-C1C7-A14A-96E6-B49AD3BED0C3}" type="slidenum">
              <a:rPr lang="en-US" smtClean="0"/>
              <a:t>‹#›</a:t>
            </a:fld>
            <a:endParaRPr lang="en-US"/>
          </a:p>
        </p:txBody>
      </p:sp>
    </p:spTree>
    <p:extLst>
      <p:ext uri="{BB962C8B-B14F-4D97-AF65-F5344CB8AC3E}">
        <p14:creationId xmlns:p14="http://schemas.microsoft.com/office/powerpoint/2010/main" val="1929729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2"/>
                </a:solidFill>
              </a:rPr>
              <a:t>COVID-19 is a respiratory disease that disproportionately impacts older adults globally</a:t>
            </a:r>
          </a:p>
          <a:p>
            <a:r>
              <a:rPr lang="en-US" sz="1200" dirty="0" smtClean="0">
                <a:solidFill>
                  <a:schemeClr val="tx2"/>
                </a:solidFill>
              </a:rPr>
              <a:t>In 2020, adults age 65 years and older made up 81% of the total deaths due to COVID-19 in the US (That is </a:t>
            </a:r>
            <a:r>
              <a:rPr lang="en-US" sz="1200" b="0" i="0" kern="1200" dirty="0" smtClean="0">
                <a:solidFill>
                  <a:schemeClr val="tx1"/>
                </a:solidFill>
                <a:effectLst/>
                <a:latin typeface="+mn-lt"/>
                <a:ea typeface="+mn-ea"/>
                <a:cs typeface="+mn-cs"/>
              </a:rPr>
              <a:t>282,836 deaths due to COVID-19).</a:t>
            </a:r>
            <a:endParaRPr lang="en-US" sz="1200" dirty="0" smtClean="0">
              <a:solidFill>
                <a:schemeClr val="tx2"/>
              </a:solidFill>
            </a:endParaRPr>
          </a:p>
          <a:p>
            <a:r>
              <a:rPr lang="en-US" sz="1200" dirty="0" smtClean="0">
                <a:solidFill>
                  <a:schemeClr val="tx2"/>
                </a:solidFill>
              </a:rPr>
              <a:t>COVID-19 vaccines are highly recommended for all individuals to protect from serious illness and death</a:t>
            </a:r>
          </a:p>
          <a:p>
            <a:r>
              <a:rPr lang="en-US" sz="1200" dirty="0" smtClean="0">
                <a:solidFill>
                  <a:schemeClr val="tx2"/>
                </a:solidFill>
              </a:rPr>
              <a:t>In addition to the primary vaccination series, updated bivalent COVID-19 booster doses are now available for all age groups</a:t>
            </a:r>
          </a:p>
          <a:p>
            <a:r>
              <a:rPr lang="en-US" sz="1200" dirty="0" smtClean="0">
                <a:solidFill>
                  <a:schemeClr val="tx2"/>
                </a:solidFill>
              </a:rPr>
              <a:t>This new booster refortifies our immune systems to protect the body from newer COVID-19 variants</a:t>
            </a:r>
          </a:p>
          <a:p>
            <a:r>
              <a:rPr lang="en-US" sz="1200" dirty="0" smtClean="0">
                <a:solidFill>
                  <a:schemeClr val="tx2"/>
                </a:solidFill>
              </a:rPr>
              <a:t>Currently, less then 25% of adults age 65 and older have received a bivalent booster dose in Louisiana while over 85%</a:t>
            </a:r>
            <a:r>
              <a:rPr lang="en-US" sz="1200" baseline="0" dirty="0" smtClean="0">
                <a:solidFill>
                  <a:schemeClr val="tx2"/>
                </a:solidFill>
              </a:rPr>
              <a:t> of older adults have completed their primary series. </a:t>
            </a:r>
            <a:endParaRPr lang="en-US" sz="12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3</a:t>
            </a:fld>
            <a:endParaRPr lang="en-US"/>
          </a:p>
        </p:txBody>
      </p:sp>
    </p:spTree>
    <p:extLst>
      <p:ext uri="{BB962C8B-B14F-4D97-AF65-F5344CB8AC3E}">
        <p14:creationId xmlns:p14="http://schemas.microsoft.com/office/powerpoint/2010/main" val="403168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76B676-C1C7-A14A-96E6-B49AD3BED0C3}" type="slidenum">
              <a:rPr lang="en-US" smtClean="0"/>
              <a:t>6</a:t>
            </a:fld>
            <a:endParaRPr lang="en-US"/>
          </a:p>
        </p:txBody>
      </p:sp>
    </p:spTree>
    <p:extLst>
      <p:ext uri="{BB962C8B-B14F-4D97-AF65-F5344CB8AC3E}">
        <p14:creationId xmlns:p14="http://schemas.microsoft.com/office/powerpoint/2010/main" val="1812862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ldh.la.gov/page/businessplan" TargetMode="External"/><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13.emf"/><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3.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FF6C67-E31C-5440-8090-7B7AE0D3CDCF}"/>
              </a:ext>
            </a:extLst>
          </p:cNvPr>
          <p:cNvSpPr>
            <a:spLocks noGrp="1"/>
          </p:cNvSpPr>
          <p:nvPr>
            <p:ph type="dt" sz="half" idx="10"/>
          </p:nvPr>
        </p:nvSpPr>
        <p:spPr/>
        <p:txBody>
          <a:bodyPr/>
          <a:lstStyle/>
          <a:p>
            <a:fld id="{400B9A30-DA81-4788-9E6C-AD2AC7E0AF98}" type="datetime1">
              <a:rPr lang="en-US" smtClean="0"/>
              <a:t>3/27/2023</a:t>
            </a:fld>
            <a:endParaRPr lang="en-US"/>
          </a:p>
        </p:txBody>
      </p:sp>
      <p:sp>
        <p:nvSpPr>
          <p:cNvPr id="5" name="Footer Placeholder 4">
            <a:extLst>
              <a:ext uri="{FF2B5EF4-FFF2-40B4-BE49-F238E27FC236}">
                <a16:creationId xmlns:a16="http://schemas.microsoft.com/office/drawing/2014/main" id="{333FBEC1-C742-CE4E-879C-7BA8CE8BA4EB}"/>
              </a:ext>
            </a:extLst>
          </p:cNvPr>
          <p:cNvSpPr>
            <a:spLocks noGrp="1"/>
          </p:cNvSpPr>
          <p:nvPr>
            <p:ph type="ftr" sz="quarter" idx="11"/>
          </p:nvPr>
        </p:nvSpPr>
        <p:spPr/>
        <p:txBody>
          <a:bodyPr/>
          <a:lstStyle>
            <a:lvl1pPr>
              <a:defRPr lang="en-US" smtClean="0">
                <a:effectLst/>
              </a:defRPr>
            </a:lvl1pPr>
          </a:lstStyle>
          <a:p>
            <a:r>
              <a:rPr lang="en-US" smtClean="0"/>
              <a:t>Vaccines for Older Adults</a:t>
            </a:r>
            <a:endParaRPr lang="en-US" dirty="0"/>
          </a:p>
        </p:txBody>
      </p:sp>
      <p:pic>
        <p:nvPicPr>
          <p:cNvPr id="11" name="Picture 10">
            <a:extLst>
              <a:ext uri="{FF2B5EF4-FFF2-40B4-BE49-F238E27FC236}">
                <a16:creationId xmlns:a16="http://schemas.microsoft.com/office/drawing/2014/main" id="{08AB1C5B-BC0C-8B49-B7BB-6868FEB3C5E9}"/>
              </a:ext>
            </a:extLst>
          </p:cNvPr>
          <p:cNvPicPr>
            <a:picLocks noChangeAspect="1"/>
          </p:cNvPicPr>
          <p:nvPr userDrawn="1"/>
        </p:nvPicPr>
        <p:blipFill>
          <a:blip r:embed="rId2"/>
          <a:stretch>
            <a:fillRect/>
          </a:stretch>
        </p:blipFill>
        <p:spPr>
          <a:xfrm>
            <a:off x="559913" y="572809"/>
            <a:ext cx="3196668" cy="449684"/>
          </a:xfrm>
          <a:prstGeom prst="rect">
            <a:avLst/>
          </a:prstGeom>
        </p:spPr>
      </p:pic>
      <p:pic>
        <p:nvPicPr>
          <p:cNvPr id="12" name="Picture 11">
            <a:extLst>
              <a:ext uri="{FF2B5EF4-FFF2-40B4-BE49-F238E27FC236}">
                <a16:creationId xmlns:a16="http://schemas.microsoft.com/office/drawing/2014/main" id="{8B7149A6-FC12-1E49-9A2F-F191017E6F7C}"/>
              </a:ext>
            </a:extLst>
          </p:cNvPr>
          <p:cNvPicPr>
            <a:picLocks noChangeAspect="1"/>
          </p:cNvPicPr>
          <p:nvPr userDrawn="1"/>
        </p:nvPicPr>
        <p:blipFill>
          <a:blip r:embed="rId3"/>
          <a:stretch>
            <a:fillRect/>
          </a:stretch>
        </p:blipFill>
        <p:spPr>
          <a:xfrm>
            <a:off x="2800350" y="2736850"/>
            <a:ext cx="6591300" cy="1384300"/>
          </a:xfrm>
          <a:prstGeom prst="rect">
            <a:avLst/>
          </a:prstGeom>
        </p:spPr>
      </p:pic>
      <p:pic>
        <p:nvPicPr>
          <p:cNvPr id="13" name="Picture 12">
            <a:extLst>
              <a:ext uri="{FF2B5EF4-FFF2-40B4-BE49-F238E27FC236}">
                <a16:creationId xmlns:a16="http://schemas.microsoft.com/office/drawing/2014/main" id="{80AE0F9F-EA30-C246-91E1-08B2706083B4}"/>
              </a:ext>
            </a:extLst>
          </p:cNvPr>
          <p:cNvPicPr>
            <a:picLocks noChangeAspect="1"/>
          </p:cNvPicPr>
          <p:nvPr userDrawn="1"/>
        </p:nvPicPr>
        <p:blipFill>
          <a:blip r:embed="rId4"/>
          <a:stretch>
            <a:fillRect/>
          </a:stretch>
        </p:blipFill>
        <p:spPr>
          <a:xfrm>
            <a:off x="10082294" y="6055281"/>
            <a:ext cx="1765300" cy="431800"/>
          </a:xfrm>
          <a:prstGeom prst="rect">
            <a:avLst/>
          </a:prstGeom>
        </p:spPr>
      </p:pic>
      <p:pic>
        <p:nvPicPr>
          <p:cNvPr id="2" name="Picture 1">
            <a:extLst>
              <a:ext uri="{FF2B5EF4-FFF2-40B4-BE49-F238E27FC236}">
                <a16:creationId xmlns:a16="http://schemas.microsoft.com/office/drawing/2014/main" id="{FD7C1335-C8C9-EE46-BE70-3F637747830B}"/>
              </a:ext>
            </a:extLst>
          </p:cNvPr>
          <p:cNvPicPr>
            <a:picLocks noChangeAspect="1"/>
          </p:cNvPicPr>
          <p:nvPr userDrawn="1"/>
        </p:nvPicPr>
        <p:blipFill>
          <a:blip r:embed="rId5"/>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17058D40-A38C-2E44-BBE4-9CE121544CE7}"/>
              </a:ext>
            </a:extLst>
          </p:cNvPr>
          <p:cNvPicPr>
            <a:picLocks noChangeAspect="1"/>
          </p:cNvPicPr>
          <p:nvPr userDrawn="1"/>
        </p:nvPicPr>
        <p:blipFill>
          <a:blip r:embed="rId6"/>
          <a:stretch>
            <a:fillRect/>
          </a:stretch>
        </p:blipFill>
        <p:spPr>
          <a:xfrm>
            <a:off x="8824994" y="370919"/>
            <a:ext cx="3022600" cy="762000"/>
          </a:xfrm>
          <a:prstGeom prst="rect">
            <a:avLst/>
          </a:prstGeom>
        </p:spPr>
      </p:pic>
      <p:sp>
        <p:nvSpPr>
          <p:cNvPr id="17" name="Date Placeholder 3">
            <a:extLst>
              <a:ext uri="{FF2B5EF4-FFF2-40B4-BE49-F238E27FC236}">
                <a16:creationId xmlns:a16="http://schemas.microsoft.com/office/drawing/2014/main" id="{EE5A798B-099E-474B-A1D5-D6B02AF2C2DB}"/>
              </a:ext>
            </a:extLst>
          </p:cNvPr>
          <p:cNvSpPr txBox="1">
            <a:spLocks/>
          </p:cNvSpPr>
          <p:nvPr userDrawn="1"/>
        </p:nvSpPr>
        <p:spPr>
          <a:xfrm>
            <a:off x="1188907" y="4292844"/>
            <a:ext cx="3094629" cy="51825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BEDA5E-22BC-BB40-974C-65FEF1BC9CF2}" type="datetime1">
              <a:rPr lang="en-US" sz="2000" smtClean="0"/>
              <a:pPr/>
              <a:t>3/27/2023</a:t>
            </a:fld>
            <a:endParaRPr lang="en-US" sz="3600" dirty="0"/>
          </a:p>
        </p:txBody>
      </p:sp>
      <p:sp>
        <p:nvSpPr>
          <p:cNvPr id="19" name="Content Placeholder 2">
            <a:extLst>
              <a:ext uri="{FF2B5EF4-FFF2-40B4-BE49-F238E27FC236}">
                <a16:creationId xmlns:a16="http://schemas.microsoft.com/office/drawing/2014/main" id="{4CF06708-6822-F54C-9596-7A245DE7B6F5}"/>
              </a:ext>
            </a:extLst>
          </p:cNvPr>
          <p:cNvSpPr>
            <a:spLocks noGrp="1"/>
          </p:cNvSpPr>
          <p:nvPr>
            <p:ph idx="12" hasCustomPrompt="1"/>
          </p:nvPr>
        </p:nvSpPr>
        <p:spPr>
          <a:xfrm>
            <a:off x="1188907" y="3531883"/>
            <a:ext cx="7304382" cy="716437"/>
          </a:xfrm>
        </p:spPr>
        <p:txBody>
          <a:bodyPr>
            <a:normAutofit/>
          </a:bodyPr>
          <a:lstStyle>
            <a:lvl1pPr marL="0" indent="0">
              <a:buNone/>
              <a:defRPr sz="3600">
                <a:solidFill>
                  <a:schemeClr val="tx1"/>
                </a:solidFill>
              </a:defRPr>
            </a:lvl1pPr>
          </a:lstStyle>
          <a:p>
            <a:pPr lvl="0"/>
            <a:r>
              <a:rPr lang="en-US" dirty="0"/>
              <a:t>CLICK TO EDIT SUBHEAD </a:t>
            </a:r>
          </a:p>
        </p:txBody>
      </p:sp>
      <p:sp>
        <p:nvSpPr>
          <p:cNvPr id="10" name="Text Placeholder 9">
            <a:extLst>
              <a:ext uri="{FF2B5EF4-FFF2-40B4-BE49-F238E27FC236}">
                <a16:creationId xmlns:a16="http://schemas.microsoft.com/office/drawing/2014/main" id="{8B42A4EC-F3DF-BB4B-B0CF-09162642C2CE}"/>
              </a:ext>
            </a:extLst>
          </p:cNvPr>
          <p:cNvSpPr>
            <a:spLocks noGrp="1"/>
          </p:cNvSpPr>
          <p:nvPr>
            <p:ph type="body" sz="quarter" idx="13" hasCustomPrompt="1"/>
          </p:nvPr>
        </p:nvSpPr>
        <p:spPr>
          <a:xfrm>
            <a:off x="1188907" y="2425171"/>
            <a:ext cx="9639960" cy="1081087"/>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4800">
                <a:solidFill>
                  <a:schemeClr val="bg1"/>
                </a:solidFill>
                <a:latin typeface="+mn-lt"/>
              </a:defRPr>
            </a:lvl1pPr>
          </a:lstStyle>
          <a:p>
            <a:r>
              <a:rPr lang="en-US" sz="4800" dirty="0"/>
              <a:t>CLICK TO EDIT MASTER TITLE STYLE</a:t>
            </a:r>
          </a:p>
        </p:txBody>
      </p:sp>
    </p:spTree>
    <p:extLst>
      <p:ext uri="{BB962C8B-B14F-4D97-AF65-F5344CB8AC3E}">
        <p14:creationId xmlns:p14="http://schemas.microsoft.com/office/powerpoint/2010/main" val="158715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706486D5-DF7F-4D62-B108-309FDE376384}" type="datetime1">
              <a:rPr lang="en-US" smtClean="0"/>
              <a:t>3/27/2023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Vaccines for Older Adults</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89918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542F631-4F56-4949-8B3B-E1A0725D6984}"/>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D06CB524-0BAD-4F14-8815-C098627AD8FC}" type="datetime1">
              <a:rPr lang="en-US" smtClean="0"/>
              <a:t>3/27/2023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Vaccines for Older Adults</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8" name="Content Placeholder 3">
            <a:extLst>
              <a:ext uri="{FF2B5EF4-FFF2-40B4-BE49-F238E27FC236}">
                <a16:creationId xmlns:a16="http://schemas.microsoft.com/office/drawing/2014/main" id="{B7578FE3-9132-D141-9EB9-AEDC6F97749C}"/>
              </a:ext>
            </a:extLst>
          </p:cNvPr>
          <p:cNvSpPr>
            <a:spLocks noGrp="1"/>
          </p:cNvSpPr>
          <p:nvPr>
            <p:ph sz="half" idx="2"/>
          </p:nvPr>
        </p:nvSpPr>
        <p:spPr>
          <a:xfrm>
            <a:off x="838200" y="1981199"/>
            <a:ext cx="10515600" cy="3921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B841D17-834A-6440-AB65-7B2DA8F2C6B9}"/>
              </a:ext>
            </a:extLst>
          </p:cNvPr>
          <p:cNvSpPr/>
          <p:nvPr userDrawn="1"/>
        </p:nvSpPr>
        <p:spPr>
          <a:xfrm>
            <a:off x="0" y="-29633"/>
            <a:ext cx="12192000" cy="735865"/>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Placeholder 1">
            <a:extLst>
              <a:ext uri="{FF2B5EF4-FFF2-40B4-BE49-F238E27FC236}">
                <a16:creationId xmlns:a16="http://schemas.microsoft.com/office/drawing/2014/main" id="{45F25188-7F87-534F-B429-960DDE851B34}"/>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CAA34EC-4FCD-1945-B24A-12BB48AF2CDF}"/>
              </a:ext>
            </a:extLst>
          </p:cNvPr>
          <p:cNvPicPr>
            <a:picLocks noChangeAspect="1"/>
          </p:cNvPicPr>
          <p:nvPr userDrawn="1"/>
        </p:nvPicPr>
        <p:blipFill>
          <a:blip r:embed="rId2"/>
          <a:stretch>
            <a:fillRect/>
          </a:stretch>
        </p:blipFill>
        <p:spPr>
          <a:xfrm>
            <a:off x="9129025" y="179425"/>
            <a:ext cx="2768600" cy="393700"/>
          </a:xfrm>
          <a:prstGeom prst="rect">
            <a:avLst/>
          </a:prstGeom>
        </p:spPr>
      </p:pic>
    </p:spTree>
    <p:extLst>
      <p:ext uri="{BB962C8B-B14F-4D97-AF65-F5344CB8AC3E}">
        <p14:creationId xmlns:p14="http://schemas.microsoft.com/office/powerpoint/2010/main" val="1974906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200"/>
            <a:ext cx="5290032"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56832" y="1981200"/>
            <a:ext cx="5105400" cy="3854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DE58FCDB-F57E-452A-8259-F7BBC2520945}" type="datetime1">
              <a:rPr lang="en-US" smtClean="0"/>
              <a:t>3/27/2023</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p>
            <a:pPr algn="ctr"/>
            <a:r>
              <a:rPr lang="en-US" smtClean="0"/>
              <a:t>Vaccines for Older Adults</a:t>
            </a:r>
            <a:endParaRPr lang="en-US" dirty="0"/>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0" name="Title Placeholder 1">
            <a:extLst>
              <a:ext uri="{FF2B5EF4-FFF2-40B4-BE49-F238E27FC236}">
                <a16:creationId xmlns:a16="http://schemas.microsoft.com/office/drawing/2014/main" id="{7D953CEF-23C2-0B46-BA72-4D62F43FC878}"/>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48453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626817-B17E-F948-B94E-5CFE0E293A75}"/>
              </a:ext>
            </a:extLst>
          </p:cNvPr>
          <p:cNvPicPr>
            <a:picLocks noChangeAspect="1"/>
          </p:cNvPicPr>
          <p:nvPr userDrawn="1"/>
        </p:nvPicPr>
        <p:blipFill rotWithShape="1">
          <a:blip r:embed="rId2"/>
          <a:srcRect l="20280"/>
          <a:stretch/>
        </p:blipFill>
        <p:spPr>
          <a:xfrm>
            <a:off x="6128232" y="1981200"/>
            <a:ext cx="6063768" cy="4278574"/>
          </a:xfrm>
          <a:prstGeom prst="rect">
            <a:avLst/>
          </a:prstGeom>
        </p:spPr>
      </p:pic>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06BA8F88-8A61-4DB2-AAAB-EF1F23EE514D}" type="datetime1">
              <a:rPr lang="en-US" smtClean="0"/>
              <a:t>3/27/2023</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smtClean="0"/>
              <a:t>Vaccines for Older Adults</a:t>
            </a:r>
            <a:endParaRPr lang="en-US"/>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945326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DAA27-EABE-7D44-B6D6-31F11E41A317}"/>
              </a:ext>
            </a:extLst>
          </p:cNvPr>
          <p:cNvSpPr/>
          <p:nvPr userDrawn="1"/>
        </p:nvSpPr>
        <p:spPr>
          <a:xfrm>
            <a:off x="6128232" y="1981199"/>
            <a:ext cx="6063768" cy="4278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32794F-E419-A745-B994-0703ACD5C519}"/>
              </a:ext>
            </a:extLst>
          </p:cNvPr>
          <p:cNvSpPr>
            <a:spLocks noGrp="1"/>
          </p:cNvSpPr>
          <p:nvPr>
            <p:ph sz="half" idx="1"/>
          </p:nvPr>
        </p:nvSpPr>
        <p:spPr>
          <a:xfrm>
            <a:off x="838200" y="1981199"/>
            <a:ext cx="5290032" cy="4278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8CF432E-D382-B74E-9BA6-84E7366C676D}"/>
              </a:ext>
            </a:extLst>
          </p:cNvPr>
          <p:cNvSpPr>
            <a:spLocks noGrp="1"/>
          </p:cNvSpPr>
          <p:nvPr>
            <p:ph sz="half" idx="2"/>
          </p:nvPr>
        </p:nvSpPr>
        <p:spPr>
          <a:xfrm>
            <a:off x="6309815" y="2124502"/>
            <a:ext cx="5718412" cy="3945734"/>
          </a:xfrm>
        </p:spPr>
        <p:txBody>
          <a:bodyPr>
            <a:normAutofit/>
          </a:bodyPr>
          <a:lstStyle>
            <a:lvl1pPr marL="0" indent="0">
              <a:buFontTx/>
              <a:buNone/>
              <a:defRPr sz="2000">
                <a:solidFill>
                  <a:srgbClr val="051E4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E125FB8C-6952-EE47-9FE7-0A2CC67AE5BF}"/>
              </a:ext>
            </a:extLst>
          </p:cNvPr>
          <p:cNvSpPr>
            <a:spLocks noGrp="1"/>
          </p:cNvSpPr>
          <p:nvPr>
            <p:ph type="dt" sz="half" idx="10"/>
          </p:nvPr>
        </p:nvSpPr>
        <p:spPr/>
        <p:txBody>
          <a:bodyPr/>
          <a:lstStyle/>
          <a:p>
            <a:fld id="{E1DA9473-42DC-4639-87CC-D12F2A1F709F}" type="datetime1">
              <a:rPr lang="en-US" smtClean="0"/>
              <a:t>3/27/2023</a:t>
            </a:fld>
            <a:endParaRPr lang="en-US"/>
          </a:p>
        </p:txBody>
      </p:sp>
      <p:sp>
        <p:nvSpPr>
          <p:cNvPr id="6" name="Footer Placeholder 5">
            <a:extLst>
              <a:ext uri="{FF2B5EF4-FFF2-40B4-BE49-F238E27FC236}">
                <a16:creationId xmlns:a16="http://schemas.microsoft.com/office/drawing/2014/main" id="{DA5A4EDF-C4F6-2142-97C6-D28C4C2F132B}"/>
              </a:ext>
            </a:extLst>
          </p:cNvPr>
          <p:cNvSpPr>
            <a:spLocks noGrp="1"/>
          </p:cNvSpPr>
          <p:nvPr>
            <p:ph type="ftr" sz="quarter" idx="11"/>
          </p:nvPr>
        </p:nvSpPr>
        <p:spPr/>
        <p:txBody>
          <a:bodyPr/>
          <a:lstStyle>
            <a:lvl1pPr algn="ctr">
              <a:defRPr/>
            </a:lvl1pPr>
          </a:lstStyle>
          <a:p>
            <a:r>
              <a:rPr lang="en-US" smtClean="0"/>
              <a:t>Vaccines for Older Adults</a:t>
            </a:r>
            <a:endParaRPr lang="en-US"/>
          </a:p>
        </p:txBody>
      </p:sp>
      <p:sp>
        <p:nvSpPr>
          <p:cNvPr id="7" name="Slide Number Placeholder 6">
            <a:extLst>
              <a:ext uri="{FF2B5EF4-FFF2-40B4-BE49-F238E27FC236}">
                <a16:creationId xmlns:a16="http://schemas.microsoft.com/office/drawing/2014/main" id="{0D9441D0-25AC-C041-A1D7-5CA764022E78}"/>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1" name="Title Placeholder 1">
            <a:extLst>
              <a:ext uri="{FF2B5EF4-FFF2-40B4-BE49-F238E27FC236}">
                <a16:creationId xmlns:a16="http://schemas.microsoft.com/office/drawing/2014/main" id="{393DF01A-898A-A540-BE45-2F019944D8A6}"/>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05779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EAE60B-A4CE-EF46-8849-C7CDB159C3E6}"/>
              </a:ext>
            </a:extLst>
          </p:cNvPr>
          <p:cNvSpPr>
            <a:spLocks noGrp="1"/>
          </p:cNvSpPr>
          <p:nvPr>
            <p:ph type="body" idx="1"/>
          </p:nvPr>
        </p:nvSpPr>
        <p:spPr>
          <a:xfrm>
            <a:off x="838200" y="1981200"/>
            <a:ext cx="557992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2B1D3-5519-8742-90A8-E1851A930B75}"/>
              </a:ext>
            </a:extLst>
          </p:cNvPr>
          <p:cNvSpPr>
            <a:spLocks noGrp="1"/>
          </p:cNvSpPr>
          <p:nvPr>
            <p:ph sz="half" idx="2"/>
          </p:nvPr>
        </p:nvSpPr>
        <p:spPr>
          <a:xfrm>
            <a:off x="838200" y="2805112"/>
            <a:ext cx="557992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E792FDD-AEEC-ED44-8C6E-6398C292D0E0}"/>
              </a:ext>
            </a:extLst>
          </p:cNvPr>
          <p:cNvSpPr>
            <a:spLocks noGrp="1"/>
          </p:cNvSpPr>
          <p:nvPr>
            <p:ph type="body" sz="quarter" idx="3"/>
          </p:nvPr>
        </p:nvSpPr>
        <p:spPr>
          <a:xfrm>
            <a:off x="6170612" y="1981200"/>
            <a:ext cx="560740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B48587-28FE-CC4F-AE27-EF73B560D91A}"/>
              </a:ext>
            </a:extLst>
          </p:cNvPr>
          <p:cNvSpPr>
            <a:spLocks noGrp="1"/>
          </p:cNvSpPr>
          <p:nvPr>
            <p:ph sz="quarter" idx="4"/>
          </p:nvPr>
        </p:nvSpPr>
        <p:spPr>
          <a:xfrm>
            <a:off x="6170612" y="2805112"/>
            <a:ext cx="5607406" cy="3441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7548FEC4-CC78-4213-87C4-B01CD79DF3BF}" type="datetime1">
              <a:rPr lang="en-US" smtClean="0"/>
              <a:t>3/27/2023</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smtClean="0"/>
              <a:t>Vaccines for Older Adults</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69395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6E01003-CB16-4C4D-B745-D49D0BD183A7}"/>
              </a:ext>
            </a:extLst>
          </p:cNvPr>
          <p:cNvSpPr>
            <a:spLocks noGrp="1"/>
          </p:cNvSpPr>
          <p:nvPr>
            <p:ph type="dt" sz="half" idx="10"/>
          </p:nvPr>
        </p:nvSpPr>
        <p:spPr/>
        <p:txBody>
          <a:bodyPr/>
          <a:lstStyle/>
          <a:p>
            <a:fld id="{B319224C-D037-4D85-A43B-795E77462B7C}" type="datetime1">
              <a:rPr lang="en-US" smtClean="0"/>
              <a:t>3/27/2023</a:t>
            </a:fld>
            <a:endParaRPr lang="en-US"/>
          </a:p>
        </p:txBody>
      </p:sp>
      <p:sp>
        <p:nvSpPr>
          <p:cNvPr id="4" name="Footer Placeholder 3">
            <a:extLst>
              <a:ext uri="{FF2B5EF4-FFF2-40B4-BE49-F238E27FC236}">
                <a16:creationId xmlns:a16="http://schemas.microsoft.com/office/drawing/2014/main" id="{3728BB06-BEDD-5C43-B9B2-4B670C25EBCC}"/>
              </a:ext>
            </a:extLst>
          </p:cNvPr>
          <p:cNvSpPr>
            <a:spLocks noGrp="1"/>
          </p:cNvSpPr>
          <p:nvPr>
            <p:ph type="ftr" sz="quarter" idx="11"/>
          </p:nvPr>
        </p:nvSpPr>
        <p:spPr/>
        <p:txBody>
          <a:bodyPr/>
          <a:lstStyle/>
          <a:p>
            <a:pPr algn="ctr"/>
            <a:r>
              <a:rPr lang="en-US" smtClean="0"/>
              <a:t>Vaccines for Older Adults</a:t>
            </a:r>
            <a:endParaRPr lang="en-US" dirty="0"/>
          </a:p>
        </p:txBody>
      </p:sp>
      <p:sp>
        <p:nvSpPr>
          <p:cNvPr id="5" name="Slide Number Placeholder 4">
            <a:extLst>
              <a:ext uri="{FF2B5EF4-FFF2-40B4-BE49-F238E27FC236}">
                <a16:creationId xmlns:a16="http://schemas.microsoft.com/office/drawing/2014/main" id="{FEEBC026-4DBE-2B48-97B9-EEF0ECD85ABD}"/>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2" name="TextBox 1">
            <a:extLst>
              <a:ext uri="{FF2B5EF4-FFF2-40B4-BE49-F238E27FC236}">
                <a16:creationId xmlns:a16="http://schemas.microsoft.com/office/drawing/2014/main" id="{A4440692-0393-6446-992D-287352AB402C}"/>
              </a:ext>
            </a:extLst>
          </p:cNvPr>
          <p:cNvSpPr txBox="1"/>
          <p:nvPr userDrawn="1"/>
        </p:nvSpPr>
        <p:spPr>
          <a:xfrm>
            <a:off x="-814316" y="1069075"/>
            <a:ext cx="914400" cy="914400"/>
          </a:xfrm>
          <a:prstGeom prst="rect">
            <a:avLst/>
          </a:prstGeom>
        </p:spPr>
        <p:txBody>
          <a:bodyPr vert="horz" wrap="none" lIns="91440" tIns="45720" rIns="91440" bIns="45720" rtlCol="0" anchor="b">
            <a:normAutofit/>
          </a:bodyPr>
          <a:lstStyle/>
          <a:p>
            <a:pPr algn="l"/>
            <a:endParaRPr lang="en-US" dirty="0"/>
          </a:p>
        </p:txBody>
      </p:sp>
      <p:sp>
        <p:nvSpPr>
          <p:cNvPr id="10" name="Text Placeholder 9">
            <a:extLst>
              <a:ext uri="{FF2B5EF4-FFF2-40B4-BE49-F238E27FC236}">
                <a16:creationId xmlns:a16="http://schemas.microsoft.com/office/drawing/2014/main" id="{A638051D-3981-1E4F-B566-6A618BBC4B9D}"/>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417838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517C66-8338-C843-9C0B-0D6B45BF7C59}"/>
              </a:ext>
            </a:extLst>
          </p:cNvPr>
          <p:cNvSpPr>
            <a:spLocks noGrp="1"/>
          </p:cNvSpPr>
          <p:nvPr>
            <p:ph type="dt" sz="half" idx="10"/>
          </p:nvPr>
        </p:nvSpPr>
        <p:spPr/>
        <p:txBody>
          <a:bodyPr/>
          <a:lstStyle/>
          <a:p>
            <a:fld id="{82B75CF6-06E6-440E-BF97-2E1A4985F570}" type="datetime1">
              <a:rPr lang="en-US" smtClean="0"/>
              <a:t>3/27/2023</a:t>
            </a:fld>
            <a:endParaRPr lang="en-US"/>
          </a:p>
        </p:txBody>
      </p:sp>
      <p:sp>
        <p:nvSpPr>
          <p:cNvPr id="3" name="Footer Placeholder 2">
            <a:extLst>
              <a:ext uri="{FF2B5EF4-FFF2-40B4-BE49-F238E27FC236}">
                <a16:creationId xmlns:a16="http://schemas.microsoft.com/office/drawing/2014/main" id="{D9CB4DF2-20D8-324F-9412-5DA89AF4C196}"/>
              </a:ext>
            </a:extLst>
          </p:cNvPr>
          <p:cNvSpPr>
            <a:spLocks noGrp="1"/>
          </p:cNvSpPr>
          <p:nvPr>
            <p:ph type="ftr" sz="quarter" idx="11"/>
          </p:nvPr>
        </p:nvSpPr>
        <p:spPr/>
        <p:txBody>
          <a:bodyPr/>
          <a:lstStyle/>
          <a:p>
            <a:pPr algn="ctr"/>
            <a:r>
              <a:rPr lang="en-US" smtClean="0"/>
              <a:t>Vaccines for Older Adults</a:t>
            </a:r>
            <a:endParaRPr lang="en-US" dirty="0"/>
          </a:p>
        </p:txBody>
      </p:sp>
      <p:sp>
        <p:nvSpPr>
          <p:cNvPr id="4" name="Slide Number Placeholder 3">
            <a:extLst>
              <a:ext uri="{FF2B5EF4-FFF2-40B4-BE49-F238E27FC236}">
                <a16:creationId xmlns:a16="http://schemas.microsoft.com/office/drawing/2014/main" id="{0AA57006-74CC-2C48-8001-10B35AAC6F11}"/>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1966957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A8BE3359-E0DD-4AD6-87E7-DCF28B7AA31F}" type="datetime1">
              <a:rPr lang="en-US" smtClean="0"/>
              <a:t>3/27/2023</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smtClean="0"/>
              <a:t>Vaccines for Older Adults</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D90F0F8-865E-034E-BD83-1FA30A7721A5}"/>
              </a:ext>
            </a:extLst>
          </p:cNvPr>
          <p:cNvSpPr>
            <a:spLocks noGrp="1"/>
          </p:cNvSpPr>
          <p:nvPr>
            <p:ph idx="1"/>
          </p:nvPr>
        </p:nvSpPr>
        <p:spPr>
          <a:xfrm>
            <a:off x="5183188" y="1981199"/>
            <a:ext cx="6508394" cy="4242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F840622F-2A39-AB4D-8AE6-E82B67B8B62B}"/>
              </a:ext>
            </a:extLst>
          </p:cNvPr>
          <p:cNvSpPr>
            <a:spLocks noGrp="1"/>
          </p:cNvSpPr>
          <p:nvPr>
            <p:ph type="body" sz="half" idx="2"/>
          </p:nvPr>
        </p:nvSpPr>
        <p:spPr>
          <a:xfrm>
            <a:off x="839788" y="3231484"/>
            <a:ext cx="3932237" cy="2991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15">
            <a:extLst>
              <a:ext uri="{FF2B5EF4-FFF2-40B4-BE49-F238E27FC236}">
                <a16:creationId xmlns:a16="http://schemas.microsoft.com/office/drawing/2014/main" id="{828B441D-316E-D341-8ADF-BAFD13375129}"/>
              </a:ext>
            </a:extLst>
          </p:cNvPr>
          <p:cNvSpPr>
            <a:spLocks noGrp="1"/>
          </p:cNvSpPr>
          <p:nvPr>
            <p:ph type="body" sz="quarter" idx="13" hasCustomPrompt="1"/>
          </p:nvPr>
        </p:nvSpPr>
        <p:spPr>
          <a:xfrm>
            <a:off x="838200" y="1981200"/>
            <a:ext cx="3932236" cy="1148687"/>
          </a:xfrm>
        </p:spPr>
        <p:txBody>
          <a:bodyPr anchor="ctr">
            <a:noAutofit/>
          </a:bodyPr>
          <a:lstStyle>
            <a:lvl1pPr marL="0" indent="0">
              <a:buFontTx/>
              <a:buNone/>
              <a:defRPr sz="3200">
                <a:solidFill>
                  <a:schemeClr val="tx2"/>
                </a:solidFill>
                <a:latin typeface="+mj-lt"/>
              </a:defRPr>
            </a:lvl1pPr>
            <a:lvl2pPr marL="457200" indent="0">
              <a:buFontTx/>
              <a:buNone/>
              <a:defRPr sz="3200">
                <a:solidFill>
                  <a:schemeClr val="tx2"/>
                </a:solidFill>
                <a:latin typeface="+mj-lt"/>
              </a:defRPr>
            </a:lvl2pPr>
            <a:lvl3pPr marL="914400" indent="0">
              <a:buFontTx/>
              <a:buNone/>
              <a:defRPr sz="3200">
                <a:solidFill>
                  <a:schemeClr val="tx2"/>
                </a:solidFill>
                <a:latin typeface="+mj-lt"/>
              </a:defRPr>
            </a:lvl3pPr>
            <a:lvl4pPr marL="1371600" indent="0">
              <a:buFontTx/>
              <a:buNone/>
              <a:defRPr sz="3200">
                <a:solidFill>
                  <a:schemeClr val="tx2"/>
                </a:solidFill>
                <a:latin typeface="+mj-lt"/>
              </a:defRPr>
            </a:lvl4pPr>
            <a:lvl5pPr marL="1828800" indent="0">
              <a:buFontTx/>
              <a:buNone/>
              <a:defRPr sz="3200">
                <a:solidFill>
                  <a:schemeClr val="tx2"/>
                </a:solidFill>
                <a:latin typeface="+mj-lt"/>
              </a:defRPr>
            </a:lvl5pPr>
          </a:lstStyle>
          <a:p>
            <a:r>
              <a:rPr lang="en-US" dirty="0"/>
              <a:t>Click to edit Master title style</a:t>
            </a:r>
          </a:p>
        </p:txBody>
      </p:sp>
    </p:spTree>
    <p:extLst>
      <p:ext uri="{BB962C8B-B14F-4D97-AF65-F5344CB8AC3E}">
        <p14:creationId xmlns:p14="http://schemas.microsoft.com/office/powerpoint/2010/main" val="2268826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FEFE302-0B17-5E48-9705-407E956CDADD}"/>
              </a:ext>
            </a:extLst>
          </p:cNvPr>
          <p:cNvSpPr>
            <a:spLocks noGrp="1"/>
          </p:cNvSpPr>
          <p:nvPr>
            <p:ph type="dt" sz="half" idx="10"/>
          </p:nvPr>
        </p:nvSpPr>
        <p:spPr/>
        <p:txBody>
          <a:bodyPr/>
          <a:lstStyle/>
          <a:p>
            <a:fld id="{8FEA98B6-96EA-4AFC-9C13-FEC95D5F635A}" type="datetime1">
              <a:rPr lang="en-US" smtClean="0"/>
              <a:t>3/27/2023</a:t>
            </a:fld>
            <a:endParaRPr lang="en-US"/>
          </a:p>
        </p:txBody>
      </p:sp>
      <p:sp>
        <p:nvSpPr>
          <p:cNvPr id="8" name="Footer Placeholder 7">
            <a:extLst>
              <a:ext uri="{FF2B5EF4-FFF2-40B4-BE49-F238E27FC236}">
                <a16:creationId xmlns:a16="http://schemas.microsoft.com/office/drawing/2014/main" id="{34E245A4-AA1A-6F44-9A8F-086E4D7DD592}"/>
              </a:ext>
            </a:extLst>
          </p:cNvPr>
          <p:cNvSpPr>
            <a:spLocks noGrp="1"/>
          </p:cNvSpPr>
          <p:nvPr>
            <p:ph type="ftr" sz="quarter" idx="11"/>
          </p:nvPr>
        </p:nvSpPr>
        <p:spPr/>
        <p:txBody>
          <a:bodyPr/>
          <a:lstStyle/>
          <a:p>
            <a:pPr algn="ctr"/>
            <a:r>
              <a:rPr lang="en-US" smtClean="0"/>
              <a:t>Vaccines for Older Adults</a:t>
            </a:r>
            <a:endParaRPr lang="en-US" dirty="0"/>
          </a:p>
        </p:txBody>
      </p:sp>
      <p:sp>
        <p:nvSpPr>
          <p:cNvPr id="9" name="Slide Number Placeholder 8">
            <a:extLst>
              <a:ext uri="{FF2B5EF4-FFF2-40B4-BE49-F238E27FC236}">
                <a16:creationId xmlns:a16="http://schemas.microsoft.com/office/drawing/2014/main" id="{A3BC0550-981A-E644-A54F-DCE9A7ECE260}"/>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itle Placeholder 1">
            <a:extLst>
              <a:ext uri="{FF2B5EF4-FFF2-40B4-BE49-F238E27FC236}">
                <a16:creationId xmlns:a16="http://schemas.microsoft.com/office/drawing/2014/main" id="{A981926C-B11A-1741-8EDB-0F2B547B2A1B}"/>
              </a:ext>
            </a:extLst>
          </p:cNvPr>
          <p:cNvSpPr>
            <a:spLocks noGrp="1"/>
          </p:cNvSpPr>
          <p:nvPr>
            <p:ph type="title"/>
          </p:nvPr>
        </p:nvSpPr>
        <p:spPr>
          <a:xfrm>
            <a:off x="838200" y="732430"/>
            <a:ext cx="10515600" cy="10963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5" name="Text Placeholder 3">
            <a:extLst>
              <a:ext uri="{FF2B5EF4-FFF2-40B4-BE49-F238E27FC236}">
                <a16:creationId xmlns:a16="http://schemas.microsoft.com/office/drawing/2014/main" id="{955C81DD-B1F2-734F-969A-34B2CE4E615B}"/>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aphicFrame>
        <p:nvGraphicFramePr>
          <p:cNvPr id="16" name="Chart 15">
            <a:extLst>
              <a:ext uri="{FF2B5EF4-FFF2-40B4-BE49-F238E27FC236}">
                <a16:creationId xmlns:a16="http://schemas.microsoft.com/office/drawing/2014/main" id="{FF6F2382-9EF6-6242-9933-E0629570383A}"/>
              </a:ext>
            </a:extLst>
          </p:cNvPr>
          <p:cNvGraphicFramePr/>
          <p:nvPr userDrawn="1">
            <p:extLst>
              <p:ext uri="{D42A27DB-BD31-4B8C-83A1-F6EECF244321}">
                <p14:modId xmlns:p14="http://schemas.microsoft.com/office/powerpoint/2010/main" val="1038493092"/>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4B599CDA-C983-D349-9D7E-04416D4E4B11}"/>
              </a:ext>
            </a:extLst>
          </p:cNvPr>
          <p:cNvSpPr>
            <a:spLocks noGrp="1"/>
          </p:cNvSpPr>
          <p:nvPr>
            <p:ph type="body" sz="quarter" idx="13" hasCustomPrompt="1"/>
          </p:nvPr>
        </p:nvSpPr>
        <p:spPr>
          <a:xfrm>
            <a:off x="838200" y="1981200"/>
            <a:ext cx="3933825" cy="984250"/>
          </a:xfrm>
        </p:spPr>
        <p:txBody>
          <a:bodyPr>
            <a:normAutofit/>
          </a:bodyPr>
          <a:lstStyle>
            <a:lvl1pPr marL="0" indent="0">
              <a:buFontTx/>
              <a:buNone/>
              <a:defRPr sz="320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76771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2B9CC116-146B-49F2-9BEC-770158E32031}" type="datetime1">
              <a:rPr lang="en-US" smtClean="0"/>
              <a:t>3/27/2023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Vaccines for Older Adults</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3" name="Picture 2" descr="Logo, company name&#10;&#10;Description automatically generated">
            <a:extLst>
              <a:ext uri="{FF2B5EF4-FFF2-40B4-BE49-F238E27FC236}">
                <a16:creationId xmlns:a16="http://schemas.microsoft.com/office/drawing/2014/main" id="{7BE3A1A4-7AB9-6046-B517-119AB148F2C9}"/>
              </a:ext>
            </a:extLst>
          </p:cNvPr>
          <p:cNvPicPr>
            <a:picLocks noChangeAspect="1"/>
          </p:cNvPicPr>
          <p:nvPr userDrawn="1"/>
        </p:nvPicPr>
        <p:blipFill>
          <a:blip r:embed="rId2"/>
          <a:stretch>
            <a:fillRect/>
          </a:stretch>
        </p:blipFill>
        <p:spPr>
          <a:xfrm>
            <a:off x="9082019" y="4564659"/>
            <a:ext cx="1967855" cy="1418496"/>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20C0980A-7C7F-394D-9AAB-34D3FEF3495C}"/>
              </a:ext>
            </a:extLst>
          </p:cNvPr>
          <p:cNvPicPr>
            <a:picLocks noChangeAspect="1"/>
          </p:cNvPicPr>
          <p:nvPr userDrawn="1"/>
        </p:nvPicPr>
        <p:blipFill>
          <a:blip r:embed="rId3"/>
          <a:stretch>
            <a:fillRect/>
          </a:stretch>
        </p:blipFill>
        <p:spPr>
          <a:xfrm>
            <a:off x="8900339" y="1888433"/>
            <a:ext cx="2331214" cy="1220002"/>
          </a:xfrm>
          <a:prstGeom prst="rect">
            <a:avLst/>
          </a:prstGeom>
        </p:spPr>
      </p:pic>
      <p:pic>
        <p:nvPicPr>
          <p:cNvPr id="14" name="Picture 13" descr="A screenshot of a video game&#10;&#10;Description automatically generated with medium confidence">
            <a:extLst>
              <a:ext uri="{FF2B5EF4-FFF2-40B4-BE49-F238E27FC236}">
                <a16:creationId xmlns:a16="http://schemas.microsoft.com/office/drawing/2014/main" id="{2F413A2B-4E60-E541-86CF-820988F03C39}"/>
              </a:ext>
            </a:extLst>
          </p:cNvPr>
          <p:cNvPicPr>
            <a:picLocks noChangeAspect="1"/>
          </p:cNvPicPr>
          <p:nvPr userDrawn="1"/>
        </p:nvPicPr>
        <p:blipFill>
          <a:blip r:embed="rId4"/>
          <a:stretch>
            <a:fillRect/>
          </a:stretch>
        </p:blipFill>
        <p:spPr>
          <a:xfrm>
            <a:off x="8897546" y="3479521"/>
            <a:ext cx="2336800" cy="850900"/>
          </a:xfrm>
          <a:prstGeom prst="rect">
            <a:avLst/>
          </a:prstGeom>
        </p:spPr>
      </p:pic>
      <p:sp>
        <p:nvSpPr>
          <p:cNvPr id="15" name="TextBox 14">
            <a:extLst>
              <a:ext uri="{FF2B5EF4-FFF2-40B4-BE49-F238E27FC236}">
                <a16:creationId xmlns:a16="http://schemas.microsoft.com/office/drawing/2014/main" id="{21274DB4-53B2-8945-8126-27FF3027459C}"/>
              </a:ext>
            </a:extLst>
          </p:cNvPr>
          <p:cNvSpPr txBox="1"/>
          <p:nvPr userDrawn="1"/>
        </p:nvSpPr>
        <p:spPr>
          <a:xfrm>
            <a:off x="542362" y="1949035"/>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1</a:t>
            </a:r>
          </a:p>
        </p:txBody>
      </p:sp>
      <p:sp>
        <p:nvSpPr>
          <p:cNvPr id="16" name="TextBox 15">
            <a:extLst>
              <a:ext uri="{FF2B5EF4-FFF2-40B4-BE49-F238E27FC236}">
                <a16:creationId xmlns:a16="http://schemas.microsoft.com/office/drawing/2014/main" id="{25620B4B-65BD-3B40-8411-FD3B9575B549}"/>
              </a:ext>
            </a:extLst>
          </p:cNvPr>
          <p:cNvSpPr txBox="1"/>
          <p:nvPr userDrawn="1"/>
        </p:nvSpPr>
        <p:spPr>
          <a:xfrm>
            <a:off x="542362" y="2941672"/>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2</a:t>
            </a:r>
          </a:p>
        </p:txBody>
      </p:sp>
      <p:sp>
        <p:nvSpPr>
          <p:cNvPr id="17" name="TextBox 16">
            <a:extLst>
              <a:ext uri="{FF2B5EF4-FFF2-40B4-BE49-F238E27FC236}">
                <a16:creationId xmlns:a16="http://schemas.microsoft.com/office/drawing/2014/main" id="{FAA95DF3-EB26-A147-BA5A-DC3319C2DF04}"/>
              </a:ext>
            </a:extLst>
          </p:cNvPr>
          <p:cNvSpPr txBox="1"/>
          <p:nvPr userDrawn="1"/>
        </p:nvSpPr>
        <p:spPr>
          <a:xfrm>
            <a:off x="542362" y="3904971"/>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3</a:t>
            </a:r>
          </a:p>
        </p:txBody>
      </p:sp>
      <p:sp>
        <p:nvSpPr>
          <p:cNvPr id="18" name="TextBox 17">
            <a:extLst>
              <a:ext uri="{FF2B5EF4-FFF2-40B4-BE49-F238E27FC236}">
                <a16:creationId xmlns:a16="http://schemas.microsoft.com/office/drawing/2014/main" id="{9BC8F543-E0FF-774C-94C7-29D985899CD5}"/>
              </a:ext>
            </a:extLst>
          </p:cNvPr>
          <p:cNvSpPr txBox="1"/>
          <p:nvPr userDrawn="1"/>
        </p:nvSpPr>
        <p:spPr>
          <a:xfrm>
            <a:off x="542362" y="4912278"/>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4</a:t>
            </a:r>
          </a:p>
        </p:txBody>
      </p:sp>
      <p:sp>
        <p:nvSpPr>
          <p:cNvPr id="19" name="TextBox 18">
            <a:extLst>
              <a:ext uri="{FF2B5EF4-FFF2-40B4-BE49-F238E27FC236}">
                <a16:creationId xmlns:a16="http://schemas.microsoft.com/office/drawing/2014/main" id="{48D3261C-1DAD-FF47-AB6A-924AEBBA8735}"/>
              </a:ext>
            </a:extLst>
          </p:cNvPr>
          <p:cNvSpPr txBox="1"/>
          <p:nvPr userDrawn="1"/>
        </p:nvSpPr>
        <p:spPr>
          <a:xfrm>
            <a:off x="542362" y="5513730"/>
            <a:ext cx="347179" cy="469425"/>
          </a:xfrm>
          <a:prstGeom prst="rect">
            <a:avLst/>
          </a:prstGeom>
        </p:spPr>
        <p:txBody>
          <a:bodyPr vert="horz" wrap="square" lIns="91440" tIns="45720" rIns="91440" bIns="45720" rtlCol="0" anchor="b">
            <a:normAutofit fontScale="92500" lnSpcReduction="10000"/>
          </a:bodyPr>
          <a:lstStyle/>
          <a:p>
            <a:pPr algn="l"/>
            <a:r>
              <a:rPr lang="en-US" sz="2800" b="1" dirty="0">
                <a:solidFill>
                  <a:schemeClr val="accent5"/>
                </a:solidFill>
              </a:rPr>
              <a:t>5</a:t>
            </a:r>
          </a:p>
        </p:txBody>
      </p:sp>
      <p:sp>
        <p:nvSpPr>
          <p:cNvPr id="20" name="TextBox 19">
            <a:extLst>
              <a:ext uri="{FF2B5EF4-FFF2-40B4-BE49-F238E27FC236}">
                <a16:creationId xmlns:a16="http://schemas.microsoft.com/office/drawing/2014/main" id="{8FC822B1-FED9-3643-86F6-EE6C895B4A33}"/>
              </a:ext>
            </a:extLst>
          </p:cNvPr>
          <p:cNvSpPr txBox="1"/>
          <p:nvPr userDrawn="1"/>
        </p:nvSpPr>
        <p:spPr>
          <a:xfrm>
            <a:off x="838200" y="1981200"/>
            <a:ext cx="7655451" cy="4272905"/>
          </a:xfrm>
          <a:prstGeom prst="rect">
            <a:avLst/>
          </a:prstGeom>
        </p:spPr>
        <p:txBody>
          <a:bodyPr vert="horz" wrap="square" lIns="91440" tIns="45720" rIns="91440" bIns="45720" rtlCol="0" anchor="t">
            <a:normAutofit fontScale="70000" lnSpcReduction="20000"/>
          </a:bodyPr>
          <a:lstStyle/>
          <a:p>
            <a:pPr algn="l">
              <a:lnSpc>
                <a:spcPct val="120000"/>
              </a:lnSpc>
            </a:pPr>
            <a:r>
              <a:rPr lang="en-US" b="1" dirty="0">
                <a:solidFill>
                  <a:schemeClr val="accent1"/>
                </a:solidFill>
              </a:rPr>
              <a:t>Stood up the Bring Back Louisiana COVID-19 vaccination education and outreach campaign,</a:t>
            </a:r>
            <a:r>
              <a:rPr lang="en-US" b="0" dirty="0"/>
              <a:t> rooted in community partnerships and get-out-the-vote tactics, which would ultimately be hailed as best practice by the White House. In less than one year, more than 55% of Louisianans decided to start their COVID-19 vaccination series. </a:t>
            </a:r>
          </a:p>
          <a:p>
            <a:pPr algn="l">
              <a:lnSpc>
                <a:spcPct val="120000"/>
              </a:lnSpc>
            </a:pPr>
            <a:endParaRPr lang="en-US" b="0" dirty="0"/>
          </a:p>
          <a:p>
            <a:pPr algn="l">
              <a:lnSpc>
                <a:spcPct val="120000"/>
              </a:lnSpc>
            </a:pPr>
            <a:r>
              <a:rPr lang="en-US" b="1" dirty="0">
                <a:solidFill>
                  <a:schemeClr val="accent1"/>
                </a:solidFill>
              </a:rPr>
              <a:t>Continued to provide greater access to care through the expansion of Medicaid coverage, </a:t>
            </a:r>
            <a:r>
              <a:rPr lang="en-US" b="0" dirty="0"/>
              <a:t>which began five years ago. As a result, 73% of adults benefitting from the expansion have seen their doctor for medical care. To date, more than 600,000 residents benefit from access to quality healthcare that many otherwise were not able to afford.</a:t>
            </a:r>
          </a:p>
          <a:p>
            <a:pPr algn="l">
              <a:lnSpc>
                <a:spcPct val="120000"/>
              </a:lnSpc>
            </a:pPr>
            <a:endParaRPr lang="en-US" b="0" dirty="0"/>
          </a:p>
          <a:p>
            <a:pPr algn="l">
              <a:lnSpc>
                <a:spcPct val="120000"/>
              </a:lnSpc>
            </a:pPr>
            <a:r>
              <a:rPr lang="en-US" b="1" dirty="0">
                <a:solidFill>
                  <a:schemeClr val="accent1"/>
                </a:solidFill>
              </a:rPr>
              <a:t>Facilitated a decrease in unexpected delivery outcomes among birthing persons who experienced hemorrhage by 20% </a:t>
            </a:r>
            <a:r>
              <a:rPr lang="en-US" b="0" dirty="0"/>
              <a:t>at hospitals participating in the Reducing Maternal Morbidity Initiative. By the end of the initiative, these facilities reduced unexpected outcomes related to hemorrhage by 35%, and by Black birthing people who experienced hemorrhage by 49%.</a:t>
            </a:r>
          </a:p>
          <a:p>
            <a:pPr algn="l">
              <a:lnSpc>
                <a:spcPct val="120000"/>
              </a:lnSpc>
            </a:pPr>
            <a:endParaRPr lang="en-US" b="0" dirty="0"/>
          </a:p>
          <a:p>
            <a:pPr algn="l">
              <a:lnSpc>
                <a:spcPct val="120000"/>
              </a:lnSpc>
            </a:pPr>
            <a:r>
              <a:rPr lang="en-US" b="1" dirty="0">
                <a:solidFill>
                  <a:schemeClr val="accent1"/>
                </a:solidFill>
              </a:rPr>
              <a:t>Implemented the Children’s Medicaid Option, also known as TEFRA, </a:t>
            </a:r>
            <a:r>
              <a:rPr lang="en-US" b="0" dirty="0"/>
              <a:t>which allows certain children under 19 years of age with disabilities to receive Medicaid coverage, regardless of parental income. </a:t>
            </a:r>
          </a:p>
          <a:p>
            <a:pPr algn="l">
              <a:lnSpc>
                <a:spcPct val="120000"/>
              </a:lnSpc>
            </a:pPr>
            <a:endParaRPr lang="en-US" b="0" dirty="0"/>
          </a:p>
          <a:p>
            <a:pPr algn="l">
              <a:lnSpc>
                <a:spcPct val="120000"/>
              </a:lnSpc>
            </a:pPr>
            <a:r>
              <a:rPr lang="en-US" b="1" dirty="0">
                <a:solidFill>
                  <a:schemeClr val="accent1"/>
                </a:solidFill>
              </a:rPr>
              <a:t>WIC Breastfeeding Award of Excellence in the Gold category by USDA </a:t>
            </a:r>
            <a:r>
              <a:rPr lang="en-US" b="0" dirty="0"/>
              <a:t>for providing “exemplary breastfeeding promotion and support activities.” </a:t>
            </a:r>
          </a:p>
          <a:p>
            <a:pPr algn="l">
              <a:lnSpc>
                <a:spcPct val="120000"/>
              </a:lnSpc>
            </a:pPr>
            <a:endParaRPr lang="en-US" b="1" dirty="0"/>
          </a:p>
          <a:p>
            <a:pPr algn="l">
              <a:lnSpc>
                <a:spcPct val="120000"/>
              </a:lnSpc>
            </a:pPr>
            <a:endParaRPr lang="en-US" b="1" dirty="0"/>
          </a:p>
          <a:p>
            <a:pPr algn="l">
              <a:lnSpc>
                <a:spcPct val="120000"/>
              </a:lnSpc>
            </a:pPr>
            <a:endParaRPr lang="en-US" b="1" dirty="0"/>
          </a:p>
          <a:p>
            <a:pPr algn="l">
              <a:lnSpc>
                <a:spcPct val="120000"/>
              </a:lnSpc>
            </a:pPr>
            <a:endParaRPr lang="en-US" b="1" dirty="0"/>
          </a:p>
        </p:txBody>
      </p:sp>
      <p:sp>
        <p:nvSpPr>
          <p:cNvPr id="21" name="TextBox 20">
            <a:extLst>
              <a:ext uri="{FF2B5EF4-FFF2-40B4-BE49-F238E27FC236}">
                <a16:creationId xmlns:a16="http://schemas.microsoft.com/office/drawing/2014/main" id="{F2939739-72E4-4449-8978-1CFD1EB40144}"/>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LDH’S top accomplishments from 2021:</a:t>
            </a:r>
          </a:p>
        </p:txBody>
      </p:sp>
      <p:sp>
        <p:nvSpPr>
          <p:cNvPr id="22" name="TextBox 21">
            <a:extLst>
              <a:ext uri="{FF2B5EF4-FFF2-40B4-BE49-F238E27FC236}">
                <a16:creationId xmlns:a16="http://schemas.microsoft.com/office/drawing/2014/main" id="{64DE048E-12D0-6541-9470-86763C286DC4}"/>
              </a:ext>
            </a:extLst>
          </p:cNvPr>
          <p:cNvSpPr txBox="1"/>
          <p:nvPr userDrawn="1"/>
        </p:nvSpPr>
        <p:spPr>
          <a:xfrm>
            <a:off x="1119773" y="914400"/>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81085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3F21B5-348E-924A-8E32-80CB7AF31961}"/>
              </a:ext>
            </a:extLst>
          </p:cNvPr>
          <p:cNvSpPr>
            <a:spLocks noGrp="1"/>
          </p:cNvSpPr>
          <p:nvPr>
            <p:ph type="pic" idx="1" hasCustomPrompt="1"/>
          </p:nvPr>
        </p:nvSpPr>
        <p:spPr>
          <a:xfrm>
            <a:off x="5183188" y="1981200"/>
            <a:ext cx="7008812" cy="43672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enter picture </a:t>
            </a:r>
          </a:p>
        </p:txBody>
      </p:sp>
      <p:sp>
        <p:nvSpPr>
          <p:cNvPr id="2" name="Title 1">
            <a:extLst>
              <a:ext uri="{FF2B5EF4-FFF2-40B4-BE49-F238E27FC236}">
                <a16:creationId xmlns:a16="http://schemas.microsoft.com/office/drawing/2014/main" id="{BD1D2B64-3FE3-EB45-BC36-6F9867471730}"/>
              </a:ext>
            </a:extLst>
          </p:cNvPr>
          <p:cNvSpPr>
            <a:spLocks noGrp="1"/>
          </p:cNvSpPr>
          <p:nvPr>
            <p:ph type="title"/>
          </p:nvPr>
        </p:nvSpPr>
        <p:spPr>
          <a:xfrm>
            <a:off x="839788" y="1981200"/>
            <a:ext cx="3932237" cy="1096370"/>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8B31C325-38A7-8C4C-8C44-7AAA31801BA4}"/>
              </a:ext>
            </a:extLst>
          </p:cNvPr>
          <p:cNvSpPr>
            <a:spLocks noGrp="1"/>
          </p:cNvSpPr>
          <p:nvPr>
            <p:ph type="body" sz="half" idx="2"/>
          </p:nvPr>
        </p:nvSpPr>
        <p:spPr>
          <a:xfrm>
            <a:off x="839788" y="3077570"/>
            <a:ext cx="3932237" cy="32787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7B79D7-D6DA-5641-AC18-C13979F674D0}"/>
              </a:ext>
            </a:extLst>
          </p:cNvPr>
          <p:cNvSpPr>
            <a:spLocks noGrp="1"/>
          </p:cNvSpPr>
          <p:nvPr>
            <p:ph type="dt" sz="half" idx="10"/>
          </p:nvPr>
        </p:nvSpPr>
        <p:spPr/>
        <p:txBody>
          <a:bodyPr/>
          <a:lstStyle/>
          <a:p>
            <a:fld id="{E796EB72-3D7B-4EB8-A335-B8039B5C2644}" type="datetime1">
              <a:rPr lang="en-US" smtClean="0"/>
              <a:t>3/27/2023</a:t>
            </a:fld>
            <a:endParaRPr lang="en-US"/>
          </a:p>
        </p:txBody>
      </p:sp>
      <p:sp>
        <p:nvSpPr>
          <p:cNvPr id="6" name="Footer Placeholder 5">
            <a:extLst>
              <a:ext uri="{FF2B5EF4-FFF2-40B4-BE49-F238E27FC236}">
                <a16:creationId xmlns:a16="http://schemas.microsoft.com/office/drawing/2014/main" id="{3783B0D9-ECAC-6945-9E4D-1094B0D6848F}"/>
              </a:ext>
            </a:extLst>
          </p:cNvPr>
          <p:cNvSpPr>
            <a:spLocks noGrp="1"/>
          </p:cNvSpPr>
          <p:nvPr>
            <p:ph type="ftr" sz="quarter" idx="11"/>
          </p:nvPr>
        </p:nvSpPr>
        <p:spPr/>
        <p:txBody>
          <a:bodyPr/>
          <a:lstStyle/>
          <a:p>
            <a:pPr algn="ctr"/>
            <a:r>
              <a:rPr lang="en-US" smtClean="0"/>
              <a:t>Vaccines for Older Adults</a:t>
            </a:r>
            <a:endParaRPr lang="en-US" dirty="0"/>
          </a:p>
        </p:txBody>
      </p:sp>
      <p:sp>
        <p:nvSpPr>
          <p:cNvPr id="7" name="Slide Number Placeholder 6">
            <a:extLst>
              <a:ext uri="{FF2B5EF4-FFF2-40B4-BE49-F238E27FC236}">
                <a16:creationId xmlns:a16="http://schemas.microsoft.com/office/drawing/2014/main" id="{37C2A8E4-C0C7-DD4E-8A5D-6547FE0212A1}"/>
              </a:ext>
            </a:extLst>
          </p:cNvPr>
          <p:cNvSpPr>
            <a:spLocks noGrp="1"/>
          </p:cNvSpPr>
          <p:nvPr>
            <p:ph type="sldNum" sz="quarter" idx="12"/>
          </p:nvPr>
        </p:nvSpPr>
        <p:spPr/>
        <p:txBody>
          <a:bodyPr/>
          <a:lstStyle/>
          <a:p>
            <a:fld id="{4235A44F-0B46-0144-9406-BEEFAFBECA74}" type="slidenum">
              <a:rPr lang="en-US" smtClean="0"/>
              <a:t>‹#›</a:t>
            </a:fld>
            <a:endParaRPr lang="en-US"/>
          </a:p>
        </p:txBody>
      </p:sp>
      <p:sp>
        <p:nvSpPr>
          <p:cNvPr id="12" name="Text Placeholder 9">
            <a:extLst>
              <a:ext uri="{FF2B5EF4-FFF2-40B4-BE49-F238E27FC236}">
                <a16:creationId xmlns:a16="http://schemas.microsoft.com/office/drawing/2014/main" id="{F42AEE33-8DC6-404A-A388-6D643C02D3A4}"/>
              </a:ext>
            </a:extLst>
          </p:cNvPr>
          <p:cNvSpPr>
            <a:spLocks noGrp="1"/>
          </p:cNvSpPr>
          <p:nvPr>
            <p:ph type="body" sz="quarter" idx="13" hasCustomPrompt="1"/>
          </p:nvPr>
        </p:nvSpPr>
        <p:spPr>
          <a:xfrm>
            <a:off x="838200" y="728663"/>
            <a:ext cx="10548938" cy="1100137"/>
          </a:xfrm>
        </p:spPr>
        <p:txBody>
          <a:bodyPr anchor="ctr">
            <a:normAutofit/>
          </a:bodyPr>
          <a:lstStyle>
            <a:lvl1pPr marL="0" indent="0">
              <a:buFontTx/>
              <a:buNone/>
              <a:defRPr sz="4400">
                <a:solidFill>
                  <a:schemeClr val="tx2"/>
                </a:solidFill>
                <a:latin typeface="+mj-lt"/>
              </a:defRPr>
            </a:lvl1pPr>
          </a:lstStyle>
          <a:p>
            <a:pPr lvl="0"/>
            <a:r>
              <a:rPr lang="en-US" dirty="0"/>
              <a:t>Click to edit Master title style</a:t>
            </a:r>
          </a:p>
        </p:txBody>
      </p:sp>
    </p:spTree>
    <p:extLst>
      <p:ext uri="{BB962C8B-B14F-4D97-AF65-F5344CB8AC3E}">
        <p14:creationId xmlns:p14="http://schemas.microsoft.com/office/powerpoint/2010/main" val="1126864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02E7-3F83-A84C-B4F2-BF8A4F862D8D}"/>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D4C963D-5756-774A-9FE2-A81A5803E6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243015C-D1A1-1E4B-96A1-F3311CA3F98A}"/>
              </a:ext>
            </a:extLst>
          </p:cNvPr>
          <p:cNvSpPr>
            <a:spLocks noGrp="1"/>
          </p:cNvSpPr>
          <p:nvPr>
            <p:ph type="dt" sz="half" idx="10"/>
          </p:nvPr>
        </p:nvSpPr>
        <p:spPr/>
        <p:txBody>
          <a:bodyPr/>
          <a:lstStyle/>
          <a:p>
            <a:fld id="{A2096A55-7980-45F6-A14F-E5C9FC4EFE65}" type="datetime1">
              <a:rPr lang="en-US" smtClean="0"/>
              <a:t>3/27/2023</a:t>
            </a:fld>
            <a:endParaRPr lang="en-US"/>
          </a:p>
        </p:txBody>
      </p:sp>
      <p:sp>
        <p:nvSpPr>
          <p:cNvPr id="5" name="Footer Placeholder 4">
            <a:extLst>
              <a:ext uri="{FF2B5EF4-FFF2-40B4-BE49-F238E27FC236}">
                <a16:creationId xmlns:a16="http://schemas.microsoft.com/office/drawing/2014/main" id="{D5C63F0A-EE46-814C-82BC-F3F068F38F18}"/>
              </a:ext>
            </a:extLst>
          </p:cNvPr>
          <p:cNvSpPr>
            <a:spLocks noGrp="1"/>
          </p:cNvSpPr>
          <p:nvPr>
            <p:ph type="ftr" sz="quarter" idx="11"/>
          </p:nvPr>
        </p:nvSpPr>
        <p:spPr/>
        <p:txBody>
          <a:bodyPr/>
          <a:lstStyle/>
          <a:p>
            <a:pPr algn="ctr"/>
            <a:r>
              <a:rPr lang="en-US" smtClean="0"/>
              <a:t>Vaccines for Older Adults</a:t>
            </a:r>
            <a:endParaRPr lang="en-US" dirty="0"/>
          </a:p>
        </p:txBody>
      </p:sp>
      <p:sp>
        <p:nvSpPr>
          <p:cNvPr id="6" name="Slide Number Placeholder 5">
            <a:extLst>
              <a:ext uri="{FF2B5EF4-FFF2-40B4-BE49-F238E27FC236}">
                <a16:creationId xmlns:a16="http://schemas.microsoft.com/office/drawing/2014/main" id="{B756A19B-BF92-5C49-B9EA-E35632476B6C}"/>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277767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40959B-E560-1B44-9BE3-1F14D6FC6102}"/>
              </a:ext>
            </a:extLst>
          </p:cNvPr>
          <p:cNvSpPr>
            <a:spLocks noGrp="1"/>
          </p:cNvSpPr>
          <p:nvPr>
            <p:ph type="title" orient="vert"/>
          </p:nvPr>
        </p:nvSpPr>
        <p:spPr>
          <a:xfrm>
            <a:off x="8724900" y="818865"/>
            <a:ext cx="2628900" cy="53580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3B0DED-2F35-154A-822C-34D1660D3391}"/>
              </a:ext>
            </a:extLst>
          </p:cNvPr>
          <p:cNvSpPr>
            <a:spLocks noGrp="1"/>
          </p:cNvSpPr>
          <p:nvPr>
            <p:ph type="body" orient="vert" idx="1"/>
          </p:nvPr>
        </p:nvSpPr>
        <p:spPr>
          <a:xfrm>
            <a:off x="838200" y="818865"/>
            <a:ext cx="7734300" cy="53580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3E210-7671-264A-9A80-2B0EC4D65A36}"/>
              </a:ext>
            </a:extLst>
          </p:cNvPr>
          <p:cNvSpPr>
            <a:spLocks noGrp="1"/>
          </p:cNvSpPr>
          <p:nvPr>
            <p:ph type="dt" sz="half" idx="10"/>
          </p:nvPr>
        </p:nvSpPr>
        <p:spPr/>
        <p:txBody>
          <a:bodyPr/>
          <a:lstStyle/>
          <a:p>
            <a:fld id="{81E78E0E-D9C3-4D55-98F4-DA7ECE0DF425}" type="datetime1">
              <a:rPr lang="en-US" smtClean="0"/>
              <a:t>3/27/2023</a:t>
            </a:fld>
            <a:endParaRPr lang="en-US"/>
          </a:p>
        </p:txBody>
      </p:sp>
      <p:sp>
        <p:nvSpPr>
          <p:cNvPr id="5" name="Footer Placeholder 4">
            <a:extLst>
              <a:ext uri="{FF2B5EF4-FFF2-40B4-BE49-F238E27FC236}">
                <a16:creationId xmlns:a16="http://schemas.microsoft.com/office/drawing/2014/main" id="{E2F95768-C0FB-2F46-9FBC-5DD8B3BE2205}"/>
              </a:ext>
            </a:extLst>
          </p:cNvPr>
          <p:cNvSpPr>
            <a:spLocks noGrp="1"/>
          </p:cNvSpPr>
          <p:nvPr>
            <p:ph type="ftr" sz="quarter" idx="11"/>
          </p:nvPr>
        </p:nvSpPr>
        <p:spPr/>
        <p:txBody>
          <a:bodyPr/>
          <a:lstStyle/>
          <a:p>
            <a:pPr algn="ctr"/>
            <a:r>
              <a:rPr lang="en-US" smtClean="0"/>
              <a:t>Vaccines for Older Adults</a:t>
            </a:r>
            <a:endParaRPr lang="en-US" dirty="0"/>
          </a:p>
        </p:txBody>
      </p:sp>
      <p:sp>
        <p:nvSpPr>
          <p:cNvPr id="6" name="Slide Number Placeholder 5">
            <a:extLst>
              <a:ext uri="{FF2B5EF4-FFF2-40B4-BE49-F238E27FC236}">
                <a16:creationId xmlns:a16="http://schemas.microsoft.com/office/drawing/2014/main" id="{245343BF-CF79-824B-A9AD-01C49EA7E8EF}"/>
              </a:ext>
            </a:extLst>
          </p:cNvPr>
          <p:cNvSpPr>
            <a:spLocks noGrp="1"/>
          </p:cNvSpPr>
          <p:nvPr>
            <p:ph type="sldNum" sz="quarter" idx="12"/>
          </p:nvPr>
        </p:nvSpPr>
        <p:spPr/>
        <p:txBody>
          <a:bodyPr/>
          <a:lstStyle/>
          <a:p>
            <a:fld id="{4235A44F-0B46-0144-9406-BEEFAFBECA74}" type="slidenum">
              <a:rPr lang="en-US" smtClean="0"/>
              <a:t>‹#›</a:t>
            </a:fld>
            <a:endParaRPr lang="en-US"/>
          </a:p>
        </p:txBody>
      </p:sp>
    </p:spTree>
    <p:extLst>
      <p:ext uri="{BB962C8B-B14F-4D97-AF65-F5344CB8AC3E}">
        <p14:creationId xmlns:p14="http://schemas.microsoft.com/office/powerpoint/2010/main" val="306604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AFCD8-039D-AE4F-AE70-226CB6A57ADC}"/>
              </a:ext>
            </a:extLst>
          </p:cNvPr>
          <p:cNvSpPr>
            <a:spLocks noGrp="1"/>
          </p:cNvSpPr>
          <p:nvPr>
            <p:ph type="title"/>
          </p:nvPr>
        </p:nvSpPr>
        <p:spPr>
          <a:xfrm>
            <a:off x="839788" y="1981200"/>
            <a:ext cx="3932237" cy="1056004"/>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676A9C7D-FE34-7843-846A-72826BFE32C5}"/>
              </a:ext>
            </a:extLst>
          </p:cNvPr>
          <p:cNvSpPr>
            <a:spLocks noGrp="1"/>
          </p:cNvSpPr>
          <p:nvPr>
            <p:ph type="body" sz="half" idx="2"/>
          </p:nvPr>
        </p:nvSpPr>
        <p:spPr>
          <a:xfrm>
            <a:off x="839788" y="3037204"/>
            <a:ext cx="3932237" cy="32225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B69D0-37A3-574C-B0C9-5C37ED9476D1}"/>
              </a:ext>
            </a:extLst>
          </p:cNvPr>
          <p:cNvSpPr>
            <a:spLocks noGrp="1"/>
          </p:cNvSpPr>
          <p:nvPr>
            <p:ph type="dt" sz="half" idx="10"/>
          </p:nvPr>
        </p:nvSpPr>
        <p:spPr/>
        <p:txBody>
          <a:bodyPr/>
          <a:lstStyle/>
          <a:p>
            <a:fld id="{73835455-1183-4F85-9950-9862639B4940}" type="datetime1">
              <a:rPr lang="en-US" smtClean="0"/>
              <a:t>3/27/2023</a:t>
            </a:fld>
            <a:endParaRPr lang="en-US"/>
          </a:p>
        </p:txBody>
      </p:sp>
      <p:sp>
        <p:nvSpPr>
          <p:cNvPr id="6" name="Footer Placeholder 5">
            <a:extLst>
              <a:ext uri="{FF2B5EF4-FFF2-40B4-BE49-F238E27FC236}">
                <a16:creationId xmlns:a16="http://schemas.microsoft.com/office/drawing/2014/main" id="{611D7556-FA56-F944-9B51-31FC057F35C9}"/>
              </a:ext>
            </a:extLst>
          </p:cNvPr>
          <p:cNvSpPr>
            <a:spLocks noGrp="1"/>
          </p:cNvSpPr>
          <p:nvPr>
            <p:ph type="ftr" sz="quarter" idx="11"/>
          </p:nvPr>
        </p:nvSpPr>
        <p:spPr/>
        <p:txBody>
          <a:bodyPr/>
          <a:lstStyle/>
          <a:p>
            <a:pPr algn="ctr"/>
            <a:r>
              <a:rPr lang="en-US" smtClean="0"/>
              <a:t>Vaccines for Older Adults</a:t>
            </a:r>
            <a:endParaRPr lang="en-US" dirty="0"/>
          </a:p>
        </p:txBody>
      </p:sp>
      <p:sp>
        <p:nvSpPr>
          <p:cNvPr id="7" name="Slide Number Placeholder 6">
            <a:extLst>
              <a:ext uri="{FF2B5EF4-FFF2-40B4-BE49-F238E27FC236}">
                <a16:creationId xmlns:a16="http://schemas.microsoft.com/office/drawing/2014/main" id="{88F553BB-F2F9-2E4D-AA0C-6F5E810163C0}"/>
              </a:ext>
            </a:extLst>
          </p:cNvPr>
          <p:cNvSpPr>
            <a:spLocks noGrp="1"/>
          </p:cNvSpPr>
          <p:nvPr>
            <p:ph type="sldNum" sz="quarter" idx="12"/>
          </p:nvPr>
        </p:nvSpPr>
        <p:spPr/>
        <p:txBody>
          <a:bodyPr/>
          <a:lstStyle/>
          <a:p>
            <a:fld id="{4235A44F-0B46-0144-9406-BEEFAFBECA74}" type="slidenum">
              <a:rPr lang="en-US" smtClean="0"/>
              <a:t>‹#›</a:t>
            </a:fld>
            <a:endParaRPr lang="en-US"/>
          </a:p>
        </p:txBody>
      </p:sp>
      <p:graphicFrame>
        <p:nvGraphicFramePr>
          <p:cNvPr id="10" name="Chart 9">
            <a:extLst>
              <a:ext uri="{FF2B5EF4-FFF2-40B4-BE49-F238E27FC236}">
                <a16:creationId xmlns:a16="http://schemas.microsoft.com/office/drawing/2014/main" id="{5E8CE427-AF3F-CA4B-BD39-F1C255A3A0BD}"/>
              </a:ext>
            </a:extLst>
          </p:cNvPr>
          <p:cNvGraphicFramePr/>
          <p:nvPr userDrawn="1">
            <p:extLst>
              <p:ext uri="{D42A27DB-BD31-4B8C-83A1-F6EECF244321}">
                <p14:modId xmlns:p14="http://schemas.microsoft.com/office/powerpoint/2010/main" val="1007628261"/>
              </p:ext>
            </p:extLst>
          </p:nvPr>
        </p:nvGraphicFramePr>
        <p:xfrm>
          <a:off x="4935940" y="1981200"/>
          <a:ext cx="7033147" cy="4375150"/>
        </p:xfrm>
        <a:graphic>
          <a:graphicData uri="http://schemas.openxmlformats.org/drawingml/2006/chart">
            <c:chart xmlns:c="http://schemas.openxmlformats.org/drawingml/2006/chart" xmlns:r="http://schemas.openxmlformats.org/officeDocument/2006/relationships" r:id="rId2"/>
          </a:graphicData>
        </a:graphic>
      </p:graphicFrame>
      <p:sp>
        <p:nvSpPr>
          <p:cNvPr id="22" name="Title Placeholder 1">
            <a:extLst>
              <a:ext uri="{FF2B5EF4-FFF2-40B4-BE49-F238E27FC236}">
                <a16:creationId xmlns:a16="http://schemas.microsoft.com/office/drawing/2014/main" id="{61D4972F-8AA3-EB4F-A89A-90464D02347F}"/>
              </a:ext>
            </a:extLst>
          </p:cNvPr>
          <p:cNvSpPr txBox="1">
            <a:spLocks/>
          </p:cNvSpPr>
          <p:nvPr userDrawn="1"/>
        </p:nvSpPr>
        <p:spPr>
          <a:xfrm>
            <a:off x="838200" y="732430"/>
            <a:ext cx="10515600" cy="10963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032599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68471" y="2682550"/>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Tree>
    <p:extLst>
      <p:ext uri="{BB962C8B-B14F-4D97-AF65-F5344CB8AC3E}">
        <p14:creationId xmlns:p14="http://schemas.microsoft.com/office/powerpoint/2010/main" val="1968805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992C3C-4946-BF49-B834-AE330CC6665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8E732D33-27F1-6D4E-8F2C-47D1EF5D971D}"/>
              </a:ext>
            </a:extLst>
          </p:cNvPr>
          <p:cNvPicPr>
            <a:picLocks noChangeAspect="1"/>
          </p:cNvPicPr>
          <p:nvPr userDrawn="1"/>
        </p:nvPicPr>
        <p:blipFill>
          <a:blip r:embed="rId3"/>
          <a:stretch>
            <a:fillRect/>
          </a:stretch>
        </p:blipFill>
        <p:spPr>
          <a:xfrm>
            <a:off x="4783065" y="5810890"/>
            <a:ext cx="2625867" cy="661983"/>
          </a:xfrm>
          <a:prstGeom prst="rect">
            <a:avLst/>
          </a:prstGeom>
        </p:spPr>
      </p:pic>
      <p:sp>
        <p:nvSpPr>
          <p:cNvPr id="10" name="Title 1">
            <a:extLst>
              <a:ext uri="{FF2B5EF4-FFF2-40B4-BE49-F238E27FC236}">
                <a16:creationId xmlns:a16="http://schemas.microsoft.com/office/drawing/2014/main" id="{1011E6FD-49BF-9F41-926B-3647E2DC1670}"/>
              </a:ext>
            </a:extLst>
          </p:cNvPr>
          <p:cNvSpPr txBox="1">
            <a:spLocks/>
          </p:cNvSpPr>
          <p:nvPr userDrawn="1"/>
        </p:nvSpPr>
        <p:spPr>
          <a:xfrm>
            <a:off x="3013438" y="786017"/>
            <a:ext cx="6055056" cy="1260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pPr algn="ctr"/>
            <a:r>
              <a:rPr lang="en-US" sz="4800" dirty="0">
                <a:solidFill>
                  <a:schemeClr val="bg1"/>
                </a:solidFill>
              </a:rPr>
              <a:t>THANK YOU</a:t>
            </a:r>
          </a:p>
        </p:txBody>
      </p:sp>
      <p:sp>
        <p:nvSpPr>
          <p:cNvPr id="3" name="Text Placeholder 2">
            <a:extLst>
              <a:ext uri="{FF2B5EF4-FFF2-40B4-BE49-F238E27FC236}">
                <a16:creationId xmlns:a16="http://schemas.microsoft.com/office/drawing/2014/main" id="{7E1C9EEB-5F26-7A4A-A41A-A018B6A4F5ED}"/>
              </a:ext>
            </a:extLst>
          </p:cNvPr>
          <p:cNvSpPr>
            <a:spLocks noGrp="1"/>
          </p:cNvSpPr>
          <p:nvPr>
            <p:ph type="body" sz="quarter" idx="10" hasCustomPrompt="1"/>
          </p:nvPr>
        </p:nvSpPr>
        <p:spPr>
          <a:xfrm>
            <a:off x="3100916" y="2472258"/>
            <a:ext cx="5880100" cy="393170"/>
          </a:xfrm>
        </p:spPr>
        <p:txBody>
          <a:bodyPr/>
          <a:lstStyle>
            <a:lvl1pPr marL="0" indent="0" algn="ctr">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NAME</a:t>
            </a:r>
          </a:p>
        </p:txBody>
      </p:sp>
      <p:sp>
        <p:nvSpPr>
          <p:cNvPr id="8" name="Text Placeholder 2">
            <a:extLst>
              <a:ext uri="{FF2B5EF4-FFF2-40B4-BE49-F238E27FC236}">
                <a16:creationId xmlns:a16="http://schemas.microsoft.com/office/drawing/2014/main" id="{A16A3631-F4FF-8645-B4E0-E61B336DCFC3}"/>
              </a:ext>
            </a:extLst>
          </p:cNvPr>
          <p:cNvSpPr>
            <a:spLocks noGrp="1"/>
          </p:cNvSpPr>
          <p:nvPr>
            <p:ph type="body" sz="quarter" idx="11" hasCustomPrompt="1"/>
          </p:nvPr>
        </p:nvSpPr>
        <p:spPr>
          <a:xfrm>
            <a:off x="3100916" y="2904057"/>
            <a:ext cx="5880100" cy="325437"/>
          </a:xfrm>
        </p:spPr>
        <p:txBody>
          <a:bodyPr>
            <a:normAutofit/>
          </a:bodyPr>
          <a:lstStyle>
            <a:lvl1pPr marL="0" indent="0" algn="ct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Presenter’s Title</a:t>
            </a:r>
          </a:p>
        </p:txBody>
      </p:sp>
      <p:sp>
        <p:nvSpPr>
          <p:cNvPr id="11" name="Text Placeholder 2">
            <a:extLst>
              <a:ext uri="{FF2B5EF4-FFF2-40B4-BE49-F238E27FC236}">
                <a16:creationId xmlns:a16="http://schemas.microsoft.com/office/drawing/2014/main" id="{0B113F4A-CE25-BB46-ABDF-089C90880EBA}"/>
              </a:ext>
            </a:extLst>
          </p:cNvPr>
          <p:cNvSpPr>
            <a:spLocks noGrp="1"/>
          </p:cNvSpPr>
          <p:nvPr>
            <p:ph type="body" sz="quarter" idx="12" hasCustomPrompt="1"/>
          </p:nvPr>
        </p:nvSpPr>
        <p:spPr>
          <a:xfrm>
            <a:off x="3100916" y="3484563"/>
            <a:ext cx="2918885" cy="325437"/>
          </a:xfrm>
        </p:spPr>
        <p:txBody>
          <a:bodyPr>
            <a:normAutofit/>
          </a:bodyPr>
          <a:lstStyle>
            <a:lvl1pPr marL="0" indent="0" algn="r">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E-mail Address</a:t>
            </a:r>
          </a:p>
        </p:txBody>
      </p:sp>
      <p:sp>
        <p:nvSpPr>
          <p:cNvPr id="12" name="Text Placeholder 2">
            <a:extLst>
              <a:ext uri="{FF2B5EF4-FFF2-40B4-BE49-F238E27FC236}">
                <a16:creationId xmlns:a16="http://schemas.microsoft.com/office/drawing/2014/main" id="{E16FC165-9D25-934E-87AE-2A50BAF99258}"/>
              </a:ext>
            </a:extLst>
          </p:cNvPr>
          <p:cNvSpPr>
            <a:spLocks noGrp="1"/>
          </p:cNvSpPr>
          <p:nvPr>
            <p:ph type="body" sz="quarter" idx="13" hasCustomPrompt="1"/>
          </p:nvPr>
        </p:nvSpPr>
        <p:spPr>
          <a:xfrm>
            <a:off x="6172200" y="3484563"/>
            <a:ext cx="2808816" cy="325437"/>
          </a:xfrm>
        </p:spPr>
        <p:txBody>
          <a:bodyPr>
            <a:normAutofit/>
          </a:bodyPr>
          <a:lstStyle>
            <a:lvl1pPr marL="0" indent="0" algn="l">
              <a:buFontTx/>
              <a:buNone/>
              <a:defRPr sz="1800" i="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Phone Number</a:t>
            </a:r>
          </a:p>
        </p:txBody>
      </p:sp>
      <p:cxnSp>
        <p:nvCxnSpPr>
          <p:cNvPr id="5" name="Straight Connector 4">
            <a:extLst>
              <a:ext uri="{FF2B5EF4-FFF2-40B4-BE49-F238E27FC236}">
                <a16:creationId xmlns:a16="http://schemas.microsoft.com/office/drawing/2014/main" id="{90B84F8D-6114-E842-AA6E-BD67C7D34D4A}"/>
              </a:ext>
            </a:extLst>
          </p:cNvPr>
          <p:cNvCxnSpPr/>
          <p:nvPr userDrawn="1"/>
        </p:nvCxnSpPr>
        <p:spPr>
          <a:xfrm>
            <a:off x="6096000" y="3484563"/>
            <a:ext cx="0" cy="3254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9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E5D3D5-E7D1-0147-B31A-C76D26253849}"/>
              </a:ext>
            </a:extLst>
          </p:cNvPr>
          <p:cNvSpPr>
            <a:spLocks noGrp="1"/>
          </p:cNvSpPr>
          <p:nvPr>
            <p:ph type="dt" sz="half" idx="10"/>
          </p:nvPr>
        </p:nvSpPr>
        <p:spPr/>
        <p:txBody>
          <a:bodyPr/>
          <a:lstStyle/>
          <a:p>
            <a:fld id="{B32E76C9-308C-4A9B-B873-FB957DEA80EF}" type="datetime1">
              <a:rPr lang="en-US" smtClean="0"/>
              <a:t>3/27/2023</a:t>
            </a:fld>
            <a:endParaRPr lang="en-US"/>
          </a:p>
        </p:txBody>
      </p:sp>
      <p:sp>
        <p:nvSpPr>
          <p:cNvPr id="5" name="Footer Placeholder 4">
            <a:extLst>
              <a:ext uri="{FF2B5EF4-FFF2-40B4-BE49-F238E27FC236}">
                <a16:creationId xmlns:a16="http://schemas.microsoft.com/office/drawing/2014/main" id="{63E9342D-4A6E-A34C-B252-45364A5F9594}"/>
              </a:ext>
            </a:extLst>
          </p:cNvPr>
          <p:cNvSpPr>
            <a:spLocks noGrp="1"/>
          </p:cNvSpPr>
          <p:nvPr>
            <p:ph type="ftr" sz="quarter" idx="11"/>
          </p:nvPr>
        </p:nvSpPr>
        <p:spPr/>
        <p:txBody>
          <a:bodyPr/>
          <a:lstStyle/>
          <a:p>
            <a:pPr algn="ctr"/>
            <a:r>
              <a:rPr lang="en-US" smtClean="0"/>
              <a:t>Vaccines for Older Adults</a:t>
            </a:r>
            <a:endParaRPr lang="en-US" dirty="0"/>
          </a:p>
        </p:txBody>
      </p:sp>
      <p:sp>
        <p:nvSpPr>
          <p:cNvPr id="6" name="Slide Number Placeholder 5">
            <a:extLst>
              <a:ext uri="{FF2B5EF4-FFF2-40B4-BE49-F238E27FC236}">
                <a16:creationId xmlns:a16="http://schemas.microsoft.com/office/drawing/2014/main" id="{38D2C949-5653-F54E-9CB2-A5BDF106AB43}"/>
              </a:ext>
            </a:extLst>
          </p:cNvPr>
          <p:cNvSpPr>
            <a:spLocks noGrp="1"/>
          </p:cNvSpPr>
          <p:nvPr>
            <p:ph type="sldNum" sz="quarter" idx="12"/>
          </p:nvPr>
        </p:nvSpPr>
        <p:spPr/>
        <p:txBody>
          <a:bodyPr/>
          <a:lstStyle/>
          <a:p>
            <a:fld id="{4235A44F-0B46-0144-9406-BEEFAFBECA74}" type="slidenum">
              <a:rPr lang="en-US" smtClean="0"/>
              <a:t>‹#›</a:t>
            </a:fld>
            <a:endParaRPr lang="en-US"/>
          </a:p>
        </p:txBody>
      </p:sp>
      <p:pic>
        <p:nvPicPr>
          <p:cNvPr id="11" name="Picture 10" descr="A picture containing arrow&#10;&#10;Description automatically generated">
            <a:extLst>
              <a:ext uri="{FF2B5EF4-FFF2-40B4-BE49-F238E27FC236}">
                <a16:creationId xmlns:a16="http://schemas.microsoft.com/office/drawing/2014/main" id="{F4BE89FD-63BF-2F46-818B-259C60EC7C7E}"/>
              </a:ext>
            </a:extLst>
          </p:cNvPr>
          <p:cNvPicPr>
            <a:picLocks noChangeAspect="1"/>
          </p:cNvPicPr>
          <p:nvPr userDrawn="1"/>
        </p:nvPicPr>
        <p:blipFill>
          <a:blip r:embed="rId2"/>
          <a:stretch>
            <a:fillRect/>
          </a:stretch>
        </p:blipFill>
        <p:spPr>
          <a:xfrm>
            <a:off x="6736564" y="1295508"/>
            <a:ext cx="4876800" cy="4876800"/>
          </a:xfrm>
          <a:prstGeom prst="rect">
            <a:avLst/>
          </a:prstGeom>
        </p:spPr>
      </p:pic>
      <p:sp>
        <p:nvSpPr>
          <p:cNvPr id="13" name="TextBox 12">
            <a:extLst>
              <a:ext uri="{FF2B5EF4-FFF2-40B4-BE49-F238E27FC236}">
                <a16:creationId xmlns:a16="http://schemas.microsoft.com/office/drawing/2014/main" id="{E3476550-4BCB-C445-848B-278C85DB8133}"/>
              </a:ext>
            </a:extLst>
          </p:cNvPr>
          <p:cNvSpPr txBox="1"/>
          <p:nvPr userDrawn="1"/>
        </p:nvSpPr>
        <p:spPr>
          <a:xfrm>
            <a:off x="838200" y="2322675"/>
            <a:ext cx="7626112" cy="1598976"/>
          </a:xfrm>
          <a:prstGeom prst="rect">
            <a:avLst/>
          </a:prstGeom>
        </p:spPr>
        <p:txBody>
          <a:bodyPr vert="horz" wrap="square" lIns="91440" tIns="45720" rIns="91440" bIns="45720" rtlCol="0" anchor="t">
            <a:normAutofit fontScale="85000" lnSpcReduction="10000"/>
          </a:bodyPr>
          <a:lstStyle/>
          <a:p>
            <a:pPr algn="l"/>
            <a:r>
              <a:rPr lang="en-US" b="1" dirty="0">
                <a:solidFill>
                  <a:schemeClr val="accent5"/>
                </a:solidFill>
              </a:rPr>
              <a:t>1) Improve the Health and Well-being of Louisianans with an Emphasis on Prevention </a:t>
            </a:r>
          </a:p>
          <a:p>
            <a:pPr algn="l"/>
            <a:endParaRPr lang="en-US" b="1" dirty="0">
              <a:solidFill>
                <a:schemeClr val="accent5"/>
              </a:solidFill>
            </a:endParaRPr>
          </a:p>
          <a:p>
            <a:pPr algn="l"/>
            <a:r>
              <a:rPr lang="en-US" b="1" dirty="0">
                <a:solidFill>
                  <a:schemeClr val="accent5"/>
                </a:solidFill>
              </a:rPr>
              <a:t>2) Reshape #</a:t>
            </a:r>
            <a:r>
              <a:rPr lang="en-US" b="1" dirty="0" err="1">
                <a:solidFill>
                  <a:schemeClr val="accent5"/>
                </a:solidFill>
              </a:rPr>
              <a:t>TeamLDH</a:t>
            </a:r>
            <a:r>
              <a:rPr lang="en-US" b="1" dirty="0">
                <a:solidFill>
                  <a:schemeClr val="accent5"/>
                </a:solidFill>
              </a:rPr>
              <a:t> Culture</a:t>
            </a:r>
          </a:p>
          <a:p>
            <a:pPr algn="l"/>
            <a:endParaRPr lang="en-US" b="1" dirty="0">
              <a:solidFill>
                <a:schemeClr val="accent5"/>
              </a:solidFill>
            </a:endParaRPr>
          </a:p>
          <a:p>
            <a:pPr algn="l"/>
            <a:r>
              <a:rPr lang="en-US" b="1" dirty="0">
                <a:solidFill>
                  <a:schemeClr val="accent5"/>
                </a:solidFill>
              </a:rPr>
              <a:t>3) Enhance Customer Service, Partnerships, and Community Relations </a:t>
            </a:r>
          </a:p>
          <a:p>
            <a:pPr algn="l"/>
            <a:endParaRPr lang="en-US" b="1" dirty="0">
              <a:solidFill>
                <a:schemeClr val="accent5"/>
              </a:solidFill>
            </a:endParaRPr>
          </a:p>
          <a:p>
            <a:pPr algn="l"/>
            <a:r>
              <a:rPr lang="en-US" b="1" dirty="0">
                <a:solidFill>
                  <a:schemeClr val="accent5"/>
                </a:solidFill>
              </a:rPr>
              <a:t>4) Promote Transparency, Accountability, and Compliance</a:t>
            </a:r>
          </a:p>
          <a:p>
            <a:pPr algn="l"/>
            <a:endParaRPr lang="en-US" b="1" dirty="0">
              <a:solidFill>
                <a:schemeClr val="accent5"/>
              </a:solidFill>
            </a:endParaRPr>
          </a:p>
          <a:p>
            <a:pPr algn="l"/>
            <a:endParaRPr lang="en-US" b="1" dirty="0">
              <a:solidFill>
                <a:schemeClr val="accent5"/>
              </a:solidFill>
            </a:endParaRPr>
          </a:p>
        </p:txBody>
      </p:sp>
      <p:sp>
        <p:nvSpPr>
          <p:cNvPr id="25" name="TextBox 24">
            <a:extLst>
              <a:ext uri="{FF2B5EF4-FFF2-40B4-BE49-F238E27FC236}">
                <a16:creationId xmlns:a16="http://schemas.microsoft.com/office/drawing/2014/main" id="{9388DE73-512C-B54A-95F6-0436E63768DE}"/>
              </a:ext>
            </a:extLst>
          </p:cNvPr>
          <p:cNvSpPr txBox="1"/>
          <p:nvPr userDrawn="1"/>
        </p:nvSpPr>
        <p:spPr>
          <a:xfrm>
            <a:off x="838200" y="4395966"/>
            <a:ext cx="7626112" cy="1246909"/>
          </a:xfrm>
          <a:prstGeom prst="rect">
            <a:avLst/>
          </a:prstGeom>
        </p:spPr>
        <p:txBody>
          <a:bodyPr vert="horz" wrap="square" lIns="91440" tIns="45720" rIns="91440" bIns="45720" rtlCol="0" anchor="t">
            <a:normAutofit fontScale="92500" lnSpcReduction="20000"/>
          </a:bodyPr>
          <a:lstStyle/>
          <a:p>
            <a:pPr lvl="0"/>
            <a:r>
              <a:rPr lang="en-US" b="1" dirty="0">
                <a:solidFill>
                  <a:schemeClr val="accent5"/>
                </a:solidFill>
              </a:rPr>
              <a:t>• 17 initiatives</a:t>
            </a:r>
          </a:p>
          <a:p>
            <a:pPr lvl="0"/>
            <a:endParaRPr lang="en-US" b="1" dirty="0">
              <a:solidFill>
                <a:schemeClr val="accent5"/>
              </a:solidFill>
            </a:endParaRPr>
          </a:p>
          <a:p>
            <a:pPr lvl="0"/>
            <a:r>
              <a:rPr lang="en-US" b="1" dirty="0">
                <a:solidFill>
                  <a:schemeClr val="accent5"/>
                </a:solidFill>
              </a:rPr>
              <a:t>• 42 goals</a:t>
            </a:r>
          </a:p>
          <a:p>
            <a:pPr lvl="0"/>
            <a:endParaRPr lang="en-US" b="1" dirty="0">
              <a:solidFill>
                <a:schemeClr val="accent5"/>
              </a:solidFill>
            </a:endParaRPr>
          </a:p>
          <a:p>
            <a:pPr lvl="0"/>
            <a:r>
              <a:rPr lang="en-US" b="1" dirty="0">
                <a:solidFill>
                  <a:schemeClr val="accent5"/>
                </a:solidFill>
              </a:rPr>
              <a:t>• 260 deliverables</a:t>
            </a:r>
          </a:p>
          <a:p>
            <a:pPr lvl="0"/>
            <a:endParaRPr lang="en-US" b="1" dirty="0">
              <a:solidFill>
                <a:schemeClr val="accent5"/>
              </a:solidFill>
            </a:endParaRPr>
          </a:p>
        </p:txBody>
      </p:sp>
      <p:sp>
        <p:nvSpPr>
          <p:cNvPr id="27" name="TextBox 26">
            <a:extLst>
              <a:ext uri="{FF2B5EF4-FFF2-40B4-BE49-F238E27FC236}">
                <a16:creationId xmlns:a16="http://schemas.microsoft.com/office/drawing/2014/main" id="{B71274AB-0667-3F45-9253-151527CC7638}"/>
              </a:ext>
            </a:extLst>
          </p:cNvPr>
          <p:cNvSpPr txBox="1"/>
          <p:nvPr userDrawn="1"/>
        </p:nvSpPr>
        <p:spPr>
          <a:xfrm>
            <a:off x="838199" y="5713151"/>
            <a:ext cx="7450892" cy="584775"/>
          </a:xfrm>
          <a:prstGeom prst="rect">
            <a:avLst/>
          </a:prstGeom>
          <a:noFill/>
        </p:spPr>
        <p:txBody>
          <a:bodyPr wrap="square">
            <a:spAutoFit/>
          </a:bodyPr>
          <a:lstStyle/>
          <a:p>
            <a:pPr lvl="0"/>
            <a:r>
              <a:rPr lang="en-US" sz="1600" i="1" dirty="0"/>
              <a:t>LDH will report to the public progress in meeting its goals at the end of FY22.</a:t>
            </a:r>
          </a:p>
          <a:p>
            <a:pPr lvl="0"/>
            <a:endParaRPr lang="en-US" sz="1600" i="1" dirty="0"/>
          </a:p>
        </p:txBody>
      </p:sp>
      <p:sp>
        <p:nvSpPr>
          <p:cNvPr id="29" name="TextBox 28">
            <a:extLst>
              <a:ext uri="{FF2B5EF4-FFF2-40B4-BE49-F238E27FC236}">
                <a16:creationId xmlns:a16="http://schemas.microsoft.com/office/drawing/2014/main" id="{DA0FEBCC-69D2-924B-A0C6-E516B6660FEB}"/>
              </a:ext>
            </a:extLst>
          </p:cNvPr>
          <p:cNvSpPr txBox="1"/>
          <p:nvPr userDrawn="1"/>
        </p:nvSpPr>
        <p:spPr>
          <a:xfrm>
            <a:off x="838200" y="1895629"/>
            <a:ext cx="6095184" cy="400110"/>
          </a:xfrm>
          <a:prstGeom prst="rect">
            <a:avLst/>
          </a:prstGeom>
          <a:noFill/>
        </p:spPr>
        <p:txBody>
          <a:bodyPr wrap="square">
            <a:spAutoFit/>
          </a:bodyPr>
          <a:lstStyle/>
          <a:p>
            <a:r>
              <a:rPr lang="en-US" sz="2000" b="1" dirty="0"/>
              <a:t>OUR COMMITMENTS: </a:t>
            </a:r>
          </a:p>
        </p:txBody>
      </p:sp>
      <p:sp>
        <p:nvSpPr>
          <p:cNvPr id="31" name="TextBox 30">
            <a:extLst>
              <a:ext uri="{FF2B5EF4-FFF2-40B4-BE49-F238E27FC236}">
                <a16:creationId xmlns:a16="http://schemas.microsoft.com/office/drawing/2014/main" id="{1D6493F0-64DD-AD4E-96DB-EBE7537A7B22}"/>
              </a:ext>
            </a:extLst>
          </p:cNvPr>
          <p:cNvSpPr txBox="1"/>
          <p:nvPr userDrawn="1"/>
        </p:nvSpPr>
        <p:spPr>
          <a:xfrm>
            <a:off x="838199" y="3979014"/>
            <a:ext cx="6095184" cy="369332"/>
          </a:xfrm>
          <a:prstGeom prst="rect">
            <a:avLst/>
          </a:prstGeom>
          <a:noFill/>
        </p:spPr>
        <p:txBody>
          <a:bodyPr wrap="square">
            <a:spAutoFit/>
          </a:bodyPr>
          <a:lstStyle/>
          <a:p>
            <a:r>
              <a:rPr lang="en-US" b="1" dirty="0"/>
              <a:t>THESE COMMITMENTS ENCOMPASS: </a:t>
            </a:r>
          </a:p>
        </p:txBody>
      </p:sp>
      <p:sp>
        <p:nvSpPr>
          <p:cNvPr id="35" name="TextBox 34">
            <a:extLst>
              <a:ext uri="{FF2B5EF4-FFF2-40B4-BE49-F238E27FC236}">
                <a16:creationId xmlns:a16="http://schemas.microsoft.com/office/drawing/2014/main" id="{3564D9E0-57ED-244A-AD2B-CF1977138900}"/>
              </a:ext>
            </a:extLst>
          </p:cNvPr>
          <p:cNvSpPr txBox="1"/>
          <p:nvPr userDrawn="1"/>
        </p:nvSpPr>
        <p:spPr>
          <a:xfrm>
            <a:off x="838198" y="985223"/>
            <a:ext cx="9225091" cy="769441"/>
          </a:xfrm>
          <a:prstGeom prst="rect">
            <a:avLst/>
          </a:prstGeom>
          <a:noFill/>
        </p:spPr>
        <p:txBody>
          <a:bodyPr wrap="square">
            <a:spAutoFit/>
          </a:bodyPr>
          <a:lstStyle/>
          <a:p>
            <a:r>
              <a:rPr lang="en-US" sz="4400" dirty="0">
                <a:solidFill>
                  <a:schemeClr val="tx2"/>
                </a:solidFill>
                <a:latin typeface="+mj-lt"/>
              </a:rPr>
              <a:t>FY 2022 LDH Business Plan </a:t>
            </a:r>
          </a:p>
        </p:txBody>
      </p:sp>
      <p:sp>
        <p:nvSpPr>
          <p:cNvPr id="2" name="TextBox 1">
            <a:extLst>
              <a:ext uri="{FF2B5EF4-FFF2-40B4-BE49-F238E27FC236}">
                <a16:creationId xmlns:a16="http://schemas.microsoft.com/office/drawing/2014/main" id="{69D75D7D-1B4F-D640-A6D9-785C3487AFC6}"/>
              </a:ext>
            </a:extLst>
          </p:cNvPr>
          <p:cNvSpPr txBox="1"/>
          <p:nvPr userDrawn="1"/>
        </p:nvSpPr>
        <p:spPr>
          <a:xfrm>
            <a:off x="9342967" y="5691876"/>
            <a:ext cx="2345267" cy="254000"/>
          </a:xfrm>
          <a:prstGeom prst="rect">
            <a:avLst/>
          </a:prstGeom>
        </p:spPr>
        <p:txBody>
          <a:bodyPr vert="horz" wrap="square" lIns="91440" tIns="45720" rIns="91440" bIns="45720" rtlCol="0" anchor="b">
            <a:normAutofit fontScale="62500" lnSpcReduction="20000"/>
          </a:bodyPr>
          <a:lstStyle/>
          <a:p>
            <a:pPr algn="l"/>
            <a:r>
              <a:rPr lang="en-US" dirty="0"/>
              <a:t>Click </a:t>
            </a:r>
            <a:r>
              <a:rPr lang="en-US" dirty="0">
                <a:hlinkClick r:id="rId3"/>
              </a:rPr>
              <a:t>HERE</a:t>
            </a:r>
            <a:r>
              <a:rPr lang="en-US" dirty="0"/>
              <a:t> to view full Business Plan.</a:t>
            </a:r>
          </a:p>
        </p:txBody>
      </p:sp>
    </p:spTree>
    <p:extLst>
      <p:ext uri="{BB962C8B-B14F-4D97-AF65-F5344CB8AC3E}">
        <p14:creationId xmlns:p14="http://schemas.microsoft.com/office/powerpoint/2010/main" val="281627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87F57D-493B-F14B-A9F8-09460347436A}"/>
              </a:ext>
            </a:extLst>
          </p:cNvPr>
          <p:cNvPicPr>
            <a:picLocks noChangeAspect="1"/>
          </p:cNvPicPr>
          <p:nvPr userDrawn="1"/>
        </p:nvPicPr>
        <p:blipFill>
          <a:blip r:embed="rId2"/>
          <a:stretch>
            <a:fillRect/>
          </a:stretch>
        </p:blipFill>
        <p:spPr>
          <a:xfrm>
            <a:off x="0" y="-16932"/>
            <a:ext cx="12192000" cy="6858000"/>
          </a:xfrm>
          <a:prstGeom prst="rect">
            <a:avLst/>
          </a:prstGeom>
        </p:spPr>
      </p:pic>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2" name="Picture 11">
            <a:extLst>
              <a:ext uri="{FF2B5EF4-FFF2-40B4-BE49-F238E27FC236}">
                <a16:creationId xmlns:a16="http://schemas.microsoft.com/office/drawing/2014/main" id="{47489D25-1714-214D-A62B-205E588AB3B9}"/>
              </a:ext>
            </a:extLst>
          </p:cNvPr>
          <p:cNvPicPr>
            <a:picLocks noChangeAspect="1"/>
          </p:cNvPicPr>
          <p:nvPr userDrawn="1"/>
        </p:nvPicPr>
        <p:blipFill>
          <a:blip r:embed="rId4"/>
          <a:stretch>
            <a:fillRect/>
          </a:stretch>
        </p:blipFill>
        <p:spPr>
          <a:xfrm flipV="1">
            <a:off x="0" y="6366933"/>
            <a:ext cx="12192000" cy="486834"/>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E4B71424-22C7-4550-A692-C4A870C30514}" type="datetime1">
              <a:rPr lang="en-US" smtClean="0"/>
              <a:t>3/27/2023</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Vaccines for Older Adults</a:t>
            </a: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34468EC7-771E-4142-BDBA-302FA64DE9F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D5DE527B-5E39-364A-AD3A-F893B346C8C2}"/>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775141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1BF654E-6C4D-D942-A7C0-DEF611FA5103}"/>
              </a:ext>
            </a:extLst>
          </p:cNvPr>
          <p:cNvSpPr/>
          <p:nvPr userDrawn="1"/>
        </p:nvSpPr>
        <p:spPr>
          <a:xfrm>
            <a:off x="0" y="-29633"/>
            <a:ext cx="12192000" cy="68876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6E8728F-F0D0-AD42-BDFF-5DAAC14E24D4}"/>
              </a:ext>
            </a:extLst>
          </p:cNvPr>
          <p:cNvPicPr>
            <a:picLocks noChangeAspect="1"/>
          </p:cNvPicPr>
          <p:nvPr userDrawn="1"/>
        </p:nvPicPr>
        <p:blipFill>
          <a:blip r:embed="rId2"/>
          <a:stretch>
            <a:fillRect/>
          </a:stretch>
        </p:blipFill>
        <p:spPr>
          <a:xfrm>
            <a:off x="0" y="2692400"/>
            <a:ext cx="12192000" cy="1473200"/>
          </a:xfrm>
          <a:prstGeom prst="rect">
            <a:avLst/>
          </a:prstGeom>
        </p:spPr>
      </p:pic>
      <p:sp>
        <p:nvSpPr>
          <p:cNvPr id="9" name="Rectangle 8">
            <a:extLst>
              <a:ext uri="{FF2B5EF4-FFF2-40B4-BE49-F238E27FC236}">
                <a16:creationId xmlns:a16="http://schemas.microsoft.com/office/drawing/2014/main" id="{EBD68DF7-7FA8-EF46-A7C8-E49918E18332}"/>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D337E8-DACA-BC48-9E4D-CF71CFD17C8D}"/>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6B99830C-A7CD-4B91-8C5F-3AA9BA4FD7E9}" type="datetime1">
              <a:rPr lang="en-US" smtClean="0"/>
              <a:t>3/27/2023</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Vaccines for Older Adults</a:t>
            </a:r>
            <a:endParaRPr lang="en-US" dirty="0"/>
          </a:p>
        </p:txBody>
      </p:sp>
      <p:sp>
        <p:nvSpPr>
          <p:cNvPr id="6" name="Slide Number Placeholder 5">
            <a:extLst>
              <a:ext uri="{FF2B5EF4-FFF2-40B4-BE49-F238E27FC236}">
                <a16:creationId xmlns:a16="http://schemas.microsoft.com/office/drawing/2014/main" id="{D196BC32-A700-8A44-8685-0262BD2D7C3B}"/>
              </a:ext>
            </a:extLst>
          </p:cNvPr>
          <p:cNvSpPr>
            <a:spLocks noGrp="1"/>
          </p:cNvSpPr>
          <p:nvPr>
            <p:ph type="sldNum" sz="quarter" idx="12"/>
          </p:nvPr>
        </p:nvSpPr>
        <p:spPr>
          <a:xfrm>
            <a:off x="9890078" y="6447336"/>
            <a:ext cx="1463722" cy="365125"/>
          </a:xfrm>
        </p:spPr>
        <p:txBody>
          <a:bodyPr/>
          <a:lstStyle>
            <a:lvl1pPr>
              <a:defRPr>
                <a:solidFill>
                  <a:schemeClr val="bg1"/>
                </a:solidFill>
              </a:defRPr>
            </a:lvl1pPr>
          </a:lstStyle>
          <a:p>
            <a:fld id="{4235A44F-0B46-0144-9406-BEEFAFBECA74}" type="slidenum">
              <a:rPr lang="en-US" smtClean="0"/>
              <a:pPr/>
              <a:t>‹#›</a:t>
            </a:fld>
            <a:endParaRPr lang="en-US" dirty="0"/>
          </a:p>
        </p:txBody>
      </p:sp>
      <p:sp>
        <p:nvSpPr>
          <p:cNvPr id="7" name="TextBox 6">
            <a:extLst>
              <a:ext uri="{FF2B5EF4-FFF2-40B4-BE49-F238E27FC236}">
                <a16:creationId xmlns:a16="http://schemas.microsoft.com/office/drawing/2014/main" id="{2C512963-FFD3-CF47-880C-F4927ED65DAF}"/>
              </a:ext>
            </a:extLst>
          </p:cNvPr>
          <p:cNvSpPr txBox="1"/>
          <p:nvPr userDrawn="1"/>
        </p:nvSpPr>
        <p:spPr>
          <a:xfrm>
            <a:off x="11919045" y="6646460"/>
            <a:ext cx="0" cy="0"/>
          </a:xfrm>
          <a:prstGeom prst="rect">
            <a:avLst/>
          </a:prstGeom>
        </p:spPr>
        <p:txBody>
          <a:bodyPr vert="horz" wrap="none" lIns="91440" tIns="45720" rIns="91440" bIns="45720" rtlCol="0" anchor="b">
            <a:normAutofit fontScale="25000" lnSpcReduction="20000"/>
          </a:bodyPr>
          <a:lstStyle/>
          <a:p>
            <a:pPr algn="l"/>
            <a:endParaRPr lang="en-US" dirty="0"/>
          </a:p>
        </p:txBody>
      </p:sp>
      <p:sp>
        <p:nvSpPr>
          <p:cNvPr id="13" name="Title 1">
            <a:extLst>
              <a:ext uri="{FF2B5EF4-FFF2-40B4-BE49-F238E27FC236}">
                <a16:creationId xmlns:a16="http://schemas.microsoft.com/office/drawing/2014/main" id="{CFE7FBBE-B44B-0742-B81B-1D01B83EAA0B}"/>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919CCE7D-6890-4846-ABFD-E7E5ABB2FBD4}"/>
              </a:ext>
            </a:extLst>
          </p:cNvPr>
          <p:cNvPicPr>
            <a:picLocks noChangeAspect="1"/>
          </p:cNvPicPr>
          <p:nvPr userDrawn="1"/>
        </p:nvPicPr>
        <p:blipFill>
          <a:blip r:embed="rId3"/>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1054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pic>
        <p:nvPicPr>
          <p:cNvPr id="13" name="Picture 12">
            <a:extLst>
              <a:ext uri="{FF2B5EF4-FFF2-40B4-BE49-F238E27FC236}">
                <a16:creationId xmlns:a16="http://schemas.microsoft.com/office/drawing/2014/main" id="{3A5C33A4-7465-5442-8A41-A7CD1015D19A}"/>
              </a:ext>
            </a:extLst>
          </p:cNvPr>
          <p:cNvPicPr>
            <a:picLocks noChangeAspect="1"/>
          </p:cNvPicPr>
          <p:nvPr userDrawn="1"/>
        </p:nvPicPr>
        <p:blipFill>
          <a:blip r:embed="rId4"/>
          <a:stretch>
            <a:fillRect/>
          </a:stretch>
        </p:blipFill>
        <p:spPr>
          <a:xfrm rot="10800000" flipV="1">
            <a:off x="0" y="6396567"/>
            <a:ext cx="12192000" cy="461433"/>
          </a:xfrm>
          <a:prstGeom prst="rect">
            <a:avLst/>
          </a:prstGeom>
        </p:spPr>
      </p:pic>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40D54853-1B95-4819-87CD-5544A7C96801}" type="datetime1">
              <a:rPr lang="en-US" smtClean="0"/>
              <a:t>3/27/2023</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5"/>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Vaccines for Older Adults</a:t>
            </a: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Title 1">
            <a:extLst>
              <a:ext uri="{FF2B5EF4-FFF2-40B4-BE49-F238E27FC236}">
                <a16:creationId xmlns:a16="http://schemas.microsoft.com/office/drawing/2014/main" id="{5E3794CF-AFDE-4140-95A1-23DC9B9B6C7C}"/>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D609647-7C30-724A-9766-6A72A52E30C2}"/>
              </a:ext>
            </a:extLst>
          </p:cNvPr>
          <p:cNvPicPr>
            <a:picLocks noChangeAspect="1"/>
          </p:cNvPicPr>
          <p:nvPr userDrawn="1"/>
        </p:nvPicPr>
        <p:blipFill>
          <a:blip r:embed="rId6"/>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1398804187"/>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62F209-BF3C-6843-9C27-44B3C9E7C7BF}"/>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0" name="Picture 9">
            <a:extLst>
              <a:ext uri="{FF2B5EF4-FFF2-40B4-BE49-F238E27FC236}">
                <a16:creationId xmlns:a16="http://schemas.microsoft.com/office/drawing/2014/main" id="{C0BA1B4E-0B92-7D44-88AB-58286C56EF99}"/>
              </a:ext>
            </a:extLst>
          </p:cNvPr>
          <p:cNvPicPr>
            <a:picLocks noChangeAspect="1"/>
          </p:cNvPicPr>
          <p:nvPr userDrawn="1"/>
        </p:nvPicPr>
        <p:blipFill>
          <a:blip r:embed="rId3"/>
          <a:stretch>
            <a:fillRect/>
          </a:stretch>
        </p:blipFill>
        <p:spPr>
          <a:xfrm>
            <a:off x="0" y="6400800"/>
            <a:ext cx="12192000" cy="457200"/>
          </a:xfrm>
          <a:prstGeom prst="rect">
            <a:avLst/>
          </a:prstGeom>
        </p:spPr>
      </p:pic>
      <p:sp>
        <p:nvSpPr>
          <p:cNvPr id="14" name="Rectangle 13">
            <a:extLst>
              <a:ext uri="{FF2B5EF4-FFF2-40B4-BE49-F238E27FC236}">
                <a16:creationId xmlns:a16="http://schemas.microsoft.com/office/drawing/2014/main" id="{4EABFFFF-9437-0B44-8EAC-7E21F7DE574B}"/>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688D3C4-13C8-144C-A126-9C3DA8ACD006}"/>
              </a:ext>
            </a:extLst>
          </p:cNvPr>
          <p:cNvSpPr>
            <a:spLocks noGrp="1"/>
          </p:cNvSpPr>
          <p:nvPr>
            <p:ph type="dt" sz="half" idx="10"/>
          </p:nvPr>
        </p:nvSpPr>
        <p:spPr/>
        <p:txBody>
          <a:bodyPr/>
          <a:lstStyle/>
          <a:p>
            <a:fld id="{D7A787ED-AE51-4724-99DD-C1A7386BDC41}" type="datetime1">
              <a:rPr lang="en-US" smtClean="0"/>
              <a:t>3/27/2023</a:t>
            </a:fld>
            <a:endParaRPr lang="en-US"/>
          </a:p>
        </p:txBody>
      </p:sp>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4"/>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Vaccines for Older Adults</a:t>
            </a:r>
            <a:endParaRPr lang="en-US" dirty="0"/>
          </a:p>
        </p:txBody>
      </p:sp>
      <p:sp>
        <p:nvSpPr>
          <p:cNvPr id="21" name="Date Placeholder 3">
            <a:extLst>
              <a:ext uri="{FF2B5EF4-FFF2-40B4-BE49-F238E27FC236}">
                <a16:creationId xmlns:a16="http://schemas.microsoft.com/office/drawing/2014/main" id="{ECCC76F9-2D2D-CF48-86F2-6DEFD72FFCC6}"/>
              </a:ext>
            </a:extLst>
          </p:cNvPr>
          <p:cNvSpPr txBox="1">
            <a:spLocks/>
          </p:cNvSpPr>
          <p:nvPr userDrawn="1"/>
        </p:nvSpPr>
        <p:spPr>
          <a:xfrm>
            <a:off x="956592" y="6446837"/>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5" name="Title 1">
            <a:extLst>
              <a:ext uri="{FF2B5EF4-FFF2-40B4-BE49-F238E27FC236}">
                <a16:creationId xmlns:a16="http://schemas.microsoft.com/office/drawing/2014/main" id="{0E7C8BD5-559E-C041-9A39-DEB697DD8AC5}"/>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pic>
        <p:nvPicPr>
          <p:cNvPr id="17" name="Picture 16">
            <a:extLst>
              <a:ext uri="{FF2B5EF4-FFF2-40B4-BE49-F238E27FC236}">
                <a16:creationId xmlns:a16="http://schemas.microsoft.com/office/drawing/2014/main" id="{8B50ADA3-6311-0B47-B4FD-FD8632968EB4}"/>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51598285"/>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pic>
        <p:nvPicPr>
          <p:cNvPr id="11" name="Picture 10">
            <a:extLst>
              <a:ext uri="{FF2B5EF4-FFF2-40B4-BE49-F238E27FC236}">
                <a16:creationId xmlns:a16="http://schemas.microsoft.com/office/drawing/2014/main" id="{FBF1298F-79C5-AE40-8BF6-6750608BBF40}"/>
              </a:ext>
            </a:extLst>
          </p:cNvPr>
          <p:cNvPicPr>
            <a:picLocks noChangeAspect="1"/>
          </p:cNvPicPr>
          <p:nvPr userDrawn="1"/>
        </p:nvPicPr>
        <p:blipFill>
          <a:blip r:embed="rId4"/>
          <a:stretch>
            <a:fillRect/>
          </a:stretch>
        </p:blipFill>
        <p:spPr>
          <a:xfrm rot="10800000" flipV="1">
            <a:off x="0" y="6366934"/>
            <a:ext cx="12192000" cy="478368"/>
          </a:xfrm>
          <a:prstGeom prst="rect">
            <a:avLst/>
          </a:prstGeom>
        </p:spPr>
      </p:pic>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Vaccines for Older Adults</a:t>
            </a: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3" y="2755664"/>
            <a:ext cx="6271060"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048F0BC8-C5A9-4C78-A4CD-BBE03711B06E}" type="datetime1">
              <a:rPr lang="en-US" smtClean="0"/>
              <a:t>3/27/2023</a:t>
            </a:fld>
            <a:endParaRPr lang="en-US"/>
          </a:p>
        </p:txBody>
      </p:sp>
      <p:pic>
        <p:nvPicPr>
          <p:cNvPr id="15" name="Picture 14">
            <a:extLst>
              <a:ext uri="{FF2B5EF4-FFF2-40B4-BE49-F238E27FC236}">
                <a16:creationId xmlns:a16="http://schemas.microsoft.com/office/drawing/2014/main" id="{DE41377B-67FD-874D-BDC8-C516FDFA7249}"/>
              </a:ext>
            </a:extLst>
          </p:cNvPr>
          <p:cNvPicPr>
            <a:picLocks noChangeAspect="1"/>
          </p:cNvPicPr>
          <p:nvPr userDrawn="1"/>
        </p:nvPicPr>
        <p:blipFill>
          <a:blip r:embed="rId5"/>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2638348593"/>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0232A7-C29A-6B49-8956-FA7D0CD9B238}"/>
              </a:ext>
            </a:extLst>
          </p:cNvPr>
          <p:cNvPicPr>
            <a:picLocks noChangeAspect="1"/>
          </p:cNvPicPr>
          <p:nvPr userDrawn="1"/>
        </p:nvPicPr>
        <p:blipFill>
          <a:blip r:embed="rId2"/>
          <a:stretch>
            <a:fillRect/>
          </a:stretch>
        </p:blipFill>
        <p:spPr>
          <a:xfrm>
            <a:off x="0" y="-12699"/>
            <a:ext cx="12192000" cy="6858000"/>
          </a:xfrm>
          <a:prstGeom prst="rect">
            <a:avLst/>
          </a:prstGeom>
        </p:spPr>
      </p:pic>
      <p:pic>
        <p:nvPicPr>
          <p:cNvPr id="12" name="Picture 11">
            <a:extLst>
              <a:ext uri="{FF2B5EF4-FFF2-40B4-BE49-F238E27FC236}">
                <a16:creationId xmlns:a16="http://schemas.microsoft.com/office/drawing/2014/main" id="{11B41839-8E07-0241-B47C-6EA436CFFAF1}"/>
              </a:ext>
            </a:extLst>
          </p:cNvPr>
          <p:cNvPicPr>
            <a:picLocks noChangeAspect="1"/>
          </p:cNvPicPr>
          <p:nvPr userDrawn="1"/>
        </p:nvPicPr>
        <p:blipFill>
          <a:blip r:embed="rId3"/>
          <a:stretch>
            <a:fillRect/>
          </a:stretch>
        </p:blipFill>
        <p:spPr>
          <a:xfrm>
            <a:off x="0" y="2692400"/>
            <a:ext cx="12192000" cy="1473200"/>
          </a:xfrm>
          <a:prstGeom prst="rect">
            <a:avLst/>
          </a:prstGeom>
        </p:spPr>
      </p:pic>
      <p:sp>
        <p:nvSpPr>
          <p:cNvPr id="18" name="Content Placeholder 2">
            <a:extLst>
              <a:ext uri="{FF2B5EF4-FFF2-40B4-BE49-F238E27FC236}">
                <a16:creationId xmlns:a16="http://schemas.microsoft.com/office/drawing/2014/main" id="{915A8DBA-3D57-B445-A96C-614190AEE6EC}"/>
              </a:ext>
            </a:extLst>
          </p:cNvPr>
          <p:cNvSpPr>
            <a:spLocks noGrp="1"/>
          </p:cNvSpPr>
          <p:nvPr>
            <p:ph idx="1" hasCustomPrompt="1"/>
          </p:nvPr>
        </p:nvSpPr>
        <p:spPr>
          <a:xfrm>
            <a:off x="1319753" y="4300563"/>
            <a:ext cx="10034047" cy="716437"/>
          </a:xfrm>
        </p:spPr>
        <p:txBody>
          <a:bodyPr>
            <a:normAutofit/>
          </a:bodyPr>
          <a:lstStyle>
            <a:lvl1pPr marL="0" indent="0">
              <a:buNone/>
              <a:defRPr sz="2800">
                <a:solidFill>
                  <a:srgbClr val="051E41"/>
                </a:solidFill>
              </a:defRPr>
            </a:lvl1pPr>
          </a:lstStyle>
          <a:p>
            <a:pPr lvl="0"/>
            <a:r>
              <a:rPr lang="en-US" dirty="0"/>
              <a:t>CLICK TO EDIT SUBHEAD </a:t>
            </a:r>
          </a:p>
        </p:txBody>
      </p:sp>
      <p:sp>
        <p:nvSpPr>
          <p:cNvPr id="13" name="Rectangle 12">
            <a:extLst>
              <a:ext uri="{FF2B5EF4-FFF2-40B4-BE49-F238E27FC236}">
                <a16:creationId xmlns:a16="http://schemas.microsoft.com/office/drawing/2014/main" id="{D888F784-32EE-8F4B-ABC7-BCC7E616714C}"/>
              </a:ext>
            </a:extLst>
          </p:cNvPr>
          <p:cNvSpPr/>
          <p:nvPr userDrawn="1"/>
        </p:nvSpPr>
        <p:spPr>
          <a:xfrm>
            <a:off x="0" y="6366933"/>
            <a:ext cx="12192000" cy="491067"/>
          </a:xfrm>
          <a:prstGeom prst="rect">
            <a:avLst/>
          </a:prstGeom>
          <a:solidFill>
            <a:srgbClr val="051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511452A-03C1-F04A-8084-23AC79627B55}"/>
              </a:ext>
            </a:extLst>
          </p:cNvPr>
          <p:cNvSpPr txBox="1">
            <a:spLocks/>
          </p:cNvSpPr>
          <p:nvPr userDrawn="1"/>
        </p:nvSpPr>
        <p:spPr>
          <a:xfrm>
            <a:off x="10052145" y="6422387"/>
            <a:ext cx="146372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35A44F-0B46-0144-9406-BEEFAFBECA74}" type="slidenum">
              <a:rPr lang="en-US" smtClean="0"/>
              <a:pPr/>
              <a:t>‹#›</a:t>
            </a:fld>
            <a:endParaRPr lang="en-US" dirty="0"/>
          </a:p>
        </p:txBody>
      </p:sp>
      <p:sp>
        <p:nvSpPr>
          <p:cNvPr id="5" name="Footer Placeholder 4">
            <a:extLst>
              <a:ext uri="{FF2B5EF4-FFF2-40B4-BE49-F238E27FC236}">
                <a16:creationId xmlns:a16="http://schemas.microsoft.com/office/drawing/2014/main" id="{2A2946DF-FB7E-934B-AF22-395A76B334A5}"/>
              </a:ext>
            </a:extLst>
          </p:cNvPr>
          <p:cNvSpPr>
            <a:spLocks noGrp="1"/>
          </p:cNvSpPr>
          <p:nvPr>
            <p:ph type="ftr" sz="quarter" idx="11"/>
          </p:nvPr>
        </p:nvSpPr>
        <p:spPr/>
        <p:txBody>
          <a:bodyPr/>
          <a:lstStyle/>
          <a:p>
            <a:pPr algn="ctr"/>
            <a:r>
              <a:rPr lang="en-US" smtClean="0"/>
              <a:t>Vaccines for Older Adults</a:t>
            </a:r>
            <a:endParaRPr lang="en-US" dirty="0"/>
          </a:p>
        </p:txBody>
      </p:sp>
      <p:sp>
        <p:nvSpPr>
          <p:cNvPr id="22" name="Title 1">
            <a:extLst>
              <a:ext uri="{FF2B5EF4-FFF2-40B4-BE49-F238E27FC236}">
                <a16:creationId xmlns:a16="http://schemas.microsoft.com/office/drawing/2014/main" id="{1346BAEE-2B46-2F47-976B-712776774C57}"/>
              </a:ext>
            </a:extLst>
          </p:cNvPr>
          <p:cNvSpPr>
            <a:spLocks noGrp="1"/>
          </p:cNvSpPr>
          <p:nvPr>
            <p:ph type="title" hasCustomPrompt="1"/>
          </p:nvPr>
        </p:nvSpPr>
        <p:spPr>
          <a:xfrm>
            <a:off x="1319752" y="2755664"/>
            <a:ext cx="7316247" cy="1260999"/>
          </a:xfrm>
        </p:spPr>
        <p:txBody>
          <a:bodyPr anchor="ctr">
            <a:normAutofit/>
          </a:bodyPr>
          <a:lstStyle>
            <a:lvl1pPr>
              <a:defRPr sz="4000" b="1">
                <a:solidFill>
                  <a:schemeClr val="bg1"/>
                </a:solidFill>
              </a:defRPr>
            </a:lvl1pPr>
          </a:lstStyle>
          <a:p>
            <a:r>
              <a:rPr lang="en-US" dirty="0"/>
              <a:t>CLICK TO EDIT MASTER TITLE STYLE</a:t>
            </a:r>
          </a:p>
        </p:txBody>
      </p:sp>
      <p:sp>
        <p:nvSpPr>
          <p:cNvPr id="14" name="Date Placeholder 3">
            <a:extLst>
              <a:ext uri="{FF2B5EF4-FFF2-40B4-BE49-F238E27FC236}">
                <a16:creationId xmlns:a16="http://schemas.microsoft.com/office/drawing/2014/main" id="{B50ADBFB-2990-1141-B2E7-F62BF134AC37}"/>
              </a:ext>
            </a:extLst>
          </p:cNvPr>
          <p:cNvSpPr>
            <a:spLocks noGrp="1"/>
          </p:cNvSpPr>
          <p:nvPr>
            <p:ph type="dt" sz="half" idx="10"/>
          </p:nvPr>
        </p:nvSpPr>
        <p:spPr>
          <a:xfrm>
            <a:off x="838200" y="6438891"/>
            <a:ext cx="990600" cy="365125"/>
          </a:xfrm>
        </p:spPr>
        <p:txBody>
          <a:bodyPr/>
          <a:lstStyle/>
          <a:p>
            <a:fld id="{E193507C-A70B-42B0-8CE4-8B8591B21BB9}" type="datetime1">
              <a:rPr lang="en-US" smtClean="0"/>
              <a:t>3/27/2023</a:t>
            </a:fld>
            <a:endParaRPr lang="en-US"/>
          </a:p>
        </p:txBody>
      </p:sp>
      <p:pic>
        <p:nvPicPr>
          <p:cNvPr id="15" name="Picture 14">
            <a:extLst>
              <a:ext uri="{FF2B5EF4-FFF2-40B4-BE49-F238E27FC236}">
                <a16:creationId xmlns:a16="http://schemas.microsoft.com/office/drawing/2014/main" id="{813C6B5C-F34D-C44D-925A-56A3DC1F99C3}"/>
              </a:ext>
            </a:extLst>
          </p:cNvPr>
          <p:cNvPicPr>
            <a:picLocks noChangeAspect="1"/>
          </p:cNvPicPr>
          <p:nvPr userDrawn="1"/>
        </p:nvPicPr>
        <p:blipFill>
          <a:blip r:embed="rId4"/>
          <a:stretch>
            <a:fillRect/>
          </a:stretch>
        </p:blipFill>
        <p:spPr>
          <a:xfrm>
            <a:off x="8824994" y="370919"/>
            <a:ext cx="3022600" cy="762000"/>
          </a:xfrm>
          <a:prstGeom prst="rect">
            <a:avLst/>
          </a:prstGeom>
        </p:spPr>
      </p:pic>
    </p:spTree>
    <p:extLst>
      <p:ext uri="{BB962C8B-B14F-4D97-AF65-F5344CB8AC3E}">
        <p14:creationId xmlns:p14="http://schemas.microsoft.com/office/powerpoint/2010/main" val="3618450985"/>
      </p:ext>
    </p:extLst>
  </p:cSld>
  <p:clrMapOvr>
    <a:masterClrMapping/>
  </p:clrMapOvr>
  <p:extLst mod="1">
    <p:ext uri="{DCECCB84-F9BA-43D5-87BE-67443E8EF086}">
      <p15:sldGuideLst xmlns:p15="http://schemas.microsoft.com/office/powerpoint/2012/main">
        <p15:guide id="1" orient="horz" pos="2472"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FE777B-9D0E-AF47-8002-C879FBADE02E}"/>
              </a:ext>
            </a:extLst>
          </p:cNvPr>
          <p:cNvPicPr>
            <a:picLocks noChangeAspect="1"/>
          </p:cNvPicPr>
          <p:nvPr userDrawn="1"/>
        </p:nvPicPr>
        <p:blipFill>
          <a:blip r:embed="rId27"/>
          <a:stretch>
            <a:fillRect/>
          </a:stretch>
        </p:blipFill>
        <p:spPr>
          <a:xfrm rot="10800000" flipV="1">
            <a:off x="0" y="6396567"/>
            <a:ext cx="12192000" cy="461433"/>
          </a:xfrm>
          <a:prstGeom prst="rect">
            <a:avLst/>
          </a:prstGeom>
        </p:spPr>
      </p:pic>
      <p:pic>
        <p:nvPicPr>
          <p:cNvPr id="7" name="Picture 6">
            <a:extLst>
              <a:ext uri="{FF2B5EF4-FFF2-40B4-BE49-F238E27FC236}">
                <a16:creationId xmlns:a16="http://schemas.microsoft.com/office/drawing/2014/main" id="{6378B2FE-93DC-FD4B-8312-116CA888342D}"/>
              </a:ext>
            </a:extLst>
          </p:cNvPr>
          <p:cNvPicPr>
            <a:picLocks noChangeAspect="1"/>
          </p:cNvPicPr>
          <p:nvPr userDrawn="1"/>
        </p:nvPicPr>
        <p:blipFill>
          <a:blip r:embed="rId27"/>
          <a:stretch>
            <a:fillRect/>
          </a:stretch>
        </p:blipFill>
        <p:spPr>
          <a:xfrm>
            <a:off x="0" y="-22703"/>
            <a:ext cx="12192000" cy="723900"/>
          </a:xfrm>
          <a:prstGeom prst="rect">
            <a:avLst/>
          </a:prstGeom>
        </p:spPr>
      </p:pic>
      <p:sp>
        <p:nvSpPr>
          <p:cNvPr id="2" name="Title Placeholder 1">
            <a:extLst>
              <a:ext uri="{FF2B5EF4-FFF2-40B4-BE49-F238E27FC236}">
                <a16:creationId xmlns:a16="http://schemas.microsoft.com/office/drawing/2014/main" id="{A097CB87-3B1D-4E4E-980C-1CFDB13EBF7F}"/>
              </a:ext>
            </a:extLst>
          </p:cNvPr>
          <p:cNvSpPr>
            <a:spLocks noGrp="1"/>
          </p:cNvSpPr>
          <p:nvPr>
            <p:ph type="title"/>
          </p:nvPr>
        </p:nvSpPr>
        <p:spPr>
          <a:xfrm>
            <a:off x="838200" y="730918"/>
            <a:ext cx="10515600" cy="109788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099B18-BAFA-1241-A9BC-80C3498E2EFE}"/>
              </a:ext>
            </a:extLst>
          </p:cNvPr>
          <p:cNvSpPr>
            <a:spLocks noGrp="1"/>
          </p:cNvSpPr>
          <p:nvPr>
            <p:ph type="body" idx="1"/>
          </p:nvPr>
        </p:nvSpPr>
        <p:spPr>
          <a:xfrm>
            <a:off x="838200" y="1986593"/>
            <a:ext cx="10515600" cy="4496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401247-AABF-6442-8F41-511DFF798A98}"/>
              </a:ext>
            </a:extLst>
          </p:cNvPr>
          <p:cNvSpPr>
            <a:spLocks noGrp="1"/>
          </p:cNvSpPr>
          <p:nvPr>
            <p:ph type="dt" sz="half" idx="2"/>
          </p:nvPr>
        </p:nvSpPr>
        <p:spPr>
          <a:xfrm>
            <a:off x="838200" y="6438891"/>
            <a:ext cx="990600" cy="365125"/>
          </a:xfrm>
          <a:prstGeom prst="rect">
            <a:avLst/>
          </a:prstGeom>
        </p:spPr>
        <p:txBody>
          <a:bodyPr vert="horz" lIns="91440" tIns="45720" rIns="91440" bIns="45720" rtlCol="0" anchor="ctr"/>
          <a:lstStyle>
            <a:lvl1pPr algn="l">
              <a:defRPr sz="1400">
                <a:solidFill>
                  <a:schemeClr val="bg1"/>
                </a:solidFill>
              </a:defRPr>
            </a:lvl1pPr>
          </a:lstStyle>
          <a:p>
            <a:fld id="{E62F2C8B-4233-4A6F-8DC6-6919B4DAFA90}" type="datetime1">
              <a:rPr lang="en-US" smtClean="0"/>
              <a:t>3/27/2023</a:t>
            </a:fld>
            <a:endParaRPr lang="en-US" dirty="0"/>
          </a:p>
        </p:txBody>
      </p:sp>
      <p:sp>
        <p:nvSpPr>
          <p:cNvPr id="5" name="Footer Placeholder 4">
            <a:extLst>
              <a:ext uri="{FF2B5EF4-FFF2-40B4-BE49-F238E27FC236}">
                <a16:creationId xmlns:a16="http://schemas.microsoft.com/office/drawing/2014/main" id="{A40506E0-FD13-7F4D-AB19-1B377F3C148D}"/>
              </a:ext>
            </a:extLst>
          </p:cNvPr>
          <p:cNvSpPr>
            <a:spLocks noGrp="1"/>
          </p:cNvSpPr>
          <p:nvPr>
            <p:ph type="ftr" sz="quarter" idx="3"/>
          </p:nvPr>
        </p:nvSpPr>
        <p:spPr>
          <a:xfrm>
            <a:off x="2780558" y="6434341"/>
            <a:ext cx="6595454" cy="365125"/>
          </a:xfrm>
          <a:prstGeom prst="rect">
            <a:avLst/>
          </a:prstGeom>
        </p:spPr>
        <p:txBody>
          <a:bodyPr vert="horz" lIns="91440" tIns="45720" rIns="91440" bIns="45720" rtlCol="0" anchor="ctr"/>
          <a:lstStyle>
            <a:lvl1pPr algn="l">
              <a:defRPr lang="en-US" smtClean="0">
                <a:solidFill>
                  <a:schemeClr val="bg1"/>
                </a:solidFill>
                <a:effectLst/>
              </a:defRPr>
            </a:lvl1pPr>
          </a:lstStyle>
          <a:p>
            <a:pPr algn="ctr"/>
            <a:r>
              <a:rPr lang="en-US" smtClean="0"/>
              <a:t>Vaccines for Older Adults</a:t>
            </a:r>
            <a:endParaRPr lang="en-US" dirty="0"/>
          </a:p>
        </p:txBody>
      </p:sp>
      <p:sp>
        <p:nvSpPr>
          <p:cNvPr id="6" name="Slide Number Placeholder 5">
            <a:extLst>
              <a:ext uri="{FF2B5EF4-FFF2-40B4-BE49-F238E27FC236}">
                <a16:creationId xmlns:a16="http://schemas.microsoft.com/office/drawing/2014/main" id="{98BADAEA-97AB-7944-913C-6B83114CAD6A}"/>
              </a:ext>
            </a:extLst>
          </p:cNvPr>
          <p:cNvSpPr>
            <a:spLocks noGrp="1"/>
          </p:cNvSpPr>
          <p:nvPr>
            <p:ph type="sldNum" sz="quarter" idx="4"/>
          </p:nvPr>
        </p:nvSpPr>
        <p:spPr>
          <a:xfrm>
            <a:off x="10327770" y="6442785"/>
            <a:ext cx="146372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5A44F-0B46-0144-9406-BEEFAFBECA74}" type="slidenum">
              <a:rPr lang="en-US" smtClean="0"/>
              <a:t>‹#›</a:t>
            </a:fld>
            <a:endParaRPr lang="en-US" dirty="0"/>
          </a:p>
        </p:txBody>
      </p:sp>
      <p:pic>
        <p:nvPicPr>
          <p:cNvPr id="8" name="Picture 7">
            <a:extLst>
              <a:ext uri="{FF2B5EF4-FFF2-40B4-BE49-F238E27FC236}">
                <a16:creationId xmlns:a16="http://schemas.microsoft.com/office/drawing/2014/main" id="{8CA664BA-3472-944D-913B-095466BD01D9}"/>
              </a:ext>
            </a:extLst>
          </p:cNvPr>
          <p:cNvPicPr>
            <a:picLocks noChangeAspect="1"/>
          </p:cNvPicPr>
          <p:nvPr userDrawn="1"/>
        </p:nvPicPr>
        <p:blipFill>
          <a:blip r:embed="rId28"/>
          <a:stretch>
            <a:fillRect/>
          </a:stretch>
        </p:blipFill>
        <p:spPr>
          <a:xfrm>
            <a:off x="9129025" y="179425"/>
            <a:ext cx="2768600" cy="393700"/>
          </a:xfrm>
          <a:prstGeom prst="rect">
            <a:avLst/>
          </a:prstGeom>
        </p:spPr>
      </p:pic>
      <p:sp>
        <p:nvSpPr>
          <p:cNvPr id="12" name="TextBox 11">
            <a:extLst>
              <a:ext uri="{FF2B5EF4-FFF2-40B4-BE49-F238E27FC236}">
                <a16:creationId xmlns:a16="http://schemas.microsoft.com/office/drawing/2014/main" id="{44B94508-2440-3F40-AAFA-4B6FCCB0B5F1}"/>
              </a:ext>
            </a:extLst>
          </p:cNvPr>
          <p:cNvSpPr txBox="1"/>
          <p:nvPr userDrawn="1"/>
        </p:nvSpPr>
        <p:spPr>
          <a:xfrm>
            <a:off x="6832979" y="-309349"/>
            <a:ext cx="0" cy="0"/>
          </a:xfrm>
          <a:prstGeom prst="rect">
            <a:avLst/>
          </a:prstGeom>
        </p:spPr>
        <p:txBody>
          <a:bodyPr vert="horz" wrap="none" lIns="91440" tIns="45720" rIns="91440" bIns="45720" rtlCol="0" anchor="b">
            <a:normAutofit fontScale="25000" lnSpcReduction="20000"/>
          </a:bodyPr>
          <a:lstStyle/>
          <a:p>
            <a:pPr algn="l"/>
            <a:endParaRPr lang="en-US" dirty="0"/>
          </a:p>
        </p:txBody>
      </p:sp>
    </p:spTree>
    <p:extLst>
      <p:ext uri="{BB962C8B-B14F-4D97-AF65-F5344CB8AC3E}">
        <p14:creationId xmlns:p14="http://schemas.microsoft.com/office/powerpoint/2010/main" val="1865444309"/>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50" r:id="rId4"/>
    <p:sldLayoutId id="2147483668" r:id="rId5"/>
    <p:sldLayoutId id="2147483660" r:id="rId6"/>
    <p:sldLayoutId id="2147483669" r:id="rId7"/>
    <p:sldLayoutId id="2147483665" r:id="rId8"/>
    <p:sldLayoutId id="2147483670" r:id="rId9"/>
    <p:sldLayoutId id="2147483651" r:id="rId10"/>
    <p:sldLayoutId id="2147483671" r:id="rId11"/>
    <p:sldLayoutId id="2147483652" r:id="rId12"/>
    <p:sldLayoutId id="2147483663" r:id="rId13"/>
    <p:sldLayoutId id="2147483672" r:id="rId14"/>
    <p:sldLayoutId id="2147483653" r:id="rId15"/>
    <p:sldLayoutId id="2147483654" r:id="rId16"/>
    <p:sldLayoutId id="2147483655" r:id="rId17"/>
    <p:sldLayoutId id="2147483666" r:id="rId18"/>
    <p:sldLayoutId id="2147483667" r:id="rId19"/>
    <p:sldLayoutId id="2147483657" r:id="rId20"/>
    <p:sldLayoutId id="2147483658" r:id="rId21"/>
    <p:sldLayoutId id="2147483659" r:id="rId22"/>
    <p:sldLayoutId id="2147483662" r:id="rId23"/>
    <p:sldLayoutId id="2147483664" r:id="rId24"/>
    <p:sldLayoutId id="2147483675" r:id="rId25"/>
  </p:sldLayoutIdLst>
  <p:hf sldNum="0"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52" userDrawn="1">
          <p15:clr>
            <a:srgbClr val="F26B43"/>
          </p15:clr>
        </p15:guide>
        <p15:guide id="2" orient="horz" pos="1248"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www.cdc.gov/vaccines/hcp/vis/vis-statements/ppv.html" TargetMode="External"/><Relationship Id="rId3" Type="http://schemas.openxmlformats.org/officeDocument/2006/relationships/hyperlink" Target="https://www.cdc.gov/vaccines/covid-19/images/COVID19-vaccination-schedule-most-people.png" TargetMode="External"/><Relationship Id="rId7" Type="http://schemas.openxmlformats.org/officeDocument/2006/relationships/hyperlink" Target="https://www.cdc.gov/vaccines/hcp/vis/current-vis.html" TargetMode="External"/><Relationship Id="rId2" Type="http://schemas.openxmlformats.org/officeDocument/2006/relationships/hyperlink" Target="https://covid.cdc.gov/covid-data-tracker" TargetMode="External"/><Relationship Id="rId1" Type="http://schemas.openxmlformats.org/officeDocument/2006/relationships/slideLayout" Target="../slideLayouts/slideLayout10.xml"/><Relationship Id="rId6" Type="http://schemas.openxmlformats.org/officeDocument/2006/relationships/hyperlink" Target="https://www.nfid.org/infectious-diseases/influenza-and-older-adults/" TargetMode="External"/><Relationship Id="rId5" Type="http://schemas.openxmlformats.org/officeDocument/2006/relationships/hyperlink" Target="https://dx.doi.org/10.15620/cdc:121320" TargetMode="External"/><Relationship Id="rId4" Type="http://schemas.openxmlformats.org/officeDocument/2006/relationships/hyperlink" Target="https://www.nia.nih.gov/health/vaccinations-older-adults" TargetMode="External"/><Relationship Id="rId9" Type="http://schemas.openxmlformats.org/officeDocument/2006/relationships/hyperlink" Target="https://www.johnmuirhealth.com/health-education/health-wellness/Immunizations/senior-immunization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AE2872-933D-524D-A185-B1605AEC12B9}"/>
              </a:ext>
            </a:extLst>
          </p:cNvPr>
          <p:cNvSpPr>
            <a:spLocks noGrp="1"/>
          </p:cNvSpPr>
          <p:nvPr>
            <p:ph type="body" sz="quarter" idx="13"/>
          </p:nvPr>
        </p:nvSpPr>
        <p:spPr/>
        <p:txBody>
          <a:bodyPr/>
          <a:lstStyle/>
          <a:p>
            <a:r>
              <a:rPr lang="en-US" dirty="0" smtClean="0"/>
              <a:t>Vaccines for Older Adults</a:t>
            </a:r>
            <a:endParaRPr lang="en-US" dirty="0"/>
          </a:p>
        </p:txBody>
      </p:sp>
    </p:spTree>
    <p:custDataLst>
      <p:tags r:id="rId1"/>
    </p:custDataLst>
    <p:extLst>
      <p:ext uri="{BB962C8B-B14F-4D97-AF65-F5344CB8AC3E}">
        <p14:creationId xmlns:p14="http://schemas.microsoft.com/office/powerpoint/2010/main" val="1861808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97B4D6-A336-DF4A-9A0C-B51775DE6059}"/>
              </a:ext>
            </a:extLst>
          </p:cNvPr>
          <p:cNvSpPr>
            <a:spLocks noGrp="1"/>
          </p:cNvSpPr>
          <p:nvPr>
            <p:ph type="ftr" sz="quarter" idx="11"/>
          </p:nvPr>
        </p:nvSpPr>
        <p:spPr/>
        <p:txBody>
          <a:bodyPr/>
          <a:lstStyle/>
          <a:p>
            <a:pPr algn="ctr"/>
            <a:r>
              <a:rPr lang="en-US" smtClean="0"/>
              <a:t>Vaccines for Older Adults</a:t>
            </a:r>
            <a:endParaRPr lang="en-US" dirty="0"/>
          </a:p>
        </p:txBody>
      </p:sp>
      <p:sp>
        <p:nvSpPr>
          <p:cNvPr id="5" name="Content Placeholder 4">
            <a:extLst>
              <a:ext uri="{FF2B5EF4-FFF2-40B4-BE49-F238E27FC236}">
                <a16:creationId xmlns:a16="http://schemas.microsoft.com/office/drawing/2014/main" id="{7C1C6D1E-CDEC-0F46-89D6-6BD4B349CEAC}"/>
              </a:ext>
            </a:extLst>
          </p:cNvPr>
          <p:cNvSpPr>
            <a:spLocks noGrp="1"/>
          </p:cNvSpPr>
          <p:nvPr>
            <p:ph sz="half" idx="2"/>
          </p:nvPr>
        </p:nvSpPr>
        <p:spPr/>
        <p:txBody>
          <a:bodyPr>
            <a:normAutofit lnSpcReduction="10000"/>
          </a:bodyPr>
          <a:lstStyle/>
          <a:p>
            <a:pPr marL="457200" indent="-457200">
              <a:buNone/>
            </a:pPr>
            <a:r>
              <a:rPr lang="en-US" sz="1400" dirty="0" smtClean="0"/>
              <a:t>- Centers </a:t>
            </a:r>
            <a:r>
              <a:rPr lang="en-US" sz="1400" dirty="0"/>
              <a:t>for Disease Control and Prevention. COVID Data Tracker. Atlanta, GA: US Department of Health and Human Services, CDC; 2023, March 23. </a:t>
            </a:r>
            <a:r>
              <a:rPr lang="en-US" sz="1400" dirty="0">
                <a:hlinkClick r:id="rId2"/>
              </a:rPr>
              <a:t>https://</a:t>
            </a:r>
            <a:r>
              <a:rPr lang="en-US" sz="1400" dirty="0" smtClean="0">
                <a:hlinkClick r:id="rId2"/>
              </a:rPr>
              <a:t>covid.cdc.gov/covid-data-tracker</a:t>
            </a:r>
            <a:endParaRPr lang="en-US" sz="1400" dirty="0" smtClean="0"/>
          </a:p>
          <a:p>
            <a:pPr marL="457200" indent="-457200">
              <a:buNone/>
            </a:pPr>
            <a:r>
              <a:rPr lang="en-US" sz="1400" dirty="0" smtClean="0"/>
              <a:t>- Centers for Disease Control and Prevention. COVID-19 Immunization Schedule Summary. Atlanta, GA: US Department of Health and Human Services, CDC; 2023</a:t>
            </a:r>
            <a:r>
              <a:rPr lang="en-US" sz="1400" dirty="0"/>
              <a:t>. </a:t>
            </a:r>
            <a:r>
              <a:rPr lang="en-US" sz="1400" dirty="0">
                <a:hlinkClick r:id="rId3"/>
              </a:rPr>
              <a:t>https://</a:t>
            </a:r>
            <a:r>
              <a:rPr lang="en-US" sz="1400" dirty="0" smtClean="0">
                <a:hlinkClick r:id="rId3"/>
              </a:rPr>
              <a:t>www.cdc.gov/vaccines/covid-19/images/COVID19-vaccination-schedule-most-people.png</a:t>
            </a:r>
            <a:r>
              <a:rPr lang="en-US" sz="1400" dirty="0" smtClean="0"/>
              <a:t> </a:t>
            </a:r>
          </a:p>
          <a:p>
            <a:pPr marL="457200" indent="-457200">
              <a:buNone/>
            </a:pPr>
            <a:r>
              <a:rPr lang="en-US" sz="1400" dirty="0" smtClean="0"/>
              <a:t>- National </a:t>
            </a:r>
            <a:r>
              <a:rPr lang="en-US" sz="1400" dirty="0"/>
              <a:t>Institute on Aging. Vaccinations and Older Adults. Bethesda, MD: National Institute of Health; 2022, June 14. </a:t>
            </a:r>
            <a:r>
              <a:rPr lang="en-US" sz="1400" dirty="0">
                <a:hlinkClick r:id="rId4"/>
              </a:rPr>
              <a:t>https://www.nia.nih.gov/health/vaccinations-older-adults</a:t>
            </a:r>
            <a:r>
              <a:rPr lang="en-US" sz="1400" dirty="0"/>
              <a:t> </a:t>
            </a:r>
            <a:endParaRPr lang="en-US" sz="1400" dirty="0" smtClean="0"/>
          </a:p>
          <a:p>
            <a:pPr marL="457200" indent="-457200">
              <a:buNone/>
            </a:pPr>
            <a:r>
              <a:rPr lang="en-US" sz="1400" dirty="0" smtClean="0"/>
              <a:t>- Tejada-Vera </a:t>
            </a:r>
            <a:r>
              <a:rPr lang="en-US" sz="1400" dirty="0"/>
              <a:t>B, </a:t>
            </a:r>
            <a:r>
              <a:rPr lang="en-US" sz="1400" dirty="0" err="1"/>
              <a:t>Kramarow</a:t>
            </a:r>
            <a:r>
              <a:rPr lang="en-US" sz="1400" dirty="0"/>
              <a:t> EA. COVID-19 mortality in adults aged 65 and over: United States, 2020. NCHS Data Brief, no 446. Hyattsville, MD: National Center for Health Statistics. 2022. DOI: </a:t>
            </a:r>
            <a:r>
              <a:rPr lang="en-US" sz="1400" dirty="0">
                <a:hlinkClick r:id="rId5"/>
              </a:rPr>
              <a:t>https://</a:t>
            </a:r>
            <a:r>
              <a:rPr lang="en-US" sz="1400" dirty="0" smtClean="0">
                <a:hlinkClick r:id="rId5"/>
              </a:rPr>
              <a:t>dx.doi.org/10.15620/cdc:121320</a:t>
            </a:r>
            <a:endParaRPr lang="en-US" sz="1400" dirty="0" smtClean="0"/>
          </a:p>
          <a:p>
            <a:pPr marL="457200" indent="-457200">
              <a:buNone/>
            </a:pPr>
            <a:r>
              <a:rPr lang="en-US" sz="1400" i="1" dirty="0" smtClean="0"/>
              <a:t>- Influenza </a:t>
            </a:r>
            <a:r>
              <a:rPr lang="en-US" sz="1400" i="1" dirty="0"/>
              <a:t>and Older Adults</a:t>
            </a:r>
            <a:r>
              <a:rPr lang="en-US" sz="1400" dirty="0"/>
              <a:t>. (2019, September 4). National Foundation for Infectious Diseases. </a:t>
            </a:r>
            <a:r>
              <a:rPr lang="en-US" sz="1400" dirty="0">
                <a:hlinkClick r:id="rId6"/>
              </a:rPr>
              <a:t>https://www.nfid.org/infectious-diseases/influenza-and-older-adults</a:t>
            </a:r>
            <a:r>
              <a:rPr lang="en-US" sz="1400" dirty="0" smtClean="0">
                <a:hlinkClick r:id="rId6"/>
              </a:rPr>
              <a:t>/</a:t>
            </a:r>
            <a:endParaRPr lang="en-US" sz="1400" dirty="0" smtClean="0"/>
          </a:p>
          <a:p>
            <a:pPr marL="457200" indent="-457200">
              <a:buNone/>
            </a:pPr>
            <a:r>
              <a:rPr lang="en-US" sz="1400" dirty="0" smtClean="0"/>
              <a:t>- Centers </a:t>
            </a:r>
            <a:r>
              <a:rPr lang="en-US" sz="1400" dirty="0"/>
              <a:t>for Disease Control and Prevention. (2022, November 14). </a:t>
            </a:r>
            <a:r>
              <a:rPr lang="en-US" sz="1400" i="1" dirty="0"/>
              <a:t>Vaccine information statement</a:t>
            </a:r>
            <a:r>
              <a:rPr lang="en-US" sz="1400" dirty="0"/>
              <a:t>. Centers for Disease Control and Prevention. Retrieved March 26, 2023, from </a:t>
            </a:r>
            <a:r>
              <a:rPr lang="en-US" sz="1400" dirty="0">
                <a:hlinkClick r:id="rId7"/>
              </a:rPr>
              <a:t>https://</a:t>
            </a:r>
            <a:r>
              <a:rPr lang="en-US" sz="1400" dirty="0" smtClean="0">
                <a:hlinkClick r:id="rId7"/>
              </a:rPr>
              <a:t>www.cdc.gov/vaccines/hcp/vis/current-vis.html</a:t>
            </a:r>
            <a:r>
              <a:rPr lang="en-US" sz="1400" dirty="0" smtClean="0"/>
              <a:t>  </a:t>
            </a:r>
            <a:endParaRPr lang="en-US" sz="1400" dirty="0"/>
          </a:p>
          <a:p>
            <a:pPr marL="457200" indent="-457200">
              <a:buNone/>
            </a:pPr>
            <a:r>
              <a:rPr lang="en-US" sz="1400" dirty="0" smtClean="0"/>
              <a:t>- Centers </a:t>
            </a:r>
            <a:r>
              <a:rPr lang="en-US" sz="1400" dirty="0"/>
              <a:t>for Disease Control and Prevention. (2019, October 30). </a:t>
            </a:r>
            <a:r>
              <a:rPr lang="en-US" sz="1400" i="1" dirty="0"/>
              <a:t>Pneumococcal polysaccharide vaccine information statement</a:t>
            </a:r>
            <a:r>
              <a:rPr lang="en-US" sz="1400" dirty="0"/>
              <a:t>. Centers for Disease Control and Prevention. Retrieved March 26, 2023, from </a:t>
            </a:r>
            <a:r>
              <a:rPr lang="en-US" sz="1400" dirty="0">
                <a:hlinkClick r:id="rId8"/>
              </a:rPr>
              <a:t>https://</a:t>
            </a:r>
            <a:r>
              <a:rPr lang="en-US" sz="1400" dirty="0" smtClean="0">
                <a:hlinkClick r:id="rId8"/>
              </a:rPr>
              <a:t>www.cdc.gov/vaccines/hcp/vis/vis-statements/ppv.html</a:t>
            </a:r>
            <a:r>
              <a:rPr lang="en-US" sz="1400" dirty="0" smtClean="0"/>
              <a:t>  </a:t>
            </a:r>
          </a:p>
          <a:p>
            <a:pPr marL="457200" indent="-457200">
              <a:buNone/>
            </a:pPr>
            <a:r>
              <a:rPr lang="en-US" sz="1400" i="1" dirty="0" smtClean="0"/>
              <a:t>- Senior Immunizations</a:t>
            </a:r>
            <a:r>
              <a:rPr lang="en-US" sz="1400" dirty="0" smtClean="0"/>
              <a:t>. </a:t>
            </a:r>
            <a:r>
              <a:rPr lang="en-US" sz="1400" dirty="0"/>
              <a:t>Www.johnmuirhealth.com. </a:t>
            </a:r>
            <a:r>
              <a:rPr lang="en-US" sz="1400" dirty="0">
                <a:hlinkClick r:id="rId9"/>
              </a:rPr>
              <a:t>https://</a:t>
            </a:r>
            <a:r>
              <a:rPr lang="en-US" sz="1400" dirty="0" smtClean="0">
                <a:hlinkClick r:id="rId9"/>
              </a:rPr>
              <a:t>www.johnmuirhealth.com/health-education/health-wellness/Immunizations/senior-immunizations.html</a:t>
            </a:r>
            <a:r>
              <a:rPr lang="en-US" sz="1400" dirty="0" smtClean="0"/>
              <a:t> </a:t>
            </a:r>
            <a:endParaRPr lang="en-US" dirty="0"/>
          </a:p>
          <a:p>
            <a:endParaRPr lang="en-US" sz="1400" dirty="0"/>
          </a:p>
          <a:p>
            <a:pPr marL="0" indent="-457200">
              <a:buNone/>
            </a:pPr>
            <a:endParaRPr lang="en-US" dirty="0"/>
          </a:p>
        </p:txBody>
      </p:sp>
      <p:sp>
        <p:nvSpPr>
          <p:cNvPr id="6" name="Title 5">
            <a:extLst>
              <a:ext uri="{FF2B5EF4-FFF2-40B4-BE49-F238E27FC236}">
                <a16:creationId xmlns:a16="http://schemas.microsoft.com/office/drawing/2014/main" id="{01DB1B51-1545-A745-AA2E-CF58D15C7754}"/>
              </a:ext>
            </a:extLst>
          </p:cNvPr>
          <p:cNvSpPr>
            <a:spLocks noGrp="1"/>
          </p:cNvSpPr>
          <p:nvPr>
            <p:ph type="title"/>
          </p:nvPr>
        </p:nvSpPr>
        <p:spPr/>
        <p:txBody>
          <a:bodyPr>
            <a:normAutofit/>
          </a:bodyPr>
          <a:lstStyle/>
          <a:p>
            <a:r>
              <a:rPr lang="en-US" dirty="0" smtClean="0"/>
              <a:t>References</a:t>
            </a:r>
            <a:endParaRPr lang="en-US" dirty="0"/>
          </a:p>
        </p:txBody>
      </p:sp>
    </p:spTree>
    <p:extLst>
      <p:ext uri="{BB962C8B-B14F-4D97-AF65-F5344CB8AC3E}">
        <p14:creationId xmlns:p14="http://schemas.microsoft.com/office/powerpoint/2010/main" val="1209372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smtClean="0"/>
              <a:t>Vaccines for Older Adults</a:t>
            </a:r>
            <a:endParaRPr lang="en-US" dirty="0"/>
          </a:p>
        </p:txBody>
      </p:sp>
      <p:sp>
        <p:nvSpPr>
          <p:cNvPr id="3" name="Content Placeholder 2"/>
          <p:cNvSpPr>
            <a:spLocks noGrp="1"/>
          </p:cNvSpPr>
          <p:nvPr>
            <p:ph sz="half" idx="2"/>
          </p:nvPr>
        </p:nvSpPr>
        <p:spPr/>
        <p:txBody>
          <a:bodyPr>
            <a:normAutofit fontScale="77500" lnSpcReduction="20000"/>
          </a:bodyPr>
          <a:lstStyle/>
          <a:p>
            <a:r>
              <a:rPr lang="en-US" dirty="0" smtClean="0">
                <a:solidFill>
                  <a:schemeClr val="tx2"/>
                </a:solidFill>
              </a:rPr>
              <a:t>As we age, our immune systems do not respond as well. </a:t>
            </a:r>
          </a:p>
          <a:p>
            <a:r>
              <a:rPr lang="en-US" dirty="0" smtClean="0">
                <a:solidFill>
                  <a:schemeClr val="tx2"/>
                </a:solidFill>
              </a:rPr>
              <a:t>Vaccines are the best way to protect yourself and loved ones from preventable diseases. </a:t>
            </a:r>
          </a:p>
          <a:p>
            <a:r>
              <a:rPr lang="en-US" dirty="0" smtClean="0">
                <a:solidFill>
                  <a:schemeClr val="tx2"/>
                </a:solidFill>
              </a:rPr>
              <a:t>Vaccination provides protection not only against the diseases itself but also against the dangerous consequences that it can bring.</a:t>
            </a:r>
          </a:p>
          <a:p>
            <a:r>
              <a:rPr lang="en-US" dirty="0">
                <a:solidFill>
                  <a:schemeClr val="tx2"/>
                </a:solidFill>
              </a:rPr>
              <a:t>Routine vaccination is important for older adults as the protection from some vaccines can wear off over time</a:t>
            </a:r>
            <a:r>
              <a:rPr lang="en-US" dirty="0" smtClean="0">
                <a:solidFill>
                  <a:schemeClr val="tx2"/>
                </a:solidFill>
              </a:rPr>
              <a:t>.</a:t>
            </a:r>
          </a:p>
          <a:p>
            <a:r>
              <a:rPr lang="en-US" dirty="0" smtClean="0">
                <a:solidFill>
                  <a:schemeClr val="tx2"/>
                </a:solidFill>
              </a:rPr>
              <a:t>The most important vaccinations older adults should discuss with their physicians include COVID-19, influenza, pneumococcal, shingles, and </a:t>
            </a:r>
            <a:r>
              <a:rPr lang="en-US" dirty="0" err="1" smtClean="0">
                <a:solidFill>
                  <a:schemeClr val="tx2"/>
                </a:solidFill>
              </a:rPr>
              <a:t>Tdap</a:t>
            </a:r>
            <a:r>
              <a:rPr lang="en-US" dirty="0" smtClean="0">
                <a:solidFill>
                  <a:schemeClr val="tx2"/>
                </a:solidFill>
              </a:rPr>
              <a:t>.</a:t>
            </a:r>
          </a:p>
          <a:p>
            <a:r>
              <a:rPr lang="en-US" dirty="0" smtClean="0">
                <a:solidFill>
                  <a:schemeClr val="tx2"/>
                </a:solidFill>
              </a:rPr>
              <a:t>Consulting with a </a:t>
            </a:r>
            <a:r>
              <a:rPr lang="en-US" dirty="0">
                <a:solidFill>
                  <a:schemeClr val="tx2"/>
                </a:solidFill>
              </a:rPr>
              <a:t>pharmacist is a great start since a large percentage of seniors are picking up their prescriptions from a pharmacy and immunizations are offered </a:t>
            </a:r>
            <a:r>
              <a:rPr lang="en-US" dirty="0" smtClean="0">
                <a:solidFill>
                  <a:schemeClr val="tx2"/>
                </a:solidFill>
              </a:rPr>
              <a:t>there.</a:t>
            </a:r>
            <a:endParaRPr lang="en-US" dirty="0" smtClean="0">
              <a:solidFill>
                <a:schemeClr val="tx2"/>
              </a:solidFill>
            </a:endParaRPr>
          </a:p>
          <a:p>
            <a:r>
              <a:rPr lang="en-US" dirty="0">
                <a:solidFill>
                  <a:schemeClr val="tx2"/>
                </a:solidFill>
              </a:rPr>
              <a:t>Check with your local provider, commercial pharmacy (Walgreens, CVS, Walmart) or local health </a:t>
            </a:r>
            <a:r>
              <a:rPr lang="en-US" dirty="0" smtClean="0">
                <a:solidFill>
                  <a:schemeClr val="tx2"/>
                </a:solidFill>
              </a:rPr>
              <a:t>unit for vaccine availability. </a:t>
            </a:r>
          </a:p>
          <a:p>
            <a:endParaRPr lang="en-US" dirty="0" smtClean="0">
              <a:solidFill>
                <a:schemeClr val="tx2"/>
              </a:solidFill>
            </a:endParaRPr>
          </a:p>
        </p:txBody>
      </p:sp>
      <p:sp>
        <p:nvSpPr>
          <p:cNvPr id="4" name="Title 3"/>
          <p:cNvSpPr>
            <a:spLocks noGrp="1"/>
          </p:cNvSpPr>
          <p:nvPr>
            <p:ph type="title"/>
          </p:nvPr>
        </p:nvSpPr>
        <p:spPr/>
        <p:txBody>
          <a:bodyPr/>
          <a:lstStyle/>
          <a:p>
            <a:r>
              <a:rPr lang="en-US" dirty="0" smtClean="0"/>
              <a:t>Vaccine Importance in the Older Adult </a:t>
            </a:r>
            <a:endParaRPr lang="en-US" dirty="0"/>
          </a:p>
        </p:txBody>
      </p:sp>
    </p:spTree>
    <p:extLst>
      <p:ext uri="{BB962C8B-B14F-4D97-AF65-F5344CB8AC3E}">
        <p14:creationId xmlns:p14="http://schemas.microsoft.com/office/powerpoint/2010/main" val="341187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9352A2-2C29-5743-9965-6EB704A0580A}"/>
              </a:ext>
            </a:extLst>
          </p:cNvPr>
          <p:cNvSpPr>
            <a:spLocks noGrp="1"/>
          </p:cNvSpPr>
          <p:nvPr>
            <p:ph sz="half" idx="2"/>
          </p:nvPr>
        </p:nvSpPr>
        <p:spPr>
          <a:xfrm>
            <a:off x="838200" y="1828800"/>
            <a:ext cx="5912458" cy="4417326"/>
          </a:xfrm>
        </p:spPr>
        <p:txBody>
          <a:bodyPr>
            <a:noAutofit/>
          </a:bodyPr>
          <a:lstStyle/>
          <a:p>
            <a:r>
              <a:rPr lang="en-US" sz="2000" dirty="0">
                <a:solidFill>
                  <a:schemeClr val="tx2"/>
                </a:solidFill>
              </a:rPr>
              <a:t>COVID-19 is a respiratory disease </a:t>
            </a:r>
            <a:r>
              <a:rPr lang="en-US" sz="2000" dirty="0" smtClean="0">
                <a:solidFill>
                  <a:schemeClr val="tx2"/>
                </a:solidFill>
              </a:rPr>
              <a:t>that </a:t>
            </a:r>
            <a:r>
              <a:rPr lang="en-US" sz="2000" dirty="0">
                <a:solidFill>
                  <a:schemeClr val="tx2"/>
                </a:solidFill>
              </a:rPr>
              <a:t>disproportionately </a:t>
            </a:r>
            <a:r>
              <a:rPr lang="en-US" sz="2000" dirty="0" smtClean="0">
                <a:solidFill>
                  <a:schemeClr val="tx2"/>
                </a:solidFill>
              </a:rPr>
              <a:t>impacts </a:t>
            </a:r>
            <a:r>
              <a:rPr lang="en-US" sz="2000" dirty="0">
                <a:solidFill>
                  <a:schemeClr val="tx2"/>
                </a:solidFill>
              </a:rPr>
              <a:t>older adults </a:t>
            </a:r>
            <a:r>
              <a:rPr lang="en-US" sz="2000" dirty="0" smtClean="0">
                <a:solidFill>
                  <a:schemeClr val="tx2"/>
                </a:solidFill>
              </a:rPr>
              <a:t>globally.</a:t>
            </a:r>
            <a:endParaRPr lang="en-US" sz="2000" dirty="0">
              <a:solidFill>
                <a:schemeClr val="tx2"/>
              </a:solidFill>
            </a:endParaRPr>
          </a:p>
          <a:p>
            <a:r>
              <a:rPr lang="en-US" sz="2000" dirty="0" smtClean="0">
                <a:solidFill>
                  <a:schemeClr val="tx2"/>
                </a:solidFill>
              </a:rPr>
              <a:t>In 2020, adults age 65 years and older made up 81% of the total deaths due to COVID-19 in the US.</a:t>
            </a:r>
          </a:p>
          <a:p>
            <a:r>
              <a:rPr lang="en-US" sz="2000" dirty="0">
                <a:solidFill>
                  <a:schemeClr val="tx2"/>
                </a:solidFill>
              </a:rPr>
              <a:t>COVID-19 </a:t>
            </a:r>
            <a:r>
              <a:rPr lang="en-US" sz="2000" dirty="0" smtClean="0">
                <a:solidFill>
                  <a:schemeClr val="tx2"/>
                </a:solidFill>
              </a:rPr>
              <a:t>vaccines are highly recommended </a:t>
            </a:r>
            <a:r>
              <a:rPr lang="en-US" sz="2000" dirty="0">
                <a:solidFill>
                  <a:schemeClr val="tx2"/>
                </a:solidFill>
              </a:rPr>
              <a:t>for all individuals to protect from serious illness and </a:t>
            </a:r>
            <a:r>
              <a:rPr lang="en-US" sz="2000" dirty="0" smtClean="0">
                <a:solidFill>
                  <a:schemeClr val="tx2"/>
                </a:solidFill>
              </a:rPr>
              <a:t>death.</a:t>
            </a:r>
          </a:p>
          <a:p>
            <a:r>
              <a:rPr lang="en-US" sz="2000" dirty="0">
                <a:solidFill>
                  <a:schemeClr val="tx2"/>
                </a:solidFill>
              </a:rPr>
              <a:t>In addition to the primary vaccination series, updated bivalent COVID-19 booster doses are now available for all age </a:t>
            </a:r>
            <a:r>
              <a:rPr lang="en-US" sz="2000" dirty="0" smtClean="0">
                <a:solidFill>
                  <a:schemeClr val="tx2"/>
                </a:solidFill>
              </a:rPr>
              <a:t>groups.</a:t>
            </a:r>
            <a:endParaRPr lang="en-US" sz="2000" dirty="0">
              <a:solidFill>
                <a:schemeClr val="tx2"/>
              </a:solidFill>
            </a:endParaRPr>
          </a:p>
          <a:p>
            <a:r>
              <a:rPr lang="en-US" sz="2000" dirty="0">
                <a:solidFill>
                  <a:schemeClr val="tx2"/>
                </a:solidFill>
              </a:rPr>
              <a:t>This new booster refortifies our immune systems to protect </a:t>
            </a:r>
            <a:r>
              <a:rPr lang="en-US" sz="2000" dirty="0" smtClean="0">
                <a:solidFill>
                  <a:schemeClr val="tx2"/>
                </a:solidFill>
              </a:rPr>
              <a:t>the body </a:t>
            </a:r>
            <a:r>
              <a:rPr lang="en-US" sz="2000" dirty="0">
                <a:solidFill>
                  <a:schemeClr val="tx2"/>
                </a:solidFill>
              </a:rPr>
              <a:t>from </a:t>
            </a:r>
            <a:r>
              <a:rPr lang="en-US" sz="2000" dirty="0" smtClean="0">
                <a:solidFill>
                  <a:schemeClr val="tx2"/>
                </a:solidFill>
              </a:rPr>
              <a:t>newer </a:t>
            </a:r>
            <a:r>
              <a:rPr lang="en-US" sz="2000" dirty="0">
                <a:solidFill>
                  <a:schemeClr val="tx2"/>
                </a:solidFill>
              </a:rPr>
              <a:t>COVID-19 </a:t>
            </a:r>
            <a:r>
              <a:rPr lang="en-US" sz="2000" dirty="0" smtClean="0">
                <a:solidFill>
                  <a:schemeClr val="tx2"/>
                </a:solidFill>
              </a:rPr>
              <a:t>variants.</a:t>
            </a:r>
            <a:endParaRPr lang="en-US" sz="2000" dirty="0">
              <a:solidFill>
                <a:schemeClr val="tx2"/>
              </a:solidFill>
            </a:endParaRPr>
          </a:p>
          <a:p>
            <a:r>
              <a:rPr lang="en-US" sz="2000" dirty="0" smtClean="0">
                <a:solidFill>
                  <a:schemeClr val="tx2"/>
                </a:solidFill>
              </a:rPr>
              <a:t>Currently, </a:t>
            </a:r>
            <a:r>
              <a:rPr lang="en-US" sz="2000" dirty="0">
                <a:solidFill>
                  <a:schemeClr val="tx2"/>
                </a:solidFill>
              </a:rPr>
              <a:t>less then 25% of adults age 65 and older have received a bivalent booster dose </a:t>
            </a:r>
            <a:r>
              <a:rPr lang="en-US" sz="2000" dirty="0" smtClean="0">
                <a:solidFill>
                  <a:schemeClr val="tx2"/>
                </a:solidFill>
              </a:rPr>
              <a:t>in Louisiana.</a:t>
            </a:r>
          </a:p>
        </p:txBody>
      </p:sp>
      <p:sp>
        <p:nvSpPr>
          <p:cNvPr id="7" name="Footer Placeholder 6">
            <a:extLst>
              <a:ext uri="{FF2B5EF4-FFF2-40B4-BE49-F238E27FC236}">
                <a16:creationId xmlns:a16="http://schemas.microsoft.com/office/drawing/2014/main" id="{D24669F5-1390-4642-9D93-FC23C0C5A25E}"/>
              </a:ext>
            </a:extLst>
          </p:cNvPr>
          <p:cNvSpPr>
            <a:spLocks noGrp="1"/>
          </p:cNvSpPr>
          <p:nvPr>
            <p:ph type="ftr" sz="quarter" idx="11"/>
          </p:nvPr>
        </p:nvSpPr>
        <p:spPr/>
        <p:txBody>
          <a:bodyPr/>
          <a:lstStyle/>
          <a:p>
            <a:pPr algn="ctr"/>
            <a:r>
              <a:rPr lang="en-US" smtClean="0"/>
              <a:t>Vaccines for Older Adults</a:t>
            </a:r>
            <a:endParaRPr lang="en-US" dirty="0"/>
          </a:p>
        </p:txBody>
      </p:sp>
      <p:sp>
        <p:nvSpPr>
          <p:cNvPr id="9" name="Title 8">
            <a:extLst>
              <a:ext uri="{FF2B5EF4-FFF2-40B4-BE49-F238E27FC236}">
                <a16:creationId xmlns:a16="http://schemas.microsoft.com/office/drawing/2014/main" id="{4C2FC996-C302-A44E-A9CB-4347F01EC3EE}"/>
              </a:ext>
            </a:extLst>
          </p:cNvPr>
          <p:cNvSpPr>
            <a:spLocks noGrp="1"/>
          </p:cNvSpPr>
          <p:nvPr>
            <p:ph type="title"/>
          </p:nvPr>
        </p:nvSpPr>
        <p:spPr/>
        <p:txBody>
          <a:bodyPr/>
          <a:lstStyle/>
          <a:p>
            <a:r>
              <a:rPr lang="en-US" dirty="0" smtClean="0"/>
              <a:t>COVID-19</a:t>
            </a:r>
            <a:endParaRPr lang="en-US" dirty="0"/>
          </a:p>
        </p:txBody>
      </p:sp>
      <p:pic>
        <p:nvPicPr>
          <p:cNvPr id="10" name="Picture 9" descr="Scientists discover COVID-19 symptoms appear in a specific or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122" y="2419594"/>
            <a:ext cx="4603142" cy="240897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183798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9701" y="2388770"/>
            <a:ext cx="5289550" cy="3039171"/>
          </a:xfrm>
        </p:spPr>
      </p:pic>
      <p:sp>
        <p:nvSpPr>
          <p:cNvPr id="6" name="Content Placeholder 5"/>
          <p:cNvSpPr>
            <a:spLocks noGrp="1"/>
          </p:cNvSpPr>
          <p:nvPr>
            <p:ph sz="half" idx="2"/>
          </p:nvPr>
        </p:nvSpPr>
        <p:spPr>
          <a:xfrm>
            <a:off x="6356832" y="2204414"/>
            <a:ext cx="5105400" cy="3854312"/>
          </a:xfrm>
        </p:spPr>
        <p:txBody>
          <a:bodyPr>
            <a:normAutofit fontScale="92500" lnSpcReduction="20000"/>
          </a:bodyPr>
          <a:lstStyle/>
          <a:p>
            <a:r>
              <a:rPr lang="en-US" sz="2000" dirty="0" smtClean="0">
                <a:solidFill>
                  <a:schemeClr val="tx2"/>
                </a:solidFill>
              </a:rPr>
              <a:t>Flu kills more than 18,000 older adults each year</a:t>
            </a:r>
          </a:p>
          <a:p>
            <a:r>
              <a:rPr lang="en-US" sz="2000" dirty="0" smtClean="0">
                <a:solidFill>
                  <a:schemeClr val="tx2"/>
                </a:solidFill>
              </a:rPr>
              <a:t>70%-85% of flu related deaths occurs among adults age 65 years and older. </a:t>
            </a:r>
          </a:p>
          <a:p>
            <a:r>
              <a:rPr lang="en-US" sz="2000" dirty="0" smtClean="0">
                <a:solidFill>
                  <a:schemeClr val="tx2"/>
                </a:solidFill>
              </a:rPr>
              <a:t>The risk of heart attack in older adults is increased by 3 to 5 times within the first 2 weeks of a flu infection. </a:t>
            </a:r>
          </a:p>
          <a:p>
            <a:r>
              <a:rPr lang="en-US" sz="2000" dirty="0" smtClean="0">
                <a:solidFill>
                  <a:schemeClr val="tx2"/>
                </a:solidFill>
              </a:rPr>
              <a:t>The risk of stroke in older adults is increased by 2 to 3 times within the first 2 weeks of an infection.</a:t>
            </a:r>
          </a:p>
          <a:p>
            <a:r>
              <a:rPr lang="en-US" sz="2000" dirty="0" smtClean="0">
                <a:solidFill>
                  <a:schemeClr val="tx2"/>
                </a:solidFill>
              </a:rPr>
              <a:t>Having influenza increases the risk of getting pneumococcal disease. </a:t>
            </a:r>
          </a:p>
          <a:p>
            <a:r>
              <a:rPr lang="en-US" sz="2000" dirty="0" smtClean="0">
                <a:solidFill>
                  <a:schemeClr val="tx2"/>
                </a:solidFill>
              </a:rPr>
              <a:t>Older adults who receive the flu vaccine routinely are better protected against the severe symptoms that flu may cause. </a:t>
            </a:r>
            <a:endParaRPr lang="en-US" sz="2000" dirty="0">
              <a:solidFill>
                <a:schemeClr val="tx2"/>
              </a:solidFill>
            </a:endParaRPr>
          </a:p>
        </p:txBody>
      </p:sp>
      <p:sp>
        <p:nvSpPr>
          <p:cNvPr id="2" name="Footer Placeholder 1"/>
          <p:cNvSpPr>
            <a:spLocks noGrp="1"/>
          </p:cNvSpPr>
          <p:nvPr>
            <p:ph type="ftr" sz="quarter" idx="11"/>
          </p:nvPr>
        </p:nvSpPr>
        <p:spPr/>
        <p:txBody>
          <a:bodyPr/>
          <a:lstStyle/>
          <a:p>
            <a:pPr algn="ctr"/>
            <a:r>
              <a:rPr lang="en-US" smtClean="0"/>
              <a:t>Vaccines for Older Adults</a:t>
            </a:r>
            <a:endParaRPr lang="en-US" dirty="0"/>
          </a:p>
        </p:txBody>
      </p:sp>
      <p:sp>
        <p:nvSpPr>
          <p:cNvPr id="4" name="Title 3"/>
          <p:cNvSpPr>
            <a:spLocks noGrp="1"/>
          </p:cNvSpPr>
          <p:nvPr>
            <p:ph type="title"/>
          </p:nvPr>
        </p:nvSpPr>
        <p:spPr/>
        <p:txBody>
          <a:bodyPr/>
          <a:lstStyle/>
          <a:p>
            <a:r>
              <a:rPr lang="en-US" dirty="0" smtClean="0"/>
              <a:t>Influenza (Flu)</a:t>
            </a:r>
            <a:endParaRPr lang="en-US" dirty="0"/>
          </a:p>
        </p:txBody>
      </p:sp>
    </p:spTree>
    <p:extLst>
      <p:ext uri="{BB962C8B-B14F-4D97-AF65-F5344CB8AC3E}">
        <p14:creationId xmlns:p14="http://schemas.microsoft.com/office/powerpoint/2010/main" val="121291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838200" y="1981199"/>
            <a:ext cx="5290032" cy="4234665"/>
          </a:xfrm>
        </p:spPr>
        <p:txBody>
          <a:bodyPr>
            <a:normAutofit fontScale="32500" lnSpcReduction="20000"/>
          </a:bodyPr>
          <a:lstStyle/>
          <a:p>
            <a:endParaRPr lang="en-US" sz="1400" dirty="0" smtClean="0">
              <a:solidFill>
                <a:schemeClr val="tx2"/>
              </a:solidFill>
            </a:endParaRPr>
          </a:p>
          <a:p>
            <a:r>
              <a:rPr lang="en-US" sz="6200" dirty="0" smtClean="0">
                <a:solidFill>
                  <a:schemeClr val="tx2"/>
                </a:solidFill>
              </a:rPr>
              <a:t>An estimated 150,000 adults are hospitalized each year.</a:t>
            </a:r>
            <a:endParaRPr lang="en-US" sz="6200" dirty="0">
              <a:solidFill>
                <a:schemeClr val="tx2"/>
              </a:solidFill>
            </a:endParaRPr>
          </a:p>
          <a:p>
            <a:r>
              <a:rPr lang="en-US" sz="6200" dirty="0" smtClean="0">
                <a:solidFill>
                  <a:schemeClr val="tx2"/>
                </a:solidFill>
              </a:rPr>
              <a:t>Pneumococcal kills thousands of people each year, majority being age 65 years and older. </a:t>
            </a:r>
          </a:p>
          <a:p>
            <a:r>
              <a:rPr lang="en-US" sz="6200" dirty="0" smtClean="0">
                <a:solidFill>
                  <a:schemeClr val="tx2"/>
                </a:solidFill>
              </a:rPr>
              <a:t>Adults age 65 years or older are at a 6 times greater risk for developing pneumococcal pneumonia versus healthy adults ages 18-64.</a:t>
            </a:r>
          </a:p>
          <a:p>
            <a:r>
              <a:rPr lang="en-US" sz="6200" dirty="0" smtClean="0">
                <a:solidFill>
                  <a:schemeClr val="tx2"/>
                </a:solidFill>
              </a:rPr>
              <a:t>Common symptoms include high fever, excessive sweating, shaking, chills, coughing, difficulty breathing, chest pain and shortness of breath. </a:t>
            </a:r>
          </a:p>
          <a:p>
            <a:r>
              <a:rPr lang="en-US" sz="6200" dirty="0" smtClean="0">
                <a:solidFill>
                  <a:schemeClr val="tx2"/>
                </a:solidFill>
              </a:rPr>
              <a:t>Getting pneumococcal vaccines as recommended reduces the chance of contracting and dying from pneumococcal disease. </a:t>
            </a:r>
          </a:p>
        </p:txBody>
      </p:sp>
      <p:sp>
        <p:nvSpPr>
          <p:cNvPr id="2" name="Footer Placeholder 1"/>
          <p:cNvSpPr>
            <a:spLocks noGrp="1"/>
          </p:cNvSpPr>
          <p:nvPr>
            <p:ph type="ftr" sz="quarter" idx="11"/>
          </p:nvPr>
        </p:nvSpPr>
        <p:spPr/>
        <p:txBody>
          <a:bodyPr/>
          <a:lstStyle/>
          <a:p>
            <a:pPr algn="ctr"/>
            <a:r>
              <a:rPr lang="en-US" smtClean="0"/>
              <a:t>Vaccines for Older Adults</a:t>
            </a:r>
            <a:endParaRPr lang="en-US" dirty="0"/>
          </a:p>
        </p:txBody>
      </p:sp>
      <p:sp>
        <p:nvSpPr>
          <p:cNvPr id="4" name="Title 3"/>
          <p:cNvSpPr>
            <a:spLocks noGrp="1"/>
          </p:cNvSpPr>
          <p:nvPr>
            <p:ph type="title"/>
          </p:nvPr>
        </p:nvSpPr>
        <p:spPr/>
        <p:txBody>
          <a:bodyPr/>
          <a:lstStyle/>
          <a:p>
            <a:r>
              <a:rPr lang="en-US" dirty="0" smtClean="0"/>
              <a:t>Pneumococcal</a:t>
            </a:r>
            <a:endParaRPr lang="en-US" dirty="0"/>
          </a:p>
        </p:txBody>
      </p:sp>
      <p:pic>
        <p:nvPicPr>
          <p:cNvPr id="13" name="Content Placeholder 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3825" y="2282825"/>
            <a:ext cx="4870450" cy="3251200"/>
          </a:xfrm>
        </p:spPr>
      </p:pic>
    </p:spTree>
    <p:extLst>
      <p:ext uri="{BB962C8B-B14F-4D97-AF65-F5344CB8AC3E}">
        <p14:creationId xmlns:p14="http://schemas.microsoft.com/office/powerpoint/2010/main" val="334526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70000" lnSpcReduction="20000"/>
          </a:bodyPr>
          <a:lstStyle/>
          <a:p>
            <a:r>
              <a:rPr lang="en-US" dirty="0">
                <a:solidFill>
                  <a:schemeClr val="tx2"/>
                </a:solidFill>
              </a:rPr>
              <a:t>1 out of 3 people will develop shingles in their lifetime. </a:t>
            </a:r>
          </a:p>
          <a:p>
            <a:r>
              <a:rPr lang="en-US" dirty="0">
                <a:solidFill>
                  <a:schemeClr val="tx2"/>
                </a:solidFill>
              </a:rPr>
              <a:t>The risk of getting shingles increases as you age. </a:t>
            </a:r>
          </a:p>
          <a:p>
            <a:r>
              <a:rPr lang="en-US" dirty="0">
                <a:solidFill>
                  <a:schemeClr val="tx2"/>
                </a:solidFill>
              </a:rPr>
              <a:t>Shingles may cause </a:t>
            </a:r>
            <a:r>
              <a:rPr lang="en-US" dirty="0" smtClean="0">
                <a:solidFill>
                  <a:schemeClr val="tx2"/>
                </a:solidFill>
              </a:rPr>
              <a:t>severe </a:t>
            </a:r>
            <a:r>
              <a:rPr lang="en-US" dirty="0">
                <a:solidFill>
                  <a:schemeClr val="tx2"/>
                </a:solidFill>
              </a:rPr>
              <a:t>pain that may lead to further complications in persons with a weakened immune system. </a:t>
            </a:r>
            <a:endParaRPr lang="en-US" dirty="0" smtClean="0">
              <a:solidFill>
                <a:schemeClr val="tx2"/>
              </a:solidFill>
            </a:endParaRPr>
          </a:p>
          <a:p>
            <a:r>
              <a:rPr lang="en-US" dirty="0">
                <a:solidFill>
                  <a:schemeClr val="tx2"/>
                </a:solidFill>
              </a:rPr>
              <a:t>The </a:t>
            </a:r>
            <a:r>
              <a:rPr lang="en-US" dirty="0" err="1">
                <a:solidFill>
                  <a:schemeClr val="tx2"/>
                </a:solidFill>
              </a:rPr>
              <a:t>Shingrix</a:t>
            </a:r>
            <a:r>
              <a:rPr lang="en-US" dirty="0">
                <a:solidFill>
                  <a:schemeClr val="tx2"/>
                </a:solidFill>
              </a:rPr>
              <a:t> vaccine has been found to be 97 percent effective at preventing </a:t>
            </a:r>
            <a:r>
              <a:rPr lang="en-US" dirty="0" smtClean="0">
                <a:solidFill>
                  <a:schemeClr val="tx2"/>
                </a:solidFill>
              </a:rPr>
              <a:t>shingles </a:t>
            </a:r>
            <a:r>
              <a:rPr lang="en-US" dirty="0">
                <a:solidFill>
                  <a:schemeClr val="tx2"/>
                </a:solidFill>
              </a:rPr>
              <a:t>in individuals ages 50 to 69 and 91 percent effective in </a:t>
            </a:r>
            <a:r>
              <a:rPr lang="en-US" dirty="0" smtClean="0">
                <a:solidFill>
                  <a:schemeClr val="tx2"/>
                </a:solidFill>
              </a:rPr>
              <a:t>adults </a:t>
            </a:r>
            <a:r>
              <a:rPr lang="en-US" dirty="0">
                <a:solidFill>
                  <a:schemeClr val="tx2"/>
                </a:solidFill>
              </a:rPr>
              <a:t>70 and older. </a:t>
            </a:r>
          </a:p>
          <a:p>
            <a:r>
              <a:rPr lang="en-US" dirty="0">
                <a:solidFill>
                  <a:schemeClr val="tx2"/>
                </a:solidFill>
              </a:rPr>
              <a:t>All individuals age 50 years or older should be administered the shingles vaccine </a:t>
            </a:r>
            <a:r>
              <a:rPr lang="en-US" dirty="0" err="1">
                <a:solidFill>
                  <a:schemeClr val="tx2"/>
                </a:solidFill>
              </a:rPr>
              <a:t>Shingrix</a:t>
            </a:r>
            <a:r>
              <a:rPr lang="en-US" dirty="0">
                <a:solidFill>
                  <a:schemeClr val="tx2"/>
                </a:solidFill>
              </a:rPr>
              <a:t>. This vaccine is given in two doses 6 months apart. </a:t>
            </a:r>
          </a:p>
          <a:p>
            <a:endParaRPr lang="en-US" dirty="0"/>
          </a:p>
        </p:txBody>
      </p:sp>
      <p:sp>
        <p:nvSpPr>
          <p:cNvPr id="2" name="Footer Placeholder 1"/>
          <p:cNvSpPr>
            <a:spLocks noGrp="1"/>
          </p:cNvSpPr>
          <p:nvPr>
            <p:ph type="ftr" sz="quarter" idx="11"/>
          </p:nvPr>
        </p:nvSpPr>
        <p:spPr/>
        <p:txBody>
          <a:bodyPr/>
          <a:lstStyle/>
          <a:p>
            <a:pPr algn="ctr"/>
            <a:r>
              <a:rPr lang="en-US" smtClean="0"/>
              <a:t>Vaccines for Older Adults</a:t>
            </a:r>
            <a:endParaRPr lang="en-US" dirty="0"/>
          </a:p>
        </p:txBody>
      </p:sp>
      <p:sp>
        <p:nvSpPr>
          <p:cNvPr id="4" name="Title 3"/>
          <p:cNvSpPr>
            <a:spLocks noGrp="1"/>
          </p:cNvSpPr>
          <p:nvPr>
            <p:ph type="title"/>
          </p:nvPr>
        </p:nvSpPr>
        <p:spPr>
          <a:xfrm>
            <a:off x="870432" y="749592"/>
            <a:ext cx="10515600" cy="1096370"/>
          </a:xfrm>
        </p:spPr>
        <p:txBody>
          <a:bodyPr/>
          <a:lstStyle/>
          <a:p>
            <a:r>
              <a:rPr lang="en-US" dirty="0" smtClean="0"/>
              <a:t>Zoster (Shingles)</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981825" y="1981200"/>
            <a:ext cx="3854450" cy="385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302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805968" y="2168386"/>
            <a:ext cx="5290032" cy="3854312"/>
          </a:xfrm>
        </p:spPr>
        <p:txBody>
          <a:bodyPr>
            <a:normAutofit fontScale="62500" lnSpcReduction="20000"/>
          </a:bodyPr>
          <a:lstStyle/>
          <a:p>
            <a:r>
              <a:rPr lang="en-US" dirty="0" smtClean="0">
                <a:solidFill>
                  <a:schemeClr val="tx2"/>
                </a:solidFill>
              </a:rPr>
              <a:t>Tetanus causes painful stiffening in the body which may lead to difficulty swallowing and breathing </a:t>
            </a:r>
          </a:p>
          <a:p>
            <a:r>
              <a:rPr lang="en-US" dirty="0" smtClean="0">
                <a:solidFill>
                  <a:schemeClr val="tx2"/>
                </a:solidFill>
              </a:rPr>
              <a:t>Diphtheria and Pertussis are both passed from person to person. </a:t>
            </a:r>
          </a:p>
          <a:p>
            <a:r>
              <a:rPr lang="en-US" dirty="0" smtClean="0">
                <a:solidFill>
                  <a:schemeClr val="tx2"/>
                </a:solidFill>
              </a:rPr>
              <a:t>Diphtheria can cause heart failure, paralysis and possibly death. </a:t>
            </a:r>
          </a:p>
          <a:p>
            <a:r>
              <a:rPr lang="en-US" dirty="0" smtClean="0">
                <a:solidFill>
                  <a:schemeClr val="tx2"/>
                </a:solidFill>
              </a:rPr>
              <a:t>Pertussis also known as “Whooping Cough” can cause uncontrollable violent coughing which make It difficult to breath. </a:t>
            </a:r>
          </a:p>
          <a:p>
            <a:r>
              <a:rPr lang="en-US" dirty="0" smtClean="0">
                <a:solidFill>
                  <a:schemeClr val="tx2"/>
                </a:solidFill>
              </a:rPr>
              <a:t>Older adults are more susceptible to experiencing the most severe symptoms of these infections due to a weakened immune system. </a:t>
            </a:r>
          </a:p>
          <a:p>
            <a:r>
              <a:rPr lang="en-US" dirty="0" smtClean="0">
                <a:solidFill>
                  <a:schemeClr val="tx2"/>
                </a:solidFill>
              </a:rPr>
              <a:t>Older adults who remain up to date with their </a:t>
            </a:r>
            <a:r>
              <a:rPr lang="en-US" dirty="0" err="1" smtClean="0">
                <a:solidFill>
                  <a:schemeClr val="tx2"/>
                </a:solidFill>
              </a:rPr>
              <a:t>Tdap</a:t>
            </a:r>
            <a:r>
              <a:rPr lang="en-US" dirty="0" smtClean="0">
                <a:solidFill>
                  <a:schemeClr val="tx2"/>
                </a:solidFill>
              </a:rPr>
              <a:t> booster, are better protected from Tetanus, </a:t>
            </a:r>
            <a:r>
              <a:rPr lang="en-US" dirty="0" err="1" smtClean="0">
                <a:solidFill>
                  <a:schemeClr val="tx2"/>
                </a:solidFill>
              </a:rPr>
              <a:t>Diptheria</a:t>
            </a:r>
            <a:r>
              <a:rPr lang="en-US" dirty="0" smtClean="0">
                <a:solidFill>
                  <a:schemeClr val="tx2"/>
                </a:solidFill>
              </a:rPr>
              <a:t> and Pertussis. </a:t>
            </a:r>
            <a:endParaRPr lang="en-US" dirty="0">
              <a:solidFill>
                <a:schemeClr val="tx2"/>
              </a:solidFill>
            </a:endParaRPr>
          </a:p>
        </p:txBody>
      </p:sp>
      <p:pic>
        <p:nvPicPr>
          <p:cNvPr id="11" name="Content Placeholder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6350" y="2205794"/>
            <a:ext cx="5105400" cy="3405261"/>
          </a:xfrm>
        </p:spPr>
      </p:pic>
      <p:sp>
        <p:nvSpPr>
          <p:cNvPr id="2" name="Footer Placeholder 1"/>
          <p:cNvSpPr>
            <a:spLocks noGrp="1"/>
          </p:cNvSpPr>
          <p:nvPr>
            <p:ph type="ftr" sz="quarter" idx="11"/>
          </p:nvPr>
        </p:nvSpPr>
        <p:spPr/>
        <p:txBody>
          <a:bodyPr/>
          <a:lstStyle/>
          <a:p>
            <a:pPr algn="ctr"/>
            <a:r>
              <a:rPr lang="en-US" smtClean="0"/>
              <a:t>Vaccines for Older Adults</a:t>
            </a:r>
            <a:endParaRPr lang="en-US" dirty="0"/>
          </a:p>
        </p:txBody>
      </p:sp>
      <p:sp>
        <p:nvSpPr>
          <p:cNvPr id="4" name="Title 3"/>
          <p:cNvSpPr>
            <a:spLocks noGrp="1"/>
          </p:cNvSpPr>
          <p:nvPr>
            <p:ph type="title"/>
          </p:nvPr>
        </p:nvSpPr>
        <p:spPr/>
        <p:txBody>
          <a:bodyPr/>
          <a:lstStyle/>
          <a:p>
            <a:r>
              <a:rPr lang="en-US" dirty="0" err="1" smtClean="0"/>
              <a:t>Tdap</a:t>
            </a:r>
            <a:r>
              <a:rPr lang="en-US" dirty="0" smtClean="0"/>
              <a:t> (Tetanus, Diphtheria and Pertussis)</a:t>
            </a:r>
            <a:endParaRPr lang="en-US" dirty="0"/>
          </a:p>
        </p:txBody>
      </p:sp>
    </p:spTree>
    <p:extLst>
      <p:ext uri="{BB962C8B-B14F-4D97-AF65-F5344CB8AC3E}">
        <p14:creationId xmlns:p14="http://schemas.microsoft.com/office/powerpoint/2010/main" val="347813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dirty="0" smtClean="0"/>
              <a:t>Vaccines for Older Adults</a:t>
            </a:r>
            <a:endParaRPr lang="en-US" dirty="0"/>
          </a:p>
        </p:txBody>
      </p:sp>
      <p:pic>
        <p:nvPicPr>
          <p:cNvPr id="11" name="Content Placeholder 10"/>
          <p:cNvPicPr>
            <a:picLocks noGrp="1" noChangeAspect="1"/>
          </p:cNvPicPr>
          <p:nvPr>
            <p:ph sz="half" idx="2"/>
          </p:nvPr>
        </p:nvPicPr>
        <p:blipFill>
          <a:blip r:embed="rId2"/>
          <a:stretch>
            <a:fillRect/>
          </a:stretch>
        </p:blipFill>
        <p:spPr>
          <a:xfrm>
            <a:off x="436947" y="1590779"/>
            <a:ext cx="11282676" cy="4604535"/>
          </a:xfrm>
          <a:prstGeom prst="rect">
            <a:avLst/>
          </a:prstGeom>
        </p:spPr>
      </p:pic>
      <p:sp>
        <p:nvSpPr>
          <p:cNvPr id="12" name="Title 3"/>
          <p:cNvSpPr>
            <a:spLocks noGrp="1"/>
          </p:cNvSpPr>
          <p:nvPr>
            <p:ph type="title"/>
          </p:nvPr>
        </p:nvSpPr>
        <p:spPr>
          <a:xfrm>
            <a:off x="436947" y="697995"/>
            <a:ext cx="8045054" cy="1097882"/>
          </a:xfrm>
        </p:spPr>
        <p:txBody>
          <a:bodyPr/>
          <a:lstStyle/>
          <a:p>
            <a:r>
              <a:rPr lang="en-US" dirty="0" smtClean="0"/>
              <a:t>ACIP Immunization Schedule </a:t>
            </a:r>
            <a:endParaRPr lang="en-US" dirty="0"/>
          </a:p>
        </p:txBody>
      </p:sp>
      <p:sp>
        <p:nvSpPr>
          <p:cNvPr id="6" name="Rectangle 5"/>
          <p:cNvSpPr/>
          <p:nvPr/>
        </p:nvSpPr>
        <p:spPr>
          <a:xfrm>
            <a:off x="8667526" y="1979771"/>
            <a:ext cx="567784" cy="1036438"/>
          </a:xfrm>
          <a:prstGeom prst="rect">
            <a:avLst/>
          </a:prstGeom>
        </p:spPr>
        <p:txBody>
          <a:bodyPr wrap="none">
            <a:spAutoFit/>
          </a:bodyPr>
          <a:lstStyle/>
          <a:p>
            <a:pPr>
              <a:lnSpc>
                <a:spcPct val="107000"/>
              </a:lnSpc>
              <a:spcAft>
                <a:spcPts val="800"/>
              </a:spcAft>
            </a:pPr>
            <a:r>
              <a:rPr lang="en-US" sz="6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820827" y="1983534"/>
            <a:ext cx="567784" cy="1080296"/>
          </a:xfrm>
          <a:prstGeom prst="rect">
            <a:avLst/>
          </a:prstGeom>
        </p:spPr>
        <p:txBody>
          <a:bodyPr wrap="square">
            <a:spAutoFit/>
          </a:bodyPr>
          <a:lstStyle/>
          <a:p>
            <a:pPr>
              <a:lnSpc>
                <a:spcPct val="107000"/>
              </a:lnSpc>
              <a:spcAft>
                <a:spcPts val="800"/>
              </a:spcAft>
            </a:pPr>
            <a:r>
              <a:rPr lang="en-US" sz="6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62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lgn="ctr"/>
            <a:r>
              <a:rPr lang="en-US" dirty="0" smtClean="0"/>
              <a:t>Vaccines for Older Adults</a:t>
            </a:r>
            <a:endParaRPr lang="en-US" dirty="0"/>
          </a:p>
        </p:txBody>
      </p:sp>
      <p:sp>
        <p:nvSpPr>
          <p:cNvPr id="6" name="Rectangle 5"/>
          <p:cNvSpPr/>
          <p:nvPr/>
        </p:nvSpPr>
        <p:spPr>
          <a:xfrm>
            <a:off x="8482001" y="1281128"/>
            <a:ext cx="567784" cy="1036438"/>
          </a:xfrm>
          <a:prstGeom prst="rect">
            <a:avLst/>
          </a:prstGeom>
        </p:spPr>
        <p:txBody>
          <a:bodyPr wrap="none">
            <a:spAutoFit/>
          </a:bodyPr>
          <a:lstStyle/>
          <a:p>
            <a:pPr>
              <a:lnSpc>
                <a:spcPct val="107000"/>
              </a:lnSpc>
              <a:spcAft>
                <a:spcPts val="800"/>
              </a:spcAft>
            </a:pPr>
            <a:r>
              <a:rPr lang="en-US" sz="6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0707811" y="1259199"/>
            <a:ext cx="567784" cy="1080296"/>
          </a:xfrm>
          <a:prstGeom prst="rect">
            <a:avLst/>
          </a:prstGeom>
        </p:spPr>
        <p:txBody>
          <a:bodyPr wrap="square">
            <a:spAutoFit/>
          </a:bodyPr>
          <a:lstStyle/>
          <a:p>
            <a:pPr>
              <a:lnSpc>
                <a:spcPct val="107000"/>
              </a:lnSpc>
              <a:spcAft>
                <a:spcPts val="800"/>
              </a:spcAft>
            </a:pPr>
            <a:r>
              <a:rPr lang="en-US" sz="6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Content Placeholder 10"/>
          <p:cNvPicPr>
            <a:picLocks noGrp="1" noChangeAspect="1"/>
          </p:cNvPicPr>
          <p:nvPr>
            <p:ph sz="half" idx="2"/>
          </p:nvPr>
        </p:nvPicPr>
        <p:blipFill rotWithShape="1">
          <a:blip r:embed="rId2"/>
          <a:srcRect b="78096"/>
          <a:stretch/>
        </p:blipFill>
        <p:spPr>
          <a:xfrm>
            <a:off x="436947" y="1262008"/>
            <a:ext cx="11282676" cy="1008580"/>
          </a:xfrm>
          <a:prstGeom prst="rect">
            <a:avLst/>
          </a:prstGeom>
        </p:spPr>
      </p:pic>
      <p:pic>
        <p:nvPicPr>
          <p:cNvPr id="3" name="Picture 2"/>
          <p:cNvPicPr>
            <a:picLocks noChangeAspect="1"/>
          </p:cNvPicPr>
          <p:nvPr/>
        </p:nvPicPr>
        <p:blipFill>
          <a:blip r:embed="rId3"/>
          <a:stretch>
            <a:fillRect/>
          </a:stretch>
        </p:blipFill>
        <p:spPr>
          <a:xfrm>
            <a:off x="436946" y="2275874"/>
            <a:ext cx="11300327" cy="4111489"/>
          </a:xfrm>
          <a:prstGeom prst="rect">
            <a:avLst/>
          </a:prstGeom>
        </p:spPr>
      </p:pic>
      <p:sp>
        <p:nvSpPr>
          <p:cNvPr id="8" name="Rectangle 7"/>
          <p:cNvSpPr/>
          <p:nvPr/>
        </p:nvSpPr>
        <p:spPr>
          <a:xfrm>
            <a:off x="8667526" y="1630453"/>
            <a:ext cx="567784" cy="1036438"/>
          </a:xfrm>
          <a:prstGeom prst="rect">
            <a:avLst/>
          </a:prstGeom>
        </p:spPr>
        <p:txBody>
          <a:bodyPr wrap="none">
            <a:spAutoFit/>
          </a:bodyPr>
          <a:lstStyle/>
          <a:p>
            <a:pPr>
              <a:lnSpc>
                <a:spcPct val="107000"/>
              </a:lnSpc>
              <a:spcAft>
                <a:spcPts val="800"/>
              </a:spcAft>
            </a:pPr>
            <a:r>
              <a:rPr lang="en-US" sz="6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10820827" y="1634216"/>
            <a:ext cx="567784" cy="1080296"/>
          </a:xfrm>
          <a:prstGeom prst="rect">
            <a:avLst/>
          </a:prstGeom>
        </p:spPr>
        <p:txBody>
          <a:bodyPr wrap="square">
            <a:spAutoFit/>
          </a:bodyPr>
          <a:lstStyle/>
          <a:p>
            <a:pPr>
              <a:lnSpc>
                <a:spcPct val="107000"/>
              </a:lnSpc>
              <a:spcAft>
                <a:spcPts val="800"/>
              </a:spcAft>
            </a:pPr>
            <a:r>
              <a:rPr lang="en-US" sz="6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6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3"/>
          <p:cNvSpPr>
            <a:spLocks noGrp="1"/>
          </p:cNvSpPr>
          <p:nvPr>
            <p:ph type="title"/>
          </p:nvPr>
        </p:nvSpPr>
        <p:spPr>
          <a:xfrm>
            <a:off x="436947" y="513063"/>
            <a:ext cx="11282676" cy="1097882"/>
          </a:xfrm>
        </p:spPr>
        <p:txBody>
          <a:bodyPr>
            <a:normAutofit/>
          </a:bodyPr>
          <a:lstStyle/>
          <a:p>
            <a:r>
              <a:rPr lang="en-US" dirty="0" smtClean="0"/>
              <a:t>ACIP Immunization Schedule (cont.)</a:t>
            </a:r>
            <a:endParaRPr lang="en-US" dirty="0"/>
          </a:p>
        </p:txBody>
      </p:sp>
    </p:spTree>
    <p:extLst>
      <p:ext uri="{BB962C8B-B14F-4D97-AF65-F5344CB8AC3E}">
        <p14:creationId xmlns:p14="http://schemas.microsoft.com/office/powerpoint/2010/main" val="19842873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4">
      <a:dk1>
        <a:srgbClr val="52BAC7"/>
      </a:dk1>
      <a:lt1>
        <a:srgbClr val="FEFFFE"/>
      </a:lt1>
      <a:dk2>
        <a:srgbClr val="15496F"/>
      </a:dk2>
      <a:lt2>
        <a:srgbClr val="AA8D2E"/>
      </a:lt2>
      <a:accent1>
        <a:srgbClr val="3F74B8"/>
      </a:accent1>
      <a:accent2>
        <a:srgbClr val="8CC0CD"/>
      </a:accent2>
      <a:accent3>
        <a:srgbClr val="A5A5A5"/>
      </a:accent3>
      <a:accent4>
        <a:srgbClr val="D1C299"/>
      </a:accent4>
      <a:accent5>
        <a:srgbClr val="7C84BB"/>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dirty="0" smtClean="0"/>
        </a:defPPr>
      </a:lstStyle>
    </a:txDef>
  </a:objectDefaults>
  <a:extraClrSchemeLst/>
  <a:extLst>
    <a:ext uri="{05A4C25C-085E-4340-85A3-A5531E510DB2}">
      <thm15:themeFamily xmlns:thm15="http://schemas.microsoft.com/office/thememl/2012/main" name="LDH-Pres2022-v3" id="{D7DD40BE-7992-E64B-8AB0-0F20A257C663}" vid="{F9B67447-DCD0-E345-9E1B-8BF573BB25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ntent_x0020_Type xmlns="44772fca-9b22-4350-8e39-896634b35e0f">
      <Value>1</Value>
      <Value>7</Value>
    </Content_x0020_Type>
    <_dlc_DocId xmlns="a44387a7-915d-4856-b592-dd462156e832">HRTW5NYPTNP4-540290211-70</_dlc_DocId>
    <_dlc_DocIdUrl xmlns="a44387a7-915d-4856-b592-dd462156e832">
      <Url>https://intranet.la.gov/ldh/mva/_layouts/15/DocIdRedir.aspx?ID=HRTW5NYPTNP4-540290211-70</Url>
      <Description>HRTW5NYPTNP4-540290211-70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7521805D5DE349BB73B68377DBD2C7" ma:contentTypeVersion="3" ma:contentTypeDescription="Create a new document." ma:contentTypeScope="" ma:versionID="846db495694a6ec1365b8f88882b021d">
  <xsd:schema xmlns:xsd="http://www.w3.org/2001/XMLSchema" xmlns:xs="http://www.w3.org/2001/XMLSchema" xmlns:p="http://schemas.microsoft.com/office/2006/metadata/properties" xmlns:ns2="a44387a7-915d-4856-b592-dd462156e832" xmlns:ns3="44772fca-9b22-4350-8e39-896634b35e0f" targetNamespace="http://schemas.microsoft.com/office/2006/metadata/properties" ma:root="true" ma:fieldsID="03a0271c37b4854f7a9683e489e65c20" ns2:_="" ns3:_="">
    <xsd:import namespace="a44387a7-915d-4856-b592-dd462156e832"/>
    <xsd:import namespace="44772fca-9b22-4350-8e39-896634b35e0f"/>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element ref="ns3:Cont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4387a7-915d-4856-b592-dd462156e8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4772fca-9b22-4350-8e39-896634b35e0f" elementFormDefault="qualified">
    <xsd:import namespace="http://schemas.microsoft.com/office/2006/documentManagement/types"/>
    <xsd:import namespace="http://schemas.microsoft.com/office/infopath/2007/PartnerControls"/>
    <xsd:element name="Content_x0020_Type" ma:index="12" nillable="true" ma:displayName="Content Type" ma:list="{3685e9c0-85aa-4f1f-9a4f-750e50d8ccb5}" ma:internalName="Content_x0020_Type" ma:readOnly="false" ma:showField="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CF2BE7-9634-4939-907D-4B7AA8782EE0}">
  <ds:schemaRefs>
    <ds:schemaRef ds:uri="http://schemas.microsoft.com/sharepoint/v3/contenttype/forms"/>
  </ds:schemaRefs>
</ds:datastoreItem>
</file>

<file path=customXml/itemProps2.xml><?xml version="1.0" encoding="utf-8"?>
<ds:datastoreItem xmlns:ds="http://schemas.openxmlformats.org/officeDocument/2006/customXml" ds:itemID="{F54F2742-41C9-4EA8-9912-93752FABDD3F}">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44387a7-915d-4856-b592-dd462156e832"/>
    <ds:schemaRef ds:uri="http://purl.org/dc/terms/"/>
    <ds:schemaRef ds:uri="http://schemas.openxmlformats.org/package/2006/metadata/core-properties"/>
    <ds:schemaRef ds:uri="44772fca-9b22-4350-8e39-896634b35e0f"/>
    <ds:schemaRef ds:uri="http://www.w3.org/XML/1998/namespace"/>
    <ds:schemaRef ds:uri="http://purl.org/dc/dcmitype/"/>
  </ds:schemaRefs>
</ds:datastoreItem>
</file>

<file path=customXml/itemProps3.xml><?xml version="1.0" encoding="utf-8"?>
<ds:datastoreItem xmlns:ds="http://schemas.openxmlformats.org/officeDocument/2006/customXml" ds:itemID="{B0E18EE7-6C9D-463D-A3F5-23B6DE0A16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4387a7-915d-4856-b592-dd462156e832"/>
    <ds:schemaRef ds:uri="44772fca-9b22-4350-8e39-896634b35e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7625249-2BD4-48A0-8430-C22A2FE2B0A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2101</TotalTime>
  <Words>1093</Words>
  <Application>Microsoft Office PowerPoint</Application>
  <PresentationFormat>Widescreen</PresentationFormat>
  <Paragraphs>77</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Vaccine Importance in the Older Adult </vt:lpstr>
      <vt:lpstr>COVID-19</vt:lpstr>
      <vt:lpstr>Influenza (Flu)</vt:lpstr>
      <vt:lpstr>Pneumococcal</vt:lpstr>
      <vt:lpstr>Zoster (Shingles)</vt:lpstr>
      <vt:lpstr>Tdap (Tetanus, Diphtheria and Pertussis)</vt:lpstr>
      <vt:lpstr>ACIP Immunization Schedule </vt:lpstr>
      <vt:lpstr>ACIP Immunization Schedule (cont.)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Joshua Simmons</cp:lastModifiedBy>
  <cp:revision>72</cp:revision>
  <dcterms:created xsi:type="dcterms:W3CDTF">2022-02-17T22:28:37Z</dcterms:created>
  <dcterms:modified xsi:type="dcterms:W3CDTF">2023-03-28T14:44:15Z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3BAF3D31-3EAE-491A-BFAA-710E6918043F</vt:lpwstr>
  </property>
  <property fmtid="{D5CDD505-2E9C-101B-9397-08002B2CF9AE}" pid="3" name="ArticulatePath">
    <vt:lpwstr>LDH PowerPoint Template 2022 FINAL</vt:lpwstr>
  </property>
  <property fmtid="{D5CDD505-2E9C-101B-9397-08002B2CF9AE}" pid="4" name="ContentTypeId">
    <vt:lpwstr>0x010100B47521805D5DE349BB73B68377DBD2C7</vt:lpwstr>
  </property>
  <property fmtid="{D5CDD505-2E9C-101B-9397-08002B2CF9AE}" pid="5" name="_dlc_DocIdItemGuid">
    <vt:lpwstr>8ee08440-a6db-43cb-918d-ff8f63c08a64</vt:lpwstr>
  </property>
</Properties>
</file>