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</p:sldMasterIdLst>
  <p:handoutMasterIdLst>
    <p:handoutMasterId r:id="rId22"/>
  </p:handoutMasterIdLst>
  <p:sldIdLst>
    <p:sldId id="279" r:id="rId2"/>
    <p:sldId id="281" r:id="rId3"/>
    <p:sldId id="272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74" r:id="rId20"/>
    <p:sldId id="280" r:id="rId21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98AA"/>
    <a:srgbClr val="FFFFFF"/>
    <a:srgbClr val="FDFDFD"/>
    <a:srgbClr val="000000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2982" autoAdjust="0"/>
  </p:normalViewPr>
  <p:slideViewPr>
    <p:cSldViewPr snapToGrid="0">
      <p:cViewPr varScale="1">
        <p:scale>
          <a:sx n="86" d="100"/>
          <a:sy n="86" d="100"/>
        </p:scale>
        <p:origin x="4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155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3130-B9FA-4FE7-AF2E-67B16A0B2FCA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57B63-DEF8-4F80-A82A-3D264C7D2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0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9" y="-7431"/>
            <a:ext cx="6770789" cy="687389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85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 b="-91"/>
          <a:stretch/>
        </p:blipFill>
        <p:spPr>
          <a:xfrm>
            <a:off x="-8537" y="-16043"/>
            <a:ext cx="12189723" cy="6874041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54902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952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3"/>
          <a:stretch/>
        </p:blipFill>
        <p:spPr>
          <a:xfrm>
            <a:off x="-11471" y="0"/>
            <a:ext cx="12200296" cy="683393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38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/>
        </p:blipFill>
        <p:spPr>
          <a:xfrm>
            <a:off x="0" y="-8467"/>
            <a:ext cx="12181186" cy="687128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92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8757" r="-79" b="6733"/>
          <a:stretch/>
        </p:blipFill>
        <p:spPr>
          <a:xfrm>
            <a:off x="0" y="-9625"/>
            <a:ext cx="12181186" cy="6862812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54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7845" r="-79" b="7418"/>
          <a:stretch/>
        </p:blipFill>
        <p:spPr>
          <a:xfrm>
            <a:off x="0" y="-8467"/>
            <a:ext cx="12181186" cy="686165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69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8541"/>
          <a:stretch/>
        </p:blipFill>
        <p:spPr>
          <a:xfrm>
            <a:off x="0" y="-8467"/>
            <a:ext cx="12216384" cy="6871280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4"/>
            <a:ext cx="7708829" cy="1098479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67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-223"/>
          <a:stretch/>
        </p:blipFill>
        <p:spPr>
          <a:xfrm>
            <a:off x="0" y="-9625"/>
            <a:ext cx="12181186" cy="689169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24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688498" cy="964537"/>
          </a:xfrm>
        </p:spPr>
        <p:txBody>
          <a:bodyPr/>
          <a:lstStyle/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68849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75745" y="1579232"/>
            <a:ext cx="1069008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02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3" y="609600"/>
            <a:ext cx="10761739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679720"/>
            <a:ext cx="52534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255982"/>
            <a:ext cx="52534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662" y="1679720"/>
            <a:ext cx="525341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664" y="2255982"/>
            <a:ext cx="5253409" cy="330411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76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795980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56328"/>
            <a:ext cx="5271079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236" y="1756328"/>
            <a:ext cx="527107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40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91" y="613455"/>
            <a:ext cx="9334495" cy="5256546"/>
          </a:xfrm>
          <a:prstGeom prst="rect">
            <a:avLst/>
          </a:prstGeom>
          <a:effectLst>
            <a:softEdge rad="19050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3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 flipH="1">
            <a:off x="5678904" y="-96253"/>
            <a:ext cx="6679932" cy="70248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335" y="390804"/>
            <a:ext cx="4963067" cy="1826581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335" y="2217385"/>
            <a:ext cx="496306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40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0" b="3452"/>
          <a:stretch/>
        </p:blipFill>
        <p:spPr>
          <a:xfrm flipH="1">
            <a:off x="7921485" y="-29817"/>
            <a:ext cx="4215967" cy="6887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16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5975" b="1296"/>
          <a:stretch/>
        </p:blipFill>
        <p:spPr>
          <a:xfrm>
            <a:off x="7722703" y="-139148"/>
            <a:ext cx="4578626" cy="7106478"/>
          </a:xfrm>
          <a:prstGeom prst="rect">
            <a:avLst/>
          </a:prstGeom>
          <a:ln>
            <a:solidFill>
              <a:srgbClr val="FDFDFD"/>
            </a:solidFill>
          </a:ln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90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8918" y="609600"/>
            <a:ext cx="7456550" cy="3022600"/>
          </a:xfrm>
        </p:spPr>
        <p:txBody>
          <a:bodyPr anchor="ctr">
            <a:normAutofit/>
          </a:bodyPr>
          <a:lstStyle>
            <a:lvl1pPr algn="l">
              <a:defRPr sz="4400" b="0" i="1" cap="none" spc="-150" baseline="0">
                <a:solidFill>
                  <a:srgbClr val="0098AA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Use this page for a pull quote or important statistic, figure or notation.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384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4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9318" y="80000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 smtClean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“</a:t>
            </a:r>
            <a:endParaRPr lang="en-US" sz="8000" b="1" baseline="0" dirty="0">
              <a:ln w="3175" cmpd="sng">
                <a:noFill/>
              </a:ln>
              <a:solidFill>
                <a:srgbClr val="0098AA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3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5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5221" y="1097280"/>
            <a:ext cx="8588203" cy="1029903"/>
          </a:xfrm>
        </p:spPr>
        <p:txBody>
          <a:bodyPr anchor="t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 smtClean="0"/>
              <a:t>Question and Answers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5221" y="2213810"/>
            <a:ext cx="8596669" cy="1456989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1" y="3670799"/>
            <a:ext cx="8596668" cy="5835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5221" y="5724350"/>
            <a:ext cx="82067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kern="1200" baseline="30000" dirty="0" smtClean="0">
                <a:solidFill>
                  <a:srgbClr val="0098AA"/>
                </a:solidFill>
                <a:latin typeface="Calibri" panose="020F0502020204030204" pitchFamily="34" charset="0"/>
                <a:ea typeface="+mn-ea"/>
                <a:cs typeface="+mn-cs"/>
              </a:rPr>
              <a:t>Louisiana Department of Health and Hospitals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628 North 4th Street, Baton Rouge, Louisiana 70802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(225) 342-9500</a:t>
            </a:r>
            <a:endParaRPr lang="en-US" dirty="0">
              <a:solidFill>
                <a:srgbClr val="0098A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5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b="11893"/>
          <a:stretch/>
        </p:blipFill>
        <p:spPr>
          <a:xfrm>
            <a:off x="5694745" y="0"/>
            <a:ext cx="6478460" cy="688693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359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2538"/>
          <a:stretch/>
        </p:blipFill>
        <p:spPr>
          <a:xfrm flipH="1">
            <a:off x="247974" y="1073299"/>
            <a:ext cx="10356674" cy="3231045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99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4812" b="8450"/>
          <a:stretch/>
        </p:blipFill>
        <p:spPr>
          <a:xfrm>
            <a:off x="-1" y="12741"/>
            <a:ext cx="12181185" cy="685104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731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/>
          <a:stretch/>
        </p:blipFill>
        <p:spPr>
          <a:xfrm>
            <a:off x="576469" y="-9940"/>
            <a:ext cx="10902270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08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6966"/>
          <a:stretch/>
        </p:blipFill>
        <p:spPr>
          <a:xfrm>
            <a:off x="4900579" y="-9940"/>
            <a:ext cx="544543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53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93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465"/>
          <a:stretch/>
        </p:blipFill>
        <p:spPr>
          <a:xfrm>
            <a:off x="0" y="-19879"/>
            <a:ext cx="1218118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64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44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Guidelines for Template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This template is meant for use by all LDH employees for all external presentations, but may also be used for internal purposes as well. Please contact Mary Kay </a:t>
            </a:r>
            <a:r>
              <a:rPr lang="en-US" dirty="0" err="1" smtClean="0"/>
              <a:t>Slusher</a:t>
            </a:r>
            <a:r>
              <a:rPr lang="en-US" dirty="0" smtClean="0"/>
              <a:t> in BMAC for any questions regarding how to use this template or to request any customization for a specific project.</a:t>
            </a:r>
          </a:p>
          <a:p>
            <a:pPr lvl="0"/>
            <a:r>
              <a:rPr lang="en-US" dirty="0" smtClean="0"/>
              <a:t>Do not deviate from </a:t>
            </a:r>
            <a:r>
              <a:rPr lang="en-US" smtClean="0"/>
              <a:t>this LDH </a:t>
            </a:r>
            <a:r>
              <a:rPr lang="en-US" dirty="0" smtClean="0"/>
              <a:t>template’s fonts. </a:t>
            </a:r>
          </a:p>
          <a:p>
            <a:pPr lvl="1"/>
            <a:r>
              <a:rPr lang="en-US" dirty="0" smtClean="0"/>
              <a:t>Cambria for header/title font and Calibri for body text font. No other fonts should be used.</a:t>
            </a:r>
          </a:p>
          <a:p>
            <a:pPr lvl="1"/>
            <a:r>
              <a:rPr lang="en-US" dirty="0" smtClean="0"/>
              <a:t>You may enlarge any of the template fonts for visibility, just keep the same size font for each bullet style throughout the presentation. </a:t>
            </a:r>
          </a:p>
          <a:p>
            <a:pPr lvl="0"/>
            <a:r>
              <a:rPr lang="en-US" dirty="0" smtClean="0"/>
              <a:t>Presentations get your message across better when there is enough white space for the eye to find important information. Try to only use bullet info in your presentation. </a:t>
            </a:r>
          </a:p>
          <a:p>
            <a:pPr lvl="1"/>
            <a:r>
              <a:rPr lang="en-US" dirty="0" smtClean="0"/>
              <a:t>You don’t have to fill the page.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40" name="Freeform 3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1" name="Straight Connector 4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54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12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11" r:id="rId10"/>
    <p:sldLayoutId id="2147483910" r:id="rId11"/>
    <p:sldLayoutId id="2147483909" r:id="rId12"/>
    <p:sldLayoutId id="2147483898" r:id="rId13"/>
    <p:sldLayoutId id="2147483899" r:id="rId14"/>
    <p:sldLayoutId id="2147483900" r:id="rId15"/>
    <p:sldLayoutId id="2147483901" r:id="rId16"/>
    <p:sldLayoutId id="2147483885" r:id="rId17"/>
    <p:sldLayoutId id="2147483888" r:id="rId18"/>
    <p:sldLayoutId id="2147483887" r:id="rId19"/>
    <p:sldLayoutId id="2147483886" r:id="rId20"/>
    <p:sldLayoutId id="2147483904" r:id="rId21"/>
    <p:sldLayoutId id="2147483903" r:id="rId22"/>
    <p:sldLayoutId id="2147483896" r:id="rId23"/>
    <p:sldLayoutId id="2147483892" r:id="rId24"/>
    <p:sldLayoutId id="2147483897" r:id="rId2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rgbClr val="002147"/>
          </a:solidFill>
          <a:latin typeface="Cambria" panose="020405030504060302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828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5000"/>
        <a:buFont typeface="Wingdings 3" charset="2"/>
        <a:buChar char=""/>
        <a:defRPr sz="18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114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100000"/>
        <a:buFont typeface="Wingdings 2" panose="05020102010507070707" pitchFamily="18" charset="2"/>
        <a:buChar char=""/>
        <a:defRPr sz="16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400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0000"/>
        <a:buFont typeface="Wingdings" panose="05000000000000000000" pitchFamily="2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22960" indent="-13716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2" panose="05020102010507070707" pitchFamily="18" charset="2"/>
        <a:buChar char="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960120" indent="-109728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3" panose="05040102010807070707" pitchFamily="18" charset="2"/>
        <a:buChar char=""/>
        <a:defRPr sz="13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Death Certificate Ordering</a:t>
            </a:r>
            <a:br>
              <a:rPr lang="en-US" dirty="0" smtClean="0"/>
            </a:br>
            <a:r>
              <a:rPr lang="en-US" sz="2800" dirty="0" smtClean="0"/>
              <a:t>for Funeral Homes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Bureau of Vital Records and Statistics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7322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8. After printing your invoice, read the Terms and Conditions click on the ‘Pay’ button to check out.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021583" y="3562069"/>
            <a:ext cx="559557" cy="113882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75" t="9768" r="56846" b="45388"/>
          <a:stretch/>
        </p:blipFill>
        <p:spPr>
          <a:xfrm>
            <a:off x="2018378" y="1824949"/>
            <a:ext cx="8757034" cy="4613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287" y="3562068"/>
            <a:ext cx="5446644" cy="143791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you need to add additional decedents to the order, click on ‘Add More.’ Otherwise click ‘Pay.’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5400000">
            <a:off x="5625847" y="5486343"/>
            <a:ext cx="652066" cy="48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475225" y="4999983"/>
            <a:ext cx="559557" cy="65206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4575171" y="5486344"/>
            <a:ext cx="652066" cy="4884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70867"/>
            <a:ext cx="10688498" cy="964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After clicking ‘Pay,’ you will be taken from LEERS to the Check entry screen.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54" t="9846" r="59363" b="32529"/>
          <a:stretch/>
        </p:blipFill>
        <p:spPr>
          <a:xfrm>
            <a:off x="2411723" y="1276644"/>
            <a:ext cx="7005711" cy="524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ight Arrow 8"/>
          <p:cNvSpPr/>
          <p:nvPr/>
        </p:nvSpPr>
        <p:spPr>
          <a:xfrm>
            <a:off x="1344706" y="4523608"/>
            <a:ext cx="1174021" cy="48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240" y="2998694"/>
            <a:ext cx="2098101" cy="138027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Enter the required information for each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Either an individual’s Driver’s License Number or a Tax ID can be used to place the order.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246" t="51942" r="59416"/>
          <a:stretch/>
        </p:blipFill>
        <p:spPr>
          <a:xfrm>
            <a:off x="2525761" y="1707177"/>
            <a:ext cx="6991644" cy="4943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1452282" y="4644631"/>
            <a:ext cx="1174021" cy="48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7897" y="3990499"/>
            <a:ext cx="2098101" cy="654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to Proceed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452282" y="3116695"/>
            <a:ext cx="1174021" cy="4884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7898" y="2228223"/>
            <a:ext cx="2098101" cy="88847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Payment receipt will be sent to this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10. Click to give consent to submit payment for the order. This is the last chance to review and modify payment.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95116" y="2788840"/>
            <a:ext cx="2098101" cy="654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to Agree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74" t="9965" r="58914" b="13043"/>
          <a:stretch/>
        </p:blipFill>
        <p:spPr>
          <a:xfrm>
            <a:off x="3530991" y="1754950"/>
            <a:ext cx="4445390" cy="488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2455444" y="3442972"/>
            <a:ext cx="1328765" cy="65072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328834" y="5311807"/>
            <a:ext cx="1328765" cy="65072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5115" y="4611031"/>
            <a:ext cx="2098101" cy="65413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to Submit Payment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11. After submitting payment, you will be brought back to LEERS where you can print an invoice for your records.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612" t="9008" r="56488" b="54329"/>
          <a:stretch/>
        </p:blipFill>
        <p:spPr>
          <a:xfrm>
            <a:off x="1922929" y="2192703"/>
            <a:ext cx="9045526" cy="377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4646408" y="5326973"/>
            <a:ext cx="867762" cy="78320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invoice can be saved or printed.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53" t="19373" r="55229" b="17174"/>
          <a:stretch/>
        </p:blipFill>
        <p:spPr>
          <a:xfrm>
            <a:off x="2626303" y="1574137"/>
            <a:ext cx="7385503" cy="504694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5400000">
            <a:off x="5545191" y="1932810"/>
            <a:ext cx="723321" cy="48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6101594" y="1932810"/>
            <a:ext cx="723321" cy="48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905" t="31572" r="66151" b="65556"/>
          <a:stretch/>
        </p:blipFill>
        <p:spPr>
          <a:xfrm>
            <a:off x="6342648" y="2538674"/>
            <a:ext cx="241215" cy="2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can always check the status of any online orders by searching by status (Pending Payment, Pending Issuance, or Complete).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837" t="9008" r="56308" b="45453"/>
          <a:stretch/>
        </p:blipFill>
        <p:spPr>
          <a:xfrm>
            <a:off x="2887399" y="2170804"/>
            <a:ext cx="8041341" cy="417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1924190" y="4012088"/>
            <a:ext cx="1174021" cy="48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2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12. If you would like the certificates shipped to your facility via UPS, select ‘Ship Request to Address on File’ from the dropdown.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27" t="9008" r="56532" b="49282"/>
          <a:stretch/>
        </p:blipFill>
        <p:spPr>
          <a:xfrm>
            <a:off x="1851355" y="2275655"/>
            <a:ext cx="8932985" cy="429064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671732" y="5876189"/>
            <a:ext cx="1174021" cy="48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Once the order has been shipped, you will receive an email with the UPS tracking number for your shipment.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106" t="14479" r="56127" b="5111"/>
          <a:stretch/>
        </p:blipFill>
        <p:spPr>
          <a:xfrm>
            <a:off x="2447365" y="1793829"/>
            <a:ext cx="6757045" cy="485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602" t="29111" r="50869" b="14660"/>
          <a:stretch/>
        </p:blipFill>
        <p:spPr>
          <a:xfrm>
            <a:off x="5825887" y="2342646"/>
            <a:ext cx="5193460" cy="375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6360459" y="4222400"/>
            <a:ext cx="1772312" cy="4034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7334" y="3450623"/>
            <a:ext cx="2805454" cy="1543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Shipping orders are shipped via UPS Next Day Air. Orders are processed on the next business day after you order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General 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7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8219" y="1168943"/>
            <a:ext cx="8508510" cy="673304"/>
          </a:xfrm>
        </p:spPr>
        <p:txBody>
          <a:bodyPr/>
          <a:lstStyle/>
          <a:p>
            <a:r>
              <a:rPr lang="en-US" dirty="0" smtClean="0"/>
              <a:t>Advantages to using Online Certificate Ordering</a:t>
            </a: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82654" y="2016741"/>
            <a:ext cx="7056228" cy="2824517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002147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Online payment via </a:t>
            </a:r>
            <a:r>
              <a:rPr lang="en-US" b="1" dirty="0" err="1" smtClean="0"/>
              <a:t>eCheck</a:t>
            </a:r>
            <a:endParaRPr lang="en-US" b="1" dirty="0" smtClean="0"/>
          </a:p>
          <a:p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Track the status </a:t>
            </a:r>
            <a:r>
              <a:rPr lang="en-US" dirty="0" smtClean="0"/>
              <a:t>of your orders via LEERS</a:t>
            </a:r>
          </a:p>
          <a:p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Print your own </a:t>
            </a:r>
            <a:r>
              <a:rPr lang="en-US" b="1" dirty="0" smtClean="0"/>
              <a:t>invoices on demand</a:t>
            </a:r>
          </a:p>
          <a:p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Rapid order turnaround</a:t>
            </a:r>
            <a:r>
              <a:rPr lang="en-US" dirty="0" smtClean="0"/>
              <a:t> for all online orders</a:t>
            </a:r>
          </a:p>
          <a:p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Option for </a:t>
            </a:r>
            <a:r>
              <a:rPr lang="en-US" b="1" dirty="0" smtClean="0"/>
              <a:t>UPS Next Day Air </a:t>
            </a:r>
            <a:r>
              <a:rPr lang="en-US" dirty="0" smtClean="0"/>
              <a:t>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3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2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Click on ‘Request Death Certificates’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59" t="8700" r="56128" b="34715"/>
          <a:stretch/>
        </p:blipFill>
        <p:spPr>
          <a:xfrm>
            <a:off x="2236498" y="1430042"/>
            <a:ext cx="7568579" cy="48516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03095" y="2394579"/>
            <a:ext cx="1325217" cy="781879"/>
          </a:xfrm>
          <a:prstGeom prst="ellipse">
            <a:avLst/>
          </a:prstGeom>
          <a:solidFill>
            <a:srgbClr val="FFC000">
              <a:alpha val="18824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</a:t>
            </a:r>
            <a:r>
              <a:rPr lang="en-US" dirty="0" smtClean="0"/>
              <a:t>. Locate the death record you are trying to print by entering a date range and the decedent’s last name and pressing ‘Search’.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31" t="9191" r="56745" b="37410"/>
          <a:stretch/>
        </p:blipFill>
        <p:spPr>
          <a:xfrm>
            <a:off x="2279374" y="2135058"/>
            <a:ext cx="6902850" cy="430751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>
            <a:off x="3781113" y="3204702"/>
            <a:ext cx="481086" cy="442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4673440" y="3204702"/>
            <a:ext cx="481086" cy="442004"/>
          </a:xfrm>
          <a:prstGeom prst="right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2456" y="4759622"/>
            <a:ext cx="5446644" cy="13136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 can search by ‘Event Date’ (date of death) or ‘Date Registered.’ If you are unsure of the exact date, you can specify a date range 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5400000">
            <a:off x="6813267" y="3204702"/>
            <a:ext cx="481086" cy="442004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7514376" y="3823107"/>
            <a:ext cx="861391" cy="931415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21122" y="2840468"/>
            <a:ext cx="94669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Start Date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507126" y="2840469"/>
            <a:ext cx="846993" cy="4572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End Date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989100" y="2840469"/>
            <a:ext cx="2053462" cy="46590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Decedent’s Last Name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7514376" y="4754522"/>
            <a:ext cx="914400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to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7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</a:t>
            </a:r>
            <a:r>
              <a:rPr lang="en-US" dirty="0" smtClean="0"/>
              <a:t>. Select the death records you would like to order by checking the box next to the correct name (or ‘Check All’). Enter the desired number of copies.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218" t="9503" r="56875" b="48391"/>
          <a:stretch/>
        </p:blipFill>
        <p:spPr>
          <a:xfrm>
            <a:off x="2070025" y="2243522"/>
            <a:ext cx="8245693" cy="408904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>
            <a:off x="2229385" y="4255947"/>
            <a:ext cx="481086" cy="545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13613" y="3830842"/>
            <a:ext cx="131262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Check desired records</a:t>
            </a:r>
            <a:endParaRPr lang="en-US" sz="1400" dirty="0"/>
          </a:p>
        </p:txBody>
      </p:sp>
      <p:sp>
        <p:nvSpPr>
          <p:cNvPr id="10" name="Right Arrow 9"/>
          <p:cNvSpPr/>
          <p:nvPr/>
        </p:nvSpPr>
        <p:spPr>
          <a:xfrm rot="10800000">
            <a:off x="9477451" y="5129036"/>
            <a:ext cx="481086" cy="442004"/>
          </a:xfrm>
          <a:prstGeom prst="right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56905" y="5121438"/>
            <a:ext cx="1074808" cy="4572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Enter # of copies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9091264" y="3422352"/>
            <a:ext cx="2448908" cy="11062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Maximum number of copies per order is 50.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Select your pickup option from the dropdown menu. Enter your local Parish Health Unit or the option to ‘Ship Request to Address on File.’ Then click ‘Add to Queue.’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131" t="9502" r="56745" b="21376"/>
          <a:stretch/>
        </p:blipFill>
        <p:spPr>
          <a:xfrm>
            <a:off x="3287316" y="2210937"/>
            <a:ext cx="5468533" cy="441721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5400000">
            <a:off x="4974500" y="3490037"/>
            <a:ext cx="1138822" cy="95534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6564573" y="3398296"/>
            <a:ext cx="559557" cy="113882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</a:t>
            </a:r>
            <a:r>
              <a:rPr lang="en-US" dirty="0" smtClean="0"/>
              <a:t>. Once you have added all of the death records you need, click ‘Check Out’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262" t="9816" r="56875" b="56087"/>
          <a:stretch/>
        </p:blipFill>
        <p:spPr>
          <a:xfrm>
            <a:off x="1661123" y="1956275"/>
            <a:ext cx="8720919" cy="350747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8014157" y="3710012"/>
            <a:ext cx="559557" cy="113882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</a:t>
            </a:r>
            <a:r>
              <a:rPr lang="en-US" dirty="0" smtClean="0"/>
              <a:t>. From your cart, you can see all charges, print an invoice, and review your order.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021583" y="3562069"/>
            <a:ext cx="559557" cy="113882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75" t="9768" r="56846" b="45388"/>
          <a:stretch/>
        </p:blipFill>
        <p:spPr>
          <a:xfrm>
            <a:off x="2018378" y="1824949"/>
            <a:ext cx="8757034" cy="46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</a:t>
            </a:r>
            <a:r>
              <a:rPr lang="en-US" dirty="0" smtClean="0"/>
              <a:t>. From your cart, you can see all charges, print an invoice, and review your order.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021583" y="3562069"/>
            <a:ext cx="559557" cy="113882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75" t="9768" r="56846" b="45388"/>
          <a:stretch/>
        </p:blipFill>
        <p:spPr>
          <a:xfrm>
            <a:off x="2018378" y="1824949"/>
            <a:ext cx="8757034" cy="4613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1583" y="1255594"/>
            <a:ext cx="5446644" cy="143791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you need to change the quantity of copies, you can enter # of copies and click on the link to update your cart.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6200000">
            <a:off x="5061816" y="4679676"/>
            <a:ext cx="376075" cy="4185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465126" y="3205287"/>
            <a:ext cx="559557" cy="71356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98AA"/>
      </a:accent1>
      <a:accent2>
        <a:srgbClr val="002147"/>
      </a:accent2>
      <a:accent3>
        <a:srgbClr val="00B1C4"/>
      </a:accent3>
      <a:accent4>
        <a:srgbClr val="8AD394"/>
      </a:accent4>
      <a:accent5>
        <a:srgbClr val="005ABC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H_PrsntnTmple_2015_TEMPLATE.pptx" id="{0ECDA061-C0F1-4A6D-AE54-FA17D641BC7A}" vid="{A4C16152-6DA5-4B7E-B0F0-CB4C5073B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9110</TotalTime>
  <Words>558</Words>
  <Application>Microsoft Office PowerPoint</Application>
  <PresentationFormat>Widescreen</PresentationFormat>
  <Paragraphs>45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</vt:lpstr>
      <vt:lpstr>Georgia</vt:lpstr>
      <vt:lpstr>Trebuchet MS</vt:lpstr>
      <vt:lpstr>Wingdings</vt:lpstr>
      <vt:lpstr>Wingdings 2</vt:lpstr>
      <vt:lpstr>Wingdings 3</vt:lpstr>
      <vt:lpstr>Facet</vt:lpstr>
      <vt:lpstr>Online Death Certificate Ordering for Funeral Homes</vt:lpstr>
      <vt:lpstr>Advantages to using Online Certificate Ordering</vt:lpstr>
      <vt:lpstr>1. Click on ‘Request Death Certificates’ </vt:lpstr>
      <vt:lpstr>2. Locate the death record you are trying to print by entering a date range and the decedent’s last name and pressing ‘Search’.</vt:lpstr>
      <vt:lpstr>3. Select the death records you would like to order by checking the box next to the correct name (or ‘Check All’). Enter the desired number of copies.</vt:lpstr>
      <vt:lpstr>4. Select your pickup option from the dropdown menu. Enter your local Parish Health Unit or the option to ‘Ship Request to Address on File.’ Then click ‘Add to Queue.’</vt:lpstr>
      <vt:lpstr>5. Once you have added all of the death records you need, click ‘Check Out’</vt:lpstr>
      <vt:lpstr>6. From your cart, you can see all charges, print an invoice, and review your order.</vt:lpstr>
      <vt:lpstr>7. From your cart, you can see all charges, print an invoice, and review your order.</vt:lpstr>
      <vt:lpstr>8. After printing your invoice, read the Terms and Conditions click on the ‘Pay’ button to check out.</vt:lpstr>
      <vt:lpstr>9. After clicking ‘Pay,’ you will be taken from LEERS to the Check entry screen. </vt:lpstr>
      <vt:lpstr>Either an individual’s Driver’s License Number or a Tax ID can be used to place the order.</vt:lpstr>
      <vt:lpstr>10. Click to give consent to submit payment for the order. This is the last chance to review and modify payment.</vt:lpstr>
      <vt:lpstr>11. After submitting payment, you will be brought back to LEERS where you can print an invoice for your records.</vt:lpstr>
      <vt:lpstr>The invoice can be saved or printed.</vt:lpstr>
      <vt:lpstr>You can always check the status of any online orders by searching by status (Pending Payment, Pending Issuance, or Complete).</vt:lpstr>
      <vt:lpstr>12. If you would like the certificates shipped to your facility via UPS, select ‘Ship Request to Address on File’ from the dropdown.</vt:lpstr>
      <vt:lpstr>Once the order has been shipped, you will receive an email with the UPS tracking number for your shipment. </vt:lpstr>
      <vt:lpstr>General Reminders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K. Slusher</dc:creator>
  <cp:lastModifiedBy>Lauren Tran</cp:lastModifiedBy>
  <cp:revision>119</cp:revision>
  <cp:lastPrinted>2015-09-15T20:43:55Z</cp:lastPrinted>
  <dcterms:created xsi:type="dcterms:W3CDTF">2015-09-15T20:11:55Z</dcterms:created>
  <dcterms:modified xsi:type="dcterms:W3CDTF">2018-01-23T22:18:28Z</dcterms:modified>
</cp:coreProperties>
</file>