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70" r:id="rId3"/>
    <p:sldId id="257" r:id="rId4"/>
    <p:sldId id="258" r:id="rId5"/>
    <p:sldId id="261" r:id="rId6"/>
    <p:sldId id="271"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jeane Thompson" initials="AT" lastIdx="2" clrIdx="0">
    <p:extLst>
      <p:ext uri="{19B8F6BF-5375-455C-9EA6-DF929625EA0E}">
        <p15:presenceInfo xmlns:p15="http://schemas.microsoft.com/office/powerpoint/2012/main" userId="S-1-5-21-1527950376-3420975135-3306108593-127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FC345-D730-4AEA-8A98-8BFB520C3872}"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1ACED-B2A3-4346-9E8F-513E3F787C39}" type="slidenum">
              <a:rPr lang="en-US" smtClean="0"/>
              <a:t>‹#›</a:t>
            </a:fld>
            <a:endParaRPr lang="en-US"/>
          </a:p>
        </p:txBody>
      </p:sp>
    </p:spTree>
    <p:extLst>
      <p:ext uri="{BB962C8B-B14F-4D97-AF65-F5344CB8AC3E}">
        <p14:creationId xmlns:p14="http://schemas.microsoft.com/office/powerpoint/2010/main" val="327665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1ACED-B2A3-4346-9E8F-513E3F787C39}" type="slidenum">
              <a:rPr lang="en-US" smtClean="0"/>
              <a:t>1</a:t>
            </a:fld>
            <a:endParaRPr lang="en-US"/>
          </a:p>
        </p:txBody>
      </p:sp>
    </p:spTree>
    <p:extLst>
      <p:ext uri="{BB962C8B-B14F-4D97-AF65-F5344CB8AC3E}">
        <p14:creationId xmlns:p14="http://schemas.microsoft.com/office/powerpoint/2010/main" val="206237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1ACED-B2A3-4346-9E8F-513E3F787C39}" type="slidenum">
              <a:rPr lang="en-US" smtClean="0"/>
              <a:t>2</a:t>
            </a:fld>
            <a:endParaRPr lang="en-US"/>
          </a:p>
        </p:txBody>
      </p:sp>
    </p:spTree>
    <p:extLst>
      <p:ext uri="{BB962C8B-B14F-4D97-AF65-F5344CB8AC3E}">
        <p14:creationId xmlns:p14="http://schemas.microsoft.com/office/powerpoint/2010/main" val="134010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1ACED-B2A3-4346-9E8F-513E3F787C39}" type="slidenum">
              <a:rPr lang="en-US" smtClean="0"/>
              <a:t>3</a:t>
            </a:fld>
            <a:endParaRPr lang="en-US"/>
          </a:p>
        </p:txBody>
      </p:sp>
    </p:spTree>
    <p:extLst>
      <p:ext uri="{BB962C8B-B14F-4D97-AF65-F5344CB8AC3E}">
        <p14:creationId xmlns:p14="http://schemas.microsoft.com/office/powerpoint/2010/main" val="226509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1ACED-B2A3-4346-9E8F-513E3F787C39}" type="slidenum">
              <a:rPr lang="en-US" smtClean="0"/>
              <a:t>4</a:t>
            </a:fld>
            <a:endParaRPr lang="en-US"/>
          </a:p>
        </p:txBody>
      </p:sp>
    </p:spTree>
    <p:extLst>
      <p:ext uri="{BB962C8B-B14F-4D97-AF65-F5344CB8AC3E}">
        <p14:creationId xmlns:p14="http://schemas.microsoft.com/office/powerpoint/2010/main" val="182339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1ACED-B2A3-4346-9E8F-513E3F787C39}" type="slidenum">
              <a:rPr lang="en-US" smtClean="0"/>
              <a:t>5</a:t>
            </a:fld>
            <a:endParaRPr lang="en-US"/>
          </a:p>
        </p:txBody>
      </p:sp>
    </p:spTree>
    <p:extLst>
      <p:ext uri="{BB962C8B-B14F-4D97-AF65-F5344CB8AC3E}">
        <p14:creationId xmlns:p14="http://schemas.microsoft.com/office/powerpoint/2010/main" val="310532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130A2-95C7-44FF-966D-0C41408F9F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40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335D53-9902-49F7-A41B-31EC66716309}"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29692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35D53-9902-49F7-A41B-31EC66716309}"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3414364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35D53-9902-49F7-A41B-31EC66716309}"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46520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C67D3-CDA5-4297-90A3-F710BC2148FE}"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385775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C67D3-CDA5-4297-90A3-F710BC2148FE}"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139646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9C67D3-CDA5-4297-90A3-F710BC2148FE}"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397184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C67D3-CDA5-4297-90A3-F710BC2148FE}"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292080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C67D3-CDA5-4297-90A3-F710BC2148FE}"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65677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C67D3-CDA5-4297-90A3-F710BC2148FE}"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3385065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C67D3-CDA5-4297-90A3-F710BC2148FE}"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6429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9C67D3-CDA5-4297-90A3-F710BC2148FE}"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37334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35D53-9902-49F7-A41B-31EC66716309}"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1393987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9C67D3-CDA5-4297-90A3-F710BC2148FE}"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320542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C67D3-CDA5-4297-90A3-F710BC2148FE}"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173727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C67D3-CDA5-4297-90A3-F710BC2148FE}"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D2A-EF81-4E01-BF3A-6CC3C3DA06B2}" type="slidenum">
              <a:rPr lang="en-US" smtClean="0"/>
              <a:t>‹#›</a:t>
            </a:fld>
            <a:endParaRPr lang="en-US"/>
          </a:p>
        </p:txBody>
      </p:sp>
    </p:spTree>
    <p:extLst>
      <p:ext uri="{BB962C8B-B14F-4D97-AF65-F5344CB8AC3E}">
        <p14:creationId xmlns:p14="http://schemas.microsoft.com/office/powerpoint/2010/main" val="172977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335D53-9902-49F7-A41B-31EC66716309}"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403775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335D53-9902-49F7-A41B-31EC66716309}"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7707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335D53-9902-49F7-A41B-31EC66716309}"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413334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35D53-9902-49F7-A41B-31EC66716309}"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5075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35D53-9902-49F7-A41B-31EC66716309}"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77228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335D53-9902-49F7-A41B-31EC66716309}"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57713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335D53-9902-49F7-A41B-31EC66716309}"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B546B-D2EA-484B-BF16-939816A1A7C6}" type="slidenum">
              <a:rPr lang="en-US" smtClean="0"/>
              <a:t>‹#›</a:t>
            </a:fld>
            <a:endParaRPr lang="en-US"/>
          </a:p>
        </p:txBody>
      </p:sp>
    </p:spTree>
    <p:extLst>
      <p:ext uri="{BB962C8B-B14F-4D97-AF65-F5344CB8AC3E}">
        <p14:creationId xmlns:p14="http://schemas.microsoft.com/office/powerpoint/2010/main" val="28155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35D53-9902-49F7-A41B-31EC66716309}" type="datetimeFigureOut">
              <a:rPr lang="en-US" smtClean="0"/>
              <a:t>8/17/2022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B546B-D2EA-484B-BF16-939816A1A7C6}" type="slidenum">
              <a:rPr lang="en-US" smtClean="0"/>
              <a:t>‹#›</a:t>
            </a:fld>
            <a:endParaRPr lang="en-US"/>
          </a:p>
        </p:txBody>
      </p:sp>
    </p:spTree>
    <p:extLst>
      <p:ext uri="{BB962C8B-B14F-4D97-AF65-F5344CB8AC3E}">
        <p14:creationId xmlns:p14="http://schemas.microsoft.com/office/powerpoint/2010/main" val="355609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C67D3-CDA5-4297-90A3-F710BC2148FE}" type="datetimeFigureOut">
              <a:rPr lang="en-US" smtClean="0"/>
              <a:t>8/17/2022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FDD2A-EF81-4E01-BF3A-6CC3C3DA06B2}" type="slidenum">
              <a:rPr lang="en-US" smtClean="0"/>
              <a:t>‹#›</a:t>
            </a:fld>
            <a:endParaRPr lang="en-US"/>
          </a:p>
        </p:txBody>
      </p:sp>
    </p:spTree>
    <p:extLst>
      <p:ext uri="{BB962C8B-B14F-4D97-AF65-F5344CB8AC3E}">
        <p14:creationId xmlns:p14="http://schemas.microsoft.com/office/powerpoint/2010/main" val="619722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louisianalms.stchealth.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810" y="214009"/>
            <a:ext cx="11790286" cy="6420255"/>
          </a:xfrm>
        </p:spPr>
      </p:pic>
      <p:sp>
        <p:nvSpPr>
          <p:cNvPr id="2" name="Title 1"/>
          <p:cNvSpPr>
            <a:spLocks noGrp="1"/>
          </p:cNvSpPr>
          <p:nvPr>
            <p:ph type="title"/>
          </p:nvPr>
        </p:nvSpPr>
        <p:spPr>
          <a:xfrm>
            <a:off x="205810" y="5038928"/>
            <a:ext cx="11790286" cy="1595336"/>
          </a:xfrm>
          <a:solidFill>
            <a:schemeClr val="bg1"/>
          </a:solidFill>
          <a:ln w="28575">
            <a:solidFill>
              <a:schemeClr val="tx1"/>
            </a:solidFill>
          </a:ln>
        </p:spPr>
        <p:txBody>
          <a:bodyPr>
            <a:noAutofit/>
          </a:bodyPr>
          <a:lstStyle/>
          <a:p>
            <a:pPr algn="ctr"/>
            <a:r>
              <a:rPr lang="en-US" sz="5400" b="1" dirty="0" smtClean="0">
                <a:latin typeface="Arial" panose="020B0604020202020204" pitchFamily="34" charset="0"/>
                <a:cs typeface="Arial" panose="020B0604020202020204" pitchFamily="34" charset="0"/>
              </a:rPr>
              <a:t>MONKEYPOX VACCINE IN LINKS</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5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031" y="5836596"/>
            <a:ext cx="4149844" cy="670531"/>
          </a:xfrm>
          <a:prstGeom prst="rect">
            <a:avLst/>
          </a:prstGeom>
        </p:spPr>
      </p:pic>
    </p:spTree>
    <p:extLst>
      <p:ext uri="{BB962C8B-B14F-4D97-AF65-F5344CB8AC3E}">
        <p14:creationId xmlns:p14="http://schemas.microsoft.com/office/powerpoint/2010/main" val="288722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45560" cy="1026795"/>
          </a:xfrm>
        </p:spPr>
        <p:txBody>
          <a:bodyPr/>
          <a:lstStyle/>
          <a:p>
            <a:r>
              <a:rPr lang="en-US" dirty="0" smtClean="0">
                <a:latin typeface="Franklin Gothic Medium" panose="020B0603020102020204" pitchFamily="34" charset="0"/>
              </a:rPr>
              <a:t>Step 1: LOGIN</a:t>
            </a:r>
            <a:endParaRPr lang="en-US" dirty="0">
              <a:latin typeface="Franklin Gothic Medium" panose="020B0603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327729"/>
            <a:ext cx="6969053" cy="4615816"/>
          </a:xfrm>
        </p:spPr>
      </p:pic>
      <p:sp>
        <p:nvSpPr>
          <p:cNvPr id="6" name="TextBox 5"/>
          <p:cNvSpPr txBox="1"/>
          <p:nvPr/>
        </p:nvSpPr>
        <p:spPr>
          <a:xfrm>
            <a:off x="4322726" y="463023"/>
            <a:ext cx="615696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 the left column, select </a:t>
            </a:r>
            <a:r>
              <a:rPr lang="en-US" sz="2400" dirty="0" smtClean="0">
                <a:solidFill>
                  <a:srgbClr val="FF0000"/>
                </a:solidFill>
                <a:latin typeface="Arial" panose="020B0604020202020204" pitchFamily="34" charset="0"/>
                <a:cs typeface="Arial" panose="020B0604020202020204" pitchFamily="34" charset="0"/>
              </a:rPr>
              <a:t>LOGIN</a:t>
            </a:r>
            <a:r>
              <a:rPr lang="en-US" sz="2400" dirty="0" smtClean="0">
                <a:latin typeface="Arial" panose="020B0604020202020204" pitchFamily="34" charset="0"/>
                <a:cs typeface="Arial" panose="020B0604020202020204" pitchFamily="34" charset="0"/>
              </a:rPr>
              <a:t> with the username and password provided by LDH</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7945120" y="1327729"/>
            <a:ext cx="3576320" cy="1877437"/>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1450" dirty="0" smtClean="0">
                <a:latin typeface="Arial" panose="020B0604020202020204" pitchFamily="34" charset="0"/>
                <a:cs typeface="Arial" panose="020B0604020202020204" pitchFamily="34" charset="0"/>
              </a:rPr>
              <a:t>*If you do not have LINKS access, please fill out an individual user agreement form and complete the LINKS LMS training – link below:  (</a:t>
            </a:r>
            <a:r>
              <a:rPr lang="en-US" sz="1450" u="sng" dirty="0" smtClean="0">
                <a:latin typeface="Arial" panose="020B0604020202020204" pitchFamily="34" charset="0"/>
                <a:cs typeface="Arial" panose="020B0604020202020204" pitchFamily="34" charset="0"/>
                <a:hlinkClick r:id="rId4"/>
              </a:rPr>
              <a:t>https://louisianalms.stchealth.us/</a:t>
            </a:r>
            <a:r>
              <a:rPr lang="en-US" sz="1450" u="sng" dirty="0" smtClean="0">
                <a:latin typeface="Arial" panose="020B0604020202020204" pitchFamily="34" charset="0"/>
                <a:cs typeface="Arial" panose="020B0604020202020204" pitchFamily="34" charset="0"/>
              </a:rPr>
              <a:t>)</a:t>
            </a:r>
            <a:endParaRPr lang="en-US" sz="1450" dirty="0">
              <a:latin typeface="Arial" panose="020B0604020202020204" pitchFamily="34" charset="0"/>
              <a:cs typeface="Arial" panose="020B0604020202020204" pitchFamily="34" charset="0"/>
            </a:endParaRPr>
          </a:p>
          <a:p>
            <a:pPr algn="ctr"/>
            <a:r>
              <a:rPr lang="en-US" sz="1450" dirty="0" smtClean="0">
                <a:latin typeface="Arial" panose="020B0604020202020204" pitchFamily="34" charset="0"/>
                <a:cs typeface="Arial" panose="020B0604020202020204" pitchFamily="34" charset="0"/>
              </a:rPr>
              <a:t>Once completed, send certificate and agreement form back to us in order to receive your login information. </a:t>
            </a:r>
            <a:endParaRPr lang="en-US" sz="145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8280400" y="3354607"/>
            <a:ext cx="2722880" cy="3267905"/>
          </a:xfrm>
          <a:prstGeom prst="rect">
            <a:avLst/>
          </a:prstGeom>
          <a:ln>
            <a:solidFill>
              <a:schemeClr val="accent6"/>
            </a:solidFill>
          </a:ln>
        </p:spPr>
      </p:pic>
      <p:sp>
        <p:nvSpPr>
          <p:cNvPr id="9" name="Right Arrow 8"/>
          <p:cNvSpPr/>
          <p:nvPr/>
        </p:nvSpPr>
        <p:spPr>
          <a:xfrm>
            <a:off x="7396480" y="4886960"/>
            <a:ext cx="1066800" cy="54864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687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98" y="0"/>
            <a:ext cx="11912889" cy="1294130"/>
          </a:xfrm>
          <a:noFill/>
        </p:spPr>
        <p:txBody>
          <a:bodyPr>
            <a:normAutofit/>
          </a:bodyPr>
          <a:lstStyle/>
          <a:p>
            <a:r>
              <a:rPr lang="en-US" dirty="0" smtClean="0">
                <a:latin typeface="Franklin Gothic Medium" panose="020B0603020102020204" pitchFamily="34" charset="0"/>
              </a:rPr>
              <a:t>Patient Search</a:t>
            </a:r>
            <a:endParaRPr lang="en-US" dirty="0">
              <a:latin typeface="Franklin Gothic Medium" panose="020B06030201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508" b="14737"/>
          <a:stretch/>
        </p:blipFill>
        <p:spPr>
          <a:xfrm>
            <a:off x="3627550" y="1057317"/>
            <a:ext cx="8248859" cy="3596224"/>
          </a:xfrm>
          <a:prstGeom prst="rect">
            <a:avLst/>
          </a:prstGeom>
        </p:spPr>
      </p:pic>
      <p:sp>
        <p:nvSpPr>
          <p:cNvPr id="7" name="TextBox 6"/>
          <p:cNvSpPr txBox="1"/>
          <p:nvPr/>
        </p:nvSpPr>
        <p:spPr>
          <a:xfrm>
            <a:off x="352065" y="5542949"/>
            <a:ext cx="3259127" cy="692497"/>
          </a:xfrm>
          <a:prstGeom prst="rect">
            <a:avLst/>
          </a:prstGeom>
          <a:noFill/>
        </p:spPr>
        <p:txBody>
          <a:bodyPr wrap="square" rtlCol="0">
            <a:spAutoFit/>
          </a:bodyPr>
          <a:lstStyle/>
          <a:p>
            <a:r>
              <a:rPr lang="en-US" sz="1300" dirty="0" smtClean="0">
                <a:latin typeface="Arial" panose="020B0604020202020204" pitchFamily="34" charset="0"/>
                <a:cs typeface="Arial" panose="020B0604020202020204" pitchFamily="34" charset="0"/>
              </a:rPr>
              <a:t>** You can access the “Patient Search/Add” page from the left hand column under the “</a:t>
            </a:r>
            <a:r>
              <a:rPr lang="en-US" sz="13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a:t>
            </a:r>
            <a:r>
              <a:rPr lang="en-US" sz="1300" dirty="0" smtClean="0">
                <a:latin typeface="Arial" panose="020B0604020202020204" pitchFamily="34" charset="0"/>
                <a:cs typeface="Arial" panose="020B0604020202020204" pitchFamily="34" charset="0"/>
              </a:rPr>
              <a:t> tab.</a:t>
            </a:r>
          </a:p>
        </p:txBody>
      </p:sp>
      <p:sp>
        <p:nvSpPr>
          <p:cNvPr id="8" name="TextBox 7"/>
          <p:cNvSpPr txBox="1"/>
          <p:nvPr/>
        </p:nvSpPr>
        <p:spPr>
          <a:xfrm>
            <a:off x="335709" y="1294130"/>
            <a:ext cx="3145071" cy="3985706"/>
          </a:xfrm>
          <a:prstGeom prst="rect">
            <a:avLst/>
          </a:prstGeom>
          <a:solidFill>
            <a:schemeClr val="accent1">
              <a:lumMod val="40000"/>
              <a:lumOff val="60000"/>
            </a:schemeClr>
          </a:solidFill>
          <a:ln>
            <a:solidFill>
              <a:schemeClr val="tx1"/>
            </a:solidFill>
          </a:ln>
        </p:spPr>
        <p:txBody>
          <a:bodyPr wrap="square" rtlCol="0">
            <a:spAutoFit/>
          </a:bodyPr>
          <a:lstStyle/>
          <a:p>
            <a:r>
              <a:rPr lang="en-US" sz="2300" dirty="0" smtClean="0">
                <a:latin typeface="Arial" panose="020B0604020202020204" pitchFamily="34" charset="0"/>
                <a:cs typeface="Arial" panose="020B0604020202020204" pitchFamily="34" charset="0"/>
              </a:rPr>
              <a:t>To search for patient:</a:t>
            </a:r>
          </a:p>
          <a:p>
            <a:r>
              <a:rPr lang="en-US" sz="2300" dirty="0" smtClean="0">
                <a:latin typeface="Arial" panose="020B0604020202020204" pitchFamily="34" charset="0"/>
                <a:cs typeface="Arial" panose="020B0604020202020204" pitchFamily="34" charset="0"/>
              </a:rPr>
              <a:t> Search using the</a:t>
            </a:r>
            <a:r>
              <a:rPr lang="en-US" sz="2300" b="1" dirty="0" smtClean="0">
                <a:latin typeface="Arial" panose="020B0604020202020204" pitchFamily="34" charset="0"/>
                <a:cs typeface="Arial" panose="020B0604020202020204" pitchFamily="34" charset="0"/>
              </a:rPr>
              <a:t> first initial </a:t>
            </a:r>
            <a:r>
              <a:rPr lang="en-US" sz="2300" dirty="0" smtClean="0">
                <a:latin typeface="Arial" panose="020B0604020202020204" pitchFamily="34" charset="0"/>
                <a:cs typeface="Arial" panose="020B0604020202020204" pitchFamily="34" charset="0"/>
              </a:rPr>
              <a:t>of the first name </a:t>
            </a:r>
            <a:r>
              <a:rPr lang="en-US" sz="2300" u="sng" dirty="0" smtClean="0">
                <a:latin typeface="Arial" panose="020B0604020202020204" pitchFamily="34" charset="0"/>
                <a:cs typeface="Arial" panose="020B0604020202020204" pitchFamily="34" charset="0"/>
              </a:rPr>
              <a:t>ONLY</a:t>
            </a:r>
            <a:r>
              <a:rPr lang="en-US" sz="2300" dirty="0" smtClean="0">
                <a:latin typeface="Arial" panose="020B0604020202020204" pitchFamily="34" charset="0"/>
                <a:cs typeface="Arial" panose="020B0604020202020204" pitchFamily="34" charset="0"/>
              </a:rPr>
              <a:t> and </a:t>
            </a:r>
            <a:r>
              <a:rPr lang="en-US" sz="2300" b="1" dirty="0" smtClean="0">
                <a:latin typeface="Arial" panose="020B0604020202020204" pitchFamily="34" charset="0"/>
                <a:cs typeface="Arial" panose="020B0604020202020204" pitchFamily="34" charset="0"/>
              </a:rPr>
              <a:t>date of birth OR SIIS Patient ID/Bar Code</a:t>
            </a:r>
            <a:r>
              <a:rPr lang="en-US" sz="2300" dirty="0" smtClean="0">
                <a:latin typeface="Arial" panose="020B0604020202020204" pitchFamily="34" charset="0"/>
                <a:cs typeface="Arial" panose="020B0604020202020204" pitchFamily="34" charset="0"/>
              </a:rPr>
              <a:t>. Select the correct patient.</a:t>
            </a:r>
          </a:p>
          <a:p>
            <a:endParaRPr lang="en-US" sz="2300" b="1" u="sng" dirty="0">
              <a:latin typeface="Arial" panose="020B0604020202020204" pitchFamily="34" charset="0"/>
              <a:cs typeface="Arial" panose="020B0604020202020204" pitchFamily="34" charset="0"/>
            </a:endParaRPr>
          </a:p>
          <a:p>
            <a:r>
              <a:rPr lang="en-US" sz="2300" u="dbl" dirty="0" smtClean="0">
                <a:latin typeface="Arial" panose="020B0604020202020204" pitchFamily="34" charset="0"/>
                <a:cs typeface="Arial" panose="020B0604020202020204" pitchFamily="34" charset="0"/>
              </a:rPr>
              <a:t>NEXT</a:t>
            </a:r>
            <a:r>
              <a:rPr lang="en-US" sz="2300" dirty="0" smtClean="0">
                <a:latin typeface="Arial" panose="020B0604020202020204" pitchFamily="34" charset="0"/>
                <a:cs typeface="Arial" panose="020B0604020202020204" pitchFamily="34" charset="0"/>
              </a:rPr>
              <a:t> You will be directed to Patient Demographics.</a:t>
            </a:r>
          </a:p>
        </p:txBody>
      </p:sp>
      <p:sp>
        <p:nvSpPr>
          <p:cNvPr id="12" name="Rounded Rectangle 11"/>
          <p:cNvSpPr/>
          <p:nvPr/>
        </p:nvSpPr>
        <p:spPr>
          <a:xfrm>
            <a:off x="11113688" y="5992237"/>
            <a:ext cx="427243" cy="127121"/>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243527" y="2098172"/>
            <a:ext cx="2943279" cy="224091"/>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b="66485"/>
          <a:stretch/>
        </p:blipFill>
        <p:spPr>
          <a:xfrm>
            <a:off x="3627550" y="4749430"/>
            <a:ext cx="8343957" cy="1587038"/>
          </a:xfrm>
        </p:spPr>
      </p:pic>
      <p:sp>
        <p:nvSpPr>
          <p:cNvPr id="15" name="Rounded Rectangle 14"/>
          <p:cNvSpPr/>
          <p:nvPr/>
        </p:nvSpPr>
        <p:spPr>
          <a:xfrm>
            <a:off x="11322997" y="4445542"/>
            <a:ext cx="426098" cy="217728"/>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74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90"/>
          <a:stretch/>
        </p:blipFill>
        <p:spPr>
          <a:xfrm>
            <a:off x="118575" y="1429965"/>
            <a:ext cx="6610690" cy="5271329"/>
          </a:xfrm>
          <a:prstGeom prst="rect">
            <a:avLst/>
          </a:prstGeom>
        </p:spPr>
      </p:pic>
      <p:sp>
        <p:nvSpPr>
          <p:cNvPr id="3" name="TextBox 2"/>
          <p:cNvSpPr txBox="1"/>
          <p:nvPr/>
        </p:nvSpPr>
        <p:spPr>
          <a:xfrm>
            <a:off x="196398" y="244404"/>
            <a:ext cx="6146038" cy="830997"/>
          </a:xfrm>
          <a:prstGeom prst="rect">
            <a:avLst/>
          </a:prstGeom>
          <a:noFill/>
        </p:spPr>
        <p:txBody>
          <a:bodyPr wrap="square" rtlCol="0">
            <a:spAutoFit/>
          </a:bodyPr>
          <a:lstStyle/>
          <a:p>
            <a:r>
              <a:rPr lang="en-US" sz="4800" dirty="0" smtClean="0">
                <a:latin typeface="Franklin Gothic Medium" panose="020B0603020102020204" pitchFamily="34" charset="0"/>
              </a:rPr>
              <a:t>Patient Demographics</a:t>
            </a:r>
            <a:endParaRPr lang="en-US" sz="4800" dirty="0">
              <a:latin typeface="Franklin Gothic Medium" panose="020B06030201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879" y="2756445"/>
            <a:ext cx="2590933" cy="1358970"/>
          </a:xfrm>
          <a:prstGeom prst="rect">
            <a:avLst/>
          </a:prstGeom>
          <a:ln w="38100">
            <a:solidFill>
              <a:schemeClr val="tx1">
                <a:lumMod val="65000"/>
                <a:lumOff val="35000"/>
              </a:schemeClr>
            </a:solidFill>
          </a:ln>
        </p:spPr>
      </p:pic>
      <p:sp>
        <p:nvSpPr>
          <p:cNvPr id="5" name="Right Arrow 4"/>
          <p:cNvSpPr/>
          <p:nvPr/>
        </p:nvSpPr>
        <p:spPr>
          <a:xfrm>
            <a:off x="6126480" y="2608509"/>
            <a:ext cx="995680" cy="425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40389" y="461515"/>
            <a:ext cx="5110480" cy="2031325"/>
          </a:xfrm>
          <a:prstGeom prst="rect">
            <a:avLst/>
          </a:prstGeom>
          <a:solidFill>
            <a:schemeClr val="accent2">
              <a:lumMod val="60000"/>
              <a:lumOff val="40000"/>
            </a:schemeClr>
          </a:solidFill>
          <a:ln>
            <a:solidFill>
              <a:schemeClr val="tx1"/>
            </a:solidFill>
          </a:ln>
        </p:spPr>
        <p:txBody>
          <a:bodyPr wrap="square" rtlCol="0">
            <a:spAutoFit/>
          </a:bodyPr>
          <a:lstStyle/>
          <a:p>
            <a:r>
              <a:rPr lang="en-US" sz="1400" dirty="0">
                <a:latin typeface="Arial" panose="020B0604020202020204" pitchFamily="34" charset="0"/>
                <a:cs typeface="Arial" panose="020B0604020202020204" pitchFamily="34" charset="0"/>
              </a:rPr>
              <a:t>From this screen, at the bottom right, click on </a:t>
            </a:r>
            <a:r>
              <a:rPr lang="en-US" sz="1400" b="1" dirty="0">
                <a:latin typeface="Arial" panose="020B0604020202020204" pitchFamily="34" charset="0"/>
                <a:cs typeface="Arial" panose="020B0604020202020204" pitchFamily="34" charset="0"/>
              </a:rPr>
              <a:t>EDIT</a:t>
            </a:r>
            <a:r>
              <a:rPr lang="en-US" sz="1400" dirty="0">
                <a:latin typeface="Arial" panose="020B0604020202020204" pitchFamily="34" charset="0"/>
                <a:cs typeface="Arial" panose="020B0604020202020204" pitchFamily="34" charset="0"/>
              </a:rPr>
              <a:t> to make </a:t>
            </a:r>
            <a:r>
              <a:rPr lang="en-US" sz="1400" dirty="0" smtClean="0">
                <a:latin typeface="Arial" panose="020B0604020202020204" pitchFamily="34" charset="0"/>
                <a:cs typeface="Arial" panose="020B0604020202020204" pitchFamily="34" charset="0"/>
              </a:rPr>
              <a:t>updates. The sections highlighted in </a:t>
            </a:r>
            <a:r>
              <a:rPr lang="en-US" sz="1400" b="1" dirty="0" smtClean="0">
                <a:solidFill>
                  <a:schemeClr val="accent6">
                    <a:lumMod val="75000"/>
                  </a:schemeClr>
                </a:solidFill>
                <a:latin typeface="Arial" panose="020B0604020202020204" pitchFamily="34" charset="0"/>
                <a:cs typeface="Arial" panose="020B0604020202020204" pitchFamily="34" charset="0"/>
              </a:rPr>
              <a:t>RED </a:t>
            </a:r>
            <a:r>
              <a:rPr lang="en-US" sz="1400" u="sng" dirty="0" smtClean="0">
                <a:latin typeface="Arial" panose="020B0604020202020204" pitchFamily="34" charset="0"/>
                <a:cs typeface="Arial" panose="020B0604020202020204" pitchFamily="34" charset="0"/>
              </a:rPr>
              <a:t>must</a:t>
            </a:r>
            <a:r>
              <a:rPr lang="en-US" sz="1400" dirty="0" smtClean="0">
                <a:latin typeface="Arial" panose="020B0604020202020204" pitchFamily="34" charset="0"/>
                <a:cs typeface="Arial" panose="020B0604020202020204" pitchFamily="34" charset="0"/>
              </a:rPr>
              <a:t> be filled out. That includes, first/last name, sex, VFC status, address (including parish), race &amp; ethnicity. </a:t>
            </a:r>
            <a:r>
              <a:rPr lang="en-US" sz="1400" dirty="0">
                <a:latin typeface="Arial" panose="020B0604020202020204" pitchFamily="34" charset="0"/>
                <a:cs typeface="Arial" panose="020B0604020202020204" pitchFamily="34" charset="0"/>
              </a:rPr>
              <a:t>A</a:t>
            </a:r>
            <a:r>
              <a:rPr lang="en-US" sz="1400" dirty="0" smtClean="0">
                <a:latin typeface="Arial" panose="020B0604020202020204" pitchFamily="34" charset="0"/>
                <a:cs typeface="Arial" panose="020B0604020202020204" pitchFamily="34" charset="0"/>
              </a:rPr>
              <a:t>dding middle name and suffix (if applicable) is extremely helpful. All minors will require a guardian(s) first &amp; last name(s) as well. </a:t>
            </a:r>
            <a:r>
              <a:rPr lang="en-US" sz="1400" dirty="0">
                <a:latin typeface="Arial" panose="020B0604020202020204" pitchFamily="34" charset="0"/>
                <a:cs typeface="Arial" panose="020B0604020202020204" pitchFamily="34" charset="0"/>
              </a:rPr>
              <a:t>Complete as much information as possible to help out your patient. This is very important </a:t>
            </a:r>
            <a:r>
              <a:rPr lang="en-US" sz="1400" dirty="0" smtClean="0">
                <a:latin typeface="Arial" panose="020B0604020202020204" pitchFamily="34" charset="0"/>
                <a:cs typeface="Arial" panose="020B0604020202020204" pitchFamily="34" charset="0"/>
              </a:rPr>
              <a:t>for patient’s who choose to use </a:t>
            </a:r>
            <a:r>
              <a:rPr lang="en-US" sz="1400" dirty="0">
                <a:latin typeface="Arial" panose="020B0604020202020204" pitchFamily="34" charset="0"/>
                <a:cs typeface="Arial" panose="020B0604020202020204" pitchFamily="34" charset="0"/>
              </a:rPr>
              <a:t>LA Wallet as proof of </a:t>
            </a:r>
            <a:r>
              <a:rPr lang="en-US" sz="1400" dirty="0" smtClean="0">
                <a:latin typeface="Arial" panose="020B0604020202020204" pitchFamily="34" charset="0"/>
                <a:cs typeface="Arial" panose="020B0604020202020204" pitchFamily="34" charset="0"/>
              </a:rPr>
              <a:t>their COVID vaccinations.</a:t>
            </a:r>
            <a:endParaRPr lang="en-US" sz="1400" b="1" dirty="0">
              <a:solidFill>
                <a:schemeClr val="accent6">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6919092" y="4297342"/>
            <a:ext cx="3007228" cy="2031325"/>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If this patient is a twin, in the right column there is a section titled “Birth Order” – please choose the accurate order in which the twin or triplet, etc. was born. This is very important and helps prevent twin records from merging together. Always include twins middle names before saving. </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10302240" y="3281680"/>
            <a:ext cx="1503680" cy="2031325"/>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Helpful Tips:</a:t>
            </a:r>
          </a:p>
          <a:p>
            <a:r>
              <a:rPr lang="en-US" sz="1400" dirty="0" smtClean="0">
                <a:latin typeface="Arial" panose="020B0604020202020204" pitchFamily="34" charset="0"/>
                <a:cs typeface="Arial" panose="020B0604020202020204" pitchFamily="34" charset="0"/>
              </a:rPr>
              <a:t>Click “Add” in the address column or the address will not be connected to the record and you will be unable to save. </a:t>
            </a:r>
            <a:endParaRPr lang="en-US" sz="1400" dirty="0">
              <a:latin typeface="Arial" panose="020B0604020202020204" pitchFamily="34" charset="0"/>
              <a:cs typeface="Arial" panose="020B0604020202020204" pitchFamily="34" charset="0"/>
            </a:endParaRPr>
          </a:p>
        </p:txBody>
      </p:sp>
      <p:sp>
        <p:nvSpPr>
          <p:cNvPr id="9" name="Rounded Rectangle 8"/>
          <p:cNvSpPr/>
          <p:nvPr/>
        </p:nvSpPr>
        <p:spPr>
          <a:xfrm>
            <a:off x="10176974" y="3179304"/>
            <a:ext cx="1628946" cy="2236076"/>
          </a:xfrm>
          <a:prstGeom prst="roundRect">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729265" y="6431280"/>
            <a:ext cx="220307" cy="270015"/>
          </a:xfrm>
          <a:prstGeom prst="star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19092" y="6431280"/>
            <a:ext cx="2658164" cy="369332"/>
          </a:xfrm>
          <a:prstGeom prst="rect">
            <a:avLst/>
          </a:prstGeom>
          <a:noFill/>
        </p:spPr>
        <p:txBody>
          <a:bodyPr wrap="none" rtlCol="0">
            <a:spAutoFit/>
          </a:bodyPr>
          <a:lstStyle/>
          <a:p>
            <a:r>
              <a:rPr lang="en-US" dirty="0" smtClean="0">
                <a:latin typeface="Franklin Gothic Medium" panose="020B0603020102020204" pitchFamily="34" charset="0"/>
              </a:rPr>
              <a:t>DON’T FORGET TO SAVE! </a:t>
            </a:r>
            <a:endParaRPr lang="en-US" dirty="0">
              <a:latin typeface="Franklin Gothic Medium" panose="020B0603020102020204" pitchFamily="34" charset="0"/>
            </a:endParaRPr>
          </a:p>
        </p:txBody>
      </p:sp>
    </p:spTree>
    <p:extLst>
      <p:ext uri="{BB962C8B-B14F-4D97-AF65-F5344CB8AC3E}">
        <p14:creationId xmlns:p14="http://schemas.microsoft.com/office/powerpoint/2010/main" val="4182866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3999" y="142929"/>
            <a:ext cx="6851813" cy="96901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30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Adding </a:t>
            </a:r>
            <a:r>
              <a:rPr lang="en-US" sz="3000" kern="1200" dirty="0" err="1">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Monkeypox</a:t>
            </a:r>
            <a:r>
              <a:rPr lang="en-US" sz="3000" kern="1200" dirty="0">
                <a:solidFill>
                  <a:srgbClr val="000000"/>
                </a:solidFill>
                <a:effectLst/>
                <a:latin typeface="Franklin Gothic Medium" panose="020B0603020102020204" pitchFamily="34" charset="0"/>
                <a:ea typeface="Times New Roman" panose="02020603050405020304" pitchFamily="18" charset="0"/>
                <a:cs typeface="Times New Roman" panose="02020603050405020304" pitchFamily="18" charset="0"/>
              </a:rPr>
              <a:t> Vaccine to Patient Records in LINKS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2"/>
          <p:cNvSpPr txBox="1">
            <a:spLocks noChangeArrowheads="1"/>
          </p:cNvSpPr>
          <p:nvPr/>
        </p:nvSpPr>
        <p:spPr bwMode="auto">
          <a:xfrm>
            <a:off x="454024" y="1426204"/>
            <a:ext cx="2710042" cy="4012317"/>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STEP 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View the left column of LINKS Home page and click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Vaccinations</a:t>
            </a:r>
            <a:r>
              <a:rPr lang="en-US" sz="1400" dirty="0">
                <a:effectLst/>
                <a:latin typeface="Calibri" panose="020F0502020204030204" pitchFamily="34" charset="0"/>
                <a:ea typeface="Calibri" panose="020F0502020204030204" pitchFamily="34" charset="0"/>
                <a:cs typeface="Times New Roman" panose="02020603050405020304" pitchFamily="18" charset="0"/>
              </a:rPr>
              <a:t>” tab then select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View/Add</a:t>
            </a:r>
            <a:r>
              <a:rPr lang="en-US" sz="1400" dirty="0">
                <a:effectLst/>
                <a:latin typeface="Calibri" panose="020F0502020204030204" pitchFamily="34" charset="0"/>
                <a:ea typeface="Calibri" panose="020F0502020204030204" pitchFamily="34" charset="0"/>
                <a:cs typeface="Times New Roman" panose="02020603050405020304" pitchFamily="18" charset="0"/>
              </a:rPr>
              <a:t>” (highlighted below</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940" y="3009271"/>
            <a:ext cx="1891030" cy="1967865"/>
          </a:xfrm>
          <a:prstGeom prst="rect">
            <a:avLst/>
          </a:prstGeom>
        </p:spPr>
      </p:pic>
      <p:sp>
        <p:nvSpPr>
          <p:cNvPr id="4" name="Rounded Rectangle 3"/>
          <p:cNvSpPr/>
          <p:nvPr/>
        </p:nvSpPr>
        <p:spPr>
          <a:xfrm>
            <a:off x="714374" y="4032115"/>
            <a:ext cx="809625" cy="190500"/>
          </a:xfrm>
          <a:prstGeom prst="round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9" name="Group 18"/>
          <p:cNvGrpSpPr/>
          <p:nvPr/>
        </p:nvGrpSpPr>
        <p:grpSpPr>
          <a:xfrm>
            <a:off x="3883796" y="1422777"/>
            <a:ext cx="3625472" cy="5062145"/>
            <a:chOff x="3465992" y="1426203"/>
            <a:chExt cx="3625472" cy="5062145"/>
          </a:xfrm>
        </p:grpSpPr>
        <p:sp>
          <p:nvSpPr>
            <p:cNvPr id="7" name="Text Box 2"/>
            <p:cNvSpPr txBox="1">
              <a:spLocks noChangeArrowheads="1"/>
            </p:cNvSpPr>
            <p:nvPr/>
          </p:nvSpPr>
          <p:spPr bwMode="auto">
            <a:xfrm>
              <a:off x="3465992" y="1426203"/>
              <a:ext cx="3625472" cy="506214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u="sng">
                  <a:effectLst/>
                  <a:latin typeface="Calibri" panose="020F0502020204030204" pitchFamily="34" charset="0"/>
                  <a:ea typeface="Calibri" panose="020F0502020204030204" pitchFamily="34" charset="0"/>
                  <a:cs typeface="Times New Roman" panose="02020603050405020304" pitchFamily="18" charset="0"/>
                </a:rPr>
                <a:t>STEP TWO: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Scroll down the list of Vaccine types on the </a:t>
              </a:r>
              <a:r>
                <a:rPr lang="en-US" sz="1400" b="1">
                  <a:effectLst/>
                  <a:latin typeface="Calibri" panose="020F0502020204030204" pitchFamily="34" charset="0"/>
                  <a:ea typeface="Calibri" panose="020F0502020204030204" pitchFamily="34" charset="0"/>
                  <a:cs typeface="Times New Roman" panose="02020603050405020304" pitchFamily="18" charset="0"/>
                </a:rPr>
                <a:t>“Vaccination View/Add” </a:t>
              </a:r>
              <a:r>
                <a:rPr lang="en-US" sz="1400">
                  <a:effectLst/>
                  <a:latin typeface="Calibri" panose="020F0502020204030204" pitchFamily="34" charset="0"/>
                  <a:ea typeface="Calibri" panose="020F0502020204030204" pitchFamily="34" charset="0"/>
                  <a:cs typeface="Times New Roman" panose="02020603050405020304" pitchFamily="18" charset="0"/>
                </a:rPr>
                <a:t>page until you find “</a:t>
              </a:r>
              <a:r>
                <a:rPr lang="en-US" sz="14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Vaccinia, smallpox monkeypox vaccine live, PF ((monkeypox))</a:t>
              </a: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highlighted in the picture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Record the date in the blank box to the right of the vaccination and click </a:t>
              </a:r>
              <a:r>
                <a:rPr lang="en-US" sz="1400" b="1">
                  <a:effectLst/>
                  <a:latin typeface="Calibri" panose="020F0502020204030204" pitchFamily="34" charset="0"/>
                  <a:ea typeface="Calibri" panose="020F0502020204030204" pitchFamily="34" charset="0"/>
                  <a:cs typeface="Times New Roman" panose="02020603050405020304" pitchFamily="18" charset="0"/>
                </a:rPr>
                <a:t>“</a:t>
              </a:r>
              <a:r>
                <a:rPr lang="en-US" sz="1400" b="1">
                  <a:solidFill>
                    <a:srgbClr val="FFFFFF"/>
                  </a:solidFill>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Add Administered</a:t>
              </a: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located on bottom left of screen.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l="-1" r="36965"/>
            <a:stretch/>
          </p:blipFill>
          <p:spPr>
            <a:xfrm>
              <a:off x="3642478" y="4207821"/>
              <a:ext cx="3147060" cy="2019935"/>
            </a:xfrm>
            <a:prstGeom prst="rect">
              <a:avLst/>
            </a:prstGeom>
          </p:spPr>
        </p:pic>
        <p:sp>
          <p:nvSpPr>
            <p:cNvPr id="9" name="Rounded Rectangle 8"/>
            <p:cNvSpPr/>
            <p:nvPr/>
          </p:nvSpPr>
          <p:spPr>
            <a:xfrm>
              <a:off x="3661934" y="5788083"/>
              <a:ext cx="824265" cy="160298"/>
            </a:xfrm>
            <a:prstGeom prst="roundRect">
              <a:avLst/>
            </a:pr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644477" y="5217788"/>
              <a:ext cx="1633679" cy="187014"/>
            </a:xfrm>
            <a:prstGeom prst="round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1" name="Text Box 2"/>
          <p:cNvSpPr txBox="1">
            <a:spLocks noChangeArrowheads="1"/>
          </p:cNvSpPr>
          <p:nvPr/>
        </p:nvSpPr>
        <p:spPr bwMode="auto">
          <a:xfrm>
            <a:off x="8211265" y="262645"/>
            <a:ext cx="3763484" cy="6375427"/>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STEP THREE: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Once you see the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“Vaccination Detail Add</a:t>
            </a:r>
            <a:r>
              <a:rPr lang="en-US" sz="1400" dirty="0">
                <a:effectLst/>
                <a:latin typeface="Calibri" panose="020F0502020204030204" pitchFamily="34" charset="0"/>
                <a:ea typeface="Calibri" panose="020F0502020204030204" pitchFamily="34" charset="0"/>
                <a:cs typeface="Times New Roman" panose="02020603050405020304" pitchFamily="18" charset="0"/>
              </a:rPr>
              <a:t>” page, click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 TO SELECT</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This </a:t>
            </a:r>
            <a:r>
              <a:rPr lang="en-US" sz="1400" dirty="0">
                <a:effectLst/>
                <a:latin typeface="Calibri" panose="020F0502020204030204" pitchFamily="34" charset="0"/>
                <a:ea typeface="Calibri" panose="020F0502020204030204" pitchFamily="34" charset="0"/>
                <a:cs typeface="Times New Roman" panose="02020603050405020304" pitchFamily="18" charset="0"/>
              </a:rPr>
              <a:t>will create a pop-up tab which shows the vaccine administered, lot number, and amount of doses in your inventory</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Make sure to select the correct lot number. Selecting this lot number will subtract a dose from your inventory</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Lot Number Information will automatically fill in.  Choose Vaccinator, </a:t>
            </a:r>
            <a:r>
              <a:rPr lang="en-US"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Anatomical Site and Route</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then click </a:t>
            </a:r>
            <a:r>
              <a:rPr lang="en-US" sz="1400" b="1" u="dbl" dirty="0">
                <a:effectLst/>
                <a:latin typeface="Calibri" panose="020F0502020204030204" pitchFamily="34" charset="0"/>
                <a:ea typeface="Calibri" panose="020F0502020204030204" pitchFamily="34" charset="0"/>
                <a:cs typeface="Times New Roman" panose="02020603050405020304" pitchFamily="18" charset="0"/>
              </a:rPr>
              <a:t>SAVE.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2" name="Picture 11"/>
          <p:cNvPicPr/>
          <p:nvPr/>
        </p:nvPicPr>
        <p:blipFill rotWithShape="1">
          <a:blip r:embed="rId5" cstate="print">
            <a:extLst>
              <a:ext uri="{28A0092B-C50C-407E-A947-70E740481C1C}">
                <a14:useLocalDpi xmlns:a14="http://schemas.microsoft.com/office/drawing/2010/main" val="0"/>
              </a:ext>
            </a:extLst>
          </a:blip>
          <a:srcRect b="2317"/>
          <a:stretch/>
        </p:blipFill>
        <p:spPr bwMode="auto">
          <a:xfrm>
            <a:off x="8232517" y="1170307"/>
            <a:ext cx="3183988" cy="252916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6">
            <a:extLst>
              <a:ext uri="{28A0092B-C50C-407E-A947-70E740481C1C}">
                <a14:useLocalDpi xmlns:a14="http://schemas.microsoft.com/office/drawing/2010/main" val="0"/>
              </a:ext>
            </a:extLst>
          </a:blip>
          <a:srcRect t="9190" b="12035"/>
          <a:stretch/>
        </p:blipFill>
        <p:spPr bwMode="auto">
          <a:xfrm>
            <a:off x="8503321" y="4461569"/>
            <a:ext cx="3031490" cy="457200"/>
          </a:xfrm>
          <a:prstGeom prst="rect">
            <a:avLst/>
          </a:prstGeom>
          <a:ln>
            <a:noFill/>
          </a:ln>
          <a:extLst>
            <a:ext uri="{53640926-AAD7-44D8-BBD7-CCE9431645EC}">
              <a14:shadowObscured xmlns:a14="http://schemas.microsoft.com/office/drawing/2010/main"/>
            </a:ext>
          </a:extLst>
        </p:spPr>
      </p:pic>
      <p:sp>
        <p:nvSpPr>
          <p:cNvPr id="14" name="Rounded Rectangle 13"/>
          <p:cNvSpPr/>
          <p:nvPr/>
        </p:nvSpPr>
        <p:spPr>
          <a:xfrm>
            <a:off x="8244056" y="2539016"/>
            <a:ext cx="1738705" cy="170128"/>
          </a:xfrm>
          <a:prstGeom prst="roundRect">
            <a:avLst/>
          </a:prstGeom>
          <a:solidFill>
            <a:schemeClr val="accent1">
              <a:alpha val="2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Rounded Rectangle 14"/>
          <p:cNvSpPr/>
          <p:nvPr/>
        </p:nvSpPr>
        <p:spPr>
          <a:xfrm>
            <a:off x="9228279" y="2838049"/>
            <a:ext cx="754482" cy="633187"/>
          </a:xfrm>
          <a:prstGeom prst="roundRect">
            <a:avLst/>
          </a:prstGeom>
          <a:solidFill>
            <a:schemeClr val="accent1">
              <a:alpha val="2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Rounded Rectangle 15"/>
          <p:cNvSpPr/>
          <p:nvPr/>
        </p:nvSpPr>
        <p:spPr>
          <a:xfrm>
            <a:off x="10004013" y="2597385"/>
            <a:ext cx="1286389" cy="1102091"/>
          </a:xfrm>
          <a:prstGeom prst="roundRect">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Rounded Rectangle 16"/>
          <p:cNvSpPr/>
          <p:nvPr/>
        </p:nvSpPr>
        <p:spPr>
          <a:xfrm>
            <a:off x="8240042" y="2709145"/>
            <a:ext cx="1767382" cy="141061"/>
          </a:xfrm>
          <a:prstGeom prst="roundRect">
            <a:avLst/>
          </a:prstGeom>
          <a:solidFill>
            <a:schemeClr val="accent1">
              <a:alpha val="2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 Box 2"/>
          <p:cNvSpPr txBox="1">
            <a:spLocks noChangeArrowheads="1"/>
          </p:cNvSpPr>
          <p:nvPr/>
        </p:nvSpPr>
        <p:spPr bwMode="auto">
          <a:xfrm>
            <a:off x="10071202" y="2742266"/>
            <a:ext cx="1352828" cy="101557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You </a:t>
            </a:r>
            <a:r>
              <a:rPr lang="en-US" sz="900" b="1" u="sng">
                <a:effectLst/>
                <a:latin typeface="Calibri" panose="020F0502020204030204" pitchFamily="34" charset="0"/>
                <a:ea typeface="Calibri" panose="020F0502020204030204" pitchFamily="34" charset="0"/>
                <a:cs typeface="Times New Roman" panose="02020603050405020304" pitchFamily="18" charset="0"/>
              </a:rPr>
              <a:t>MUST</a:t>
            </a:r>
            <a:r>
              <a:rPr lang="en-US" sz="900">
                <a:effectLst/>
                <a:latin typeface="Calibri" panose="020F0502020204030204" pitchFamily="34" charset="0"/>
                <a:ea typeface="Calibri" panose="020F0502020204030204" pitchFamily="34" charset="0"/>
                <a:cs typeface="Times New Roman" panose="02020603050405020304" pitchFamily="18" charset="0"/>
              </a:rPr>
              <a:t> select the Anatomical Site and Anatomical Route to keep your inventory numbers correct.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p:nvPr/>
        </p:nvPicPr>
        <p:blipFill>
          <a:blip r:embed="rId7" cstate="print">
            <a:extLst>
              <a:ext uri="{28A0092B-C50C-407E-A947-70E740481C1C}">
                <a14:useLocalDpi xmlns:a14="http://schemas.microsoft.com/office/drawing/2010/main" val="0"/>
              </a:ext>
            </a:extLst>
          </a:blip>
          <a:stretch>
            <a:fillRect/>
          </a:stretch>
        </p:blipFill>
        <p:spPr>
          <a:xfrm>
            <a:off x="259078" y="142929"/>
            <a:ext cx="986061" cy="969010"/>
          </a:xfrm>
          <a:prstGeom prst="rect">
            <a:avLst/>
          </a:prstGeom>
        </p:spPr>
      </p:pic>
      <p:pic>
        <p:nvPicPr>
          <p:cNvPr id="21" name="Picture 20"/>
          <p:cNvPicPr/>
          <p:nvPr/>
        </p:nvPicPr>
        <p:blipFill>
          <a:blip r:embed="rId8" cstate="print">
            <a:extLst>
              <a:ext uri="{28A0092B-C50C-407E-A947-70E740481C1C}">
                <a14:useLocalDpi xmlns:a14="http://schemas.microsoft.com/office/drawing/2010/main" val="0"/>
              </a:ext>
            </a:extLst>
          </a:blip>
          <a:stretch>
            <a:fillRect/>
          </a:stretch>
        </p:blipFill>
        <p:spPr>
          <a:xfrm>
            <a:off x="371165" y="5944955"/>
            <a:ext cx="2624954" cy="462085"/>
          </a:xfrm>
          <a:prstGeom prst="rect">
            <a:avLst/>
          </a:prstGeom>
        </p:spPr>
      </p:pic>
    </p:spTree>
    <p:extLst>
      <p:ext uri="{BB962C8B-B14F-4D97-AF65-F5344CB8AC3E}">
        <p14:creationId xmlns:p14="http://schemas.microsoft.com/office/powerpoint/2010/main" val="168180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19709" y="278679"/>
            <a:ext cx="7745730" cy="63700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rPr>
              <a:t>Reconciling </a:t>
            </a:r>
            <a:r>
              <a:rPr kumimoji="0" lang="en-US" sz="3200" b="0" i="0" u="none" strike="noStrike" kern="1200" cap="none" spc="0" normalizeH="0" baseline="0" noProof="0" dirty="0" err="1">
                <a:ln>
                  <a:noFill/>
                </a:ln>
                <a:solidFill>
                  <a:srgbClr val="000000"/>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rPr>
              <a:t>Monkeypox</a:t>
            </a:r>
            <a:r>
              <a:rPr kumimoji="0" lang="en-US" sz="3200" b="0" i="0" u="none" strike="noStrike" kern="1200" cap="none" spc="0" normalizeH="0" baseline="0" noProof="0" dirty="0">
                <a:ln>
                  <a:noFill/>
                </a:ln>
                <a:solidFill>
                  <a:srgbClr val="000000"/>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rPr>
              <a:t> Vaccines in LINKS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22216" y="1031395"/>
            <a:ext cx="6234022" cy="1229995"/>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STEP ONE</a:t>
            </a:r>
            <a:r>
              <a:rPr kumimoji="0" lang="en-US" sz="16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correct your inventory in LINKS, follow these steps to make the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appropriate adjustments. First, login to LINKS. Select your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organization and facility. View the left column of the LINKS Home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page and click the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Lot Numbers</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tab and select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Reconciliation</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2"/>
          <p:cNvSpPr txBox="1">
            <a:spLocks noChangeArrowheads="1"/>
          </p:cNvSpPr>
          <p:nvPr/>
        </p:nvSpPr>
        <p:spPr bwMode="auto">
          <a:xfrm>
            <a:off x="322216" y="2413315"/>
            <a:ext cx="6234021" cy="3913870"/>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STEP TWO:</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Reconcile Inventory page will open and display all vaccines in your inventory. Scroll down the list of vaccines until you find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Vaccinia, smallpox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monkeypox</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vaccine live, PF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monkeypox</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will see the number of doses available in the column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Quantity on Hand</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 each LOT Number</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Here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will record the number of physical doses remaining in the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Physical Inventory</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blank for the LOT Number you are reconciling.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28" name="Group 27"/>
          <p:cNvGrpSpPr/>
          <p:nvPr/>
        </p:nvGrpSpPr>
        <p:grpSpPr>
          <a:xfrm>
            <a:off x="563934" y="3637641"/>
            <a:ext cx="5750582" cy="992107"/>
            <a:chOff x="712831" y="3894218"/>
            <a:chExt cx="5739041" cy="1142488"/>
          </a:xfrm>
        </p:grpSpPr>
        <p:pic>
          <p:nvPicPr>
            <p:cNvPr id="10" name="Picture 9"/>
            <p:cNvPicPr/>
            <p:nvPr/>
          </p:nvPicPr>
          <p:blipFill rotWithShape="1">
            <a:blip r:embed="rId3">
              <a:extLst>
                <a:ext uri="{28A0092B-C50C-407E-A947-70E740481C1C}">
                  <a14:useLocalDpi xmlns:a14="http://schemas.microsoft.com/office/drawing/2010/main" val="0"/>
                </a:ext>
              </a:extLst>
            </a:blip>
            <a:srcRect l="648" r="626"/>
            <a:stretch/>
          </p:blipFill>
          <p:spPr bwMode="auto">
            <a:xfrm>
              <a:off x="712831" y="3894218"/>
              <a:ext cx="5732780" cy="4572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719092" y="4339045"/>
              <a:ext cx="5732780" cy="655955"/>
            </a:xfrm>
            <a:prstGeom prst="rect">
              <a:avLst/>
            </a:prstGeom>
          </p:spPr>
        </p:pic>
        <p:sp>
          <p:nvSpPr>
            <p:cNvPr id="12" name="Rounded Rectangle 11"/>
            <p:cNvSpPr/>
            <p:nvPr/>
          </p:nvSpPr>
          <p:spPr>
            <a:xfrm>
              <a:off x="719092" y="4166121"/>
              <a:ext cx="625475" cy="870585"/>
            </a:xfrm>
            <a:prstGeom prst="round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2274931" y="4140778"/>
              <a:ext cx="309880" cy="870585"/>
            </a:xfrm>
            <a:prstGeom prst="roundRect">
              <a:avLst/>
            </a:pr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2574016" y="4417956"/>
              <a:ext cx="369570" cy="163195"/>
            </a:xfrm>
            <a:prstGeom prst="round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14"/>
            <p:cNvSpPr/>
            <p:nvPr/>
          </p:nvSpPr>
          <p:spPr>
            <a:xfrm>
              <a:off x="2577826" y="4744346"/>
              <a:ext cx="369570" cy="163195"/>
            </a:xfrm>
            <a:prstGeom prst="round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Text Box 196"/>
          <p:cNvSpPr txBox="1"/>
          <p:nvPr/>
        </p:nvSpPr>
        <p:spPr>
          <a:xfrm>
            <a:off x="415038" y="5144485"/>
            <a:ext cx="6048375" cy="1087470"/>
          </a:xfrm>
          <a:prstGeom prst="rect">
            <a:avLst/>
          </a:prstGeom>
          <a:noFill/>
          <a:ln w="285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Three doses of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LOT</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FDP00013 were</a:t>
            </a:r>
            <a:r>
              <a:rPr kumimoji="0" lang="en-US" sz="1200" b="1" i="0" u="none" strike="noStrike" kern="1200" cap="none" spc="0" normalizeH="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administered Intradermal</a:t>
            </a:r>
            <a:r>
              <a:rPr lang="en-US" sz="1200" b="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injection.</a:t>
            </a:r>
            <a:r>
              <a:rPr kumimoji="0" lang="en-US" sz="1200" b="1" i="0" u="none" strike="noStrike" kern="1200" cap="none" spc="0" normalizeH="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now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have </a:t>
            </a:r>
            <a:r>
              <a:rPr lang="en-US" sz="1200" b="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two</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doses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wasted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with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78 physical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doses </a:t>
            </a:r>
            <a:r>
              <a:rPr lang="en-US" sz="1200" b="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remaining.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78 is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be recorded </a:t>
            </a:r>
            <a:r>
              <a:rPr kumimoji="0" lang="en-US"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a:t>
            </a:r>
            <a:r>
              <a:rPr kumimoji="0" lang="en-US" sz="1200" b="1"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Physical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Inventory. The Adjustment (+/-) column will automatically calculate # of doses to be reconciled.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(83 Doses – 5 Doses = 78 Doses)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428279" y="115578"/>
            <a:ext cx="910590" cy="83629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1734" y="6277587"/>
            <a:ext cx="2377440" cy="390060"/>
          </a:xfrm>
          <a:prstGeom prst="rect">
            <a:avLst/>
          </a:prstGeom>
        </p:spPr>
      </p:pic>
      <p:sp>
        <p:nvSpPr>
          <p:cNvPr id="19" name="Text Box 2"/>
          <p:cNvSpPr txBox="1">
            <a:spLocks noChangeArrowheads="1"/>
          </p:cNvSpPr>
          <p:nvPr/>
        </p:nvSpPr>
        <p:spPr bwMode="auto">
          <a:xfrm>
            <a:off x="6795634" y="1031394"/>
            <a:ext cx="5067301" cy="5295791"/>
          </a:xfrm>
          <a:prstGeom prst="rect">
            <a:avLst/>
          </a:prstGeom>
          <a:noFill/>
          <a:ln w="9525">
            <a:solidFill>
              <a:schemeClr val="tx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STEP </a:t>
            </a:r>
            <a:r>
              <a:rPr kumimoji="0" lang="en-US" sz="16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THREE:</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After recording your new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inventory count, you must select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the </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“Category</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that describes the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doses and </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“Reason</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for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reconciliation. Click “</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select</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to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choose from the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Remember to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SAVE</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IMPORTANT </a:t>
            </a:r>
            <a:r>
              <a:rPr kumimoji="0" lang="en-US" sz="1400" b="1"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NOTES: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150" b="0" i="0" u="none" strike="noStrike" kern="1200" cap="none" spc="0" normalizeH="0" baseline="0" noProof="0" dirty="0" smtClean="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For </a:t>
            </a:r>
            <a:r>
              <a:rPr kumimoji="0" lang="en-US" sz="115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patients who receive the vaccine by Subcutaneous Injection, </a:t>
            </a:r>
            <a:r>
              <a:rPr lang="en-US" sz="1150" dirty="0" smtClean="0">
                <a:solidFill>
                  <a:srgbClr val="2F5496"/>
                </a:solidFill>
                <a:latin typeface="Calibri" panose="020F0502020204030204" pitchFamily="34" charset="0"/>
                <a:ea typeface="Calibri" panose="020F0502020204030204" pitchFamily="34" charset="0"/>
                <a:cs typeface="Times New Roman" panose="02020603050405020304" pitchFamily="18" charset="0"/>
              </a:rPr>
              <a:t>1 dose from the vial must be administered to the patient and 4 doses must be removed from your </a:t>
            </a:r>
            <a:r>
              <a:rPr lang="en-US" sz="1150" dirty="0">
                <a:solidFill>
                  <a:srgbClr val="2F5496"/>
                </a:solidFill>
                <a:latin typeface="Calibri" panose="020F0502020204030204" pitchFamily="34" charset="0"/>
                <a:ea typeface="Calibri" panose="020F0502020204030204" pitchFamily="34" charset="0"/>
                <a:cs typeface="Times New Roman" panose="02020603050405020304" pitchFamily="18" charset="0"/>
              </a:rPr>
              <a:t>inventory as  “Wasted” due to “dose count variance </a:t>
            </a:r>
            <a:r>
              <a:rPr lang="en-US" sz="1150" dirty="0" smtClean="0">
                <a:solidFill>
                  <a:srgbClr val="2F5496"/>
                </a:solidFill>
                <a:latin typeface="Calibri" panose="020F0502020204030204" pitchFamily="34" charset="0"/>
                <a:ea typeface="Calibri" panose="020F0502020204030204" pitchFamily="34" charset="0"/>
                <a:cs typeface="Times New Roman" panose="02020603050405020304" pitchFamily="18" charset="0"/>
              </a:rPr>
              <a:t>multi-dose </a:t>
            </a:r>
            <a:r>
              <a:rPr lang="en-US" sz="1150" dirty="0">
                <a:solidFill>
                  <a:srgbClr val="2F5496"/>
                </a:solidFill>
                <a:latin typeface="Calibri" panose="020F0502020204030204" pitchFamily="34" charset="0"/>
                <a:ea typeface="Calibri" panose="020F0502020204030204" pitchFamily="34" charset="0"/>
                <a:cs typeface="Times New Roman" panose="02020603050405020304" pitchFamily="18" charset="0"/>
              </a:rPr>
              <a:t>vial</a:t>
            </a:r>
            <a:r>
              <a:rPr lang="en-US" sz="1150" dirty="0" smtClean="0">
                <a:solidFill>
                  <a:srgbClr val="2F5496"/>
                </a:solidFill>
                <a:latin typeface="Calibri" panose="020F0502020204030204" pitchFamily="34" charset="0"/>
                <a:ea typeface="Calibri" panose="020F0502020204030204" pitchFamily="34" charset="0"/>
                <a:cs typeface="Times New Roman" panose="02020603050405020304" pitchFamily="18" charset="0"/>
              </a:rPr>
              <a:t>”.</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150" b="0" i="0" u="none" strike="noStrike" kern="1200" cap="none" spc="0" normalizeH="0" baseline="0" noProof="0" dirty="0" smtClean="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Unused/Wasted </a:t>
            </a:r>
            <a:r>
              <a:rPr kumimoji="0" lang="en-US" sz="115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doses must be reconciled immediately to keep </a:t>
            </a:r>
            <a:r>
              <a:rPr kumimoji="0" lang="en-US" sz="1150" b="0" i="0" u="none" strike="noStrike" kern="1200" cap="none" spc="0" normalizeH="0" baseline="0" noProof="0" dirty="0" smtClean="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the MPX inventory </a:t>
            </a:r>
            <a:r>
              <a:rPr kumimoji="0" lang="en-US" sz="1150"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correct</a:t>
            </a:r>
            <a:r>
              <a:rPr kumimoji="0" lang="en-US" sz="1150" b="0" i="0" u="none" strike="noStrike" kern="1200" cap="none" spc="0" normalizeH="0" baseline="0" noProof="0" dirty="0" smtClean="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182880" indent="-182880">
              <a:buFont typeface="Wingdings" panose="05000000000000000000" pitchFamily="2" charset="2"/>
              <a:buChar char="v"/>
              <a:defRPr/>
            </a:pPr>
            <a:r>
              <a:rPr lang="en-US" sz="1150" dirty="0">
                <a:solidFill>
                  <a:srgbClr val="2F5496"/>
                </a:solidFill>
                <a:latin typeface="Calibri" panose="020F0502020204030204" pitchFamily="34" charset="0"/>
                <a:ea typeface="Calibri" panose="020F0502020204030204" pitchFamily="34" charset="0"/>
                <a:cs typeface="Times New Roman" panose="02020603050405020304" pitchFamily="18" charset="0"/>
              </a:rPr>
              <a:t>Do not change dose volume.</a:t>
            </a:r>
          </a:p>
          <a:p>
            <a:pPr marL="18288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150" b="0" i="0" u="none" strike="noStrike" kern="1200" cap="none" spc="0" normalizeH="0" baseline="0" noProof="0" dirty="0" smtClean="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50245" t="40439" r="20681" b="1838"/>
          <a:stretch/>
        </p:blipFill>
        <p:spPr>
          <a:xfrm>
            <a:off x="9398962" y="1153435"/>
            <a:ext cx="2369609" cy="391728"/>
          </a:xfrm>
          <a:prstGeom prst="rect">
            <a:avLst/>
          </a:prstGeom>
        </p:spPr>
      </p:pic>
      <p:pic>
        <p:nvPicPr>
          <p:cNvPr id="27" name="Picture 26"/>
          <p:cNvPicPr>
            <a:picLocks noChangeAspect="1"/>
          </p:cNvPicPr>
          <p:nvPr/>
        </p:nvPicPr>
        <p:blipFill>
          <a:blip r:embed="rId7"/>
          <a:stretch>
            <a:fillRect/>
          </a:stretch>
        </p:blipFill>
        <p:spPr>
          <a:xfrm>
            <a:off x="7041446" y="4607371"/>
            <a:ext cx="4665278" cy="1865246"/>
          </a:xfrm>
          <a:prstGeom prst="rect">
            <a:avLst/>
          </a:prstGeom>
        </p:spPr>
      </p:pic>
      <p:sp>
        <p:nvSpPr>
          <p:cNvPr id="29" name="TextBox 28"/>
          <p:cNvSpPr txBox="1"/>
          <p:nvPr/>
        </p:nvSpPr>
        <p:spPr>
          <a:xfrm>
            <a:off x="322216" y="6385568"/>
            <a:ext cx="88895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For More Information: </a:t>
            </a:r>
            <a:r>
              <a:rPr kumimoji="0" lang="en-US" sz="1200" b="0" i="0" u="sng" strike="noStrike" kern="1200" cap="none" spc="0" normalizeH="0" baseline="0" noProof="0" dirty="0" smtClean="0">
                <a:ln>
                  <a:noFill/>
                </a:ln>
                <a:solidFill>
                  <a:srgbClr val="0070C0"/>
                </a:solidFill>
                <a:effectLst/>
                <a:uLnTx/>
                <a:uFillTx/>
                <a:latin typeface="Calibri" panose="020F0502020204030204"/>
                <a:ea typeface="+mn-ea"/>
                <a:cs typeface="+mn-cs"/>
              </a:rPr>
              <a:t>https://www.cdc.gov/poxvirus/monkeypox/interim-considerations/jynneos-vaccine.html#interim</a:t>
            </a:r>
            <a:endParaRPr kumimoji="0" lang="en-US" sz="1200" b="0" i="0" u="none" strike="noStrike" kern="1200" cap="none" spc="0" normalizeH="0" baseline="0" noProof="0" dirty="0" smtClean="0">
              <a:ln>
                <a:noFill/>
              </a:ln>
              <a:solidFill>
                <a:srgbClr val="0070C0"/>
              </a:solidFill>
              <a:effectLst/>
              <a:uLnTx/>
              <a:uFillTx/>
              <a:latin typeface="Calibri" panose="020F0502020204030204"/>
              <a:ea typeface="+mn-ea"/>
              <a:cs typeface="+mn-cs"/>
            </a:endParaRPr>
          </a:p>
        </p:txBody>
      </p:sp>
      <p:cxnSp>
        <p:nvCxnSpPr>
          <p:cNvPr id="31" name="Straight Connector 30"/>
          <p:cNvCxnSpPr/>
          <p:nvPr/>
        </p:nvCxnSpPr>
        <p:spPr>
          <a:xfrm>
            <a:off x="6797955" y="3044172"/>
            <a:ext cx="5072312" cy="0"/>
          </a:xfrm>
          <a:prstGeom prst="line">
            <a:avLst/>
          </a:prstGeom>
        </p:spPr>
        <p:style>
          <a:lnRef idx="1">
            <a:schemeClr val="dk1"/>
          </a:lnRef>
          <a:fillRef idx="0">
            <a:schemeClr val="dk1"/>
          </a:fillRef>
          <a:effectRef idx="0">
            <a:schemeClr val="dk1"/>
          </a:effectRef>
          <a:fontRef idx="minor">
            <a:schemeClr val="tx1"/>
          </a:fontRef>
        </p:style>
      </p:cxnSp>
      <p:grpSp>
        <p:nvGrpSpPr>
          <p:cNvPr id="34" name="Group 33"/>
          <p:cNvGrpSpPr/>
          <p:nvPr/>
        </p:nvGrpSpPr>
        <p:grpSpPr>
          <a:xfrm>
            <a:off x="5252720" y="1172932"/>
            <a:ext cx="1303517" cy="1081340"/>
            <a:chOff x="5207726" y="1152612"/>
            <a:chExt cx="1348511" cy="1041191"/>
          </a:xfrm>
        </p:grpSpPr>
        <p:pic>
          <p:nvPicPr>
            <p:cNvPr id="9" name="Picture 8"/>
            <p:cNvPicPr/>
            <p:nvPr/>
          </p:nvPicPr>
          <p:blipFill rotWithShape="1">
            <a:blip r:embed="rId8" cstate="print">
              <a:extLst>
                <a:ext uri="{28A0092B-C50C-407E-A947-70E740481C1C}">
                  <a14:useLocalDpi xmlns:a14="http://schemas.microsoft.com/office/drawing/2010/main" val="0"/>
                </a:ext>
              </a:extLst>
            </a:blip>
            <a:srcRect l="3367"/>
            <a:stretch/>
          </p:blipFill>
          <p:spPr bwMode="auto">
            <a:xfrm>
              <a:off x="5207726" y="1152612"/>
              <a:ext cx="1348511" cy="1041191"/>
            </a:xfrm>
            <a:prstGeom prst="rect">
              <a:avLst/>
            </a:prstGeom>
            <a:ln>
              <a:noFill/>
            </a:ln>
            <a:extLst>
              <a:ext uri="{53640926-AAD7-44D8-BBD7-CCE9431645EC}">
                <a14:shadowObscured xmlns:a14="http://schemas.microsoft.com/office/drawing/2010/main"/>
              </a:ext>
            </a:extLst>
          </p:spPr>
        </p:pic>
        <p:sp>
          <p:nvSpPr>
            <p:cNvPr id="33" name="Rounded Rectangle 32"/>
            <p:cNvSpPr/>
            <p:nvPr/>
          </p:nvSpPr>
          <p:spPr>
            <a:xfrm>
              <a:off x="5214458" y="1358835"/>
              <a:ext cx="830741" cy="171157"/>
            </a:xfrm>
            <a:prstGeom prst="rect">
              <a:avLst/>
            </a:prstGeom>
            <a:solidFill>
              <a:srgbClr val="FFFF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 Box 2"/>
          <p:cNvSpPr txBox="1">
            <a:spLocks noChangeArrowheads="1"/>
          </p:cNvSpPr>
          <p:nvPr/>
        </p:nvSpPr>
        <p:spPr bwMode="auto">
          <a:xfrm>
            <a:off x="9415566" y="1475985"/>
            <a:ext cx="778832" cy="163237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Administered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Expired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Recall</a:t>
            </a: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Spoiled</a:t>
            </a: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Transfer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Wasted</a:t>
            </a: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2"/>
          <p:cNvSpPr txBox="1">
            <a:spLocks noChangeArrowheads="1"/>
          </p:cNvSpPr>
          <p:nvPr/>
        </p:nvSpPr>
        <p:spPr bwMode="auto">
          <a:xfrm>
            <a:off x="10307405" y="1488664"/>
            <a:ext cx="1712736" cy="143430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Broken/Dropped/Spilled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Dose Count Variance Multi-dose Vial</a:t>
            </a: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Drawn up, not used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Lost and Unaccounted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Vaccine Damaged in Transit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06030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6658</TotalTime>
  <Words>887</Words>
  <Application>Microsoft Office PowerPoint</Application>
  <PresentationFormat>Widescreen</PresentationFormat>
  <Paragraphs>109</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Franklin Gothic Medium</vt:lpstr>
      <vt:lpstr>Symbol</vt:lpstr>
      <vt:lpstr>Times New Roman</vt:lpstr>
      <vt:lpstr>Wingdings</vt:lpstr>
      <vt:lpstr>Office Theme</vt:lpstr>
      <vt:lpstr>1_Office Theme</vt:lpstr>
      <vt:lpstr>MONKEYPOX VACCINE IN LINKS </vt:lpstr>
      <vt:lpstr>Step 1: LOGIN</vt:lpstr>
      <vt:lpstr>Patient Search</vt:lpstr>
      <vt:lpstr>PowerPoint Presentation</vt:lpstr>
      <vt:lpstr>PowerPoint Presentation</vt:lpstr>
      <vt:lpstr>PowerPoint Presentation</vt:lpstr>
    </vt:vector>
  </TitlesOfParts>
  <Manager>Rachel.York@LA.GOV;Candice.York@la.gov</Manager>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LINKS Reference Guide</dc:title>
  <dc:creator>Candice York</dc:creator>
  <cp:lastModifiedBy>user1</cp:lastModifiedBy>
  <cp:revision>89</cp:revision>
  <dcterms:created xsi:type="dcterms:W3CDTF">2022-05-18T16:57:42Z</dcterms:created>
  <dcterms:modified xsi:type="dcterms:W3CDTF">2022-08-17T14:59:34Z</dcterms:modified>
  <cp:contentStatus/>
</cp:coreProperties>
</file>